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7" r:id="rId2"/>
    <p:sldId id="406" r:id="rId3"/>
    <p:sldId id="375" r:id="rId4"/>
    <p:sldId id="376" r:id="rId5"/>
    <p:sldId id="377" r:id="rId6"/>
    <p:sldId id="378" r:id="rId7"/>
    <p:sldId id="379" r:id="rId8"/>
    <p:sldId id="380" r:id="rId9"/>
    <p:sldId id="381" r:id="rId10"/>
    <p:sldId id="398" r:id="rId11"/>
    <p:sldId id="396" r:id="rId12"/>
    <p:sldId id="394" r:id="rId13"/>
    <p:sldId id="402" r:id="rId14"/>
    <p:sldId id="314" r:id="rId15"/>
    <p:sldId id="382" r:id="rId16"/>
    <p:sldId id="383" r:id="rId17"/>
    <p:sldId id="374" r:id="rId18"/>
    <p:sldId id="401" r:id="rId19"/>
    <p:sldId id="384" r:id="rId20"/>
    <p:sldId id="385" r:id="rId21"/>
    <p:sldId id="386" r:id="rId22"/>
    <p:sldId id="387" r:id="rId23"/>
    <p:sldId id="404" r:id="rId24"/>
    <p:sldId id="388" r:id="rId25"/>
    <p:sldId id="256" r:id="rId26"/>
    <p:sldId id="405" r:id="rId27"/>
    <p:sldId id="389" r:id="rId28"/>
    <p:sldId id="390" r:id="rId29"/>
    <p:sldId id="391" r:id="rId30"/>
    <p:sldId id="392" r:id="rId31"/>
    <p:sldId id="393" r:id="rId32"/>
    <p:sldId id="395" r:id="rId33"/>
    <p:sldId id="397" r:id="rId34"/>
    <p:sldId id="400" r:id="rId35"/>
    <p:sldId id="39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aron Steiner" initials="AS" lastIdx="2" clrIdx="0">
    <p:extLst>
      <p:ext uri="{19B8F6BF-5375-455C-9EA6-DF929625EA0E}">
        <p15:presenceInfo xmlns:p15="http://schemas.microsoft.com/office/powerpoint/2012/main" userId="S-1-5-21-789336058-651377827-725345543-63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360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83755" autoAdjust="0"/>
  </p:normalViewPr>
  <p:slideViewPr>
    <p:cSldViewPr snapToGrid="0">
      <p:cViewPr varScale="1">
        <p:scale>
          <a:sx n="136" d="100"/>
          <a:sy n="136" d="100"/>
        </p:scale>
        <p:origin x="1110" y="13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34BAF0-E319-4F0F-BDEC-FF753A292C27}" type="datetimeFigureOut">
              <a:rPr lang="en-US" smtClean="0"/>
              <a:t>3/10/2022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1C5FEA-9FA8-438F-9D94-A6D40AB29300}" type="slidenum">
              <a:rPr lang="en-US" smtClean="0"/>
              <a:t>‹#›</a:t>
            </a:fld>
            <a:endParaRPr lang="en-US"/>
          </a:p>
        </p:txBody>
      </p:sp>
    </p:spTree>
    <p:extLst>
      <p:ext uri="{BB962C8B-B14F-4D97-AF65-F5344CB8AC3E}">
        <p14:creationId xmlns:p14="http://schemas.microsoft.com/office/powerpoint/2010/main" val="87523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5287C5D-2A63-47B7-89E8-7D2535858D01}" type="slidenum">
              <a:rPr lang="en-US" smtClean="0"/>
              <a:t>1</a:t>
            </a:fld>
            <a:endParaRPr lang="en-US"/>
          </a:p>
        </p:txBody>
      </p:sp>
    </p:spTree>
    <p:extLst>
      <p:ext uri="{BB962C8B-B14F-4D97-AF65-F5344CB8AC3E}">
        <p14:creationId xmlns:p14="http://schemas.microsoft.com/office/powerpoint/2010/main" val="1337588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1C5FEA-9FA8-438F-9D94-A6D40AB29300}" type="slidenum">
              <a:rPr lang="en-US" smtClean="0"/>
              <a:t>12</a:t>
            </a:fld>
            <a:endParaRPr lang="en-US"/>
          </a:p>
        </p:txBody>
      </p:sp>
    </p:spTree>
    <p:extLst>
      <p:ext uri="{BB962C8B-B14F-4D97-AF65-F5344CB8AC3E}">
        <p14:creationId xmlns:p14="http://schemas.microsoft.com/office/powerpoint/2010/main" val="2888406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5287C5D-2A63-47B7-89E8-7D2535858D01}" type="slidenum">
              <a:rPr lang="en-US" smtClean="0"/>
              <a:t>14</a:t>
            </a:fld>
            <a:endParaRPr lang="en-US"/>
          </a:p>
        </p:txBody>
      </p:sp>
    </p:spTree>
    <p:extLst>
      <p:ext uri="{BB962C8B-B14F-4D97-AF65-F5344CB8AC3E}">
        <p14:creationId xmlns:p14="http://schemas.microsoft.com/office/powerpoint/2010/main" val="2649604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full zoom, dome decenter of 0.30 mm yields object deviation from center = 19 microns.</a:t>
            </a:r>
          </a:p>
          <a:p>
            <a:endParaRPr lang="en-US" dirty="0"/>
          </a:p>
          <a:p>
            <a:r>
              <a:rPr lang="en-US" dirty="0"/>
              <a:t>At full zoom, dome tilt of 0.15 degrees yields object deviation from center of image = 18 microns.</a:t>
            </a:r>
          </a:p>
          <a:p>
            <a:endParaRPr lang="en-US" dirty="0"/>
          </a:p>
          <a:p>
            <a:r>
              <a:rPr lang="en-US" dirty="0"/>
              <a:t>At full wide, dome decenter of 0.30 mm or dome tilt of 0.15 degrees produces ~ 1 micron of object deviation from center of image.</a:t>
            </a:r>
          </a:p>
          <a:p>
            <a:endParaRPr lang="en-US" dirty="0"/>
          </a:p>
          <a:p>
            <a:r>
              <a:rPr lang="en-US" dirty="0"/>
              <a:t> </a:t>
            </a:r>
          </a:p>
        </p:txBody>
      </p:sp>
      <p:sp>
        <p:nvSpPr>
          <p:cNvPr id="4" name="Slide Number Placeholder 3"/>
          <p:cNvSpPr>
            <a:spLocks noGrp="1"/>
          </p:cNvSpPr>
          <p:nvPr>
            <p:ph type="sldNum" sz="quarter" idx="5"/>
          </p:nvPr>
        </p:nvSpPr>
        <p:spPr/>
        <p:txBody>
          <a:bodyPr/>
          <a:lstStyle/>
          <a:p>
            <a:fld id="{901C5FEA-9FA8-438F-9D94-A6D40AB29300}" type="slidenum">
              <a:rPr lang="en-US" smtClean="0"/>
              <a:t>17</a:t>
            </a:fld>
            <a:endParaRPr lang="en-US"/>
          </a:p>
        </p:txBody>
      </p:sp>
    </p:spTree>
    <p:extLst>
      <p:ext uri="{BB962C8B-B14F-4D97-AF65-F5344CB8AC3E}">
        <p14:creationId xmlns:p14="http://schemas.microsoft.com/office/powerpoint/2010/main" val="3877111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1C5FEA-9FA8-438F-9D94-A6D40AB29300}" type="slidenum">
              <a:rPr lang="en-US" smtClean="0"/>
              <a:t>21</a:t>
            </a:fld>
            <a:endParaRPr lang="en-US"/>
          </a:p>
        </p:txBody>
      </p:sp>
    </p:spTree>
    <p:extLst>
      <p:ext uri="{BB962C8B-B14F-4D97-AF65-F5344CB8AC3E}">
        <p14:creationId xmlns:p14="http://schemas.microsoft.com/office/powerpoint/2010/main" val="3940654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1C5FEA-9FA8-438F-9D94-A6D40AB29300}" type="slidenum">
              <a:rPr lang="en-US" smtClean="0"/>
              <a:t>22</a:t>
            </a:fld>
            <a:endParaRPr lang="en-US"/>
          </a:p>
        </p:txBody>
      </p:sp>
    </p:spTree>
    <p:extLst>
      <p:ext uri="{BB962C8B-B14F-4D97-AF65-F5344CB8AC3E}">
        <p14:creationId xmlns:p14="http://schemas.microsoft.com/office/powerpoint/2010/main" val="1264247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full zoom, dome decenter of 0.30 mm yields object deviation from center = 19 microns.</a:t>
            </a:r>
          </a:p>
          <a:p>
            <a:endParaRPr lang="en-US" dirty="0"/>
          </a:p>
          <a:p>
            <a:r>
              <a:rPr lang="en-US" dirty="0"/>
              <a:t>At full zoom, dome tilt of 0.15 degrees yields object deviation from center of image = 18 microns.</a:t>
            </a:r>
          </a:p>
          <a:p>
            <a:endParaRPr lang="en-US" dirty="0"/>
          </a:p>
          <a:p>
            <a:r>
              <a:rPr lang="en-US" dirty="0"/>
              <a:t>At full wide, dome decenter of 0.30 mm or dome tilt of 0.15 degrees produces ~ 1 micron of object deviation from center of image.</a:t>
            </a:r>
          </a:p>
          <a:p>
            <a:endParaRPr lang="en-US" dirty="0"/>
          </a:p>
        </p:txBody>
      </p:sp>
      <p:sp>
        <p:nvSpPr>
          <p:cNvPr id="4" name="Slide Number Placeholder 3"/>
          <p:cNvSpPr>
            <a:spLocks noGrp="1"/>
          </p:cNvSpPr>
          <p:nvPr>
            <p:ph type="sldNum" sz="quarter" idx="5"/>
          </p:nvPr>
        </p:nvSpPr>
        <p:spPr/>
        <p:txBody>
          <a:bodyPr/>
          <a:lstStyle/>
          <a:p>
            <a:fld id="{901C5FEA-9FA8-438F-9D94-A6D40AB29300}" type="slidenum">
              <a:rPr lang="en-US" smtClean="0"/>
              <a:t>30</a:t>
            </a:fld>
            <a:endParaRPr lang="en-US"/>
          </a:p>
        </p:txBody>
      </p:sp>
    </p:spTree>
    <p:extLst>
      <p:ext uri="{BB962C8B-B14F-4D97-AF65-F5344CB8AC3E}">
        <p14:creationId xmlns:p14="http://schemas.microsoft.com/office/powerpoint/2010/main" val="3186840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C0B734-17D7-46B0-9D3C-C4929971E032}"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2914166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C0B734-17D7-46B0-9D3C-C4929971E032}"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156445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C0B734-17D7-46B0-9D3C-C4929971E032}"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3220661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C0B734-17D7-46B0-9D3C-C4929971E032}"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3286464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C0B734-17D7-46B0-9D3C-C4929971E032}"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3031511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C0B734-17D7-46B0-9D3C-C4929971E032}" type="datetimeFigureOut">
              <a:rPr lang="en-US" smtClean="0"/>
              <a:t>3/10/2022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3364952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C0B734-17D7-46B0-9D3C-C4929971E032}" type="datetimeFigureOut">
              <a:rPr lang="en-US" smtClean="0"/>
              <a:t>3/10/2022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3078766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C0B734-17D7-46B0-9D3C-C4929971E032}" type="datetimeFigureOut">
              <a:rPr lang="en-US" smtClean="0"/>
              <a:t>3/10/2022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3282119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C0B734-17D7-46B0-9D3C-C4929971E032}" type="datetimeFigureOut">
              <a:rPr lang="en-US" smtClean="0"/>
              <a:t>3/10/2022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3930743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C0B734-17D7-46B0-9D3C-C4929971E032}" type="datetimeFigureOut">
              <a:rPr lang="en-US" smtClean="0"/>
              <a:t>3/10/2022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2914957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C0B734-17D7-46B0-9D3C-C4929971E032}" type="datetimeFigureOut">
              <a:rPr lang="en-US" smtClean="0"/>
              <a:t>3/10/2022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FB15A9-8BB6-40BD-9FBE-789E89E07AE4}" type="slidenum">
              <a:rPr lang="en-US" smtClean="0"/>
              <a:t>‹#›</a:t>
            </a:fld>
            <a:endParaRPr lang="en-US"/>
          </a:p>
        </p:txBody>
      </p:sp>
    </p:spTree>
    <p:extLst>
      <p:ext uri="{BB962C8B-B14F-4D97-AF65-F5344CB8AC3E}">
        <p14:creationId xmlns:p14="http://schemas.microsoft.com/office/powerpoint/2010/main" val="3566310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C0B734-17D7-46B0-9D3C-C4929971E032}" type="datetimeFigureOut">
              <a:rPr lang="en-US" smtClean="0"/>
              <a:t>3/10/2022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FB15A9-8BB6-40BD-9FBE-789E89E07AE4}" type="slidenum">
              <a:rPr lang="en-US" smtClean="0"/>
              <a:t>‹#›</a:t>
            </a:fld>
            <a:endParaRPr lang="en-US"/>
          </a:p>
        </p:txBody>
      </p:sp>
    </p:spTree>
    <p:extLst>
      <p:ext uri="{BB962C8B-B14F-4D97-AF65-F5344CB8AC3E}">
        <p14:creationId xmlns:p14="http://schemas.microsoft.com/office/powerpoint/2010/main" val="1757794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g"/><Relationship Id="rId1" Type="http://schemas.openxmlformats.org/officeDocument/2006/relationships/slideLayout" Target="../slideLayouts/slideLayout6.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1.png"/><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1106261" y="2539638"/>
            <a:ext cx="4960196" cy="3588184"/>
          </a:xfrm>
          <a:prstGeom prst="rect">
            <a:avLst/>
          </a:prstGeom>
        </p:spPr>
      </p:pic>
      <p:sp>
        <p:nvSpPr>
          <p:cNvPr id="4" name="Title 3"/>
          <p:cNvSpPr>
            <a:spLocks noGrp="1"/>
          </p:cNvSpPr>
          <p:nvPr>
            <p:ph type="ctrTitle"/>
          </p:nvPr>
        </p:nvSpPr>
        <p:spPr>
          <a:xfrm>
            <a:off x="1106261" y="394881"/>
            <a:ext cx="9797143" cy="2144757"/>
          </a:xfrm>
        </p:spPr>
        <p:txBody>
          <a:bodyPr>
            <a:normAutofit/>
          </a:bodyPr>
          <a:lstStyle/>
          <a:p>
            <a:r>
              <a:rPr lang="en-US" sz="4400" dirty="0"/>
              <a:t>OPTIM </a:t>
            </a:r>
            <a:r>
              <a:rPr lang="en-US" sz="4400" dirty="0" err="1"/>
              <a:t>MxD</a:t>
            </a:r>
            <a:r>
              <a:rPr lang="en-US" sz="4400" dirty="0"/>
              <a:t> Camera System </a:t>
            </a:r>
            <a:r>
              <a:rPr lang="en-US" sz="4400" b="1" dirty="0"/>
              <a:t>Camera Chassis Shim Spacing and Optical Centering Alignment</a:t>
            </a:r>
          </a:p>
        </p:txBody>
      </p:sp>
      <p:pic>
        <p:nvPicPr>
          <p:cNvPr id="6" name="Picture 5"/>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6220934" y="2500550"/>
            <a:ext cx="5625738" cy="3971698"/>
          </a:xfrm>
          <a:prstGeom prst="rect">
            <a:avLst/>
          </a:prstGeom>
        </p:spPr>
      </p:pic>
      <p:sp>
        <p:nvSpPr>
          <p:cNvPr id="2" name="TextBox 1"/>
          <p:cNvSpPr txBox="1"/>
          <p:nvPr/>
        </p:nvSpPr>
        <p:spPr>
          <a:xfrm>
            <a:off x="1726746" y="6472248"/>
            <a:ext cx="9307286" cy="369332"/>
          </a:xfrm>
          <a:prstGeom prst="rect">
            <a:avLst/>
          </a:prstGeom>
          <a:noFill/>
        </p:spPr>
        <p:txBody>
          <a:bodyPr wrap="square" rtlCol="0">
            <a:spAutoFit/>
          </a:bodyPr>
          <a:lstStyle/>
          <a:p>
            <a:r>
              <a:rPr lang="en-US" dirty="0"/>
              <a:t>Note: See “notes” view for additional discussion and  information on the slides</a:t>
            </a:r>
          </a:p>
        </p:txBody>
      </p:sp>
    </p:spTree>
    <p:extLst>
      <p:ext uri="{BB962C8B-B14F-4D97-AF65-F5344CB8AC3E}">
        <p14:creationId xmlns:p14="http://schemas.microsoft.com/office/powerpoint/2010/main" val="1852419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0FFB5-205C-41F1-9394-248F92360FF3}"/>
              </a:ext>
            </a:extLst>
          </p:cNvPr>
          <p:cNvSpPr>
            <a:spLocks noGrp="1"/>
          </p:cNvSpPr>
          <p:nvPr>
            <p:ph type="title"/>
          </p:nvPr>
        </p:nvSpPr>
        <p:spPr/>
        <p:txBody>
          <a:bodyPr/>
          <a:lstStyle/>
          <a:p>
            <a:pPr algn="ctr"/>
            <a:r>
              <a:rPr lang="en-US" dirty="0"/>
              <a:t>Shim Adjustment Jigs &amp; Tools </a:t>
            </a:r>
          </a:p>
        </p:txBody>
      </p:sp>
      <p:pic>
        <p:nvPicPr>
          <p:cNvPr id="4" name="Picture 3">
            <a:extLst>
              <a:ext uri="{FF2B5EF4-FFF2-40B4-BE49-F238E27FC236}">
                <a16:creationId xmlns:a16="http://schemas.microsoft.com/office/drawing/2014/main" id="{E4BB52FE-6150-4B51-830E-FE89868986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79894" y="1811216"/>
            <a:ext cx="6503963" cy="4877972"/>
          </a:xfrm>
          <a:prstGeom prst="rect">
            <a:avLst/>
          </a:prstGeom>
        </p:spPr>
      </p:pic>
      <p:sp>
        <p:nvSpPr>
          <p:cNvPr id="5" name="TextBox 4">
            <a:extLst>
              <a:ext uri="{FF2B5EF4-FFF2-40B4-BE49-F238E27FC236}">
                <a16:creationId xmlns:a16="http://schemas.microsoft.com/office/drawing/2014/main" id="{E42C07F5-3BDC-4061-BD4E-900764143814}"/>
              </a:ext>
            </a:extLst>
          </p:cNvPr>
          <p:cNvSpPr txBox="1"/>
          <p:nvPr/>
        </p:nvSpPr>
        <p:spPr>
          <a:xfrm>
            <a:off x="8843842" y="5062158"/>
            <a:ext cx="3216932" cy="646331"/>
          </a:xfrm>
          <a:prstGeom prst="rect">
            <a:avLst/>
          </a:prstGeom>
          <a:solidFill>
            <a:schemeClr val="bg1"/>
          </a:solidFill>
        </p:spPr>
        <p:txBody>
          <a:bodyPr wrap="square" rtlCol="0">
            <a:spAutoFit/>
          </a:bodyPr>
          <a:lstStyle/>
          <a:p>
            <a:r>
              <a:rPr lang="en-US" dirty="0"/>
              <a:t>Chassis cradle doubles as chassis vertical support</a:t>
            </a:r>
          </a:p>
        </p:txBody>
      </p:sp>
      <p:cxnSp>
        <p:nvCxnSpPr>
          <p:cNvPr id="6" name="Straight Arrow Connector 5">
            <a:extLst>
              <a:ext uri="{FF2B5EF4-FFF2-40B4-BE49-F238E27FC236}">
                <a16:creationId xmlns:a16="http://schemas.microsoft.com/office/drawing/2014/main" id="{603943A9-1BBE-4767-BF3E-CAFFAB0D8F79}"/>
              </a:ext>
            </a:extLst>
          </p:cNvPr>
          <p:cNvCxnSpPr>
            <a:cxnSpLocks/>
            <a:stCxn id="5" idx="1"/>
          </p:cNvCxnSpPr>
          <p:nvPr/>
        </p:nvCxnSpPr>
        <p:spPr>
          <a:xfrm flipH="1" flipV="1">
            <a:off x="7765366" y="5120640"/>
            <a:ext cx="1078476" cy="26468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293CF81-AFFD-4180-A5EB-99B9A8A88E6B}"/>
              </a:ext>
            </a:extLst>
          </p:cNvPr>
          <p:cNvSpPr txBox="1"/>
          <p:nvPr/>
        </p:nvSpPr>
        <p:spPr>
          <a:xfrm>
            <a:off x="8379728" y="3573628"/>
            <a:ext cx="3681046" cy="369332"/>
          </a:xfrm>
          <a:prstGeom prst="rect">
            <a:avLst/>
          </a:prstGeom>
          <a:solidFill>
            <a:schemeClr val="bg1"/>
          </a:solidFill>
        </p:spPr>
        <p:txBody>
          <a:bodyPr wrap="square" rtlCol="0">
            <a:spAutoFit/>
          </a:bodyPr>
          <a:lstStyle/>
          <a:p>
            <a:r>
              <a:rPr lang="en-US" dirty="0"/>
              <a:t>100221414-92-A_CameraLensGage</a:t>
            </a:r>
          </a:p>
        </p:txBody>
      </p:sp>
      <p:cxnSp>
        <p:nvCxnSpPr>
          <p:cNvPr id="10" name="Straight Arrow Connector 9">
            <a:extLst>
              <a:ext uri="{FF2B5EF4-FFF2-40B4-BE49-F238E27FC236}">
                <a16:creationId xmlns:a16="http://schemas.microsoft.com/office/drawing/2014/main" id="{CC802F6A-04F3-4B85-B3CB-C59943CFA125}"/>
              </a:ext>
            </a:extLst>
          </p:cNvPr>
          <p:cNvCxnSpPr>
            <a:cxnSpLocks/>
          </p:cNvCxnSpPr>
          <p:nvPr/>
        </p:nvCxnSpPr>
        <p:spPr>
          <a:xfrm flipH="1">
            <a:off x="8519232" y="3942960"/>
            <a:ext cx="1110103" cy="65193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78FEA9E-FC3B-43CB-8B93-0D81C8B216E0}"/>
              </a:ext>
            </a:extLst>
          </p:cNvPr>
          <p:cNvSpPr txBox="1"/>
          <p:nvPr/>
        </p:nvSpPr>
        <p:spPr>
          <a:xfrm>
            <a:off x="0" y="5015992"/>
            <a:ext cx="3681046" cy="369332"/>
          </a:xfrm>
          <a:prstGeom prst="rect">
            <a:avLst/>
          </a:prstGeom>
          <a:solidFill>
            <a:schemeClr val="bg1"/>
          </a:solidFill>
        </p:spPr>
        <p:txBody>
          <a:bodyPr wrap="square" rtlCol="0">
            <a:spAutoFit/>
          </a:bodyPr>
          <a:lstStyle/>
          <a:p>
            <a:r>
              <a:rPr lang="en-US" dirty="0"/>
              <a:t>100221414-93-A_AdapterLensGage</a:t>
            </a:r>
          </a:p>
        </p:txBody>
      </p:sp>
      <p:cxnSp>
        <p:nvCxnSpPr>
          <p:cNvPr id="16" name="Straight Arrow Connector 15">
            <a:extLst>
              <a:ext uri="{FF2B5EF4-FFF2-40B4-BE49-F238E27FC236}">
                <a16:creationId xmlns:a16="http://schemas.microsoft.com/office/drawing/2014/main" id="{47362449-0FE8-4470-9AD8-D4B0CCF98C91}"/>
              </a:ext>
            </a:extLst>
          </p:cNvPr>
          <p:cNvCxnSpPr>
            <a:cxnSpLocks/>
            <a:stCxn id="15" idx="3"/>
          </p:cNvCxnSpPr>
          <p:nvPr/>
        </p:nvCxnSpPr>
        <p:spPr>
          <a:xfrm>
            <a:off x="3681046" y="5200658"/>
            <a:ext cx="279009"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D4DB821-DCA4-44B8-897C-CE4B8CC8F62C}"/>
              </a:ext>
            </a:extLst>
          </p:cNvPr>
          <p:cNvSpPr txBox="1"/>
          <p:nvPr/>
        </p:nvSpPr>
        <p:spPr>
          <a:xfrm>
            <a:off x="35791" y="4050010"/>
            <a:ext cx="3681046" cy="646331"/>
          </a:xfrm>
          <a:prstGeom prst="rect">
            <a:avLst/>
          </a:prstGeom>
          <a:solidFill>
            <a:schemeClr val="bg1"/>
          </a:solidFill>
        </p:spPr>
        <p:txBody>
          <a:bodyPr wrap="square" rtlCol="0">
            <a:spAutoFit/>
          </a:bodyPr>
          <a:lstStyle/>
          <a:p>
            <a:pPr algn="ctr"/>
            <a:r>
              <a:rPr lang="en-US" dirty="0"/>
              <a:t>100221414-94-A_AdapterGageBlock (inside)</a:t>
            </a:r>
          </a:p>
        </p:txBody>
      </p:sp>
      <p:cxnSp>
        <p:nvCxnSpPr>
          <p:cNvPr id="22" name="Straight Arrow Connector 21">
            <a:extLst>
              <a:ext uri="{FF2B5EF4-FFF2-40B4-BE49-F238E27FC236}">
                <a16:creationId xmlns:a16="http://schemas.microsoft.com/office/drawing/2014/main" id="{0D85D8B8-9EF8-40A1-BF0F-8FCC757442AB}"/>
              </a:ext>
            </a:extLst>
          </p:cNvPr>
          <p:cNvCxnSpPr>
            <a:cxnSpLocks/>
            <a:stCxn id="21" idx="3"/>
          </p:cNvCxnSpPr>
          <p:nvPr/>
        </p:nvCxnSpPr>
        <p:spPr>
          <a:xfrm>
            <a:off x="3716837" y="4373176"/>
            <a:ext cx="243218" cy="36581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4071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4147" y="172750"/>
            <a:ext cx="10515600" cy="991673"/>
          </a:xfrm>
        </p:spPr>
        <p:txBody>
          <a:bodyPr>
            <a:normAutofit/>
          </a:bodyPr>
          <a:lstStyle/>
          <a:p>
            <a:r>
              <a:rPr lang="en-US" sz="2800" dirty="0"/>
              <a:t>Step 1: Set Canon lens to optical adapter spacing by adjusting shims between the chassis adapter cone and the chassis.</a:t>
            </a:r>
          </a:p>
        </p:txBody>
      </p:sp>
      <p:cxnSp>
        <p:nvCxnSpPr>
          <p:cNvPr id="98" name="Straight Connector 97"/>
          <p:cNvCxnSpPr/>
          <p:nvPr/>
        </p:nvCxnSpPr>
        <p:spPr>
          <a:xfrm rot="5400000">
            <a:off x="2808844" y="3078875"/>
            <a:ext cx="0" cy="1275309"/>
          </a:xfrm>
          <a:prstGeom prst="line">
            <a:avLst/>
          </a:prstGeom>
          <a:ln w="92075">
            <a:solidFill>
              <a:srgbClr val="FFC000"/>
            </a:solidFill>
          </a:ln>
        </p:spPr>
        <p:style>
          <a:lnRef idx="1">
            <a:schemeClr val="accent1"/>
          </a:lnRef>
          <a:fillRef idx="0">
            <a:schemeClr val="accent1"/>
          </a:fillRef>
          <a:effectRef idx="0">
            <a:schemeClr val="accent1"/>
          </a:effectRef>
          <a:fontRef idx="minor">
            <a:schemeClr val="tx1"/>
          </a:fontRef>
        </p:style>
      </p:cxnSp>
      <p:sp>
        <p:nvSpPr>
          <p:cNvPr id="100" name="TextBox 99"/>
          <p:cNvSpPr txBox="1"/>
          <p:nvPr/>
        </p:nvSpPr>
        <p:spPr>
          <a:xfrm>
            <a:off x="937801" y="1230650"/>
            <a:ext cx="5158199" cy="1200329"/>
          </a:xfrm>
          <a:prstGeom prst="rect">
            <a:avLst/>
          </a:prstGeom>
          <a:noFill/>
        </p:spPr>
        <p:txBody>
          <a:bodyPr wrap="square" rtlCol="0">
            <a:spAutoFit/>
          </a:bodyPr>
          <a:lstStyle/>
          <a:p>
            <a:r>
              <a:rPr lang="en-US" u="sng" dirty="0"/>
              <a:t>Step 1A:</a:t>
            </a:r>
          </a:p>
          <a:p>
            <a:r>
              <a:rPr lang="en-US" dirty="0"/>
              <a:t>Measure distance to vertex of optical adapter cell using alignment cone as a jig. Use lens paper on lens surface.</a:t>
            </a:r>
          </a:p>
        </p:txBody>
      </p:sp>
      <p:pic>
        <p:nvPicPr>
          <p:cNvPr id="47" name="Picture 46"/>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98092" l="758" r="100000">
                        <a14:foregroundMark x1="53788" y1="94466" x2="53788" y2="94466"/>
                      </a14:backgroundRemoval>
                    </a14:imgEffect>
                  </a14:imgLayer>
                </a14:imgProps>
              </a:ext>
              <a:ext uri="{28A0092B-C50C-407E-A947-70E740481C1C}">
                <a14:useLocalDpi xmlns:a14="http://schemas.microsoft.com/office/drawing/2010/main" val="0"/>
              </a:ext>
            </a:extLst>
          </a:blip>
          <a:srcRect/>
          <a:stretch/>
        </p:blipFill>
        <p:spPr>
          <a:xfrm>
            <a:off x="2385046" y="2676116"/>
            <a:ext cx="731735" cy="1452407"/>
          </a:xfrm>
          <a:prstGeom prst="rect">
            <a:avLst/>
          </a:prstGeom>
        </p:spPr>
      </p:pic>
      <p:cxnSp>
        <p:nvCxnSpPr>
          <p:cNvPr id="5" name="Straight Arrow Connector 4"/>
          <p:cNvCxnSpPr>
            <a:cxnSpLocks/>
          </p:cNvCxnSpPr>
          <p:nvPr/>
        </p:nvCxnSpPr>
        <p:spPr>
          <a:xfrm>
            <a:off x="2566087" y="3752981"/>
            <a:ext cx="2645" cy="343618"/>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4005607" y="4368954"/>
            <a:ext cx="1435272" cy="369332"/>
          </a:xfrm>
          <a:prstGeom prst="rect">
            <a:avLst/>
          </a:prstGeom>
          <a:noFill/>
        </p:spPr>
        <p:txBody>
          <a:bodyPr wrap="square" rtlCol="0">
            <a:spAutoFit/>
          </a:bodyPr>
          <a:lstStyle/>
          <a:p>
            <a:r>
              <a:rPr lang="en-US" dirty="0"/>
              <a:t>Adapter cell</a:t>
            </a:r>
          </a:p>
        </p:txBody>
      </p:sp>
      <p:grpSp>
        <p:nvGrpSpPr>
          <p:cNvPr id="3" name="Group 2">
            <a:extLst>
              <a:ext uri="{FF2B5EF4-FFF2-40B4-BE49-F238E27FC236}">
                <a16:creationId xmlns:a16="http://schemas.microsoft.com/office/drawing/2014/main" id="{E92E93A9-058D-4B61-9628-D8F7D51A86F1}"/>
              </a:ext>
            </a:extLst>
          </p:cNvPr>
          <p:cNvGrpSpPr/>
          <p:nvPr/>
        </p:nvGrpSpPr>
        <p:grpSpPr>
          <a:xfrm>
            <a:off x="1800163" y="4805240"/>
            <a:ext cx="1976511" cy="497987"/>
            <a:chOff x="604911" y="4172483"/>
            <a:chExt cx="1976511" cy="497987"/>
          </a:xfrm>
        </p:grpSpPr>
        <p:sp>
          <p:nvSpPr>
            <p:cNvPr id="6" name="Rectangle 5">
              <a:extLst>
                <a:ext uri="{FF2B5EF4-FFF2-40B4-BE49-F238E27FC236}">
                  <a16:creationId xmlns:a16="http://schemas.microsoft.com/office/drawing/2014/main" id="{935AE8AC-285C-4A41-9592-74156A6924AE}"/>
                </a:ext>
              </a:extLst>
            </p:cNvPr>
            <p:cNvSpPr/>
            <p:nvPr/>
          </p:nvSpPr>
          <p:spPr>
            <a:xfrm>
              <a:off x="604911" y="4172483"/>
              <a:ext cx="1976511" cy="497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21DF7FA-1F9D-4C9A-B1E8-CB4B8B2DB70F}"/>
                </a:ext>
              </a:extLst>
            </p:cNvPr>
            <p:cNvSpPr txBox="1"/>
            <p:nvPr/>
          </p:nvSpPr>
          <p:spPr>
            <a:xfrm>
              <a:off x="848380" y="4271456"/>
              <a:ext cx="1572560" cy="369332"/>
            </a:xfrm>
            <a:prstGeom prst="rect">
              <a:avLst/>
            </a:prstGeom>
            <a:noFill/>
          </p:spPr>
          <p:txBody>
            <a:bodyPr wrap="square" rtlCol="0">
              <a:spAutoFit/>
            </a:bodyPr>
            <a:lstStyle/>
            <a:p>
              <a:r>
                <a:rPr lang="en-US" dirty="0"/>
                <a:t>Granite Block</a:t>
              </a:r>
            </a:p>
          </p:txBody>
        </p:sp>
      </p:grpSp>
      <p:cxnSp>
        <p:nvCxnSpPr>
          <p:cNvPr id="75" name="Straight Connector 74">
            <a:extLst>
              <a:ext uri="{FF2B5EF4-FFF2-40B4-BE49-F238E27FC236}">
                <a16:creationId xmlns:a16="http://schemas.microsoft.com/office/drawing/2014/main" id="{5CD6AF39-B7EF-460E-B690-9166F145FEFD}"/>
              </a:ext>
            </a:extLst>
          </p:cNvPr>
          <p:cNvCxnSpPr/>
          <p:nvPr/>
        </p:nvCxnSpPr>
        <p:spPr>
          <a:xfrm rot="16200000">
            <a:off x="2050286" y="4044703"/>
            <a:ext cx="55536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D6908EFB-1E7B-4EC6-B2B4-38A74B1AB069}"/>
              </a:ext>
            </a:extLst>
          </p:cNvPr>
          <p:cNvCxnSpPr/>
          <p:nvPr/>
        </p:nvCxnSpPr>
        <p:spPr>
          <a:xfrm rot="16200000">
            <a:off x="3113650" y="4038648"/>
            <a:ext cx="55536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5F27BF47-0F05-4C01-9020-F87D0D4399A6}"/>
              </a:ext>
            </a:extLst>
          </p:cNvPr>
          <p:cNvCxnSpPr/>
          <p:nvPr/>
        </p:nvCxnSpPr>
        <p:spPr>
          <a:xfrm rot="16200000" flipV="1">
            <a:off x="1944831" y="4037103"/>
            <a:ext cx="555362" cy="309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0F8417FE-F21E-48CA-A0ED-EAF648F9842D}"/>
              </a:ext>
            </a:extLst>
          </p:cNvPr>
          <p:cNvCxnSpPr/>
          <p:nvPr/>
        </p:nvCxnSpPr>
        <p:spPr>
          <a:xfrm rot="16200000" flipV="1">
            <a:off x="2992654" y="4037026"/>
            <a:ext cx="555362" cy="324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D1D05001-8B39-4539-BC81-C82AD91E8050}"/>
              </a:ext>
            </a:extLst>
          </p:cNvPr>
          <p:cNvCxnSpPr/>
          <p:nvPr/>
        </p:nvCxnSpPr>
        <p:spPr>
          <a:xfrm rot="16200000" flipV="1">
            <a:off x="2276379" y="4257274"/>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C455CA0F-6762-44F4-A58E-14D34163BB72}"/>
              </a:ext>
            </a:extLst>
          </p:cNvPr>
          <p:cNvCxnSpPr/>
          <p:nvPr/>
        </p:nvCxnSpPr>
        <p:spPr>
          <a:xfrm rot="16200000" flipV="1">
            <a:off x="3331651" y="4249993"/>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36935FD1-763F-44CC-B10A-DE68C5372563}"/>
              </a:ext>
            </a:extLst>
          </p:cNvPr>
          <p:cNvCxnSpPr/>
          <p:nvPr/>
        </p:nvCxnSpPr>
        <p:spPr>
          <a:xfrm rot="16200000" flipV="1">
            <a:off x="2218367" y="3629104"/>
            <a:ext cx="0" cy="2637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20A2A10-A002-419C-AEBA-CDC1F6B8F2E8}"/>
              </a:ext>
            </a:extLst>
          </p:cNvPr>
          <p:cNvCxnSpPr/>
          <p:nvPr/>
        </p:nvCxnSpPr>
        <p:spPr>
          <a:xfrm rot="16200000" flipV="1">
            <a:off x="3384327" y="3630520"/>
            <a:ext cx="0" cy="2637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3" name="Group 102">
            <a:extLst>
              <a:ext uri="{FF2B5EF4-FFF2-40B4-BE49-F238E27FC236}">
                <a16:creationId xmlns:a16="http://schemas.microsoft.com/office/drawing/2014/main" id="{8442D048-B6CB-4EC4-93F7-DF4B7938702D}"/>
              </a:ext>
            </a:extLst>
          </p:cNvPr>
          <p:cNvGrpSpPr/>
          <p:nvPr/>
        </p:nvGrpSpPr>
        <p:grpSpPr>
          <a:xfrm rot="16200000">
            <a:off x="2445497" y="3896053"/>
            <a:ext cx="691364" cy="1085383"/>
            <a:chOff x="2049959" y="3649310"/>
            <a:chExt cx="849123" cy="1085383"/>
          </a:xfrm>
        </p:grpSpPr>
        <p:cxnSp>
          <p:nvCxnSpPr>
            <p:cNvPr id="104" name="Straight Connector 103">
              <a:extLst>
                <a:ext uri="{FF2B5EF4-FFF2-40B4-BE49-F238E27FC236}">
                  <a16:creationId xmlns:a16="http://schemas.microsoft.com/office/drawing/2014/main" id="{0CFADE8D-78B4-419F-89ED-0CCFA1B8B7B3}"/>
                </a:ext>
              </a:extLst>
            </p:cNvPr>
            <p:cNvCxnSpPr/>
            <p:nvPr/>
          </p:nvCxnSpPr>
          <p:spPr>
            <a:xfrm>
              <a:off x="2049959" y="3649310"/>
              <a:ext cx="0" cy="107986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6EB6DCFE-FB5B-4B9D-91D7-1DC91CA3063E}"/>
                </a:ext>
              </a:extLst>
            </p:cNvPr>
            <p:cNvCxnSpPr/>
            <p:nvPr/>
          </p:nvCxnSpPr>
          <p:spPr>
            <a:xfrm>
              <a:off x="2601714" y="3763144"/>
              <a:ext cx="279544" cy="42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0EBE7513-D5F7-4197-AC41-EC95C3B5FBF1}"/>
                </a:ext>
              </a:extLst>
            </p:cNvPr>
            <p:cNvCxnSpPr/>
            <p:nvPr/>
          </p:nvCxnSpPr>
          <p:spPr>
            <a:xfrm flipV="1">
              <a:off x="2881259" y="3750806"/>
              <a:ext cx="3672" cy="892355"/>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E79BCF61-8A8A-4A89-9400-9350C310185A}"/>
                </a:ext>
              </a:extLst>
            </p:cNvPr>
            <p:cNvCxnSpPr/>
            <p:nvPr/>
          </p:nvCxnSpPr>
          <p:spPr>
            <a:xfrm>
              <a:off x="2049959" y="3654829"/>
              <a:ext cx="551755"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D13FCB63-D8FE-49D5-89B5-C17EB9284256}"/>
                </a:ext>
              </a:extLst>
            </p:cNvPr>
            <p:cNvCxnSpPr/>
            <p:nvPr/>
          </p:nvCxnSpPr>
          <p:spPr>
            <a:xfrm>
              <a:off x="2049959" y="4729173"/>
              <a:ext cx="551755" cy="552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90892A42-8816-4573-A6DD-1A449DE65F98}"/>
                </a:ext>
              </a:extLst>
            </p:cNvPr>
            <p:cNvCxnSpPr/>
            <p:nvPr/>
          </p:nvCxnSpPr>
          <p:spPr>
            <a:xfrm flipV="1">
              <a:off x="2601714" y="4622102"/>
              <a:ext cx="297368" cy="80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29007D21-A6A1-4D4C-ADCE-6A53F9481101}"/>
                </a:ext>
              </a:extLst>
            </p:cNvPr>
            <p:cNvCxnSpPr/>
            <p:nvPr/>
          </p:nvCxnSpPr>
          <p:spPr>
            <a:xfrm flipV="1">
              <a:off x="2595509" y="3654829"/>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8B9058F9-803E-48EC-ACEB-E311C2EAC837}"/>
                </a:ext>
              </a:extLst>
            </p:cNvPr>
            <p:cNvCxnSpPr/>
            <p:nvPr/>
          </p:nvCxnSpPr>
          <p:spPr>
            <a:xfrm flipV="1">
              <a:off x="2601714" y="4616583"/>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8" name="Straight Arrow Connector 7">
            <a:extLst>
              <a:ext uri="{FF2B5EF4-FFF2-40B4-BE49-F238E27FC236}">
                <a16:creationId xmlns:a16="http://schemas.microsoft.com/office/drawing/2014/main" id="{B1E0F392-9C32-448F-BD20-431C0EA11C58}"/>
              </a:ext>
            </a:extLst>
          </p:cNvPr>
          <p:cNvCxnSpPr>
            <a:cxnSpLocks/>
            <a:stCxn id="49" idx="1"/>
          </p:cNvCxnSpPr>
          <p:nvPr/>
        </p:nvCxnSpPr>
        <p:spPr>
          <a:xfrm flipH="1">
            <a:off x="3268713" y="4553620"/>
            <a:ext cx="736894" cy="13847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B3221C0E-526E-4F37-A8E5-6379A3228A51}"/>
              </a:ext>
            </a:extLst>
          </p:cNvPr>
          <p:cNvSpPr txBox="1"/>
          <p:nvPr/>
        </p:nvSpPr>
        <p:spPr>
          <a:xfrm>
            <a:off x="4205357" y="3621897"/>
            <a:ext cx="3187215" cy="646331"/>
          </a:xfrm>
          <a:prstGeom prst="rect">
            <a:avLst/>
          </a:prstGeom>
          <a:noFill/>
        </p:spPr>
        <p:txBody>
          <a:bodyPr wrap="square" rtlCol="0">
            <a:spAutoFit/>
          </a:bodyPr>
          <a:lstStyle/>
          <a:p>
            <a:r>
              <a:rPr lang="en-US" dirty="0"/>
              <a:t>Chassis alignment cone (prior to installing on camera chassis)</a:t>
            </a:r>
          </a:p>
        </p:txBody>
      </p:sp>
      <p:cxnSp>
        <p:nvCxnSpPr>
          <p:cNvPr id="113" name="Straight Arrow Connector 112">
            <a:extLst>
              <a:ext uri="{FF2B5EF4-FFF2-40B4-BE49-F238E27FC236}">
                <a16:creationId xmlns:a16="http://schemas.microsoft.com/office/drawing/2014/main" id="{287A8649-6278-4936-9EC9-66CBDF7FE51A}"/>
              </a:ext>
            </a:extLst>
          </p:cNvPr>
          <p:cNvCxnSpPr>
            <a:cxnSpLocks/>
            <a:stCxn id="112" idx="1"/>
          </p:cNvCxnSpPr>
          <p:nvPr/>
        </p:nvCxnSpPr>
        <p:spPr>
          <a:xfrm flipH="1" flipV="1">
            <a:off x="3468465" y="3945037"/>
            <a:ext cx="736892" cy="2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4" name="TextBox 113">
            <a:extLst>
              <a:ext uri="{FF2B5EF4-FFF2-40B4-BE49-F238E27FC236}">
                <a16:creationId xmlns:a16="http://schemas.microsoft.com/office/drawing/2014/main" id="{63C3A43D-766A-47CC-AE1E-705F739D7F42}"/>
              </a:ext>
            </a:extLst>
          </p:cNvPr>
          <p:cNvSpPr txBox="1"/>
          <p:nvPr/>
        </p:nvSpPr>
        <p:spPr>
          <a:xfrm>
            <a:off x="3997522" y="2769124"/>
            <a:ext cx="3216932" cy="646331"/>
          </a:xfrm>
          <a:prstGeom prst="rect">
            <a:avLst/>
          </a:prstGeom>
          <a:noFill/>
        </p:spPr>
        <p:txBody>
          <a:bodyPr wrap="square" rtlCol="0">
            <a:spAutoFit/>
          </a:bodyPr>
          <a:lstStyle/>
          <a:p>
            <a:r>
              <a:rPr lang="en-US" dirty="0"/>
              <a:t>Large plunge micrometer (borrow from shop)</a:t>
            </a:r>
          </a:p>
        </p:txBody>
      </p:sp>
      <p:cxnSp>
        <p:nvCxnSpPr>
          <p:cNvPr id="115" name="Straight Arrow Connector 114">
            <a:extLst>
              <a:ext uri="{FF2B5EF4-FFF2-40B4-BE49-F238E27FC236}">
                <a16:creationId xmlns:a16="http://schemas.microsoft.com/office/drawing/2014/main" id="{C84C28C0-FEC6-43B3-86BE-BCD371FC1320}"/>
              </a:ext>
            </a:extLst>
          </p:cNvPr>
          <p:cNvCxnSpPr>
            <a:cxnSpLocks/>
            <a:stCxn id="114" idx="1"/>
          </p:cNvCxnSpPr>
          <p:nvPr/>
        </p:nvCxnSpPr>
        <p:spPr>
          <a:xfrm flipH="1" flipV="1">
            <a:off x="3260628" y="3092266"/>
            <a:ext cx="736894" cy="2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07C4E50F-EC48-4B8A-9985-A92761A639ED}"/>
              </a:ext>
            </a:extLst>
          </p:cNvPr>
          <p:cNvCxnSpPr/>
          <p:nvPr/>
        </p:nvCxnSpPr>
        <p:spPr>
          <a:xfrm rot="5400000">
            <a:off x="9183464" y="3218580"/>
            <a:ext cx="0" cy="1275309"/>
          </a:xfrm>
          <a:prstGeom prst="line">
            <a:avLst/>
          </a:prstGeom>
          <a:ln w="92075">
            <a:solidFill>
              <a:srgbClr val="FFC000"/>
            </a:solidFill>
          </a:ln>
        </p:spPr>
        <p:style>
          <a:lnRef idx="1">
            <a:schemeClr val="accent1"/>
          </a:lnRef>
          <a:fillRef idx="0">
            <a:schemeClr val="accent1"/>
          </a:fillRef>
          <a:effectRef idx="0">
            <a:schemeClr val="accent1"/>
          </a:effectRef>
          <a:fontRef idx="minor">
            <a:schemeClr val="tx1"/>
          </a:fontRef>
        </p:style>
      </p:cxnSp>
      <p:pic>
        <p:nvPicPr>
          <p:cNvPr id="117" name="Picture 116">
            <a:extLst>
              <a:ext uri="{FF2B5EF4-FFF2-40B4-BE49-F238E27FC236}">
                <a16:creationId xmlns:a16="http://schemas.microsoft.com/office/drawing/2014/main" id="{3DD715C1-1A6F-4BBA-A2BC-42936683AB07}"/>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98092" l="758" r="100000">
                        <a14:foregroundMark x1="53788" y1="94466" x2="53788" y2="94466"/>
                      </a14:backgroundRemoval>
                    </a14:imgEffect>
                  </a14:imgLayer>
                </a14:imgProps>
              </a:ext>
              <a:ext uri="{28A0092B-C50C-407E-A947-70E740481C1C}">
                <a14:useLocalDpi xmlns:a14="http://schemas.microsoft.com/office/drawing/2010/main" val="0"/>
              </a:ext>
            </a:extLst>
          </a:blip>
          <a:srcRect/>
          <a:stretch/>
        </p:blipFill>
        <p:spPr>
          <a:xfrm>
            <a:off x="8759363" y="3065223"/>
            <a:ext cx="731735" cy="1452407"/>
          </a:xfrm>
          <a:prstGeom prst="rect">
            <a:avLst/>
          </a:prstGeom>
        </p:spPr>
      </p:pic>
      <p:cxnSp>
        <p:nvCxnSpPr>
          <p:cNvPr id="118" name="Straight Arrow Connector 117">
            <a:extLst>
              <a:ext uri="{FF2B5EF4-FFF2-40B4-BE49-F238E27FC236}">
                <a16:creationId xmlns:a16="http://schemas.microsoft.com/office/drawing/2014/main" id="{B557CC8A-E666-4645-A537-45B5B22FA1FA}"/>
              </a:ext>
            </a:extLst>
          </p:cNvPr>
          <p:cNvCxnSpPr>
            <a:cxnSpLocks/>
          </p:cNvCxnSpPr>
          <p:nvPr/>
        </p:nvCxnSpPr>
        <p:spPr>
          <a:xfrm>
            <a:off x="8329929" y="3900671"/>
            <a:ext cx="5022" cy="548081"/>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9F1CC7FD-91E3-4E10-A3D2-8921530E017C}"/>
              </a:ext>
            </a:extLst>
          </p:cNvPr>
          <p:cNvCxnSpPr/>
          <p:nvPr/>
        </p:nvCxnSpPr>
        <p:spPr>
          <a:xfrm rot="16200000">
            <a:off x="8424906" y="4184408"/>
            <a:ext cx="55536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4897BAD-E760-4872-AF57-F70B1BB1BAF2}"/>
              </a:ext>
            </a:extLst>
          </p:cNvPr>
          <p:cNvCxnSpPr/>
          <p:nvPr/>
        </p:nvCxnSpPr>
        <p:spPr>
          <a:xfrm rot="16200000">
            <a:off x="9488270" y="4178353"/>
            <a:ext cx="55536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99C84378-1B54-4095-933B-4B937C653337}"/>
              </a:ext>
            </a:extLst>
          </p:cNvPr>
          <p:cNvCxnSpPr/>
          <p:nvPr/>
        </p:nvCxnSpPr>
        <p:spPr>
          <a:xfrm rot="16200000" flipV="1">
            <a:off x="8319451" y="4176808"/>
            <a:ext cx="555362" cy="309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80F8308C-39E4-4008-B49F-3F830254B254}"/>
              </a:ext>
            </a:extLst>
          </p:cNvPr>
          <p:cNvCxnSpPr/>
          <p:nvPr/>
        </p:nvCxnSpPr>
        <p:spPr>
          <a:xfrm rot="16200000" flipV="1">
            <a:off x="9367274" y="4176731"/>
            <a:ext cx="555362" cy="324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07BB476-1A42-42BB-A9B9-05BA4609B37D}"/>
              </a:ext>
            </a:extLst>
          </p:cNvPr>
          <p:cNvCxnSpPr/>
          <p:nvPr/>
        </p:nvCxnSpPr>
        <p:spPr>
          <a:xfrm rot="16200000" flipV="1">
            <a:off x="8650999" y="4396979"/>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26E3FB1E-7F85-4E74-86FE-B4FF3AD99838}"/>
              </a:ext>
            </a:extLst>
          </p:cNvPr>
          <p:cNvCxnSpPr/>
          <p:nvPr/>
        </p:nvCxnSpPr>
        <p:spPr>
          <a:xfrm rot="16200000" flipV="1">
            <a:off x="9706271" y="4389698"/>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409F8633-962D-42BF-8ED6-3F273D141832}"/>
              </a:ext>
            </a:extLst>
          </p:cNvPr>
          <p:cNvCxnSpPr/>
          <p:nvPr/>
        </p:nvCxnSpPr>
        <p:spPr>
          <a:xfrm rot="16200000" flipV="1">
            <a:off x="8592987" y="3768809"/>
            <a:ext cx="0" cy="2637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240C9227-E256-4E09-B815-116B18A1604E}"/>
              </a:ext>
            </a:extLst>
          </p:cNvPr>
          <p:cNvCxnSpPr/>
          <p:nvPr/>
        </p:nvCxnSpPr>
        <p:spPr>
          <a:xfrm rot="16200000" flipV="1">
            <a:off x="9758947" y="3770225"/>
            <a:ext cx="0" cy="2637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7" name="Group 126">
            <a:extLst>
              <a:ext uri="{FF2B5EF4-FFF2-40B4-BE49-F238E27FC236}">
                <a16:creationId xmlns:a16="http://schemas.microsoft.com/office/drawing/2014/main" id="{6295151B-0651-4BD1-A23A-FF0CE156DBEA}"/>
              </a:ext>
            </a:extLst>
          </p:cNvPr>
          <p:cNvGrpSpPr/>
          <p:nvPr/>
        </p:nvGrpSpPr>
        <p:grpSpPr>
          <a:xfrm>
            <a:off x="8247856" y="4468144"/>
            <a:ext cx="1976511" cy="497987"/>
            <a:chOff x="604911" y="4172483"/>
            <a:chExt cx="1976511" cy="497987"/>
          </a:xfrm>
        </p:grpSpPr>
        <p:sp>
          <p:nvSpPr>
            <p:cNvPr id="128" name="Rectangle 127">
              <a:extLst>
                <a:ext uri="{FF2B5EF4-FFF2-40B4-BE49-F238E27FC236}">
                  <a16:creationId xmlns:a16="http://schemas.microsoft.com/office/drawing/2014/main" id="{7F87C1CF-67BF-4787-A99F-60D78756E117}"/>
                </a:ext>
              </a:extLst>
            </p:cNvPr>
            <p:cNvSpPr/>
            <p:nvPr/>
          </p:nvSpPr>
          <p:spPr>
            <a:xfrm>
              <a:off x="604911" y="4172483"/>
              <a:ext cx="1976511" cy="497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TextBox 128">
              <a:extLst>
                <a:ext uri="{FF2B5EF4-FFF2-40B4-BE49-F238E27FC236}">
                  <a16:creationId xmlns:a16="http://schemas.microsoft.com/office/drawing/2014/main" id="{B29A58E3-4299-4D06-B0E8-5016EBAB8322}"/>
                </a:ext>
              </a:extLst>
            </p:cNvPr>
            <p:cNvSpPr txBox="1"/>
            <p:nvPr/>
          </p:nvSpPr>
          <p:spPr>
            <a:xfrm>
              <a:off x="848380" y="4271456"/>
              <a:ext cx="1572560" cy="369332"/>
            </a:xfrm>
            <a:prstGeom prst="rect">
              <a:avLst/>
            </a:prstGeom>
            <a:noFill/>
          </p:spPr>
          <p:txBody>
            <a:bodyPr wrap="square" rtlCol="0">
              <a:spAutoFit/>
            </a:bodyPr>
            <a:lstStyle/>
            <a:p>
              <a:r>
                <a:rPr lang="en-US" dirty="0"/>
                <a:t>Granite Block</a:t>
              </a:r>
            </a:p>
          </p:txBody>
        </p:sp>
      </p:grpSp>
      <p:sp>
        <p:nvSpPr>
          <p:cNvPr id="130" name="TextBox 129">
            <a:extLst>
              <a:ext uri="{FF2B5EF4-FFF2-40B4-BE49-F238E27FC236}">
                <a16:creationId xmlns:a16="http://schemas.microsoft.com/office/drawing/2014/main" id="{782BBB13-1771-41E4-902F-A6E43D475E4E}"/>
              </a:ext>
            </a:extLst>
          </p:cNvPr>
          <p:cNvSpPr txBox="1"/>
          <p:nvPr/>
        </p:nvSpPr>
        <p:spPr>
          <a:xfrm>
            <a:off x="6323382" y="1199814"/>
            <a:ext cx="5158199" cy="1200329"/>
          </a:xfrm>
          <a:prstGeom prst="rect">
            <a:avLst/>
          </a:prstGeom>
          <a:noFill/>
        </p:spPr>
        <p:txBody>
          <a:bodyPr wrap="square" rtlCol="0">
            <a:spAutoFit/>
          </a:bodyPr>
          <a:lstStyle/>
          <a:p>
            <a:r>
              <a:rPr lang="en-US" u="sng" dirty="0"/>
              <a:t>Step 1B:</a:t>
            </a:r>
          </a:p>
          <a:p>
            <a:r>
              <a:rPr lang="en-US" dirty="0"/>
              <a:t>Measure distance from alignment cone to granite block. as a jig. Also use same thickness lens paper on granite block.</a:t>
            </a:r>
          </a:p>
        </p:txBody>
      </p:sp>
      <p:sp>
        <p:nvSpPr>
          <p:cNvPr id="18" name="TextBox 17">
            <a:extLst>
              <a:ext uri="{FF2B5EF4-FFF2-40B4-BE49-F238E27FC236}">
                <a16:creationId xmlns:a16="http://schemas.microsoft.com/office/drawing/2014/main" id="{6DDB94D7-6CE1-4773-9C45-FEAB969B146F}"/>
              </a:ext>
            </a:extLst>
          </p:cNvPr>
          <p:cNvSpPr txBox="1"/>
          <p:nvPr/>
        </p:nvSpPr>
        <p:spPr>
          <a:xfrm>
            <a:off x="2319782" y="3755914"/>
            <a:ext cx="117651" cy="369332"/>
          </a:xfrm>
          <a:prstGeom prst="rect">
            <a:avLst/>
          </a:prstGeom>
          <a:noFill/>
        </p:spPr>
        <p:txBody>
          <a:bodyPr wrap="square" rtlCol="0">
            <a:spAutoFit/>
          </a:bodyPr>
          <a:lstStyle/>
          <a:p>
            <a:r>
              <a:rPr lang="en-US" dirty="0"/>
              <a:t>A</a:t>
            </a:r>
          </a:p>
        </p:txBody>
      </p:sp>
      <p:sp>
        <p:nvSpPr>
          <p:cNvPr id="131" name="TextBox 130">
            <a:extLst>
              <a:ext uri="{FF2B5EF4-FFF2-40B4-BE49-F238E27FC236}">
                <a16:creationId xmlns:a16="http://schemas.microsoft.com/office/drawing/2014/main" id="{311C323E-0663-47B3-BB28-0064A47AF193}"/>
              </a:ext>
            </a:extLst>
          </p:cNvPr>
          <p:cNvSpPr txBox="1"/>
          <p:nvPr/>
        </p:nvSpPr>
        <p:spPr>
          <a:xfrm>
            <a:off x="8068023" y="3990045"/>
            <a:ext cx="117651" cy="369332"/>
          </a:xfrm>
          <a:prstGeom prst="rect">
            <a:avLst/>
          </a:prstGeom>
          <a:noFill/>
        </p:spPr>
        <p:txBody>
          <a:bodyPr wrap="square" rtlCol="0">
            <a:spAutoFit/>
          </a:bodyPr>
          <a:lstStyle/>
          <a:p>
            <a:r>
              <a:rPr lang="en-US" dirty="0"/>
              <a:t>B</a:t>
            </a:r>
          </a:p>
        </p:txBody>
      </p:sp>
      <p:sp>
        <p:nvSpPr>
          <p:cNvPr id="132" name="TextBox 131">
            <a:extLst>
              <a:ext uri="{FF2B5EF4-FFF2-40B4-BE49-F238E27FC236}">
                <a16:creationId xmlns:a16="http://schemas.microsoft.com/office/drawing/2014/main" id="{28305C9C-DFB9-4157-8F8A-B68AA7AE67E2}"/>
              </a:ext>
            </a:extLst>
          </p:cNvPr>
          <p:cNvSpPr txBox="1"/>
          <p:nvPr/>
        </p:nvSpPr>
        <p:spPr>
          <a:xfrm>
            <a:off x="3090963" y="5622034"/>
            <a:ext cx="7137120" cy="923330"/>
          </a:xfrm>
          <a:prstGeom prst="rect">
            <a:avLst/>
          </a:prstGeom>
          <a:noFill/>
        </p:spPr>
        <p:txBody>
          <a:bodyPr wrap="square" rtlCol="0">
            <a:spAutoFit/>
          </a:bodyPr>
          <a:lstStyle/>
          <a:p>
            <a:r>
              <a:rPr lang="en-US" u="sng" dirty="0"/>
              <a:t>Step 1C:</a:t>
            </a:r>
          </a:p>
          <a:p>
            <a:r>
              <a:rPr lang="en-US" dirty="0"/>
              <a:t>Difference (B-A) is adapter spacing (11.83mm nominal). Enter MEASURED distance in the EXCEL worksheet in </a:t>
            </a:r>
            <a:r>
              <a:rPr lang="en-US" b="1" dirty="0">
                <a:solidFill>
                  <a:srgbClr val="FF0000"/>
                </a:solidFill>
              </a:rPr>
              <a:t>ChassisShimsCalibrationProcedure.xlsx</a:t>
            </a:r>
          </a:p>
        </p:txBody>
      </p:sp>
    </p:spTree>
    <p:extLst>
      <p:ext uri="{BB962C8B-B14F-4D97-AF65-F5344CB8AC3E}">
        <p14:creationId xmlns:p14="http://schemas.microsoft.com/office/powerpoint/2010/main" val="4260124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D771DAA5-F2A3-4B8B-B7CB-D16D2843C3F8}"/>
              </a:ext>
            </a:extLst>
          </p:cNvPr>
          <p:cNvGrpSpPr/>
          <p:nvPr/>
        </p:nvGrpSpPr>
        <p:grpSpPr>
          <a:xfrm>
            <a:off x="3739661" y="1501257"/>
            <a:ext cx="4712678" cy="4772186"/>
            <a:chOff x="3298078" y="541858"/>
            <a:chExt cx="5416858" cy="5619044"/>
          </a:xfrm>
        </p:grpSpPr>
        <p:pic>
          <p:nvPicPr>
            <p:cNvPr id="7" name="Picture 6">
              <a:extLst>
                <a:ext uri="{FF2B5EF4-FFF2-40B4-BE49-F238E27FC236}">
                  <a16:creationId xmlns:a16="http://schemas.microsoft.com/office/drawing/2014/main" id="{9724834D-BDC2-4813-9DB4-06EAD25528B2}"/>
                </a:ext>
              </a:extLst>
            </p:cNvPr>
            <p:cNvPicPr>
              <a:picLocks noChangeAspect="1"/>
            </p:cNvPicPr>
            <p:nvPr/>
          </p:nvPicPr>
          <p:blipFill>
            <a:blip r:embed="rId3"/>
            <a:stretch>
              <a:fillRect/>
            </a:stretch>
          </p:blipFill>
          <p:spPr>
            <a:xfrm>
              <a:off x="3298078" y="1022251"/>
              <a:ext cx="5416858" cy="5138651"/>
            </a:xfrm>
            <a:prstGeom prst="rect">
              <a:avLst/>
            </a:prstGeom>
          </p:spPr>
        </p:pic>
        <p:cxnSp>
          <p:nvCxnSpPr>
            <p:cNvPr id="9" name="Straight Arrow Connector 8">
              <a:extLst>
                <a:ext uri="{FF2B5EF4-FFF2-40B4-BE49-F238E27FC236}">
                  <a16:creationId xmlns:a16="http://schemas.microsoft.com/office/drawing/2014/main" id="{FFBCD1F7-F9C7-49C6-A330-648CEBA197A5}"/>
                </a:ext>
              </a:extLst>
            </p:cNvPr>
            <p:cNvCxnSpPr>
              <a:cxnSpLocks/>
            </p:cNvCxnSpPr>
            <p:nvPr/>
          </p:nvCxnSpPr>
          <p:spPr>
            <a:xfrm flipH="1">
              <a:off x="5848644" y="835625"/>
              <a:ext cx="1178168"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5CF9F09-037E-45EC-8316-28EBD6D4DFC9}"/>
                </a:ext>
              </a:extLst>
            </p:cNvPr>
            <p:cNvCxnSpPr>
              <a:cxnSpLocks/>
            </p:cNvCxnSpPr>
            <p:nvPr/>
          </p:nvCxnSpPr>
          <p:spPr>
            <a:xfrm flipV="1">
              <a:off x="5816991" y="712192"/>
              <a:ext cx="0" cy="91262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7B1245C-5A99-4072-A5DE-CDE3AF813BD1}"/>
                </a:ext>
              </a:extLst>
            </p:cNvPr>
            <p:cNvCxnSpPr>
              <a:cxnSpLocks/>
            </p:cNvCxnSpPr>
            <p:nvPr/>
          </p:nvCxnSpPr>
          <p:spPr>
            <a:xfrm>
              <a:off x="7376182" y="835625"/>
              <a:ext cx="1118385"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06CECDE-792A-46B8-B054-BB5CD369EA98}"/>
                </a:ext>
              </a:extLst>
            </p:cNvPr>
            <p:cNvSpPr txBox="1"/>
            <p:nvPr/>
          </p:nvSpPr>
          <p:spPr>
            <a:xfrm>
              <a:off x="7026813" y="541858"/>
              <a:ext cx="475947" cy="461666"/>
            </a:xfrm>
            <a:prstGeom prst="rect">
              <a:avLst/>
            </a:prstGeom>
            <a:noFill/>
          </p:spPr>
          <p:txBody>
            <a:bodyPr wrap="square" rtlCol="0">
              <a:spAutoFit/>
            </a:bodyPr>
            <a:lstStyle/>
            <a:p>
              <a:r>
                <a:rPr lang="en-US" sz="2400" dirty="0">
                  <a:solidFill>
                    <a:srgbClr val="FF0000"/>
                  </a:solidFill>
                </a:rPr>
                <a:t>B</a:t>
              </a:r>
            </a:p>
          </p:txBody>
        </p:sp>
        <p:cxnSp>
          <p:nvCxnSpPr>
            <p:cNvPr id="18" name="Straight Connector 17">
              <a:extLst>
                <a:ext uri="{FF2B5EF4-FFF2-40B4-BE49-F238E27FC236}">
                  <a16:creationId xmlns:a16="http://schemas.microsoft.com/office/drawing/2014/main" id="{B8301F00-5F0D-433A-917D-ACF5DF703332}"/>
                </a:ext>
              </a:extLst>
            </p:cNvPr>
            <p:cNvCxnSpPr>
              <a:cxnSpLocks/>
            </p:cNvCxnSpPr>
            <p:nvPr/>
          </p:nvCxnSpPr>
          <p:spPr>
            <a:xfrm flipV="1">
              <a:off x="8496890" y="1418497"/>
              <a:ext cx="0" cy="257672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871062C-5826-4B79-B3FC-9AFFF7536F00}"/>
                </a:ext>
              </a:extLst>
            </p:cNvPr>
            <p:cNvCxnSpPr>
              <a:cxnSpLocks/>
            </p:cNvCxnSpPr>
            <p:nvPr/>
          </p:nvCxnSpPr>
          <p:spPr>
            <a:xfrm flipV="1">
              <a:off x="6144066" y="3179299"/>
              <a:ext cx="0" cy="35872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AA6408B-B34F-4E7A-B594-1700AE3A14A7}"/>
                </a:ext>
              </a:extLst>
            </p:cNvPr>
            <p:cNvCxnSpPr>
              <a:cxnSpLocks/>
            </p:cNvCxnSpPr>
            <p:nvPr/>
          </p:nvCxnSpPr>
          <p:spPr>
            <a:xfrm flipH="1">
              <a:off x="6144066" y="3332869"/>
              <a:ext cx="882746" cy="16413"/>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FE0B1162-3490-46E4-B052-5974F0A563DF}"/>
                </a:ext>
              </a:extLst>
            </p:cNvPr>
            <p:cNvCxnSpPr>
              <a:cxnSpLocks/>
            </p:cNvCxnSpPr>
            <p:nvPr/>
          </p:nvCxnSpPr>
          <p:spPr>
            <a:xfrm>
              <a:off x="7534411" y="3332869"/>
              <a:ext cx="960155"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4904006D-7ADF-4693-8D14-D89D7DE573E8}"/>
                </a:ext>
              </a:extLst>
            </p:cNvPr>
            <p:cNvSpPr txBox="1"/>
            <p:nvPr/>
          </p:nvSpPr>
          <p:spPr>
            <a:xfrm>
              <a:off x="7126454" y="3076360"/>
              <a:ext cx="379824" cy="461665"/>
            </a:xfrm>
            <a:prstGeom prst="rect">
              <a:avLst/>
            </a:prstGeom>
            <a:noFill/>
          </p:spPr>
          <p:txBody>
            <a:bodyPr wrap="square" rtlCol="0">
              <a:spAutoFit/>
            </a:bodyPr>
            <a:lstStyle/>
            <a:p>
              <a:r>
                <a:rPr lang="en-US" sz="2400" dirty="0">
                  <a:solidFill>
                    <a:srgbClr val="FF0000"/>
                  </a:solidFill>
                </a:rPr>
                <a:t>A</a:t>
              </a:r>
            </a:p>
          </p:txBody>
        </p:sp>
        <p:cxnSp>
          <p:nvCxnSpPr>
            <p:cNvPr id="17" name="Straight Connector 16">
              <a:extLst>
                <a:ext uri="{FF2B5EF4-FFF2-40B4-BE49-F238E27FC236}">
                  <a16:creationId xmlns:a16="http://schemas.microsoft.com/office/drawing/2014/main" id="{E2044A67-8D0C-4C3E-8683-342FA344D9A6}"/>
                </a:ext>
              </a:extLst>
            </p:cNvPr>
            <p:cNvCxnSpPr>
              <a:cxnSpLocks/>
            </p:cNvCxnSpPr>
            <p:nvPr/>
          </p:nvCxnSpPr>
          <p:spPr>
            <a:xfrm flipV="1">
              <a:off x="8496891" y="712192"/>
              <a:ext cx="0" cy="86807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3" name="Title 22">
            <a:extLst>
              <a:ext uri="{FF2B5EF4-FFF2-40B4-BE49-F238E27FC236}">
                <a16:creationId xmlns:a16="http://schemas.microsoft.com/office/drawing/2014/main" id="{39CC73E2-F53D-4942-ADE3-35EE2FBAA2E9}"/>
              </a:ext>
            </a:extLst>
          </p:cNvPr>
          <p:cNvSpPr>
            <a:spLocks noGrp="1"/>
          </p:cNvSpPr>
          <p:nvPr>
            <p:ph type="title"/>
          </p:nvPr>
        </p:nvSpPr>
        <p:spPr/>
        <p:txBody>
          <a:bodyPr>
            <a:normAutofit fontScale="90000"/>
          </a:bodyPr>
          <a:lstStyle/>
          <a:p>
            <a:pPr algn="ctr"/>
            <a:r>
              <a:rPr lang="en-US" sz="3600" dirty="0"/>
              <a:t>Illustration of Method of Verifying Adapter Cell Dimension Using Plunge Micrometer and Chassis Alignment Cone </a:t>
            </a:r>
          </a:p>
        </p:txBody>
      </p:sp>
    </p:spTree>
    <p:extLst>
      <p:ext uri="{BB962C8B-B14F-4D97-AF65-F5344CB8AC3E}">
        <p14:creationId xmlns:p14="http://schemas.microsoft.com/office/powerpoint/2010/main" val="839218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Step 2: Set Axial Distance of Canon Lens with Gage and Shims</a:t>
            </a:r>
          </a:p>
        </p:txBody>
      </p:sp>
      <p:sp>
        <p:nvSpPr>
          <p:cNvPr id="3" name="Content Placeholder 2">
            <a:extLst>
              <a:ext uri="{FF2B5EF4-FFF2-40B4-BE49-F238E27FC236}">
                <a16:creationId xmlns:a16="http://schemas.microsoft.com/office/drawing/2014/main" id="{6BB2A109-A864-47CC-A686-820731325B6F}"/>
              </a:ext>
            </a:extLst>
          </p:cNvPr>
          <p:cNvSpPr>
            <a:spLocks noGrp="1"/>
          </p:cNvSpPr>
          <p:nvPr>
            <p:ph idx="1"/>
          </p:nvPr>
        </p:nvSpPr>
        <p:spPr>
          <a:xfrm>
            <a:off x="838200" y="1690688"/>
            <a:ext cx="10515600" cy="4351338"/>
          </a:xfrm>
        </p:spPr>
        <p:txBody>
          <a:bodyPr>
            <a:normAutofit fontScale="92500"/>
          </a:bodyPr>
          <a:lstStyle/>
          <a:p>
            <a:r>
              <a:rPr lang="en-US" sz="2400" dirty="0"/>
              <a:t>Install the chassis alignment cone using the nominal shim stack plus any offsets measured on the optical adapter.</a:t>
            </a:r>
          </a:p>
          <a:p>
            <a:pPr lvl="1"/>
            <a:r>
              <a:rPr lang="en-US" sz="2000" dirty="0"/>
              <a:t>Installation (and re-installation after shim adjustment) is easiest when camera is set vertically with the front facing down.</a:t>
            </a:r>
          </a:p>
          <a:p>
            <a:r>
              <a:rPr lang="en-US" sz="2400" dirty="0"/>
              <a:t>Note that insulating Kapton shim must be installed on chassis side of shim stack to maintain electrical isolation of chassis from the alignment cone.</a:t>
            </a:r>
          </a:p>
          <a:p>
            <a:r>
              <a:rPr lang="en-US" sz="2400" dirty="0"/>
              <a:t>The shim stack compresses with clamp force and it takes several laborious iterations of clamping and measuring to get the final shim stack height correctly set.</a:t>
            </a:r>
          </a:p>
          <a:p>
            <a:r>
              <a:rPr lang="en-US" sz="2400" dirty="0"/>
              <a:t>The is a tool in </a:t>
            </a:r>
            <a:r>
              <a:rPr lang="en-US" sz="2400" b="1" dirty="0">
                <a:solidFill>
                  <a:srgbClr val="FF0000"/>
                </a:solidFill>
              </a:rPr>
              <a:t>ChassisShimsCalibrationProcedure.xlsx </a:t>
            </a:r>
            <a:r>
              <a:rPr lang="en-US" sz="2400" dirty="0"/>
              <a:t>for estimating the shim mix to make a target stack height.</a:t>
            </a:r>
          </a:p>
          <a:p>
            <a:r>
              <a:rPr lang="en-US" sz="2400" dirty="0"/>
              <a:t>This step is the hard part and the rest is much easier – at least until the optical alignment!</a:t>
            </a:r>
          </a:p>
        </p:txBody>
      </p:sp>
    </p:spTree>
    <p:extLst>
      <p:ext uri="{BB962C8B-B14F-4D97-AF65-F5344CB8AC3E}">
        <p14:creationId xmlns:p14="http://schemas.microsoft.com/office/powerpoint/2010/main" val="4270318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t="16531" b="28163"/>
          <a:stretch/>
        </p:blipFill>
        <p:spPr>
          <a:xfrm>
            <a:off x="1500512" y="1316566"/>
            <a:ext cx="9368026" cy="4893734"/>
          </a:xfrm>
          <a:prstGeom prst="rect">
            <a:avLst/>
          </a:prstGeom>
        </p:spPr>
      </p:pic>
      <p:sp>
        <p:nvSpPr>
          <p:cNvPr id="5" name="TextBox 4"/>
          <p:cNvSpPr txBox="1"/>
          <p:nvPr/>
        </p:nvSpPr>
        <p:spPr>
          <a:xfrm>
            <a:off x="6377399" y="3199957"/>
            <a:ext cx="1946394" cy="646331"/>
          </a:xfrm>
          <a:prstGeom prst="rect">
            <a:avLst/>
          </a:prstGeom>
          <a:noFill/>
        </p:spPr>
        <p:txBody>
          <a:bodyPr wrap="square" rtlCol="0">
            <a:spAutoFit/>
          </a:bodyPr>
          <a:lstStyle/>
          <a:p>
            <a:r>
              <a:rPr lang="en-US" dirty="0"/>
              <a:t>CANON LENS FRONT ELEMENT</a:t>
            </a:r>
          </a:p>
        </p:txBody>
      </p:sp>
      <p:cxnSp>
        <p:nvCxnSpPr>
          <p:cNvPr id="7" name="Straight Arrow Connector 6"/>
          <p:cNvCxnSpPr>
            <a:stCxn id="11" idx="1"/>
          </p:cNvCxnSpPr>
          <p:nvPr/>
        </p:nvCxnSpPr>
        <p:spPr>
          <a:xfrm flipH="1" flipV="1">
            <a:off x="5296546" y="4140294"/>
            <a:ext cx="1087984" cy="19562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5" idx="1"/>
          </p:cNvCxnSpPr>
          <p:nvPr/>
        </p:nvCxnSpPr>
        <p:spPr>
          <a:xfrm flipH="1">
            <a:off x="5410130" y="3523123"/>
            <a:ext cx="967269" cy="20538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12" idx="1"/>
          </p:cNvCxnSpPr>
          <p:nvPr/>
        </p:nvCxnSpPr>
        <p:spPr>
          <a:xfrm flipH="1">
            <a:off x="5371530" y="2397524"/>
            <a:ext cx="1005869" cy="23290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384530" y="4012756"/>
            <a:ext cx="1981037" cy="646331"/>
          </a:xfrm>
          <a:prstGeom prst="rect">
            <a:avLst/>
          </a:prstGeom>
          <a:noFill/>
        </p:spPr>
        <p:txBody>
          <a:bodyPr wrap="square" rtlCol="0">
            <a:spAutoFit/>
          </a:bodyPr>
          <a:lstStyle/>
          <a:p>
            <a:r>
              <a:rPr lang="en-US" dirty="0"/>
              <a:t>ADAPTER CELL  LENS 4</a:t>
            </a:r>
            <a:r>
              <a:rPr lang="en-US" baseline="30000" dirty="0"/>
              <a:t>th</a:t>
            </a:r>
            <a:r>
              <a:rPr lang="en-US" dirty="0"/>
              <a:t> ELEMENT</a:t>
            </a:r>
          </a:p>
        </p:txBody>
      </p:sp>
      <p:sp>
        <p:nvSpPr>
          <p:cNvPr id="12" name="TextBox 11"/>
          <p:cNvSpPr txBox="1"/>
          <p:nvPr/>
        </p:nvSpPr>
        <p:spPr>
          <a:xfrm>
            <a:off x="6377399" y="2028192"/>
            <a:ext cx="1946394" cy="738664"/>
          </a:xfrm>
          <a:prstGeom prst="rect">
            <a:avLst/>
          </a:prstGeom>
          <a:noFill/>
        </p:spPr>
        <p:txBody>
          <a:bodyPr wrap="square" rtlCol="0">
            <a:spAutoFit/>
          </a:bodyPr>
          <a:lstStyle/>
          <a:p>
            <a:r>
              <a:rPr lang="en-US" sz="1400" dirty="0">
                <a:solidFill>
                  <a:schemeClr val="bg1"/>
                </a:solidFill>
              </a:rPr>
              <a:t>0.05MM  FLARE GUARD CLEARANCE WITH 0.3MM AIR GAP</a:t>
            </a:r>
          </a:p>
        </p:txBody>
      </p:sp>
      <p:grpSp>
        <p:nvGrpSpPr>
          <p:cNvPr id="17" name="Group 16"/>
          <p:cNvGrpSpPr/>
          <p:nvPr/>
        </p:nvGrpSpPr>
        <p:grpSpPr>
          <a:xfrm>
            <a:off x="4851781" y="4412721"/>
            <a:ext cx="519749" cy="963119"/>
            <a:chOff x="5299788" y="3788229"/>
            <a:chExt cx="494522" cy="948378"/>
          </a:xfrm>
        </p:grpSpPr>
        <p:cxnSp>
          <p:nvCxnSpPr>
            <p:cNvPr id="14" name="Straight Connector 13"/>
            <p:cNvCxnSpPr/>
            <p:nvPr/>
          </p:nvCxnSpPr>
          <p:spPr>
            <a:xfrm flipH="1">
              <a:off x="5299788" y="3788229"/>
              <a:ext cx="494522" cy="485191"/>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299788" y="4273420"/>
              <a:ext cx="0" cy="463187"/>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5398030" y="4412721"/>
            <a:ext cx="464568" cy="963119"/>
            <a:chOff x="5906500" y="3788229"/>
            <a:chExt cx="452468" cy="948378"/>
          </a:xfrm>
        </p:grpSpPr>
        <p:cxnSp>
          <p:nvCxnSpPr>
            <p:cNvPr id="19" name="Straight Connector 18"/>
            <p:cNvCxnSpPr/>
            <p:nvPr/>
          </p:nvCxnSpPr>
          <p:spPr>
            <a:xfrm>
              <a:off x="5906500" y="3788229"/>
              <a:ext cx="452468" cy="485191"/>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358968" y="4273420"/>
              <a:ext cx="0" cy="463187"/>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4" name="TextBox 23"/>
          <p:cNvSpPr txBox="1"/>
          <p:nvPr/>
        </p:nvSpPr>
        <p:spPr>
          <a:xfrm>
            <a:off x="3697273" y="5375295"/>
            <a:ext cx="4476205" cy="369332"/>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Specification: 0.3MM – 0.1 + 0.3mm AIR GAP</a:t>
            </a:r>
          </a:p>
        </p:txBody>
      </p:sp>
      <p:sp>
        <p:nvSpPr>
          <p:cNvPr id="2" name="Title 1"/>
          <p:cNvSpPr>
            <a:spLocks noGrp="1"/>
          </p:cNvSpPr>
          <p:nvPr>
            <p:ph type="title"/>
          </p:nvPr>
        </p:nvSpPr>
        <p:spPr>
          <a:xfrm>
            <a:off x="1001486" y="-19061"/>
            <a:ext cx="10832252" cy="887213"/>
          </a:xfrm>
        </p:spPr>
        <p:txBody>
          <a:bodyPr>
            <a:normAutofit/>
          </a:bodyPr>
          <a:lstStyle/>
          <a:p>
            <a:r>
              <a:rPr lang="en-US" sz="3200" dirty="0"/>
              <a:t>Adapter Lens cell to Canon Front Lens Tolerance</a:t>
            </a:r>
          </a:p>
        </p:txBody>
      </p:sp>
    </p:spTree>
    <p:extLst>
      <p:ext uri="{BB962C8B-B14F-4D97-AF65-F5344CB8AC3E}">
        <p14:creationId xmlns:p14="http://schemas.microsoft.com/office/powerpoint/2010/main" val="2446405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F2767814-DE90-4154-A01C-D9EF9E182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7383" y="1290778"/>
            <a:ext cx="3848992" cy="5131989"/>
          </a:xfrm>
          <a:prstGeom prst="rect">
            <a:avLst/>
          </a:prstGeom>
        </p:spPr>
      </p:pic>
      <p:sp>
        <p:nvSpPr>
          <p:cNvPr id="2" name="Title 1"/>
          <p:cNvSpPr>
            <a:spLocks noGrp="1"/>
          </p:cNvSpPr>
          <p:nvPr>
            <p:ph type="title"/>
          </p:nvPr>
        </p:nvSpPr>
        <p:spPr>
          <a:xfrm>
            <a:off x="1574147" y="172750"/>
            <a:ext cx="10515600" cy="991673"/>
          </a:xfrm>
        </p:spPr>
        <p:txBody>
          <a:bodyPr>
            <a:normAutofit/>
          </a:bodyPr>
          <a:lstStyle/>
          <a:p>
            <a:r>
              <a:rPr lang="en-US" sz="2800" dirty="0"/>
              <a:t>Step 2A: Set Axial Distance of Canon Lens with Gage and Shims</a:t>
            </a:r>
          </a:p>
        </p:txBody>
      </p:sp>
      <p:cxnSp>
        <p:nvCxnSpPr>
          <p:cNvPr id="39" name="Straight Arrow Connector 38"/>
          <p:cNvCxnSpPr>
            <a:cxnSpLocks/>
          </p:cNvCxnSpPr>
          <p:nvPr/>
        </p:nvCxnSpPr>
        <p:spPr>
          <a:xfrm flipV="1">
            <a:off x="7111218" y="3785384"/>
            <a:ext cx="1582616" cy="48607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225954" y="3785383"/>
            <a:ext cx="2996385" cy="923330"/>
          </a:xfrm>
          <a:prstGeom prst="rect">
            <a:avLst/>
          </a:prstGeom>
          <a:noFill/>
        </p:spPr>
        <p:txBody>
          <a:bodyPr wrap="square" rtlCol="0">
            <a:spAutoFit/>
          </a:bodyPr>
          <a:lstStyle/>
          <a:p>
            <a:r>
              <a:rPr lang="en-US" u="sng" dirty="0"/>
              <a:t>Step 2D</a:t>
            </a:r>
            <a:r>
              <a:rPr lang="en-US" dirty="0"/>
              <a:t>: Adjust axial spacing shims in 0.05 mm increments for 0.3mm Canon lens setback</a:t>
            </a:r>
          </a:p>
        </p:txBody>
      </p:sp>
      <p:cxnSp>
        <p:nvCxnSpPr>
          <p:cNvPr id="44" name="Straight Arrow Connector 43"/>
          <p:cNvCxnSpPr>
            <a:cxnSpLocks/>
          </p:cNvCxnSpPr>
          <p:nvPr/>
        </p:nvCxnSpPr>
        <p:spPr>
          <a:xfrm flipV="1">
            <a:off x="7005711" y="2256834"/>
            <a:ext cx="1983544" cy="45119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0" name="TextBox 99"/>
          <p:cNvSpPr txBox="1"/>
          <p:nvPr/>
        </p:nvSpPr>
        <p:spPr>
          <a:xfrm>
            <a:off x="396522" y="1446113"/>
            <a:ext cx="2648128" cy="1200329"/>
          </a:xfrm>
          <a:prstGeom prst="rect">
            <a:avLst/>
          </a:prstGeom>
          <a:noFill/>
        </p:spPr>
        <p:txBody>
          <a:bodyPr wrap="square" rtlCol="0">
            <a:spAutoFit/>
          </a:bodyPr>
          <a:lstStyle/>
          <a:p>
            <a:r>
              <a:rPr lang="en-US" u="sng" dirty="0"/>
              <a:t>Step 2B:</a:t>
            </a:r>
          </a:p>
          <a:p>
            <a:r>
              <a:rPr lang="en-US" dirty="0"/>
              <a:t>Zero gage jig mounted dial indicator on granite block (with lens paper)</a:t>
            </a:r>
          </a:p>
        </p:txBody>
      </p:sp>
      <p:pic>
        <p:nvPicPr>
          <p:cNvPr id="47" name="Picture 46"/>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98092" l="758" r="100000">
                        <a14:foregroundMark x1="53788" y1="94466" x2="53788" y2="94466"/>
                      </a14:backgroundRemoval>
                    </a14:imgEffect>
                  </a14:imgLayer>
                </a14:imgProps>
              </a:ext>
              <a:ext uri="{28A0092B-C50C-407E-A947-70E740481C1C}">
                <a14:useLocalDpi xmlns:a14="http://schemas.microsoft.com/office/drawing/2010/main" val="0"/>
              </a:ext>
            </a:extLst>
          </a:blip>
          <a:srcRect/>
          <a:stretch/>
        </p:blipFill>
        <p:spPr>
          <a:xfrm>
            <a:off x="1223899" y="2759040"/>
            <a:ext cx="731735" cy="1452407"/>
          </a:xfrm>
          <a:prstGeom prst="rect">
            <a:avLst/>
          </a:prstGeom>
        </p:spPr>
      </p:pic>
      <p:cxnSp>
        <p:nvCxnSpPr>
          <p:cNvPr id="5" name="Straight Arrow Connector 4"/>
          <p:cNvCxnSpPr>
            <a:cxnSpLocks/>
          </p:cNvCxnSpPr>
          <p:nvPr/>
        </p:nvCxnSpPr>
        <p:spPr>
          <a:xfrm>
            <a:off x="2404280" y="3870126"/>
            <a:ext cx="0" cy="302363"/>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2574622" y="3533608"/>
            <a:ext cx="1802571" cy="646331"/>
          </a:xfrm>
          <a:prstGeom prst="rect">
            <a:avLst/>
          </a:prstGeom>
          <a:noFill/>
        </p:spPr>
        <p:txBody>
          <a:bodyPr wrap="square" rtlCol="0">
            <a:spAutoFit/>
          </a:bodyPr>
          <a:lstStyle/>
          <a:p>
            <a:r>
              <a:rPr lang="en-US" dirty="0"/>
              <a:t>Exact spacing specification</a:t>
            </a:r>
          </a:p>
        </p:txBody>
      </p:sp>
      <p:sp>
        <p:nvSpPr>
          <p:cNvPr id="49" name="TextBox 48"/>
          <p:cNvSpPr txBox="1"/>
          <p:nvPr/>
        </p:nvSpPr>
        <p:spPr>
          <a:xfrm>
            <a:off x="376941" y="4869170"/>
            <a:ext cx="2629137" cy="646331"/>
          </a:xfrm>
          <a:prstGeom prst="rect">
            <a:avLst/>
          </a:prstGeom>
          <a:noFill/>
        </p:spPr>
        <p:txBody>
          <a:bodyPr wrap="square" rtlCol="0">
            <a:spAutoFit/>
          </a:bodyPr>
          <a:lstStyle/>
          <a:p>
            <a:r>
              <a:rPr lang="en-US" dirty="0"/>
              <a:t>Canon lens to adapter cell calibration fixture</a:t>
            </a:r>
          </a:p>
        </p:txBody>
      </p:sp>
      <p:sp>
        <p:nvSpPr>
          <p:cNvPr id="6" name="Rectangle 5">
            <a:extLst>
              <a:ext uri="{FF2B5EF4-FFF2-40B4-BE49-F238E27FC236}">
                <a16:creationId xmlns:a16="http://schemas.microsoft.com/office/drawing/2014/main" id="{935AE8AC-285C-4A41-9592-74156A6924AE}"/>
              </a:ext>
            </a:extLst>
          </p:cNvPr>
          <p:cNvSpPr/>
          <p:nvPr/>
        </p:nvSpPr>
        <p:spPr>
          <a:xfrm>
            <a:off x="604911" y="4172483"/>
            <a:ext cx="1976511" cy="497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21DF7FA-1F9D-4C9A-B1E8-CB4B8B2DB70F}"/>
              </a:ext>
            </a:extLst>
          </p:cNvPr>
          <p:cNvSpPr txBox="1"/>
          <p:nvPr/>
        </p:nvSpPr>
        <p:spPr>
          <a:xfrm>
            <a:off x="848380" y="4271456"/>
            <a:ext cx="1572560" cy="369332"/>
          </a:xfrm>
          <a:prstGeom prst="rect">
            <a:avLst/>
          </a:prstGeom>
          <a:noFill/>
        </p:spPr>
        <p:txBody>
          <a:bodyPr wrap="square" rtlCol="0">
            <a:spAutoFit/>
          </a:bodyPr>
          <a:lstStyle/>
          <a:p>
            <a:r>
              <a:rPr lang="en-US" dirty="0"/>
              <a:t>Granite Block</a:t>
            </a:r>
          </a:p>
        </p:txBody>
      </p:sp>
      <p:sp>
        <p:nvSpPr>
          <p:cNvPr id="8" name="Rectangle 7">
            <a:extLst>
              <a:ext uri="{FF2B5EF4-FFF2-40B4-BE49-F238E27FC236}">
                <a16:creationId xmlns:a16="http://schemas.microsoft.com/office/drawing/2014/main" id="{BB7C100D-93E0-4216-96A3-E7CC58424D5D}"/>
              </a:ext>
            </a:extLst>
          </p:cNvPr>
          <p:cNvSpPr/>
          <p:nvPr/>
        </p:nvSpPr>
        <p:spPr>
          <a:xfrm>
            <a:off x="903963" y="3870126"/>
            <a:ext cx="1410788" cy="28886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a:extLst>
              <a:ext uri="{FF2B5EF4-FFF2-40B4-BE49-F238E27FC236}">
                <a16:creationId xmlns:a16="http://schemas.microsoft.com/office/drawing/2014/main" id="{5DAF4979-E6E4-49A7-B3EB-CF084C512EC3}"/>
              </a:ext>
            </a:extLst>
          </p:cNvPr>
          <p:cNvSpPr txBox="1"/>
          <p:nvPr/>
        </p:nvSpPr>
        <p:spPr>
          <a:xfrm>
            <a:off x="4268002" y="2256834"/>
            <a:ext cx="2996385" cy="1200329"/>
          </a:xfrm>
          <a:prstGeom prst="rect">
            <a:avLst/>
          </a:prstGeom>
          <a:noFill/>
        </p:spPr>
        <p:txBody>
          <a:bodyPr wrap="square" rtlCol="0">
            <a:spAutoFit/>
          </a:bodyPr>
          <a:lstStyle/>
          <a:p>
            <a:r>
              <a:rPr lang="en-US" u="sng" dirty="0"/>
              <a:t>Step 2C</a:t>
            </a:r>
            <a:r>
              <a:rPr lang="en-US" dirty="0"/>
              <a:t>: Dial gage will read offset from nominal spacing distance. Use lens paper for lens protection!</a:t>
            </a:r>
          </a:p>
        </p:txBody>
      </p:sp>
      <p:sp>
        <p:nvSpPr>
          <p:cNvPr id="78" name="TextBox 77">
            <a:extLst>
              <a:ext uri="{FF2B5EF4-FFF2-40B4-BE49-F238E27FC236}">
                <a16:creationId xmlns:a16="http://schemas.microsoft.com/office/drawing/2014/main" id="{55C928A6-70FE-49AA-89D6-07C20F5171AE}"/>
              </a:ext>
            </a:extLst>
          </p:cNvPr>
          <p:cNvSpPr txBox="1"/>
          <p:nvPr/>
        </p:nvSpPr>
        <p:spPr>
          <a:xfrm>
            <a:off x="2619358" y="5558401"/>
            <a:ext cx="4015593" cy="923330"/>
          </a:xfrm>
          <a:prstGeom prst="rect">
            <a:avLst/>
          </a:prstGeom>
          <a:noFill/>
        </p:spPr>
        <p:txBody>
          <a:bodyPr wrap="square" rtlCol="0">
            <a:spAutoFit/>
          </a:bodyPr>
          <a:lstStyle/>
          <a:p>
            <a:r>
              <a:rPr lang="en-US" u="sng" dirty="0"/>
              <a:t>Step 2E</a:t>
            </a:r>
            <a:r>
              <a:rPr lang="en-US" dirty="0"/>
              <a:t>: Note final value in worksheet </a:t>
            </a:r>
            <a:r>
              <a:rPr lang="en-US" b="1" dirty="0">
                <a:solidFill>
                  <a:srgbClr val="FF0000"/>
                </a:solidFill>
              </a:rPr>
              <a:t>ChassisShimsCalibrationProcedure.xlsx</a:t>
            </a:r>
            <a:r>
              <a:rPr lang="en-US" dirty="0"/>
              <a:t> and make a copy for records.</a:t>
            </a:r>
          </a:p>
        </p:txBody>
      </p:sp>
    </p:spTree>
    <p:extLst>
      <p:ext uri="{BB962C8B-B14F-4D97-AF65-F5344CB8AC3E}">
        <p14:creationId xmlns:p14="http://schemas.microsoft.com/office/powerpoint/2010/main" val="531383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2705" y="363977"/>
            <a:ext cx="10515600" cy="685565"/>
          </a:xfrm>
        </p:spPr>
        <p:txBody>
          <a:bodyPr>
            <a:normAutofit/>
          </a:bodyPr>
          <a:lstStyle/>
          <a:p>
            <a:r>
              <a:rPr lang="en-US" sz="2800" dirty="0"/>
              <a:t>Step 3: Install optical adapter cell on chassis alignment cone</a:t>
            </a:r>
          </a:p>
        </p:txBody>
      </p:sp>
      <p:cxnSp>
        <p:nvCxnSpPr>
          <p:cNvPr id="39" name="Straight Arrow Connector 38"/>
          <p:cNvCxnSpPr/>
          <p:nvPr/>
        </p:nvCxnSpPr>
        <p:spPr>
          <a:xfrm>
            <a:off x="6611183" y="1807290"/>
            <a:ext cx="270515" cy="172086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4315647" y="1479742"/>
            <a:ext cx="2423775" cy="369332"/>
          </a:xfrm>
          <a:prstGeom prst="rect">
            <a:avLst/>
          </a:prstGeom>
          <a:noFill/>
        </p:spPr>
        <p:txBody>
          <a:bodyPr wrap="square" rtlCol="0">
            <a:spAutoFit/>
          </a:bodyPr>
          <a:lstStyle/>
          <a:p>
            <a:r>
              <a:rPr lang="en-US" dirty="0"/>
              <a:t>chassis alignment cone</a:t>
            </a:r>
          </a:p>
        </p:txBody>
      </p:sp>
      <p:grpSp>
        <p:nvGrpSpPr>
          <p:cNvPr id="3" name="Group 2"/>
          <p:cNvGrpSpPr/>
          <p:nvPr/>
        </p:nvGrpSpPr>
        <p:grpSpPr>
          <a:xfrm>
            <a:off x="5825126" y="3218886"/>
            <a:ext cx="5100377" cy="1945286"/>
            <a:chOff x="3146447" y="3242534"/>
            <a:chExt cx="6160291" cy="1945286"/>
          </a:xfrm>
        </p:grpSpPr>
        <p:cxnSp>
          <p:nvCxnSpPr>
            <p:cNvPr id="50" name="Straight Connector 49"/>
            <p:cNvCxnSpPr/>
            <p:nvPr/>
          </p:nvCxnSpPr>
          <p:spPr>
            <a:xfrm flipV="1">
              <a:off x="9289050" y="3242534"/>
              <a:ext cx="17688" cy="1945286"/>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4117779" y="3726604"/>
              <a:ext cx="68208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4125216" y="4789968"/>
              <a:ext cx="68208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4125216" y="3619604"/>
              <a:ext cx="682088" cy="309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4125216" y="4667350"/>
              <a:ext cx="682088" cy="324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4125216" y="3615961"/>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4134158" y="4671233"/>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4807304" y="3485141"/>
              <a:ext cx="0" cy="2637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4893514" y="4899096"/>
              <a:ext cx="4402183" cy="1221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4893514" y="3485141"/>
              <a:ext cx="4402183" cy="1508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flipV="1">
              <a:off x="4882473" y="3485141"/>
              <a:ext cx="1906" cy="2637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4845889" y="3485141"/>
              <a:ext cx="1905" cy="263724"/>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4805565" y="4651101"/>
              <a:ext cx="0" cy="2637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flipV="1">
              <a:off x="4880734" y="4651101"/>
              <a:ext cx="1906" cy="2637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4844150" y="4651101"/>
              <a:ext cx="1905" cy="263724"/>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4516939" y="3783599"/>
              <a:ext cx="0" cy="82677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4701530" y="3787364"/>
              <a:ext cx="2901509" cy="20813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V="1">
              <a:off x="4703629" y="4423137"/>
              <a:ext cx="2885259" cy="187232"/>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1" name="Rectangle 70"/>
            <p:cNvSpPr/>
            <p:nvPr/>
          </p:nvSpPr>
          <p:spPr>
            <a:xfrm>
              <a:off x="7603039" y="3703554"/>
              <a:ext cx="914400" cy="1062446"/>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p:cNvCxnSpPr/>
            <p:nvPr/>
          </p:nvCxnSpPr>
          <p:spPr>
            <a:xfrm>
              <a:off x="4516939" y="3785776"/>
              <a:ext cx="18669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516939" y="4610369"/>
              <a:ext cx="18669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V="1">
              <a:off x="4610284" y="3783599"/>
              <a:ext cx="0" cy="826770"/>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7603039" y="3734071"/>
              <a:ext cx="0" cy="1003684"/>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flipV="1">
              <a:off x="3146447" y="3703555"/>
              <a:ext cx="898250" cy="8004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3550305" y="3647124"/>
              <a:ext cx="849123" cy="1085383"/>
              <a:chOff x="2049959" y="3649310"/>
              <a:chExt cx="849123" cy="1085383"/>
            </a:xfrm>
          </p:grpSpPr>
          <p:cxnSp>
            <p:nvCxnSpPr>
              <p:cNvPr id="42" name="Straight Connector 41"/>
              <p:cNvCxnSpPr/>
              <p:nvPr/>
            </p:nvCxnSpPr>
            <p:spPr>
              <a:xfrm>
                <a:off x="2049959" y="3649310"/>
                <a:ext cx="0" cy="107986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601714" y="3763144"/>
                <a:ext cx="279544" cy="42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2881259" y="3750806"/>
                <a:ext cx="3672" cy="892355"/>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049959" y="3654829"/>
                <a:ext cx="551755"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2049959" y="4729173"/>
                <a:ext cx="551755" cy="552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2601714" y="4622102"/>
                <a:ext cx="297368" cy="80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2595509" y="3654829"/>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2601714" y="4616583"/>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77" name="Straight Arrow Connector 76"/>
          <p:cNvCxnSpPr>
            <a:stCxn id="78" idx="0"/>
          </p:cNvCxnSpPr>
          <p:nvPr/>
        </p:nvCxnSpPr>
        <p:spPr>
          <a:xfrm flipV="1">
            <a:off x="5151752" y="4905201"/>
            <a:ext cx="1007455" cy="114429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4033733" y="6049493"/>
            <a:ext cx="2236037" cy="369332"/>
          </a:xfrm>
          <a:prstGeom prst="rect">
            <a:avLst/>
          </a:prstGeom>
          <a:noFill/>
        </p:spPr>
        <p:txBody>
          <a:bodyPr wrap="square" rtlCol="0">
            <a:spAutoFit/>
          </a:bodyPr>
          <a:lstStyle/>
          <a:p>
            <a:r>
              <a:rPr lang="en-US" dirty="0"/>
              <a:t>optical adapter cell</a:t>
            </a:r>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411342" y="2322979"/>
            <a:ext cx="3717033" cy="3680856"/>
          </a:xfrm>
          <a:prstGeom prst="rect">
            <a:avLst/>
          </a:prstGeom>
        </p:spPr>
      </p:pic>
      <p:cxnSp>
        <p:nvCxnSpPr>
          <p:cNvPr id="79" name="Straight Arrow Connector 78"/>
          <p:cNvCxnSpPr/>
          <p:nvPr/>
        </p:nvCxnSpPr>
        <p:spPr>
          <a:xfrm flipH="1" flipV="1">
            <a:off x="1899746" y="5295148"/>
            <a:ext cx="2822026" cy="75434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a:stCxn id="56" idx="1"/>
          </p:cNvCxnSpPr>
          <p:nvPr/>
        </p:nvCxnSpPr>
        <p:spPr>
          <a:xfrm flipH="1" flipV="1">
            <a:off x="1735339" y="3062711"/>
            <a:ext cx="2314001" cy="67459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a:stCxn id="54" idx="1"/>
          </p:cNvCxnSpPr>
          <p:nvPr/>
        </p:nvCxnSpPr>
        <p:spPr>
          <a:xfrm flipH="1">
            <a:off x="2812348" y="1664408"/>
            <a:ext cx="1503299" cy="124942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4049340" y="3552644"/>
            <a:ext cx="2236037" cy="369332"/>
          </a:xfrm>
          <a:prstGeom prst="rect">
            <a:avLst/>
          </a:prstGeom>
          <a:noFill/>
        </p:spPr>
        <p:txBody>
          <a:bodyPr wrap="square" rtlCol="0">
            <a:spAutoFit/>
          </a:bodyPr>
          <a:lstStyle/>
          <a:p>
            <a:r>
              <a:rPr lang="en-US" dirty="0"/>
              <a:t>reference surface</a:t>
            </a:r>
          </a:p>
        </p:txBody>
      </p:sp>
      <p:cxnSp>
        <p:nvCxnSpPr>
          <p:cNvPr id="82" name="Straight Arrow Connector 81"/>
          <p:cNvCxnSpPr/>
          <p:nvPr/>
        </p:nvCxnSpPr>
        <p:spPr>
          <a:xfrm>
            <a:off x="1523647" y="2248539"/>
            <a:ext cx="376099" cy="57070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3" name="TextBox 82"/>
          <p:cNvSpPr txBox="1"/>
          <p:nvPr/>
        </p:nvSpPr>
        <p:spPr>
          <a:xfrm>
            <a:off x="481359" y="1681909"/>
            <a:ext cx="2100664" cy="646331"/>
          </a:xfrm>
          <a:prstGeom prst="rect">
            <a:avLst/>
          </a:prstGeom>
          <a:noFill/>
        </p:spPr>
        <p:txBody>
          <a:bodyPr wrap="square" rtlCol="0">
            <a:spAutoFit/>
          </a:bodyPr>
          <a:lstStyle/>
          <a:p>
            <a:r>
              <a:rPr lang="en-US" dirty="0"/>
              <a:t>Adapter Cell retaining screws (x3)</a:t>
            </a:r>
          </a:p>
        </p:txBody>
      </p:sp>
      <p:sp>
        <p:nvSpPr>
          <p:cNvPr id="84" name="TextBox 83"/>
          <p:cNvSpPr txBox="1"/>
          <p:nvPr/>
        </p:nvSpPr>
        <p:spPr>
          <a:xfrm>
            <a:off x="2055622" y="1048210"/>
            <a:ext cx="1707404" cy="923330"/>
          </a:xfrm>
          <a:prstGeom prst="rect">
            <a:avLst/>
          </a:prstGeom>
          <a:noFill/>
        </p:spPr>
        <p:txBody>
          <a:bodyPr wrap="square" rtlCol="0">
            <a:spAutoFit/>
          </a:bodyPr>
          <a:lstStyle/>
          <a:p>
            <a:pPr algn="ctr"/>
            <a:r>
              <a:rPr lang="en-US" dirty="0"/>
              <a:t>Canon lens centering screws (x3)</a:t>
            </a:r>
          </a:p>
        </p:txBody>
      </p:sp>
      <p:cxnSp>
        <p:nvCxnSpPr>
          <p:cNvPr id="85" name="Straight Arrow Connector 84"/>
          <p:cNvCxnSpPr/>
          <p:nvPr/>
        </p:nvCxnSpPr>
        <p:spPr>
          <a:xfrm flipH="1">
            <a:off x="2304616" y="1931690"/>
            <a:ext cx="422642" cy="85952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9840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6EB45-35A9-4DCB-9489-6FE7B42DA1D6}"/>
              </a:ext>
            </a:extLst>
          </p:cNvPr>
          <p:cNvSpPr>
            <a:spLocks noGrp="1"/>
          </p:cNvSpPr>
          <p:nvPr>
            <p:ph type="title"/>
          </p:nvPr>
        </p:nvSpPr>
        <p:spPr>
          <a:xfrm>
            <a:off x="838200" y="321014"/>
            <a:ext cx="10515600" cy="450980"/>
          </a:xfrm>
        </p:spPr>
        <p:txBody>
          <a:bodyPr>
            <a:normAutofit fontScale="90000"/>
          </a:bodyPr>
          <a:lstStyle/>
          <a:p>
            <a:r>
              <a:rPr lang="en-US" sz="2800" dirty="0"/>
              <a:t>Optical System Alignment – Laser method</a:t>
            </a:r>
          </a:p>
        </p:txBody>
      </p:sp>
      <p:sp>
        <p:nvSpPr>
          <p:cNvPr id="3" name="Content Placeholder 2">
            <a:extLst>
              <a:ext uri="{FF2B5EF4-FFF2-40B4-BE49-F238E27FC236}">
                <a16:creationId xmlns:a16="http://schemas.microsoft.com/office/drawing/2014/main" id="{59697928-B625-4AA2-81C0-63557B84C039}"/>
              </a:ext>
            </a:extLst>
          </p:cNvPr>
          <p:cNvSpPr>
            <a:spLocks noGrp="1"/>
          </p:cNvSpPr>
          <p:nvPr>
            <p:ph idx="1"/>
          </p:nvPr>
        </p:nvSpPr>
        <p:spPr>
          <a:xfrm>
            <a:off x="866335" y="655579"/>
            <a:ext cx="10515600" cy="5204298"/>
          </a:xfrm>
        </p:spPr>
        <p:txBody>
          <a:bodyPr>
            <a:normAutofit lnSpcReduction="10000"/>
          </a:bodyPr>
          <a:lstStyle/>
          <a:p>
            <a:r>
              <a:rPr lang="en-US" sz="1200" dirty="0"/>
              <a:t>This alignment procedure assumes that the optical elements within adapter cell have been separately verified to be assembled within optical alignment tolerances that define a system optical axis which is concentric with outside diameter of its aluminum shell.   It is further assumed that the shell outside diameter, chassis alignment cone internal and PEEK alignment ring diameters, dome mounting internal diameters and dome centration are all within design tolerance.</a:t>
            </a:r>
          </a:p>
          <a:p>
            <a:r>
              <a:rPr lang="en-US" sz="1200" dirty="0"/>
              <a:t>Alignment Laser and target setup.</a:t>
            </a:r>
          </a:p>
          <a:p>
            <a:pPr lvl="1"/>
            <a:r>
              <a:rPr lang="en-US" sz="1100" dirty="0"/>
              <a:t>Pointing laser beamed through a 1mm aperture in a diffuse target set 233.4 mm from vertex of front Canon lens element.</a:t>
            </a:r>
          </a:p>
          <a:p>
            <a:pPr lvl="1"/>
            <a:r>
              <a:rPr lang="en-US" sz="1100" dirty="0"/>
              <a:t>Attenuation filter* that can be placed between the laser and the target.</a:t>
            </a:r>
          </a:p>
          <a:p>
            <a:pPr lvl="1"/>
            <a:r>
              <a:rPr lang="en-US" sz="1100" dirty="0"/>
              <a:t>A Jig or clamp to securely hold the camera chassis assembly in position.</a:t>
            </a:r>
          </a:p>
          <a:p>
            <a:r>
              <a:rPr lang="en-US" sz="1200" dirty="0"/>
              <a:t>Step 1: Centering of laser beam on Adapter Cell optical axis.</a:t>
            </a:r>
          </a:p>
          <a:p>
            <a:pPr marL="800100" lvl="1" indent="-342900">
              <a:buFont typeface="+mj-lt"/>
              <a:buAutoNum type="arabicPeriod"/>
            </a:pPr>
            <a:r>
              <a:rPr lang="en-US" sz="1100" dirty="0"/>
              <a:t>Make sure that the Canon lens aperture is COMPLETELY CLOSED or imager damage may occur!</a:t>
            </a:r>
          </a:p>
          <a:p>
            <a:pPr marL="800100" lvl="1" indent="-342900">
              <a:buFont typeface="+mj-lt"/>
              <a:buAutoNum type="arabicPeriod"/>
            </a:pPr>
            <a:r>
              <a:rPr lang="en-US" sz="1100" dirty="0"/>
              <a:t>Point laser and diffuse target at the adapter cell and observe the reflected image from the elements of the adapter cell on the diffuse target.</a:t>
            </a:r>
          </a:p>
          <a:p>
            <a:pPr marL="800100" lvl="1" indent="-342900">
              <a:buFont typeface="+mj-lt"/>
              <a:buAutoNum type="arabicPeriod"/>
            </a:pPr>
            <a:r>
              <a:rPr lang="en-US" sz="1100" dirty="0"/>
              <a:t>Adjust the position of the laser &amp; target until these reflections are exactly centered on the laser 1mm aperture. Tip: this maybe easier if you temporarily place a mask behind the optical adapter cell to block reflections from the Canon lens.</a:t>
            </a:r>
          </a:p>
          <a:p>
            <a:pPr marL="800100" lvl="1" indent="-342900">
              <a:buFont typeface="+mj-lt"/>
              <a:buAutoNum type="arabicPeriod"/>
            </a:pPr>
            <a:r>
              <a:rPr lang="en-US" sz="1100" i="1" dirty="0"/>
              <a:t>The laser beam is now aligned on the optical axis of the Adapter Cell.</a:t>
            </a:r>
          </a:p>
          <a:p>
            <a:r>
              <a:rPr lang="en-US" sz="1200" dirty="0"/>
              <a:t>Step 2: Align the Canon lens/Optical block assembly to the Adapter Cell optical axis.</a:t>
            </a:r>
          </a:p>
          <a:p>
            <a:pPr marL="800100" lvl="1" indent="-342900">
              <a:buFont typeface="+mj-lt"/>
              <a:buAutoNum type="arabicPeriod"/>
            </a:pPr>
            <a:r>
              <a:rPr lang="en-US" sz="1100" dirty="0"/>
              <a:t>Place the attenuator in front of the laser beam and open the Canon lens aperture so that a visible laser spot appears on the video image.</a:t>
            </a:r>
          </a:p>
          <a:p>
            <a:pPr marL="800100" lvl="1" indent="-342900">
              <a:buFont typeface="+mj-lt"/>
              <a:buAutoNum type="arabicPeriod"/>
            </a:pPr>
            <a:r>
              <a:rPr lang="en-US" sz="1100" dirty="0"/>
              <a:t>Set the Canon lens zoom to full wide at </a:t>
            </a:r>
            <a:r>
              <a:rPr lang="en-US" sz="1100" i="1" dirty="0"/>
              <a:t>f </a:t>
            </a:r>
            <a:r>
              <a:rPr lang="en-US" sz="1100" dirty="0"/>
              <a:t>8 and adjust focus to obtain a clear image of the Laser spot aperture.</a:t>
            </a:r>
          </a:p>
          <a:p>
            <a:pPr marL="800100" lvl="1" indent="-342900">
              <a:buFont typeface="+mj-lt"/>
              <a:buAutoNum type="arabicPeriod"/>
            </a:pPr>
            <a:r>
              <a:rPr lang="en-US" sz="1100" dirty="0"/>
              <a:t>Adjust front of Canon lens laterally (X-Y) with </a:t>
            </a:r>
            <a:r>
              <a:rPr lang="en-US" sz="1100" u="sng" dirty="0"/>
              <a:t>front</a:t>
            </a:r>
            <a:r>
              <a:rPr lang="en-US" sz="1100" dirty="0"/>
              <a:t> adjustment screws to center the laser spot in the video image.</a:t>
            </a:r>
          </a:p>
          <a:p>
            <a:pPr marL="800100" lvl="1" indent="-342900">
              <a:buFont typeface="+mj-lt"/>
              <a:buAutoNum type="arabicPeriod"/>
            </a:pPr>
            <a:r>
              <a:rPr lang="en-US" sz="1100" dirty="0"/>
              <a:t>Change Cannon lens setting to full zoom and note image shift of the laser spot from the center of the field.</a:t>
            </a:r>
          </a:p>
          <a:p>
            <a:pPr marL="800100" lvl="1" indent="-342900">
              <a:buFont typeface="+mj-lt"/>
              <a:buAutoNum type="arabicPeriod"/>
            </a:pPr>
            <a:r>
              <a:rPr lang="en-US" sz="1100" dirty="0"/>
              <a:t>Adjust the tilt of the Canon lens/Optical block assembly with the </a:t>
            </a:r>
            <a:r>
              <a:rPr lang="en-US" sz="1100" u="sng" dirty="0"/>
              <a:t>rear screws</a:t>
            </a:r>
            <a:r>
              <a:rPr lang="en-US" sz="1100" dirty="0"/>
              <a:t> to re-center the laser spot in the image field.</a:t>
            </a:r>
          </a:p>
          <a:p>
            <a:pPr marL="800100" lvl="1" indent="-342900">
              <a:buFont typeface="+mj-lt"/>
              <a:buAutoNum type="arabicPeriod"/>
            </a:pPr>
            <a:r>
              <a:rPr lang="en-US" sz="1100" dirty="0"/>
              <a:t>Repeat steps 3-5 until the laser dot remains stationary and located at center of image while lens is adjusted from full wide and full zoom settings.</a:t>
            </a:r>
          </a:p>
          <a:p>
            <a:r>
              <a:rPr lang="en-US" sz="1200" dirty="0"/>
              <a:t>Step 3: Verify Dome Alignment on optical axis.</a:t>
            </a:r>
          </a:p>
          <a:p>
            <a:pPr lvl="1"/>
            <a:r>
              <a:rPr lang="en-US" sz="1100" dirty="0"/>
              <a:t>After final chassis and housing assembly repeat step 1 above to center on reflections from dome and adapter cell optics. All reflections should line up with the laser beam aperture within 1.mm. (how far can they be off?)</a:t>
            </a:r>
          </a:p>
          <a:p>
            <a:pPr lvl="1"/>
            <a:r>
              <a:rPr lang="en-US" sz="1100" dirty="0"/>
              <a:t>Repeat step 2 above and verify that when changing the Canon lens setting from full wide to full zoom the laser spot remains near the center of the image field within ± 19 microns.</a:t>
            </a:r>
          </a:p>
        </p:txBody>
      </p:sp>
      <p:sp>
        <p:nvSpPr>
          <p:cNvPr id="4" name="TextBox 3">
            <a:extLst>
              <a:ext uri="{FF2B5EF4-FFF2-40B4-BE49-F238E27FC236}">
                <a16:creationId xmlns:a16="http://schemas.microsoft.com/office/drawing/2014/main" id="{64C0C863-8DEA-4C86-A9C4-6FB7F55CC263}"/>
              </a:ext>
            </a:extLst>
          </p:cNvPr>
          <p:cNvSpPr txBox="1"/>
          <p:nvPr/>
        </p:nvSpPr>
        <p:spPr>
          <a:xfrm>
            <a:off x="1412006" y="6383097"/>
            <a:ext cx="10287001" cy="261610"/>
          </a:xfrm>
          <a:prstGeom prst="rect">
            <a:avLst/>
          </a:prstGeom>
          <a:noFill/>
        </p:spPr>
        <p:txBody>
          <a:bodyPr wrap="square" rtlCol="0">
            <a:spAutoFit/>
          </a:bodyPr>
          <a:lstStyle/>
          <a:p>
            <a:r>
              <a:rPr lang="en-US" sz="1100" dirty="0"/>
              <a:t>* Attenuator filter must allow a safe power level be projected toward the imager when the Canon lens aperture is open.</a:t>
            </a:r>
          </a:p>
        </p:txBody>
      </p:sp>
      <p:sp>
        <p:nvSpPr>
          <p:cNvPr id="5" name="TextBox 4">
            <a:extLst>
              <a:ext uri="{FF2B5EF4-FFF2-40B4-BE49-F238E27FC236}">
                <a16:creationId xmlns:a16="http://schemas.microsoft.com/office/drawing/2014/main" id="{08C3A4A4-68C1-4443-8BA7-FD7E7815E4AD}"/>
              </a:ext>
            </a:extLst>
          </p:cNvPr>
          <p:cNvSpPr txBox="1"/>
          <p:nvPr/>
        </p:nvSpPr>
        <p:spPr>
          <a:xfrm>
            <a:off x="1200992" y="5695420"/>
            <a:ext cx="10287001" cy="600164"/>
          </a:xfrm>
          <a:prstGeom prst="rect">
            <a:avLst/>
          </a:prstGeom>
          <a:noFill/>
        </p:spPr>
        <p:txBody>
          <a:bodyPr wrap="square" rtlCol="0">
            <a:spAutoFit/>
          </a:bodyPr>
          <a:lstStyle/>
          <a:p>
            <a:r>
              <a:rPr lang="en-US" sz="1100" dirty="0"/>
              <a:t>Note on adjusting radial alignment screws. While adjusting the front and back of the optical system, keep the screws barely firm to allow the system to tilt as the opposite end is adjusted. It takes a fine feel to have the screws engaged in the adjustment but not so tight as to cause binding or warping. After all adjustments are complete, apply Loctite to screws one by one and tighten firmly and evenly. Re-check optical alignment when done.</a:t>
            </a:r>
          </a:p>
        </p:txBody>
      </p:sp>
    </p:spTree>
    <p:extLst>
      <p:ext uri="{BB962C8B-B14F-4D97-AF65-F5344CB8AC3E}">
        <p14:creationId xmlns:p14="http://schemas.microsoft.com/office/powerpoint/2010/main" val="3005366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EE382-27ED-49E2-91E9-1C7C1D6A2C09}"/>
              </a:ext>
            </a:extLst>
          </p:cNvPr>
          <p:cNvSpPr>
            <a:spLocks noGrp="1"/>
          </p:cNvSpPr>
          <p:nvPr>
            <p:ph type="title"/>
          </p:nvPr>
        </p:nvSpPr>
        <p:spPr>
          <a:xfrm>
            <a:off x="3622430" y="365125"/>
            <a:ext cx="7731369" cy="1020543"/>
          </a:xfrm>
        </p:spPr>
        <p:txBody>
          <a:bodyPr/>
          <a:lstStyle/>
          <a:p>
            <a:r>
              <a:rPr lang="en-US" dirty="0"/>
              <a:t>Laser Alignment Setup</a:t>
            </a:r>
          </a:p>
        </p:txBody>
      </p:sp>
      <p:pic>
        <p:nvPicPr>
          <p:cNvPr id="4" name="Picture 3">
            <a:extLst>
              <a:ext uri="{FF2B5EF4-FFF2-40B4-BE49-F238E27FC236}">
                <a16:creationId xmlns:a16="http://schemas.microsoft.com/office/drawing/2014/main" id="{C59D1386-426E-4614-B966-124B49F31F5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8534" y="1483289"/>
            <a:ext cx="6379698" cy="4784774"/>
          </a:xfrm>
          <a:prstGeom prst="rect">
            <a:avLst/>
          </a:prstGeom>
        </p:spPr>
      </p:pic>
      <p:sp>
        <p:nvSpPr>
          <p:cNvPr id="11" name="TextBox 10">
            <a:extLst>
              <a:ext uri="{FF2B5EF4-FFF2-40B4-BE49-F238E27FC236}">
                <a16:creationId xmlns:a16="http://schemas.microsoft.com/office/drawing/2014/main" id="{66E8811D-9D07-44D5-BA75-BFF2E43A47E0}"/>
              </a:ext>
            </a:extLst>
          </p:cNvPr>
          <p:cNvSpPr txBox="1"/>
          <p:nvPr/>
        </p:nvSpPr>
        <p:spPr>
          <a:xfrm>
            <a:off x="2880493" y="4000472"/>
            <a:ext cx="847445" cy="369332"/>
          </a:xfrm>
          <a:prstGeom prst="rect">
            <a:avLst/>
          </a:prstGeom>
          <a:solidFill>
            <a:schemeClr val="bg1"/>
          </a:solidFill>
        </p:spPr>
        <p:txBody>
          <a:bodyPr wrap="square" rtlCol="0">
            <a:spAutoFit/>
          </a:bodyPr>
          <a:lstStyle/>
          <a:p>
            <a:r>
              <a:rPr lang="en-US" dirty="0"/>
              <a:t>Mirror</a:t>
            </a:r>
          </a:p>
        </p:txBody>
      </p:sp>
      <p:cxnSp>
        <p:nvCxnSpPr>
          <p:cNvPr id="12" name="Straight Arrow Connector 11">
            <a:extLst>
              <a:ext uri="{FF2B5EF4-FFF2-40B4-BE49-F238E27FC236}">
                <a16:creationId xmlns:a16="http://schemas.microsoft.com/office/drawing/2014/main" id="{F8FAC0EE-94C0-412F-96EE-26326214A48B}"/>
              </a:ext>
            </a:extLst>
          </p:cNvPr>
          <p:cNvCxnSpPr>
            <a:cxnSpLocks/>
          </p:cNvCxnSpPr>
          <p:nvPr/>
        </p:nvCxnSpPr>
        <p:spPr>
          <a:xfrm>
            <a:off x="3671668" y="4185138"/>
            <a:ext cx="1427870" cy="11254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E47DCE2-7767-47AC-98A5-22773E24B593}"/>
              </a:ext>
            </a:extLst>
          </p:cNvPr>
          <p:cNvSpPr txBox="1"/>
          <p:nvPr/>
        </p:nvSpPr>
        <p:spPr>
          <a:xfrm>
            <a:off x="8508612" y="3413385"/>
            <a:ext cx="847445" cy="369332"/>
          </a:xfrm>
          <a:prstGeom prst="rect">
            <a:avLst/>
          </a:prstGeom>
          <a:solidFill>
            <a:schemeClr val="bg1"/>
          </a:solidFill>
        </p:spPr>
        <p:txBody>
          <a:bodyPr wrap="square" rtlCol="0">
            <a:spAutoFit/>
          </a:bodyPr>
          <a:lstStyle/>
          <a:p>
            <a:r>
              <a:rPr lang="en-US" dirty="0"/>
              <a:t>Mirror</a:t>
            </a:r>
          </a:p>
        </p:txBody>
      </p:sp>
      <p:cxnSp>
        <p:nvCxnSpPr>
          <p:cNvPr id="16" name="Straight Arrow Connector 15">
            <a:extLst>
              <a:ext uri="{FF2B5EF4-FFF2-40B4-BE49-F238E27FC236}">
                <a16:creationId xmlns:a16="http://schemas.microsoft.com/office/drawing/2014/main" id="{AC8D3BD4-28BE-4CAA-8513-8BF3A27FE875}"/>
              </a:ext>
            </a:extLst>
          </p:cNvPr>
          <p:cNvCxnSpPr>
            <a:cxnSpLocks/>
          </p:cNvCxnSpPr>
          <p:nvPr/>
        </p:nvCxnSpPr>
        <p:spPr>
          <a:xfrm flipH="1">
            <a:off x="6689188" y="3685790"/>
            <a:ext cx="1752732" cy="37977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7209F5A-D458-4FFC-B4D4-A6D728FF20E5}"/>
              </a:ext>
            </a:extLst>
          </p:cNvPr>
          <p:cNvSpPr txBox="1"/>
          <p:nvPr/>
        </p:nvSpPr>
        <p:spPr>
          <a:xfrm>
            <a:off x="8594320" y="3883855"/>
            <a:ext cx="847445" cy="369332"/>
          </a:xfrm>
          <a:prstGeom prst="rect">
            <a:avLst/>
          </a:prstGeom>
          <a:solidFill>
            <a:schemeClr val="bg1"/>
          </a:solidFill>
        </p:spPr>
        <p:txBody>
          <a:bodyPr wrap="square" rtlCol="0">
            <a:spAutoFit/>
          </a:bodyPr>
          <a:lstStyle/>
          <a:p>
            <a:r>
              <a:rPr lang="en-US" dirty="0"/>
              <a:t>Target</a:t>
            </a:r>
          </a:p>
        </p:txBody>
      </p:sp>
      <p:cxnSp>
        <p:nvCxnSpPr>
          <p:cNvPr id="19" name="Straight Arrow Connector 18">
            <a:extLst>
              <a:ext uri="{FF2B5EF4-FFF2-40B4-BE49-F238E27FC236}">
                <a16:creationId xmlns:a16="http://schemas.microsoft.com/office/drawing/2014/main" id="{7E4E4B24-7D1B-41B6-8CAA-D1439EBB85B6}"/>
              </a:ext>
            </a:extLst>
          </p:cNvPr>
          <p:cNvCxnSpPr>
            <a:cxnSpLocks/>
          </p:cNvCxnSpPr>
          <p:nvPr/>
        </p:nvCxnSpPr>
        <p:spPr>
          <a:xfrm flipH="1">
            <a:off x="6841588" y="4065563"/>
            <a:ext cx="1622476" cy="1524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05278B2-446C-4F96-9634-A8E8605A1775}"/>
              </a:ext>
            </a:extLst>
          </p:cNvPr>
          <p:cNvSpPr txBox="1"/>
          <p:nvPr/>
        </p:nvSpPr>
        <p:spPr>
          <a:xfrm>
            <a:off x="2391509" y="4554470"/>
            <a:ext cx="1280160" cy="369332"/>
          </a:xfrm>
          <a:prstGeom prst="rect">
            <a:avLst/>
          </a:prstGeom>
          <a:solidFill>
            <a:schemeClr val="bg1"/>
          </a:solidFill>
        </p:spPr>
        <p:txBody>
          <a:bodyPr wrap="square" rtlCol="0">
            <a:spAutoFit/>
          </a:bodyPr>
          <a:lstStyle/>
          <a:p>
            <a:r>
              <a:rPr lang="en-US" dirty="0"/>
              <a:t>Attenuator</a:t>
            </a:r>
          </a:p>
        </p:txBody>
      </p:sp>
      <p:cxnSp>
        <p:nvCxnSpPr>
          <p:cNvPr id="22" name="Straight Arrow Connector 21">
            <a:extLst>
              <a:ext uri="{FF2B5EF4-FFF2-40B4-BE49-F238E27FC236}">
                <a16:creationId xmlns:a16="http://schemas.microsoft.com/office/drawing/2014/main" id="{09E7FC8E-328E-4DEE-BCE2-A25E12D4B9B0}"/>
              </a:ext>
            </a:extLst>
          </p:cNvPr>
          <p:cNvCxnSpPr>
            <a:cxnSpLocks/>
          </p:cNvCxnSpPr>
          <p:nvPr/>
        </p:nvCxnSpPr>
        <p:spPr>
          <a:xfrm>
            <a:off x="3615398" y="4739136"/>
            <a:ext cx="1962442" cy="11254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616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2705" y="363976"/>
            <a:ext cx="10515600" cy="1325563"/>
          </a:xfrm>
        </p:spPr>
        <p:txBody>
          <a:bodyPr>
            <a:normAutofit/>
          </a:bodyPr>
          <a:lstStyle/>
          <a:p>
            <a:pPr algn="ctr"/>
            <a:r>
              <a:rPr lang="en-US" sz="2800" dirty="0"/>
              <a:t>Step 4: Center alignment laser on Optical Adapter cell by centering reflections from glass surfaces on target.*</a:t>
            </a:r>
          </a:p>
        </p:txBody>
      </p:sp>
      <p:sp>
        <p:nvSpPr>
          <p:cNvPr id="56" name="TextBox 55"/>
          <p:cNvSpPr txBox="1"/>
          <p:nvPr/>
        </p:nvSpPr>
        <p:spPr>
          <a:xfrm>
            <a:off x="765984" y="2108300"/>
            <a:ext cx="1248374" cy="369332"/>
          </a:xfrm>
          <a:prstGeom prst="rect">
            <a:avLst/>
          </a:prstGeom>
          <a:noFill/>
        </p:spPr>
        <p:txBody>
          <a:bodyPr wrap="square" rtlCol="0">
            <a:spAutoFit/>
          </a:bodyPr>
          <a:lstStyle/>
          <a:p>
            <a:r>
              <a:rPr lang="en-US" dirty="0"/>
              <a:t>Attenuator</a:t>
            </a:r>
          </a:p>
        </p:txBody>
      </p:sp>
      <p:cxnSp>
        <p:nvCxnSpPr>
          <p:cNvPr id="62" name="Straight Arrow Connector 61"/>
          <p:cNvCxnSpPr>
            <a:cxnSpLocks/>
          </p:cNvCxnSpPr>
          <p:nvPr/>
        </p:nvCxnSpPr>
        <p:spPr>
          <a:xfrm>
            <a:off x="1259732" y="2451001"/>
            <a:ext cx="260879" cy="75476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cxnSpLocks/>
          </p:cNvCxnSpPr>
          <p:nvPr/>
        </p:nvCxnSpPr>
        <p:spPr>
          <a:xfrm flipH="1" flipV="1">
            <a:off x="1998683" y="4957888"/>
            <a:ext cx="4358201" cy="2335"/>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3645754" y="4980761"/>
            <a:ext cx="931109" cy="276999"/>
          </a:xfrm>
          <a:prstGeom prst="rect">
            <a:avLst/>
          </a:prstGeom>
          <a:noFill/>
        </p:spPr>
        <p:txBody>
          <a:bodyPr wrap="square" rtlCol="0">
            <a:spAutoFit/>
          </a:bodyPr>
          <a:lstStyle/>
          <a:p>
            <a:r>
              <a:rPr lang="en-US" sz="1200" dirty="0"/>
              <a:t>~232 mm</a:t>
            </a:r>
          </a:p>
        </p:txBody>
      </p:sp>
      <p:sp>
        <p:nvSpPr>
          <p:cNvPr id="54" name="TextBox 53"/>
          <p:cNvSpPr txBox="1"/>
          <p:nvPr/>
        </p:nvSpPr>
        <p:spPr>
          <a:xfrm>
            <a:off x="2137173" y="1997608"/>
            <a:ext cx="1785324" cy="646331"/>
          </a:xfrm>
          <a:prstGeom prst="rect">
            <a:avLst/>
          </a:prstGeom>
          <a:noFill/>
        </p:spPr>
        <p:txBody>
          <a:bodyPr wrap="square" rtlCol="0">
            <a:spAutoFit/>
          </a:bodyPr>
          <a:lstStyle/>
          <a:p>
            <a:r>
              <a:rPr lang="en-US" dirty="0"/>
              <a:t>1mm aperture in white target</a:t>
            </a:r>
          </a:p>
        </p:txBody>
      </p:sp>
      <p:cxnSp>
        <p:nvCxnSpPr>
          <p:cNvPr id="77" name="Straight Arrow Connector 76"/>
          <p:cNvCxnSpPr>
            <a:cxnSpLocks/>
          </p:cNvCxnSpPr>
          <p:nvPr/>
        </p:nvCxnSpPr>
        <p:spPr>
          <a:xfrm flipH="1">
            <a:off x="2044539" y="2643939"/>
            <a:ext cx="644457" cy="88174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10172503" y="2781383"/>
            <a:ext cx="14402" cy="1945286"/>
          </a:xfrm>
          <a:prstGeom prst="line">
            <a:avLst/>
          </a:prstGeom>
          <a:ln w="63500"/>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38CC99D5-119F-4AC3-9449-983D2FFC1163}"/>
              </a:ext>
            </a:extLst>
          </p:cNvPr>
          <p:cNvGrpSpPr/>
          <p:nvPr/>
        </p:nvGrpSpPr>
        <p:grpSpPr>
          <a:xfrm>
            <a:off x="5499964" y="3023990"/>
            <a:ext cx="4677951" cy="1429685"/>
            <a:chOff x="5499964" y="3023990"/>
            <a:chExt cx="4677951" cy="1429685"/>
          </a:xfrm>
        </p:grpSpPr>
        <p:cxnSp>
          <p:nvCxnSpPr>
            <p:cNvPr id="51" name="Straight Connector 50"/>
            <p:cNvCxnSpPr/>
            <p:nvPr/>
          </p:nvCxnSpPr>
          <p:spPr>
            <a:xfrm>
              <a:off x="5962007" y="3265453"/>
              <a:ext cx="55536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5968062" y="4328817"/>
              <a:ext cx="55536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5968062" y="3158453"/>
              <a:ext cx="555362" cy="309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5968062" y="4206199"/>
              <a:ext cx="555362" cy="324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5968062" y="3154810"/>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5975343" y="4210082"/>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6523424" y="3023990"/>
              <a:ext cx="0" cy="2637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6593617" y="4437945"/>
              <a:ext cx="3584298" cy="1221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6593617" y="3023990"/>
              <a:ext cx="3584298" cy="1508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flipV="1">
              <a:off x="6584627" y="3023990"/>
              <a:ext cx="1552" cy="2637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554840" y="3023990"/>
              <a:ext cx="1551" cy="263724"/>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6522008" y="4189950"/>
              <a:ext cx="0" cy="2637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flipV="1">
              <a:off x="6583212" y="4189950"/>
              <a:ext cx="1552" cy="2637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6553425" y="4189950"/>
              <a:ext cx="1551" cy="263724"/>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6287006" y="3322448"/>
              <a:ext cx="0" cy="82677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6437302" y="3326213"/>
              <a:ext cx="2362435" cy="20813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V="1">
              <a:off x="6439011" y="3961986"/>
              <a:ext cx="2349204" cy="187232"/>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1" name="Rectangle 70"/>
            <p:cNvSpPr/>
            <p:nvPr/>
          </p:nvSpPr>
          <p:spPr>
            <a:xfrm>
              <a:off x="8799737" y="3242403"/>
              <a:ext cx="744513" cy="1062446"/>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p:cNvCxnSpPr/>
            <p:nvPr/>
          </p:nvCxnSpPr>
          <p:spPr>
            <a:xfrm>
              <a:off x="6287006" y="3324625"/>
              <a:ext cx="152005"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6287006" y="4149218"/>
              <a:ext cx="152005"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V="1">
              <a:off x="6363009" y="3322448"/>
              <a:ext cx="0" cy="826770"/>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8799737" y="3272920"/>
              <a:ext cx="0" cy="1003684"/>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5499964" y="3185973"/>
              <a:ext cx="691364" cy="1085383"/>
              <a:chOff x="2049959" y="3649310"/>
              <a:chExt cx="849123" cy="1085383"/>
            </a:xfrm>
          </p:grpSpPr>
          <p:cxnSp>
            <p:nvCxnSpPr>
              <p:cNvPr id="42" name="Straight Connector 41"/>
              <p:cNvCxnSpPr/>
              <p:nvPr/>
            </p:nvCxnSpPr>
            <p:spPr>
              <a:xfrm>
                <a:off x="2049959" y="3649310"/>
                <a:ext cx="0" cy="107986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601714" y="3763144"/>
                <a:ext cx="279544" cy="42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2881259" y="3750806"/>
                <a:ext cx="3672" cy="892355"/>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049959" y="3654829"/>
                <a:ext cx="551755"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2049959" y="4729173"/>
                <a:ext cx="551755" cy="552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2601714" y="4622102"/>
                <a:ext cx="297368" cy="80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2595509" y="3654829"/>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2601714" y="4616583"/>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83" name="Straight Connector 82"/>
          <p:cNvCxnSpPr>
            <a:cxnSpLocks/>
          </p:cNvCxnSpPr>
          <p:nvPr/>
        </p:nvCxnSpPr>
        <p:spPr>
          <a:xfrm flipV="1">
            <a:off x="6370505" y="4379889"/>
            <a:ext cx="2939" cy="822232"/>
          </a:xfrm>
          <a:prstGeom prst="line">
            <a:avLst/>
          </a:prstGeom>
          <a:ln w="15875">
            <a:solidFill>
              <a:schemeClr val="tx1"/>
            </a:solidFill>
            <a:prstDash val="dashDot"/>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C13F7A90-99BF-4E82-8FE0-151A7E3EC223}"/>
              </a:ext>
            </a:extLst>
          </p:cNvPr>
          <p:cNvGrpSpPr/>
          <p:nvPr/>
        </p:nvGrpSpPr>
        <p:grpSpPr>
          <a:xfrm>
            <a:off x="6601032" y="4972439"/>
            <a:ext cx="2347652" cy="906517"/>
            <a:chOff x="6004363" y="4897982"/>
            <a:chExt cx="2347652" cy="906517"/>
          </a:xfrm>
        </p:grpSpPr>
        <p:sp>
          <p:nvSpPr>
            <p:cNvPr id="84" name="TextBox 83"/>
            <p:cNvSpPr txBox="1"/>
            <p:nvPr/>
          </p:nvSpPr>
          <p:spPr>
            <a:xfrm>
              <a:off x="6191984" y="5150188"/>
              <a:ext cx="1889441" cy="430887"/>
            </a:xfrm>
            <a:prstGeom prst="rect">
              <a:avLst/>
            </a:prstGeom>
            <a:noFill/>
          </p:spPr>
          <p:txBody>
            <a:bodyPr wrap="square" rtlCol="0">
              <a:spAutoFit/>
            </a:bodyPr>
            <a:lstStyle/>
            <a:p>
              <a:pPr algn="ctr"/>
              <a:r>
                <a:rPr lang="en-US" sz="1100" dirty="0"/>
                <a:t>Front lens element vertex of Canon lens</a:t>
              </a:r>
            </a:p>
          </p:txBody>
        </p:sp>
        <p:sp>
          <p:nvSpPr>
            <p:cNvPr id="22" name="Oval 21"/>
            <p:cNvSpPr/>
            <p:nvPr/>
          </p:nvSpPr>
          <p:spPr>
            <a:xfrm>
              <a:off x="6004363" y="4897982"/>
              <a:ext cx="2347652" cy="9065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 name="Straight Connector 4">
            <a:extLst>
              <a:ext uri="{FF2B5EF4-FFF2-40B4-BE49-F238E27FC236}">
                <a16:creationId xmlns:a16="http://schemas.microsoft.com/office/drawing/2014/main" id="{65BF3ABE-3569-4169-A009-0B6BF518E015}"/>
              </a:ext>
            </a:extLst>
          </p:cNvPr>
          <p:cNvCxnSpPr>
            <a:cxnSpLocks/>
          </p:cNvCxnSpPr>
          <p:nvPr/>
        </p:nvCxnSpPr>
        <p:spPr>
          <a:xfrm flipH="1" flipV="1">
            <a:off x="1308371" y="3723446"/>
            <a:ext cx="5158073" cy="1438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66004671-2C4A-4EC9-9469-EB5B711A6759}"/>
              </a:ext>
            </a:extLst>
          </p:cNvPr>
          <p:cNvGrpSpPr/>
          <p:nvPr/>
        </p:nvGrpSpPr>
        <p:grpSpPr>
          <a:xfrm>
            <a:off x="1998683" y="3071905"/>
            <a:ext cx="0" cy="1322322"/>
            <a:chOff x="1890223" y="3078804"/>
            <a:chExt cx="0" cy="1322322"/>
          </a:xfrm>
        </p:grpSpPr>
        <p:cxnSp>
          <p:nvCxnSpPr>
            <p:cNvPr id="18" name="Straight Connector 17">
              <a:extLst>
                <a:ext uri="{FF2B5EF4-FFF2-40B4-BE49-F238E27FC236}">
                  <a16:creationId xmlns:a16="http://schemas.microsoft.com/office/drawing/2014/main" id="{6DB98AC4-22B3-4A90-A3DE-F8E0532E33D6}"/>
                </a:ext>
              </a:extLst>
            </p:cNvPr>
            <p:cNvCxnSpPr/>
            <p:nvPr/>
          </p:nvCxnSpPr>
          <p:spPr>
            <a:xfrm>
              <a:off x="1890223" y="3078804"/>
              <a:ext cx="0" cy="647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38B32591-8585-4A14-99BE-593122C185EF}"/>
                </a:ext>
              </a:extLst>
            </p:cNvPr>
            <p:cNvCxnSpPr/>
            <p:nvPr/>
          </p:nvCxnSpPr>
          <p:spPr>
            <a:xfrm>
              <a:off x="1890223" y="3754026"/>
              <a:ext cx="0" cy="647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a16="http://schemas.microsoft.com/office/drawing/2014/main" id="{23C7B480-32D1-46D3-9E0E-531C93673D44}"/>
              </a:ext>
            </a:extLst>
          </p:cNvPr>
          <p:cNvSpPr/>
          <p:nvPr/>
        </p:nvSpPr>
        <p:spPr>
          <a:xfrm>
            <a:off x="598251" y="3534352"/>
            <a:ext cx="698594" cy="361102"/>
          </a:xfrm>
          <a:prstGeom prst="rect">
            <a:avLst/>
          </a:prstGeom>
          <a:solidFill>
            <a:schemeClr val="tx1">
              <a:alpha val="52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A19C62E0-A0BF-42EC-8A71-5B2D25F7423C}"/>
              </a:ext>
            </a:extLst>
          </p:cNvPr>
          <p:cNvCxnSpPr/>
          <p:nvPr/>
        </p:nvCxnSpPr>
        <p:spPr>
          <a:xfrm>
            <a:off x="1541834" y="3242403"/>
            <a:ext cx="0" cy="361695"/>
          </a:xfrm>
          <a:prstGeom prst="line">
            <a:avLst/>
          </a:prstGeom>
          <a:ln w="635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9928D737-B502-4D69-B7F1-4F4918E354CB}"/>
              </a:ext>
            </a:extLst>
          </p:cNvPr>
          <p:cNvSpPr txBox="1"/>
          <p:nvPr/>
        </p:nvSpPr>
        <p:spPr>
          <a:xfrm>
            <a:off x="275489" y="3931404"/>
            <a:ext cx="2212458" cy="646331"/>
          </a:xfrm>
          <a:prstGeom prst="rect">
            <a:avLst/>
          </a:prstGeom>
          <a:noFill/>
        </p:spPr>
        <p:txBody>
          <a:bodyPr wrap="square" rtlCol="0">
            <a:spAutoFit/>
          </a:bodyPr>
          <a:lstStyle/>
          <a:p>
            <a:r>
              <a:rPr lang="en-US" dirty="0"/>
              <a:t>1mW Laser </a:t>
            </a:r>
          </a:p>
          <a:p>
            <a:r>
              <a:rPr lang="en-US" dirty="0"/>
              <a:t>(633nm </a:t>
            </a:r>
            <a:r>
              <a:rPr lang="en-US" dirty="0" err="1"/>
              <a:t>HeNe</a:t>
            </a:r>
            <a:r>
              <a:rPr lang="en-US" dirty="0"/>
              <a:t>)</a:t>
            </a:r>
          </a:p>
        </p:txBody>
      </p:sp>
      <p:sp>
        <p:nvSpPr>
          <p:cNvPr id="33" name="TextBox 32">
            <a:extLst>
              <a:ext uri="{FF2B5EF4-FFF2-40B4-BE49-F238E27FC236}">
                <a16:creationId xmlns:a16="http://schemas.microsoft.com/office/drawing/2014/main" id="{55DCB327-A920-4F8A-B7ED-54AD660CD1F3}"/>
              </a:ext>
            </a:extLst>
          </p:cNvPr>
          <p:cNvSpPr txBox="1"/>
          <p:nvPr/>
        </p:nvSpPr>
        <p:spPr>
          <a:xfrm>
            <a:off x="7943647" y="1484877"/>
            <a:ext cx="3684658" cy="369332"/>
          </a:xfrm>
          <a:prstGeom prst="rect">
            <a:avLst/>
          </a:prstGeom>
          <a:noFill/>
        </p:spPr>
        <p:txBody>
          <a:bodyPr wrap="square" rtlCol="0">
            <a:spAutoFit/>
          </a:bodyPr>
          <a:lstStyle/>
          <a:p>
            <a:r>
              <a:rPr lang="en-US" dirty="0"/>
              <a:t>* With Canon lens aperture closed!</a:t>
            </a:r>
          </a:p>
        </p:txBody>
      </p:sp>
      <p:cxnSp>
        <p:nvCxnSpPr>
          <p:cNvPr id="89" name="Straight Arrow Connector 88">
            <a:extLst>
              <a:ext uri="{FF2B5EF4-FFF2-40B4-BE49-F238E27FC236}">
                <a16:creationId xmlns:a16="http://schemas.microsoft.com/office/drawing/2014/main" id="{CBCA4FD3-D530-4710-8F39-1B4F35B6B916}"/>
              </a:ext>
            </a:extLst>
          </p:cNvPr>
          <p:cNvCxnSpPr>
            <a:cxnSpLocks/>
            <a:stCxn id="22" idx="1"/>
          </p:cNvCxnSpPr>
          <p:nvPr/>
        </p:nvCxnSpPr>
        <p:spPr>
          <a:xfrm flipH="1" flipV="1">
            <a:off x="6437302" y="4806371"/>
            <a:ext cx="507536" cy="29882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0CDE717D-0657-4AE9-A093-666269191317}"/>
              </a:ext>
            </a:extLst>
          </p:cNvPr>
          <p:cNvCxnSpPr>
            <a:cxnSpLocks/>
          </p:cNvCxnSpPr>
          <p:nvPr/>
        </p:nvCxnSpPr>
        <p:spPr>
          <a:xfrm flipH="1" flipV="1">
            <a:off x="2249485" y="3492667"/>
            <a:ext cx="3540108" cy="24549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0F50D328-471B-40EF-A3B2-74CD5A749B40}"/>
              </a:ext>
            </a:extLst>
          </p:cNvPr>
          <p:cNvSpPr/>
          <p:nvPr/>
        </p:nvSpPr>
        <p:spPr>
          <a:xfrm>
            <a:off x="5743874" y="3415377"/>
            <a:ext cx="45719" cy="6772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341ECA38-9473-4C52-9B2C-8E2BBC3E3039}"/>
              </a:ext>
            </a:extLst>
          </p:cNvPr>
          <p:cNvSpPr/>
          <p:nvPr/>
        </p:nvSpPr>
        <p:spPr>
          <a:xfrm>
            <a:off x="5582163" y="3321679"/>
            <a:ext cx="57239" cy="8581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Arrow Connector 92">
            <a:extLst>
              <a:ext uri="{FF2B5EF4-FFF2-40B4-BE49-F238E27FC236}">
                <a16:creationId xmlns:a16="http://schemas.microsoft.com/office/drawing/2014/main" id="{66ED4592-0449-426C-8E4D-B1945DD76A25}"/>
              </a:ext>
            </a:extLst>
          </p:cNvPr>
          <p:cNvCxnSpPr>
            <a:cxnSpLocks/>
            <a:stCxn id="92" idx="6"/>
          </p:cNvCxnSpPr>
          <p:nvPr/>
        </p:nvCxnSpPr>
        <p:spPr>
          <a:xfrm flipH="1" flipV="1">
            <a:off x="2205592" y="3615760"/>
            <a:ext cx="3433810" cy="13499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15FA040C-B234-4B65-93FE-7B6184A18AC4}"/>
              </a:ext>
            </a:extLst>
          </p:cNvPr>
          <p:cNvSpPr txBox="1"/>
          <p:nvPr/>
        </p:nvSpPr>
        <p:spPr>
          <a:xfrm>
            <a:off x="4054182" y="2165213"/>
            <a:ext cx="6549260" cy="646331"/>
          </a:xfrm>
          <a:prstGeom prst="rect">
            <a:avLst/>
          </a:prstGeom>
          <a:noFill/>
        </p:spPr>
        <p:txBody>
          <a:bodyPr wrap="square" rtlCol="0">
            <a:spAutoFit/>
          </a:bodyPr>
          <a:lstStyle/>
          <a:p>
            <a:r>
              <a:rPr lang="en-US" dirty="0"/>
              <a:t>Centering made easier by temporarily adding a mask behind the optical adapter cell to eliminate reflections from the Canon lens </a:t>
            </a:r>
          </a:p>
        </p:txBody>
      </p:sp>
      <p:cxnSp>
        <p:nvCxnSpPr>
          <p:cNvPr id="79" name="Straight Arrow Connector 78">
            <a:extLst>
              <a:ext uri="{FF2B5EF4-FFF2-40B4-BE49-F238E27FC236}">
                <a16:creationId xmlns:a16="http://schemas.microsoft.com/office/drawing/2014/main" id="{BE65FCE0-0553-4949-8CE6-F1A2ABDB1023}"/>
              </a:ext>
            </a:extLst>
          </p:cNvPr>
          <p:cNvCxnSpPr>
            <a:cxnSpLocks/>
          </p:cNvCxnSpPr>
          <p:nvPr/>
        </p:nvCxnSpPr>
        <p:spPr>
          <a:xfrm>
            <a:off x="6223939" y="2740976"/>
            <a:ext cx="8033" cy="63577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4168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0953-AAA6-4D51-AED3-45BAAF5E36F4}"/>
              </a:ext>
            </a:extLst>
          </p:cNvPr>
          <p:cNvSpPr>
            <a:spLocks noGrp="1"/>
          </p:cNvSpPr>
          <p:nvPr>
            <p:ph type="title"/>
          </p:nvPr>
        </p:nvSpPr>
        <p:spPr/>
        <p:txBody>
          <a:bodyPr/>
          <a:lstStyle/>
          <a:p>
            <a:r>
              <a:rPr lang="en-US" dirty="0"/>
              <a:t>Before Beginning Shim Setting Procedure</a:t>
            </a:r>
          </a:p>
        </p:txBody>
      </p:sp>
      <p:sp>
        <p:nvSpPr>
          <p:cNvPr id="3" name="Content Placeholder 2">
            <a:extLst>
              <a:ext uri="{FF2B5EF4-FFF2-40B4-BE49-F238E27FC236}">
                <a16:creationId xmlns:a16="http://schemas.microsoft.com/office/drawing/2014/main" id="{354F9264-4978-404F-B6A5-52CF57B731CB}"/>
              </a:ext>
            </a:extLst>
          </p:cNvPr>
          <p:cNvSpPr>
            <a:spLocks noGrp="1"/>
          </p:cNvSpPr>
          <p:nvPr>
            <p:ph idx="1"/>
          </p:nvPr>
        </p:nvSpPr>
        <p:spPr/>
        <p:txBody>
          <a:bodyPr/>
          <a:lstStyle/>
          <a:p>
            <a:r>
              <a:rPr lang="en-US" dirty="0"/>
              <a:t>Have the optical block and front of Canon lens adjustment screws set for mechanically centering the two parts.</a:t>
            </a:r>
          </a:p>
          <a:p>
            <a:r>
              <a:rPr lang="en-US" dirty="0"/>
              <a:t>Perform the back focus adjustment on the Canon lens! See camera user manual for procedure. Don’t forget this step!</a:t>
            </a:r>
          </a:p>
        </p:txBody>
      </p:sp>
    </p:spTree>
    <p:extLst>
      <p:ext uri="{BB962C8B-B14F-4D97-AF65-F5344CB8AC3E}">
        <p14:creationId xmlns:p14="http://schemas.microsoft.com/office/powerpoint/2010/main" val="3880420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2705" y="363977"/>
            <a:ext cx="10515600" cy="699908"/>
          </a:xfrm>
        </p:spPr>
        <p:txBody>
          <a:bodyPr>
            <a:normAutofit fontScale="90000"/>
          </a:bodyPr>
          <a:lstStyle/>
          <a:p>
            <a:pPr algn="ctr"/>
            <a:r>
              <a:rPr lang="en-US" sz="2800" dirty="0"/>
              <a:t>Step 5: Center alignment laser on video image using front lens X-Y adjustment.*</a:t>
            </a:r>
          </a:p>
        </p:txBody>
      </p:sp>
      <p:sp>
        <p:nvSpPr>
          <p:cNvPr id="33" name="TextBox 32">
            <a:extLst>
              <a:ext uri="{FF2B5EF4-FFF2-40B4-BE49-F238E27FC236}">
                <a16:creationId xmlns:a16="http://schemas.microsoft.com/office/drawing/2014/main" id="{55DCB327-A920-4F8A-B7ED-54AD660CD1F3}"/>
              </a:ext>
            </a:extLst>
          </p:cNvPr>
          <p:cNvSpPr txBox="1"/>
          <p:nvPr/>
        </p:nvSpPr>
        <p:spPr>
          <a:xfrm>
            <a:off x="7912656" y="1091008"/>
            <a:ext cx="3405098" cy="369332"/>
          </a:xfrm>
          <a:prstGeom prst="rect">
            <a:avLst/>
          </a:prstGeom>
          <a:noFill/>
        </p:spPr>
        <p:txBody>
          <a:bodyPr wrap="square" rtlCol="0">
            <a:spAutoFit/>
          </a:bodyPr>
          <a:lstStyle/>
          <a:p>
            <a:r>
              <a:rPr lang="en-US" dirty="0"/>
              <a:t>* With attenuator in place!</a:t>
            </a:r>
          </a:p>
        </p:txBody>
      </p:sp>
      <p:grpSp>
        <p:nvGrpSpPr>
          <p:cNvPr id="8" name="Group 7">
            <a:extLst>
              <a:ext uri="{FF2B5EF4-FFF2-40B4-BE49-F238E27FC236}">
                <a16:creationId xmlns:a16="http://schemas.microsoft.com/office/drawing/2014/main" id="{7F00A9B8-37C4-45D0-B44E-77A4F186F1E8}"/>
              </a:ext>
            </a:extLst>
          </p:cNvPr>
          <p:cNvGrpSpPr/>
          <p:nvPr/>
        </p:nvGrpSpPr>
        <p:grpSpPr>
          <a:xfrm>
            <a:off x="1651952" y="1358281"/>
            <a:ext cx="8061115" cy="2580594"/>
            <a:chOff x="275489" y="1995443"/>
            <a:chExt cx="8061115" cy="2580594"/>
          </a:xfrm>
        </p:grpSpPr>
        <p:sp>
          <p:nvSpPr>
            <p:cNvPr id="88" name="TextBox 87">
              <a:extLst>
                <a:ext uri="{FF2B5EF4-FFF2-40B4-BE49-F238E27FC236}">
                  <a16:creationId xmlns:a16="http://schemas.microsoft.com/office/drawing/2014/main" id="{9928D737-B502-4D69-B7F1-4F4918E354CB}"/>
                </a:ext>
              </a:extLst>
            </p:cNvPr>
            <p:cNvSpPr txBox="1"/>
            <p:nvPr/>
          </p:nvSpPr>
          <p:spPr>
            <a:xfrm>
              <a:off x="275489" y="3931404"/>
              <a:ext cx="1298693" cy="523220"/>
            </a:xfrm>
            <a:prstGeom prst="rect">
              <a:avLst/>
            </a:prstGeom>
            <a:noFill/>
          </p:spPr>
          <p:txBody>
            <a:bodyPr wrap="square" rtlCol="0">
              <a:spAutoFit/>
            </a:bodyPr>
            <a:lstStyle/>
            <a:p>
              <a:r>
                <a:rPr lang="en-US" sz="1400" dirty="0"/>
                <a:t>1mW Laser </a:t>
              </a:r>
            </a:p>
            <a:p>
              <a:r>
                <a:rPr lang="en-US" sz="1400" dirty="0"/>
                <a:t>(633nm </a:t>
              </a:r>
              <a:r>
                <a:rPr lang="en-US" sz="1400" dirty="0" err="1"/>
                <a:t>HeNe</a:t>
              </a:r>
              <a:r>
                <a:rPr lang="en-US" sz="1400" dirty="0"/>
                <a:t>)</a:t>
              </a:r>
            </a:p>
          </p:txBody>
        </p:sp>
        <p:grpSp>
          <p:nvGrpSpPr>
            <p:cNvPr id="4" name="Group 3">
              <a:extLst>
                <a:ext uri="{FF2B5EF4-FFF2-40B4-BE49-F238E27FC236}">
                  <a16:creationId xmlns:a16="http://schemas.microsoft.com/office/drawing/2014/main" id="{F0AB6F14-9D2B-4CA5-AC8F-005031C7BEC3}"/>
                </a:ext>
              </a:extLst>
            </p:cNvPr>
            <p:cNvGrpSpPr/>
            <p:nvPr/>
          </p:nvGrpSpPr>
          <p:grpSpPr>
            <a:xfrm>
              <a:off x="526475" y="1995443"/>
              <a:ext cx="7810129" cy="2580594"/>
              <a:chOff x="509313" y="1995443"/>
              <a:chExt cx="9677592" cy="2731226"/>
            </a:xfrm>
          </p:grpSpPr>
          <p:sp>
            <p:nvSpPr>
              <p:cNvPr id="56" name="TextBox 55"/>
              <p:cNvSpPr txBox="1"/>
              <p:nvPr/>
            </p:nvSpPr>
            <p:spPr>
              <a:xfrm>
                <a:off x="509313" y="2109810"/>
                <a:ext cx="1598116" cy="390890"/>
              </a:xfrm>
              <a:prstGeom prst="rect">
                <a:avLst/>
              </a:prstGeom>
              <a:noFill/>
            </p:spPr>
            <p:txBody>
              <a:bodyPr wrap="square" rtlCol="0">
                <a:spAutoFit/>
              </a:bodyPr>
              <a:lstStyle/>
              <a:p>
                <a:r>
                  <a:rPr lang="en-US" dirty="0"/>
                  <a:t>Attenuator</a:t>
                </a:r>
              </a:p>
            </p:txBody>
          </p:sp>
          <p:cxnSp>
            <p:nvCxnSpPr>
              <p:cNvPr id="62" name="Straight Arrow Connector 61"/>
              <p:cNvCxnSpPr>
                <a:cxnSpLocks/>
              </p:cNvCxnSpPr>
              <p:nvPr/>
            </p:nvCxnSpPr>
            <p:spPr>
              <a:xfrm>
                <a:off x="1259731" y="2451001"/>
                <a:ext cx="260878" cy="96437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2615226" y="1995443"/>
                <a:ext cx="2061055" cy="646331"/>
              </a:xfrm>
              <a:prstGeom prst="rect">
                <a:avLst/>
              </a:prstGeom>
              <a:noFill/>
            </p:spPr>
            <p:txBody>
              <a:bodyPr wrap="square" rtlCol="0">
                <a:spAutoFit/>
              </a:bodyPr>
              <a:lstStyle/>
              <a:p>
                <a:r>
                  <a:rPr lang="en-US" dirty="0"/>
                  <a:t>1mm aperture in white target</a:t>
                </a:r>
              </a:p>
            </p:txBody>
          </p:sp>
          <p:cxnSp>
            <p:nvCxnSpPr>
              <p:cNvPr id="77" name="Straight Arrow Connector 76"/>
              <p:cNvCxnSpPr>
                <a:cxnSpLocks/>
              </p:cNvCxnSpPr>
              <p:nvPr/>
            </p:nvCxnSpPr>
            <p:spPr>
              <a:xfrm flipH="1">
                <a:off x="2044539" y="2723022"/>
                <a:ext cx="820588" cy="80266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10172503" y="2781383"/>
                <a:ext cx="14402" cy="1945286"/>
              </a:xfrm>
              <a:prstGeom prst="line">
                <a:avLst/>
              </a:prstGeom>
              <a:ln w="63500"/>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38CC99D5-119F-4AC3-9449-983D2FFC1163}"/>
                  </a:ext>
                </a:extLst>
              </p:cNvPr>
              <p:cNvGrpSpPr/>
              <p:nvPr/>
            </p:nvGrpSpPr>
            <p:grpSpPr>
              <a:xfrm>
                <a:off x="5499964" y="3023990"/>
                <a:ext cx="4677951" cy="1429685"/>
                <a:chOff x="5499964" y="3023990"/>
                <a:chExt cx="4677951" cy="1429685"/>
              </a:xfrm>
            </p:grpSpPr>
            <p:cxnSp>
              <p:nvCxnSpPr>
                <p:cNvPr id="51" name="Straight Connector 50"/>
                <p:cNvCxnSpPr/>
                <p:nvPr/>
              </p:nvCxnSpPr>
              <p:spPr>
                <a:xfrm>
                  <a:off x="5962007" y="3265453"/>
                  <a:ext cx="55536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5968062" y="4328817"/>
                  <a:ext cx="55536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5968062" y="3158453"/>
                  <a:ext cx="555362" cy="309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5968062" y="4206199"/>
                  <a:ext cx="555362" cy="324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5968062" y="3154810"/>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5975343" y="4210082"/>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6523424" y="3023990"/>
                  <a:ext cx="0" cy="2637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6593617" y="4437945"/>
                  <a:ext cx="3584298" cy="1221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6593617" y="3023990"/>
                  <a:ext cx="3584298" cy="1508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flipV="1">
                  <a:off x="6584627" y="3023990"/>
                  <a:ext cx="1552" cy="2637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554840" y="3023990"/>
                  <a:ext cx="1551" cy="263724"/>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6522008" y="4189950"/>
                  <a:ext cx="0" cy="2637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flipV="1">
                  <a:off x="6583212" y="4189950"/>
                  <a:ext cx="1552" cy="2637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6553425" y="4189950"/>
                  <a:ext cx="1551" cy="263724"/>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6287006" y="3322448"/>
                  <a:ext cx="0" cy="82677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6437302" y="3326213"/>
                  <a:ext cx="2362435" cy="20813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V="1">
                  <a:off x="6439011" y="3961986"/>
                  <a:ext cx="2349204" cy="187232"/>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1" name="Rectangle 70"/>
                <p:cNvSpPr/>
                <p:nvPr/>
              </p:nvSpPr>
              <p:spPr>
                <a:xfrm>
                  <a:off x="8799737" y="3242403"/>
                  <a:ext cx="744513" cy="1062446"/>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p:cNvCxnSpPr/>
                <p:nvPr/>
              </p:nvCxnSpPr>
              <p:spPr>
                <a:xfrm>
                  <a:off x="6287006" y="3324625"/>
                  <a:ext cx="152005"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6287006" y="4149218"/>
                  <a:ext cx="152005"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V="1">
                  <a:off x="6363009" y="3322448"/>
                  <a:ext cx="0" cy="826770"/>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8799737" y="3272920"/>
                  <a:ext cx="0" cy="1003684"/>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5499964" y="3185973"/>
                  <a:ext cx="691364" cy="1085383"/>
                  <a:chOff x="2049959" y="3649310"/>
                  <a:chExt cx="849123" cy="1085383"/>
                </a:xfrm>
              </p:grpSpPr>
              <p:cxnSp>
                <p:nvCxnSpPr>
                  <p:cNvPr id="42" name="Straight Connector 41"/>
                  <p:cNvCxnSpPr/>
                  <p:nvPr/>
                </p:nvCxnSpPr>
                <p:spPr>
                  <a:xfrm>
                    <a:off x="2049959" y="3649310"/>
                    <a:ext cx="0" cy="107986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601714" y="3763144"/>
                    <a:ext cx="279544" cy="42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2881259" y="3750806"/>
                    <a:ext cx="3672" cy="892355"/>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049959" y="3654829"/>
                    <a:ext cx="551755"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2049959" y="4729173"/>
                    <a:ext cx="551755" cy="552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2601714" y="4622102"/>
                    <a:ext cx="297368" cy="80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2595509" y="3654829"/>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2601714" y="4616583"/>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5" name="Straight Connector 4">
                <a:extLst>
                  <a:ext uri="{FF2B5EF4-FFF2-40B4-BE49-F238E27FC236}">
                    <a16:creationId xmlns:a16="http://schemas.microsoft.com/office/drawing/2014/main" id="{65BF3ABE-3569-4169-A009-0B6BF518E015}"/>
                  </a:ext>
                </a:extLst>
              </p:cNvPr>
              <p:cNvCxnSpPr>
                <a:cxnSpLocks/>
              </p:cNvCxnSpPr>
              <p:nvPr/>
            </p:nvCxnSpPr>
            <p:spPr>
              <a:xfrm flipH="1" flipV="1">
                <a:off x="1308371" y="3723446"/>
                <a:ext cx="5158073" cy="1438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66004671-2C4A-4EC9-9469-EB5B711A6759}"/>
                  </a:ext>
                </a:extLst>
              </p:cNvPr>
              <p:cNvGrpSpPr/>
              <p:nvPr/>
            </p:nvGrpSpPr>
            <p:grpSpPr>
              <a:xfrm>
                <a:off x="1998683" y="3071905"/>
                <a:ext cx="0" cy="1322322"/>
                <a:chOff x="1890223" y="3078804"/>
                <a:chExt cx="0" cy="1322322"/>
              </a:xfrm>
            </p:grpSpPr>
            <p:cxnSp>
              <p:nvCxnSpPr>
                <p:cNvPr id="18" name="Straight Connector 17">
                  <a:extLst>
                    <a:ext uri="{FF2B5EF4-FFF2-40B4-BE49-F238E27FC236}">
                      <a16:creationId xmlns:a16="http://schemas.microsoft.com/office/drawing/2014/main" id="{6DB98AC4-22B3-4A90-A3DE-F8E0532E33D6}"/>
                    </a:ext>
                  </a:extLst>
                </p:cNvPr>
                <p:cNvCxnSpPr/>
                <p:nvPr/>
              </p:nvCxnSpPr>
              <p:spPr>
                <a:xfrm>
                  <a:off x="1890223" y="3078804"/>
                  <a:ext cx="0" cy="647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38B32591-8585-4A14-99BE-593122C185EF}"/>
                    </a:ext>
                  </a:extLst>
                </p:cNvPr>
                <p:cNvCxnSpPr/>
                <p:nvPr/>
              </p:nvCxnSpPr>
              <p:spPr>
                <a:xfrm>
                  <a:off x="1890223" y="3754026"/>
                  <a:ext cx="0" cy="647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a16="http://schemas.microsoft.com/office/drawing/2014/main" id="{23C7B480-32D1-46D3-9E0E-531C93673D44}"/>
                  </a:ext>
                </a:extLst>
              </p:cNvPr>
              <p:cNvSpPr/>
              <p:nvPr/>
            </p:nvSpPr>
            <p:spPr>
              <a:xfrm>
                <a:off x="598251" y="3534352"/>
                <a:ext cx="698594" cy="361102"/>
              </a:xfrm>
              <a:prstGeom prst="rect">
                <a:avLst/>
              </a:prstGeom>
              <a:solidFill>
                <a:schemeClr val="tx1">
                  <a:alpha val="52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A19C62E0-A0BF-42EC-8A71-5B2D25F7423C}"/>
                  </a:ext>
                </a:extLst>
              </p:cNvPr>
              <p:cNvCxnSpPr/>
              <p:nvPr/>
            </p:nvCxnSpPr>
            <p:spPr>
              <a:xfrm>
                <a:off x="1554146" y="3556987"/>
                <a:ext cx="0" cy="361695"/>
              </a:xfrm>
              <a:prstGeom prst="line">
                <a:avLst/>
              </a:prstGeom>
              <a:ln w="635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0F50D328-471B-40EF-A3B2-74CD5A749B40}"/>
                  </a:ext>
                </a:extLst>
              </p:cNvPr>
              <p:cNvSpPr/>
              <p:nvPr/>
            </p:nvSpPr>
            <p:spPr>
              <a:xfrm>
                <a:off x="5743874" y="3415377"/>
                <a:ext cx="45719" cy="6772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341ECA38-9473-4C52-9B2C-8E2BBC3E3039}"/>
                  </a:ext>
                </a:extLst>
              </p:cNvPr>
              <p:cNvSpPr/>
              <p:nvPr/>
            </p:nvSpPr>
            <p:spPr>
              <a:xfrm>
                <a:off x="5582163" y="3321679"/>
                <a:ext cx="57239" cy="8581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6" name="Rectangle 85">
            <a:extLst>
              <a:ext uri="{FF2B5EF4-FFF2-40B4-BE49-F238E27FC236}">
                <a16:creationId xmlns:a16="http://schemas.microsoft.com/office/drawing/2014/main" id="{EB24B4E1-5A59-41E8-B4CF-B7221EBC88E4}"/>
              </a:ext>
            </a:extLst>
          </p:cNvPr>
          <p:cNvSpPr/>
          <p:nvPr/>
        </p:nvSpPr>
        <p:spPr>
          <a:xfrm>
            <a:off x="8233164" y="4510305"/>
            <a:ext cx="2693803" cy="1621549"/>
          </a:xfrm>
          <a:prstGeom prst="rect">
            <a:avLst/>
          </a:prstGeom>
          <a:noFill/>
          <a:ln w="539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6A651181-10E8-4B4D-8456-5CC2CC481B36}"/>
              </a:ext>
            </a:extLst>
          </p:cNvPr>
          <p:cNvSpPr/>
          <p:nvPr/>
        </p:nvSpPr>
        <p:spPr>
          <a:xfrm>
            <a:off x="9556684" y="5293596"/>
            <a:ext cx="58521" cy="5837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ight Arrow 43">
            <a:extLst>
              <a:ext uri="{FF2B5EF4-FFF2-40B4-BE49-F238E27FC236}">
                <a16:creationId xmlns:a16="http://schemas.microsoft.com/office/drawing/2014/main" id="{4694462F-1F76-45DD-88BA-EAC92A1C9904}"/>
              </a:ext>
            </a:extLst>
          </p:cNvPr>
          <p:cNvSpPr/>
          <p:nvPr/>
        </p:nvSpPr>
        <p:spPr>
          <a:xfrm rot="16200000">
            <a:off x="6499752" y="3460883"/>
            <a:ext cx="265594" cy="177974"/>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ight Arrow 45">
            <a:extLst>
              <a:ext uri="{FF2B5EF4-FFF2-40B4-BE49-F238E27FC236}">
                <a16:creationId xmlns:a16="http://schemas.microsoft.com/office/drawing/2014/main" id="{FA828F32-E6BC-4731-80D7-FF93CB1E21B0}"/>
              </a:ext>
            </a:extLst>
          </p:cNvPr>
          <p:cNvSpPr/>
          <p:nvPr/>
        </p:nvSpPr>
        <p:spPr>
          <a:xfrm rot="5400000">
            <a:off x="6500350" y="2360579"/>
            <a:ext cx="245878" cy="177974"/>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a:extLst>
              <a:ext uri="{FF2B5EF4-FFF2-40B4-BE49-F238E27FC236}">
                <a16:creationId xmlns:a16="http://schemas.microsoft.com/office/drawing/2014/main" id="{17928C87-7EA0-453F-AC86-B65A6D0A3237}"/>
              </a:ext>
            </a:extLst>
          </p:cNvPr>
          <p:cNvSpPr txBox="1"/>
          <p:nvPr/>
        </p:nvSpPr>
        <p:spPr>
          <a:xfrm>
            <a:off x="4485111" y="4050964"/>
            <a:ext cx="2042424" cy="646331"/>
          </a:xfrm>
          <a:prstGeom prst="rect">
            <a:avLst/>
          </a:prstGeom>
          <a:noFill/>
        </p:spPr>
        <p:txBody>
          <a:bodyPr wrap="square" rtlCol="0">
            <a:spAutoFit/>
          </a:bodyPr>
          <a:lstStyle/>
          <a:p>
            <a:r>
              <a:rPr lang="en-US" dirty="0"/>
              <a:t>3 fine pitch radial adjustment screws</a:t>
            </a:r>
          </a:p>
        </p:txBody>
      </p:sp>
      <p:cxnSp>
        <p:nvCxnSpPr>
          <p:cNvPr id="96" name="Straight Arrow Connector 95">
            <a:extLst>
              <a:ext uri="{FF2B5EF4-FFF2-40B4-BE49-F238E27FC236}">
                <a16:creationId xmlns:a16="http://schemas.microsoft.com/office/drawing/2014/main" id="{C45CA08F-2FBD-4608-8A91-47EAAB972BDC}"/>
              </a:ext>
            </a:extLst>
          </p:cNvPr>
          <p:cNvCxnSpPr>
            <a:cxnSpLocks/>
          </p:cNvCxnSpPr>
          <p:nvPr/>
        </p:nvCxnSpPr>
        <p:spPr>
          <a:xfrm flipV="1">
            <a:off x="6127398" y="3666076"/>
            <a:ext cx="361109" cy="38541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EA65F773-D17A-4C3C-9EE2-1EB2935C3033}"/>
              </a:ext>
            </a:extLst>
          </p:cNvPr>
          <p:cNvSpPr txBox="1"/>
          <p:nvPr/>
        </p:nvSpPr>
        <p:spPr>
          <a:xfrm>
            <a:off x="3425487" y="5324554"/>
            <a:ext cx="4278545" cy="923330"/>
          </a:xfrm>
          <a:prstGeom prst="rect">
            <a:avLst/>
          </a:prstGeom>
          <a:noFill/>
        </p:spPr>
        <p:txBody>
          <a:bodyPr wrap="square" rtlCol="0">
            <a:spAutoFit/>
          </a:bodyPr>
          <a:lstStyle/>
          <a:p>
            <a:r>
              <a:rPr lang="en-US" dirty="0"/>
              <a:t>With Canon lens in full wide position, adjust lens to exactly center laser spot on image (set center cross target on monitor menu)</a:t>
            </a:r>
          </a:p>
        </p:txBody>
      </p:sp>
      <p:cxnSp>
        <p:nvCxnSpPr>
          <p:cNvPr id="98" name="Straight Arrow Connector 97">
            <a:extLst>
              <a:ext uri="{FF2B5EF4-FFF2-40B4-BE49-F238E27FC236}">
                <a16:creationId xmlns:a16="http://schemas.microsoft.com/office/drawing/2014/main" id="{8A56A3DF-FBAE-42A2-A025-819E3EC08EF5}"/>
              </a:ext>
            </a:extLst>
          </p:cNvPr>
          <p:cNvCxnSpPr>
            <a:cxnSpLocks/>
          </p:cNvCxnSpPr>
          <p:nvPr/>
        </p:nvCxnSpPr>
        <p:spPr>
          <a:xfrm flipV="1">
            <a:off x="7706538" y="5331615"/>
            <a:ext cx="1714700" cy="27728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8B8A9AB-CF20-4BB4-8162-1C87387BDF7F}"/>
              </a:ext>
            </a:extLst>
          </p:cNvPr>
          <p:cNvCxnSpPr/>
          <p:nvPr/>
        </p:nvCxnSpPr>
        <p:spPr>
          <a:xfrm>
            <a:off x="8233164" y="4510305"/>
            <a:ext cx="2693803" cy="16215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21BB45F-5494-4483-963F-C2FF6B22D3BB}"/>
              </a:ext>
            </a:extLst>
          </p:cNvPr>
          <p:cNvCxnSpPr/>
          <p:nvPr/>
        </p:nvCxnSpPr>
        <p:spPr>
          <a:xfrm flipV="1">
            <a:off x="8259489" y="4531376"/>
            <a:ext cx="2625762" cy="160047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3546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2705" y="363977"/>
            <a:ext cx="10515600" cy="699908"/>
          </a:xfrm>
        </p:spPr>
        <p:txBody>
          <a:bodyPr>
            <a:normAutofit fontScale="90000"/>
          </a:bodyPr>
          <a:lstStyle/>
          <a:p>
            <a:pPr algn="ctr"/>
            <a:r>
              <a:rPr lang="en-US" sz="2800" dirty="0"/>
              <a:t>Step 6: Tilt alignment laser on video image using rear lens X-Y adjustment.*</a:t>
            </a:r>
          </a:p>
        </p:txBody>
      </p:sp>
      <p:sp>
        <p:nvSpPr>
          <p:cNvPr id="33" name="TextBox 32">
            <a:extLst>
              <a:ext uri="{FF2B5EF4-FFF2-40B4-BE49-F238E27FC236}">
                <a16:creationId xmlns:a16="http://schemas.microsoft.com/office/drawing/2014/main" id="{55DCB327-A920-4F8A-B7ED-54AD660CD1F3}"/>
              </a:ext>
            </a:extLst>
          </p:cNvPr>
          <p:cNvSpPr txBox="1"/>
          <p:nvPr/>
        </p:nvSpPr>
        <p:spPr>
          <a:xfrm>
            <a:off x="8554998" y="994163"/>
            <a:ext cx="2798856" cy="369332"/>
          </a:xfrm>
          <a:prstGeom prst="rect">
            <a:avLst/>
          </a:prstGeom>
          <a:noFill/>
        </p:spPr>
        <p:txBody>
          <a:bodyPr wrap="square" rtlCol="0">
            <a:spAutoFit/>
          </a:bodyPr>
          <a:lstStyle/>
          <a:p>
            <a:r>
              <a:rPr lang="en-US" dirty="0"/>
              <a:t>* With attenuator in place!</a:t>
            </a:r>
          </a:p>
        </p:txBody>
      </p:sp>
      <p:sp>
        <p:nvSpPr>
          <p:cNvPr id="86" name="Rectangle 85">
            <a:extLst>
              <a:ext uri="{FF2B5EF4-FFF2-40B4-BE49-F238E27FC236}">
                <a16:creationId xmlns:a16="http://schemas.microsoft.com/office/drawing/2014/main" id="{EB24B4E1-5A59-41E8-B4CF-B7221EBC88E4}"/>
              </a:ext>
            </a:extLst>
          </p:cNvPr>
          <p:cNvSpPr/>
          <p:nvPr/>
        </p:nvSpPr>
        <p:spPr>
          <a:xfrm>
            <a:off x="8271078" y="4397938"/>
            <a:ext cx="2693803" cy="1621549"/>
          </a:xfrm>
          <a:prstGeom prst="rect">
            <a:avLst/>
          </a:prstGeom>
          <a:noFill/>
          <a:ln w="539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6A651181-10E8-4B4D-8456-5CC2CC481B36}"/>
              </a:ext>
            </a:extLst>
          </p:cNvPr>
          <p:cNvSpPr/>
          <p:nvPr/>
        </p:nvSpPr>
        <p:spPr>
          <a:xfrm>
            <a:off x="9594598" y="5181229"/>
            <a:ext cx="58521" cy="5837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0FCCEAE4-BC93-406D-8E22-BA0E834A7949}"/>
              </a:ext>
            </a:extLst>
          </p:cNvPr>
          <p:cNvGrpSpPr/>
          <p:nvPr/>
        </p:nvGrpSpPr>
        <p:grpSpPr>
          <a:xfrm>
            <a:off x="1647090" y="1128473"/>
            <a:ext cx="8061114" cy="3195556"/>
            <a:chOff x="1651953" y="1358281"/>
            <a:chExt cx="8061114" cy="3195556"/>
          </a:xfrm>
        </p:grpSpPr>
        <p:grpSp>
          <p:nvGrpSpPr>
            <p:cNvPr id="8" name="Group 7">
              <a:extLst>
                <a:ext uri="{FF2B5EF4-FFF2-40B4-BE49-F238E27FC236}">
                  <a16:creationId xmlns:a16="http://schemas.microsoft.com/office/drawing/2014/main" id="{7F00A9B8-37C4-45D0-B44E-77A4F186F1E8}"/>
                </a:ext>
              </a:extLst>
            </p:cNvPr>
            <p:cNvGrpSpPr/>
            <p:nvPr/>
          </p:nvGrpSpPr>
          <p:grpSpPr>
            <a:xfrm>
              <a:off x="1651953" y="1358281"/>
              <a:ext cx="8061114" cy="2580594"/>
              <a:chOff x="275490" y="1995443"/>
              <a:chExt cx="8061114" cy="2580594"/>
            </a:xfrm>
          </p:grpSpPr>
          <p:sp>
            <p:nvSpPr>
              <p:cNvPr id="88" name="TextBox 87">
                <a:extLst>
                  <a:ext uri="{FF2B5EF4-FFF2-40B4-BE49-F238E27FC236}">
                    <a16:creationId xmlns:a16="http://schemas.microsoft.com/office/drawing/2014/main" id="{9928D737-B502-4D69-B7F1-4F4918E354CB}"/>
                  </a:ext>
                </a:extLst>
              </p:cNvPr>
              <p:cNvSpPr txBox="1"/>
              <p:nvPr/>
            </p:nvSpPr>
            <p:spPr>
              <a:xfrm>
                <a:off x="275490" y="3931404"/>
                <a:ext cx="1366442" cy="523220"/>
              </a:xfrm>
              <a:prstGeom prst="rect">
                <a:avLst/>
              </a:prstGeom>
              <a:noFill/>
            </p:spPr>
            <p:txBody>
              <a:bodyPr wrap="square" rtlCol="0">
                <a:spAutoFit/>
              </a:bodyPr>
              <a:lstStyle/>
              <a:p>
                <a:r>
                  <a:rPr lang="en-US" sz="1400" dirty="0"/>
                  <a:t>1mW Laser </a:t>
                </a:r>
              </a:p>
              <a:p>
                <a:r>
                  <a:rPr lang="en-US" sz="1400" dirty="0"/>
                  <a:t>(633nm </a:t>
                </a:r>
                <a:r>
                  <a:rPr lang="en-US" sz="1400" dirty="0" err="1"/>
                  <a:t>HeNe</a:t>
                </a:r>
                <a:r>
                  <a:rPr lang="en-US" sz="1400" dirty="0"/>
                  <a:t>)</a:t>
                </a:r>
              </a:p>
            </p:txBody>
          </p:sp>
          <p:grpSp>
            <p:nvGrpSpPr>
              <p:cNvPr id="4" name="Group 3">
                <a:extLst>
                  <a:ext uri="{FF2B5EF4-FFF2-40B4-BE49-F238E27FC236}">
                    <a16:creationId xmlns:a16="http://schemas.microsoft.com/office/drawing/2014/main" id="{F0AB6F14-9D2B-4CA5-AC8F-005031C7BEC3}"/>
                  </a:ext>
                </a:extLst>
              </p:cNvPr>
              <p:cNvGrpSpPr/>
              <p:nvPr/>
            </p:nvGrpSpPr>
            <p:grpSpPr>
              <a:xfrm>
                <a:off x="526475" y="1995443"/>
                <a:ext cx="7810129" cy="2580594"/>
                <a:chOff x="509313" y="1995443"/>
                <a:chExt cx="9677592" cy="2731226"/>
              </a:xfrm>
            </p:grpSpPr>
            <p:sp>
              <p:nvSpPr>
                <p:cNvPr id="56" name="TextBox 55"/>
                <p:cNvSpPr txBox="1"/>
                <p:nvPr/>
              </p:nvSpPr>
              <p:spPr>
                <a:xfrm>
                  <a:off x="509313" y="2109810"/>
                  <a:ext cx="1598116" cy="390890"/>
                </a:xfrm>
                <a:prstGeom prst="rect">
                  <a:avLst/>
                </a:prstGeom>
                <a:noFill/>
              </p:spPr>
              <p:txBody>
                <a:bodyPr wrap="square" rtlCol="0">
                  <a:spAutoFit/>
                </a:bodyPr>
                <a:lstStyle/>
                <a:p>
                  <a:r>
                    <a:rPr lang="en-US" dirty="0"/>
                    <a:t>Attenuator</a:t>
                  </a:r>
                </a:p>
              </p:txBody>
            </p:sp>
            <p:cxnSp>
              <p:nvCxnSpPr>
                <p:cNvPr id="62" name="Straight Arrow Connector 61"/>
                <p:cNvCxnSpPr>
                  <a:cxnSpLocks/>
                </p:cNvCxnSpPr>
                <p:nvPr/>
              </p:nvCxnSpPr>
              <p:spPr>
                <a:xfrm>
                  <a:off x="1259731" y="2451001"/>
                  <a:ext cx="260878" cy="96437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2615226" y="1995443"/>
                  <a:ext cx="2061055" cy="646331"/>
                </a:xfrm>
                <a:prstGeom prst="rect">
                  <a:avLst/>
                </a:prstGeom>
                <a:noFill/>
              </p:spPr>
              <p:txBody>
                <a:bodyPr wrap="square" rtlCol="0">
                  <a:spAutoFit/>
                </a:bodyPr>
                <a:lstStyle/>
                <a:p>
                  <a:r>
                    <a:rPr lang="en-US" dirty="0"/>
                    <a:t>1mm aperture in white target</a:t>
                  </a:r>
                </a:p>
              </p:txBody>
            </p:sp>
            <p:cxnSp>
              <p:nvCxnSpPr>
                <p:cNvPr id="77" name="Straight Arrow Connector 76"/>
                <p:cNvCxnSpPr>
                  <a:cxnSpLocks/>
                </p:cNvCxnSpPr>
                <p:nvPr/>
              </p:nvCxnSpPr>
              <p:spPr>
                <a:xfrm flipH="1">
                  <a:off x="2044539" y="2723022"/>
                  <a:ext cx="820588" cy="80266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10172503" y="2781383"/>
                  <a:ext cx="14402" cy="1945286"/>
                </a:xfrm>
                <a:prstGeom prst="line">
                  <a:avLst/>
                </a:prstGeom>
                <a:ln w="63500"/>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38CC99D5-119F-4AC3-9449-983D2FFC1163}"/>
                    </a:ext>
                  </a:extLst>
                </p:cNvPr>
                <p:cNvGrpSpPr/>
                <p:nvPr/>
              </p:nvGrpSpPr>
              <p:grpSpPr>
                <a:xfrm>
                  <a:off x="5499964" y="3023990"/>
                  <a:ext cx="4677951" cy="1429685"/>
                  <a:chOff x="5499964" y="3023990"/>
                  <a:chExt cx="4677951" cy="1429685"/>
                </a:xfrm>
              </p:grpSpPr>
              <p:cxnSp>
                <p:nvCxnSpPr>
                  <p:cNvPr id="51" name="Straight Connector 50"/>
                  <p:cNvCxnSpPr/>
                  <p:nvPr/>
                </p:nvCxnSpPr>
                <p:spPr>
                  <a:xfrm>
                    <a:off x="5962007" y="3265453"/>
                    <a:ext cx="55536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5968062" y="4328817"/>
                    <a:ext cx="55536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5968062" y="3158453"/>
                    <a:ext cx="555362" cy="309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5968062" y="4206199"/>
                    <a:ext cx="555362" cy="324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5968062" y="3154810"/>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5975343" y="4210082"/>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6523424" y="3023990"/>
                    <a:ext cx="0" cy="2637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6593617" y="4437945"/>
                    <a:ext cx="3584298" cy="1221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6593617" y="3023990"/>
                    <a:ext cx="3584298" cy="1508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flipV="1">
                    <a:off x="6584627" y="3023990"/>
                    <a:ext cx="1552" cy="2637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554840" y="3023990"/>
                    <a:ext cx="1551" cy="263724"/>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6522008" y="4189950"/>
                    <a:ext cx="0" cy="2637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flipV="1">
                    <a:off x="6583212" y="4189950"/>
                    <a:ext cx="1552" cy="2637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6553425" y="4189950"/>
                    <a:ext cx="1551" cy="263724"/>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6287006" y="3322448"/>
                    <a:ext cx="0" cy="82677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6437302" y="3326213"/>
                    <a:ext cx="2362435" cy="20813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V="1">
                    <a:off x="6439011" y="3961986"/>
                    <a:ext cx="2349204" cy="187232"/>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1" name="Rectangle 70"/>
                  <p:cNvSpPr/>
                  <p:nvPr/>
                </p:nvSpPr>
                <p:spPr>
                  <a:xfrm>
                    <a:off x="8799737" y="3242403"/>
                    <a:ext cx="744513" cy="1062446"/>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p:cNvCxnSpPr/>
                  <p:nvPr/>
                </p:nvCxnSpPr>
                <p:spPr>
                  <a:xfrm>
                    <a:off x="6287006" y="3324625"/>
                    <a:ext cx="152005"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6287006" y="4149218"/>
                    <a:ext cx="152005"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V="1">
                    <a:off x="6363009" y="3322448"/>
                    <a:ext cx="0" cy="826770"/>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8799737" y="3272920"/>
                    <a:ext cx="0" cy="1003684"/>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5499964" y="3185973"/>
                    <a:ext cx="691364" cy="1085383"/>
                    <a:chOff x="2049959" y="3649310"/>
                    <a:chExt cx="849123" cy="1085383"/>
                  </a:xfrm>
                </p:grpSpPr>
                <p:cxnSp>
                  <p:nvCxnSpPr>
                    <p:cNvPr id="42" name="Straight Connector 41"/>
                    <p:cNvCxnSpPr/>
                    <p:nvPr/>
                  </p:nvCxnSpPr>
                  <p:spPr>
                    <a:xfrm>
                      <a:off x="2049959" y="3649310"/>
                      <a:ext cx="0" cy="107986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601714" y="3763144"/>
                      <a:ext cx="279544" cy="42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2881259" y="3750806"/>
                      <a:ext cx="3672" cy="892355"/>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049959" y="3654829"/>
                      <a:ext cx="551755"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2049959" y="4729173"/>
                      <a:ext cx="551755" cy="552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2601714" y="4622102"/>
                      <a:ext cx="297368" cy="80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2595509" y="3654829"/>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2601714" y="4616583"/>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5" name="Straight Connector 4">
                  <a:extLst>
                    <a:ext uri="{FF2B5EF4-FFF2-40B4-BE49-F238E27FC236}">
                      <a16:creationId xmlns:a16="http://schemas.microsoft.com/office/drawing/2014/main" id="{65BF3ABE-3569-4169-A009-0B6BF518E015}"/>
                    </a:ext>
                  </a:extLst>
                </p:cNvPr>
                <p:cNvCxnSpPr>
                  <a:cxnSpLocks/>
                </p:cNvCxnSpPr>
                <p:nvPr/>
              </p:nvCxnSpPr>
              <p:spPr>
                <a:xfrm flipH="1" flipV="1">
                  <a:off x="1308371" y="3723446"/>
                  <a:ext cx="5158073" cy="1438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66004671-2C4A-4EC9-9469-EB5B711A6759}"/>
                    </a:ext>
                  </a:extLst>
                </p:cNvPr>
                <p:cNvGrpSpPr/>
                <p:nvPr/>
              </p:nvGrpSpPr>
              <p:grpSpPr>
                <a:xfrm>
                  <a:off x="1998683" y="3071905"/>
                  <a:ext cx="0" cy="1322322"/>
                  <a:chOff x="1890223" y="3078804"/>
                  <a:chExt cx="0" cy="1322322"/>
                </a:xfrm>
              </p:grpSpPr>
              <p:cxnSp>
                <p:nvCxnSpPr>
                  <p:cNvPr id="18" name="Straight Connector 17">
                    <a:extLst>
                      <a:ext uri="{FF2B5EF4-FFF2-40B4-BE49-F238E27FC236}">
                        <a16:creationId xmlns:a16="http://schemas.microsoft.com/office/drawing/2014/main" id="{6DB98AC4-22B3-4A90-A3DE-F8E0532E33D6}"/>
                      </a:ext>
                    </a:extLst>
                  </p:cNvPr>
                  <p:cNvCxnSpPr/>
                  <p:nvPr/>
                </p:nvCxnSpPr>
                <p:spPr>
                  <a:xfrm>
                    <a:off x="1890223" y="3078804"/>
                    <a:ext cx="0" cy="647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38B32591-8585-4A14-99BE-593122C185EF}"/>
                      </a:ext>
                    </a:extLst>
                  </p:cNvPr>
                  <p:cNvCxnSpPr/>
                  <p:nvPr/>
                </p:nvCxnSpPr>
                <p:spPr>
                  <a:xfrm>
                    <a:off x="1890223" y="3754026"/>
                    <a:ext cx="0" cy="647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a16="http://schemas.microsoft.com/office/drawing/2014/main" id="{23C7B480-32D1-46D3-9E0E-531C93673D44}"/>
                    </a:ext>
                  </a:extLst>
                </p:cNvPr>
                <p:cNvSpPr/>
                <p:nvPr/>
              </p:nvSpPr>
              <p:spPr>
                <a:xfrm>
                  <a:off x="598251" y="3534352"/>
                  <a:ext cx="698594" cy="361102"/>
                </a:xfrm>
                <a:prstGeom prst="rect">
                  <a:avLst/>
                </a:prstGeom>
                <a:solidFill>
                  <a:schemeClr val="tx1">
                    <a:alpha val="52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A19C62E0-A0BF-42EC-8A71-5B2D25F7423C}"/>
                    </a:ext>
                  </a:extLst>
                </p:cNvPr>
                <p:cNvCxnSpPr/>
                <p:nvPr/>
              </p:nvCxnSpPr>
              <p:spPr>
                <a:xfrm>
                  <a:off x="1554146" y="3556987"/>
                  <a:ext cx="0" cy="361695"/>
                </a:xfrm>
                <a:prstGeom prst="line">
                  <a:avLst/>
                </a:prstGeom>
                <a:ln w="635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0F50D328-471B-40EF-A3B2-74CD5A749B40}"/>
                    </a:ext>
                  </a:extLst>
                </p:cNvPr>
                <p:cNvSpPr/>
                <p:nvPr/>
              </p:nvSpPr>
              <p:spPr>
                <a:xfrm>
                  <a:off x="5743874" y="3415377"/>
                  <a:ext cx="45719" cy="6772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341ECA38-9473-4C52-9B2C-8E2BBC3E3039}"/>
                    </a:ext>
                  </a:extLst>
                </p:cNvPr>
                <p:cNvSpPr/>
                <p:nvPr/>
              </p:nvSpPr>
              <p:spPr>
                <a:xfrm>
                  <a:off x="5582163" y="3321679"/>
                  <a:ext cx="57239" cy="8581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 name="Group 5">
              <a:extLst>
                <a:ext uri="{FF2B5EF4-FFF2-40B4-BE49-F238E27FC236}">
                  <a16:creationId xmlns:a16="http://schemas.microsoft.com/office/drawing/2014/main" id="{66CE3493-A97E-4566-B218-D21C5696554B}"/>
                </a:ext>
              </a:extLst>
            </p:cNvPr>
            <p:cNvGrpSpPr/>
            <p:nvPr/>
          </p:nvGrpSpPr>
          <p:grpSpPr>
            <a:xfrm>
              <a:off x="8573074" y="2353793"/>
              <a:ext cx="187234" cy="1356040"/>
              <a:chOff x="6534302" y="2326627"/>
              <a:chExt cx="187234" cy="1356040"/>
            </a:xfrm>
          </p:grpSpPr>
          <p:sp>
            <p:nvSpPr>
              <p:cNvPr id="90" name="Right Arrow 43">
                <a:extLst>
                  <a:ext uri="{FF2B5EF4-FFF2-40B4-BE49-F238E27FC236}">
                    <a16:creationId xmlns:a16="http://schemas.microsoft.com/office/drawing/2014/main" id="{4694462F-1F76-45DD-88BA-EAC92A1C9904}"/>
                  </a:ext>
                </a:extLst>
              </p:cNvPr>
              <p:cNvSpPr/>
              <p:nvPr/>
            </p:nvSpPr>
            <p:spPr>
              <a:xfrm rot="16200000">
                <a:off x="6499752" y="3460883"/>
                <a:ext cx="265594" cy="177974"/>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ight Arrow 45">
                <a:extLst>
                  <a:ext uri="{FF2B5EF4-FFF2-40B4-BE49-F238E27FC236}">
                    <a16:creationId xmlns:a16="http://schemas.microsoft.com/office/drawing/2014/main" id="{FA828F32-E6BC-4731-80D7-FF93CB1E21B0}"/>
                  </a:ext>
                </a:extLst>
              </p:cNvPr>
              <p:cNvSpPr/>
              <p:nvPr/>
            </p:nvSpPr>
            <p:spPr>
              <a:xfrm rot="5400000">
                <a:off x="6500350" y="2360579"/>
                <a:ext cx="245878" cy="177974"/>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TextBox 94">
              <a:extLst>
                <a:ext uri="{FF2B5EF4-FFF2-40B4-BE49-F238E27FC236}">
                  <a16:creationId xmlns:a16="http://schemas.microsoft.com/office/drawing/2014/main" id="{17928C87-7EA0-453F-AC86-B65A6D0A3237}"/>
                </a:ext>
              </a:extLst>
            </p:cNvPr>
            <p:cNvSpPr txBox="1"/>
            <p:nvPr/>
          </p:nvSpPr>
          <p:spPr>
            <a:xfrm>
              <a:off x="5689323" y="3907506"/>
              <a:ext cx="2042424" cy="646331"/>
            </a:xfrm>
            <a:prstGeom prst="rect">
              <a:avLst/>
            </a:prstGeom>
            <a:noFill/>
          </p:spPr>
          <p:txBody>
            <a:bodyPr wrap="square" rtlCol="0">
              <a:spAutoFit/>
            </a:bodyPr>
            <a:lstStyle/>
            <a:p>
              <a:r>
                <a:rPr lang="en-US" dirty="0"/>
                <a:t>3 fine pitch radial adjustment screws</a:t>
              </a:r>
            </a:p>
          </p:txBody>
        </p:sp>
        <p:cxnSp>
          <p:nvCxnSpPr>
            <p:cNvPr id="96" name="Straight Arrow Connector 95">
              <a:extLst>
                <a:ext uri="{FF2B5EF4-FFF2-40B4-BE49-F238E27FC236}">
                  <a16:creationId xmlns:a16="http://schemas.microsoft.com/office/drawing/2014/main" id="{C45CA08F-2FBD-4608-8A91-47EAAB972BDC}"/>
                </a:ext>
              </a:extLst>
            </p:cNvPr>
            <p:cNvCxnSpPr>
              <a:cxnSpLocks/>
            </p:cNvCxnSpPr>
            <p:nvPr/>
          </p:nvCxnSpPr>
          <p:spPr>
            <a:xfrm flipV="1">
              <a:off x="7461115" y="3729755"/>
              <a:ext cx="1045881" cy="44066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97" name="TextBox 96">
            <a:extLst>
              <a:ext uri="{FF2B5EF4-FFF2-40B4-BE49-F238E27FC236}">
                <a16:creationId xmlns:a16="http://schemas.microsoft.com/office/drawing/2014/main" id="{EA65F773-D17A-4C3C-9EE2-1EB2935C3033}"/>
              </a:ext>
            </a:extLst>
          </p:cNvPr>
          <p:cNvSpPr txBox="1"/>
          <p:nvPr/>
        </p:nvSpPr>
        <p:spPr>
          <a:xfrm>
            <a:off x="2503687" y="4747749"/>
            <a:ext cx="5362839" cy="923330"/>
          </a:xfrm>
          <a:prstGeom prst="rect">
            <a:avLst/>
          </a:prstGeom>
          <a:noFill/>
        </p:spPr>
        <p:txBody>
          <a:bodyPr wrap="square" rtlCol="0">
            <a:spAutoFit/>
          </a:bodyPr>
          <a:lstStyle/>
          <a:p>
            <a:r>
              <a:rPr lang="en-US" dirty="0"/>
              <a:t>With Canon lens changing from full wide to full zoom position, adjust rear of lens to minimize lateral movement of the laser spot on image</a:t>
            </a:r>
          </a:p>
        </p:txBody>
      </p:sp>
      <p:cxnSp>
        <p:nvCxnSpPr>
          <p:cNvPr id="98" name="Straight Arrow Connector 97">
            <a:extLst>
              <a:ext uri="{FF2B5EF4-FFF2-40B4-BE49-F238E27FC236}">
                <a16:creationId xmlns:a16="http://schemas.microsoft.com/office/drawing/2014/main" id="{8A56A3DF-FBAE-42A2-A025-819E3EC08EF5}"/>
              </a:ext>
            </a:extLst>
          </p:cNvPr>
          <p:cNvCxnSpPr>
            <a:cxnSpLocks/>
          </p:cNvCxnSpPr>
          <p:nvPr/>
        </p:nvCxnSpPr>
        <p:spPr>
          <a:xfrm flipV="1">
            <a:off x="7456252" y="5219249"/>
            <a:ext cx="2002900" cy="5837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8B8A9AB-CF20-4BB4-8162-1C87387BDF7F}"/>
              </a:ext>
            </a:extLst>
          </p:cNvPr>
          <p:cNvCxnSpPr/>
          <p:nvPr/>
        </p:nvCxnSpPr>
        <p:spPr>
          <a:xfrm>
            <a:off x="8271078" y="4397938"/>
            <a:ext cx="2693803" cy="16215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21BB45F-5494-4483-963F-C2FF6B22D3BB}"/>
              </a:ext>
            </a:extLst>
          </p:cNvPr>
          <p:cNvCxnSpPr/>
          <p:nvPr/>
        </p:nvCxnSpPr>
        <p:spPr>
          <a:xfrm flipV="1">
            <a:off x="8297403" y="4419009"/>
            <a:ext cx="2625762" cy="1600478"/>
          </a:xfrm>
          <a:prstGeom prst="line">
            <a:avLst/>
          </a:prstGeom>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1F4364ED-9187-4EDE-92B4-960AB33612F2}"/>
              </a:ext>
            </a:extLst>
          </p:cNvPr>
          <p:cNvSpPr txBox="1"/>
          <p:nvPr/>
        </p:nvSpPr>
        <p:spPr>
          <a:xfrm>
            <a:off x="1647090" y="6023392"/>
            <a:ext cx="9518062" cy="646331"/>
          </a:xfrm>
          <a:prstGeom prst="rect">
            <a:avLst/>
          </a:prstGeom>
          <a:noFill/>
        </p:spPr>
        <p:txBody>
          <a:bodyPr wrap="square" rtlCol="0">
            <a:spAutoFit/>
          </a:bodyPr>
          <a:lstStyle/>
          <a:p>
            <a:r>
              <a:rPr lang="en-US" dirty="0"/>
              <a:t>Continue to adjust lens X-Y position and tilt settings until image is centered in lens wide position and center target remains exactly in position during lens zooming. </a:t>
            </a:r>
          </a:p>
        </p:txBody>
      </p:sp>
      <p:sp>
        <p:nvSpPr>
          <p:cNvPr id="79" name="Oval 78">
            <a:extLst>
              <a:ext uri="{FF2B5EF4-FFF2-40B4-BE49-F238E27FC236}">
                <a16:creationId xmlns:a16="http://schemas.microsoft.com/office/drawing/2014/main" id="{7F3343E0-641A-4A9A-BBCF-B615D99445BB}"/>
              </a:ext>
            </a:extLst>
          </p:cNvPr>
          <p:cNvSpPr/>
          <p:nvPr/>
        </p:nvSpPr>
        <p:spPr>
          <a:xfrm>
            <a:off x="9650183" y="5248438"/>
            <a:ext cx="58521" cy="5837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A728049F-6682-4D7D-975C-654E0D726635}"/>
              </a:ext>
            </a:extLst>
          </p:cNvPr>
          <p:cNvSpPr/>
          <p:nvPr/>
        </p:nvSpPr>
        <p:spPr>
          <a:xfrm>
            <a:off x="9708204" y="5327888"/>
            <a:ext cx="58521" cy="5837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30F2496A-09CE-4422-AA1D-D170F5529E1F}"/>
              </a:ext>
            </a:extLst>
          </p:cNvPr>
          <p:cNvSpPr/>
          <p:nvPr/>
        </p:nvSpPr>
        <p:spPr>
          <a:xfrm>
            <a:off x="9776763" y="5405067"/>
            <a:ext cx="58521" cy="5837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77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51"/>
          <p:cNvSpPr>
            <a:spLocks noGrp="1"/>
          </p:cNvSpPr>
          <p:nvPr>
            <p:ph type="title"/>
          </p:nvPr>
        </p:nvSpPr>
        <p:spPr/>
        <p:txBody>
          <a:bodyPr>
            <a:normAutofit/>
          </a:bodyPr>
          <a:lstStyle/>
          <a:p>
            <a:pPr algn="ctr"/>
            <a:r>
              <a:rPr lang="en-US" sz="3200" dirty="0"/>
              <a:t>Step 7: Confirm Housing Reference Surface to Dome Distance</a:t>
            </a:r>
          </a:p>
        </p:txBody>
      </p:sp>
      <p:sp>
        <p:nvSpPr>
          <p:cNvPr id="3" name="Content Placeholder 2"/>
          <p:cNvSpPr>
            <a:spLocks noGrp="1"/>
          </p:cNvSpPr>
          <p:nvPr>
            <p:ph sz="half" idx="2"/>
          </p:nvPr>
        </p:nvSpPr>
        <p:spPr>
          <a:xfrm>
            <a:off x="5971736" y="1825625"/>
            <a:ext cx="5382064" cy="4351338"/>
          </a:xfrm>
        </p:spPr>
        <p:txBody>
          <a:bodyPr>
            <a:normAutofit/>
          </a:bodyPr>
          <a:lstStyle/>
          <a:p>
            <a:r>
              <a:rPr lang="en-US" sz="2400" dirty="0" err="1"/>
              <a:t>DeepSea</a:t>
            </a:r>
            <a:r>
              <a:rPr lang="en-US" sz="2400" dirty="0"/>
              <a:t> will measure and provide dimension from chassis reference surface to apex of dome concave surface in final housing checkout documentation.</a:t>
            </a:r>
          </a:p>
          <a:p>
            <a:r>
              <a:rPr lang="en-US" sz="2400" dirty="0"/>
              <a:t>Enter provided value in the </a:t>
            </a:r>
            <a:r>
              <a:rPr lang="en-US" sz="2400" b="1" dirty="0">
                <a:solidFill>
                  <a:srgbClr val="FF0000"/>
                </a:solidFill>
              </a:rPr>
              <a:t>ChassisShimsCalibrationProcedure.xlsx</a:t>
            </a:r>
            <a:r>
              <a:rPr lang="en-US" sz="2400" dirty="0"/>
              <a:t> </a:t>
            </a:r>
          </a:p>
          <a:p>
            <a:r>
              <a:rPr lang="en-US" sz="2400" dirty="0"/>
              <a:t>Nominal dimension: 148.44mm</a:t>
            </a:r>
          </a:p>
        </p:txBody>
      </p:sp>
      <p:pic>
        <p:nvPicPr>
          <p:cNvPr id="53" name="Content Placeholder 8"/>
          <p:cNvPicPr>
            <a:picLocks noGrp="1" noChangeAspect="1"/>
          </p:cNvPicPr>
          <p:nvPr>
            <p:ph sz="half" idx="1"/>
          </p:nvPr>
        </p:nvPicPr>
        <p:blipFill rotWithShape="1">
          <a:blip r:embed="rId3"/>
          <a:srcRect l="64690" t="13931" b="5363"/>
          <a:stretch/>
        </p:blipFill>
        <p:spPr>
          <a:xfrm>
            <a:off x="1747721" y="1690688"/>
            <a:ext cx="3578397" cy="4384772"/>
          </a:xfrm>
          <a:prstGeom prst="rect">
            <a:avLst/>
          </a:prstGeom>
        </p:spPr>
      </p:pic>
      <p:cxnSp>
        <p:nvCxnSpPr>
          <p:cNvPr id="5" name="Straight Arrow Connector 4"/>
          <p:cNvCxnSpPr/>
          <p:nvPr/>
        </p:nvCxnSpPr>
        <p:spPr>
          <a:xfrm flipH="1">
            <a:off x="1995464" y="4139574"/>
            <a:ext cx="2063031" cy="0"/>
          </a:xfrm>
          <a:prstGeom prst="straightConnector1">
            <a:avLst/>
          </a:prstGeom>
          <a:ln w="381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EFDC322-84AD-4667-8CD2-E6FEA0E32A93}"/>
              </a:ext>
            </a:extLst>
          </p:cNvPr>
          <p:cNvCxnSpPr>
            <a:cxnSpLocks/>
          </p:cNvCxnSpPr>
          <p:nvPr/>
        </p:nvCxnSpPr>
        <p:spPr>
          <a:xfrm>
            <a:off x="1995464" y="2996418"/>
            <a:ext cx="0" cy="1308296"/>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9235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A12B9-7C8A-40A9-A23C-4E79CF160412}"/>
              </a:ext>
            </a:extLst>
          </p:cNvPr>
          <p:cNvSpPr>
            <a:spLocks noGrp="1"/>
          </p:cNvSpPr>
          <p:nvPr>
            <p:ph type="title"/>
          </p:nvPr>
        </p:nvSpPr>
        <p:spPr/>
        <p:txBody>
          <a:bodyPr>
            <a:normAutofit/>
          </a:bodyPr>
          <a:lstStyle/>
          <a:p>
            <a:r>
              <a:rPr lang="en-US" sz="3200" dirty="0"/>
              <a:t>Step 8: Measure Exact Adapter Cell to Dome Port Spacing</a:t>
            </a:r>
          </a:p>
        </p:txBody>
      </p:sp>
      <p:pic>
        <p:nvPicPr>
          <p:cNvPr id="6" name="Picture 5">
            <a:extLst>
              <a:ext uri="{FF2B5EF4-FFF2-40B4-BE49-F238E27FC236}">
                <a16:creationId xmlns:a16="http://schemas.microsoft.com/office/drawing/2014/main" id="{C9BFE1A5-CAB5-49A6-867A-3F68453C80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4461" y="1885072"/>
            <a:ext cx="4906107" cy="3679580"/>
          </a:xfrm>
          <a:prstGeom prst="rect">
            <a:avLst/>
          </a:prstGeom>
        </p:spPr>
      </p:pic>
      <p:sp>
        <p:nvSpPr>
          <p:cNvPr id="5" name="TextBox 4">
            <a:extLst>
              <a:ext uri="{FF2B5EF4-FFF2-40B4-BE49-F238E27FC236}">
                <a16:creationId xmlns:a16="http://schemas.microsoft.com/office/drawing/2014/main" id="{6B175F4E-88BC-48C0-9F9F-6B24CD9DC513}"/>
              </a:ext>
            </a:extLst>
          </p:cNvPr>
          <p:cNvSpPr txBox="1"/>
          <p:nvPr/>
        </p:nvSpPr>
        <p:spPr>
          <a:xfrm>
            <a:off x="1043144" y="1971879"/>
            <a:ext cx="4035293" cy="923330"/>
          </a:xfrm>
          <a:prstGeom prst="rect">
            <a:avLst/>
          </a:prstGeom>
          <a:solidFill>
            <a:schemeClr val="bg1"/>
          </a:solidFill>
        </p:spPr>
        <p:txBody>
          <a:bodyPr wrap="square" rtlCol="0">
            <a:spAutoFit/>
          </a:bodyPr>
          <a:lstStyle/>
          <a:p>
            <a:r>
              <a:rPr lang="en-US" dirty="0"/>
              <a:t>Measuring offset of adapter cell to dome port spacing from nominal (see </a:t>
            </a:r>
            <a:r>
              <a:rPr lang="en-US" b="1" dirty="0">
                <a:solidFill>
                  <a:srgbClr val="FF0000"/>
                </a:solidFill>
              </a:rPr>
              <a:t>ChassisShimsCalibrationProcedure.xlsx</a:t>
            </a:r>
            <a:r>
              <a:rPr lang="en-US" dirty="0"/>
              <a:t>)</a:t>
            </a:r>
          </a:p>
        </p:txBody>
      </p:sp>
      <p:cxnSp>
        <p:nvCxnSpPr>
          <p:cNvPr id="7" name="Straight Arrow Connector 6">
            <a:extLst>
              <a:ext uri="{FF2B5EF4-FFF2-40B4-BE49-F238E27FC236}">
                <a16:creationId xmlns:a16="http://schemas.microsoft.com/office/drawing/2014/main" id="{256C11CF-107A-43FF-8850-690A69270CC8}"/>
              </a:ext>
            </a:extLst>
          </p:cNvPr>
          <p:cNvCxnSpPr>
            <a:cxnSpLocks/>
          </p:cNvCxnSpPr>
          <p:nvPr/>
        </p:nvCxnSpPr>
        <p:spPr>
          <a:xfrm>
            <a:off x="4978993" y="2503907"/>
            <a:ext cx="1742274"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C210F27-07D2-4068-A6D3-828021B02B5E}"/>
              </a:ext>
            </a:extLst>
          </p:cNvPr>
          <p:cNvSpPr txBox="1"/>
          <p:nvPr/>
        </p:nvSpPr>
        <p:spPr>
          <a:xfrm>
            <a:off x="8701088" y="1465569"/>
            <a:ext cx="3413959" cy="1477328"/>
          </a:xfrm>
          <a:prstGeom prst="rect">
            <a:avLst/>
          </a:prstGeom>
          <a:solidFill>
            <a:schemeClr val="bg1"/>
          </a:solidFill>
        </p:spPr>
        <p:txBody>
          <a:bodyPr wrap="square" rtlCol="0">
            <a:spAutoFit/>
          </a:bodyPr>
          <a:lstStyle/>
          <a:p>
            <a:r>
              <a:rPr lang="en-US" dirty="0"/>
              <a:t>Note use of glass disk on 1</a:t>
            </a:r>
            <a:r>
              <a:rPr lang="en-US" baseline="30000" dirty="0"/>
              <a:t>st</a:t>
            </a:r>
            <a:r>
              <a:rPr lang="en-US" dirty="0"/>
              <a:t> optical adapter element. This disk is also used on top of adapter gage block when zeroing dial indicator</a:t>
            </a:r>
          </a:p>
        </p:txBody>
      </p:sp>
      <p:cxnSp>
        <p:nvCxnSpPr>
          <p:cNvPr id="9" name="Straight Arrow Connector 8">
            <a:extLst>
              <a:ext uri="{FF2B5EF4-FFF2-40B4-BE49-F238E27FC236}">
                <a16:creationId xmlns:a16="http://schemas.microsoft.com/office/drawing/2014/main" id="{0024432D-2367-4756-B517-D7068338BA18}"/>
              </a:ext>
            </a:extLst>
          </p:cNvPr>
          <p:cNvCxnSpPr>
            <a:cxnSpLocks/>
          </p:cNvCxnSpPr>
          <p:nvPr/>
        </p:nvCxnSpPr>
        <p:spPr>
          <a:xfrm flipH="1">
            <a:off x="7584282" y="2558473"/>
            <a:ext cx="1116806" cy="79194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F4B4A09-EC34-4D62-B3F4-72A1C8D9751C}"/>
              </a:ext>
            </a:extLst>
          </p:cNvPr>
          <p:cNvSpPr txBox="1"/>
          <p:nvPr/>
        </p:nvSpPr>
        <p:spPr>
          <a:xfrm>
            <a:off x="275698" y="3983003"/>
            <a:ext cx="3681046" cy="369332"/>
          </a:xfrm>
          <a:prstGeom prst="rect">
            <a:avLst/>
          </a:prstGeom>
          <a:solidFill>
            <a:schemeClr val="bg1"/>
          </a:solidFill>
        </p:spPr>
        <p:txBody>
          <a:bodyPr wrap="square" rtlCol="0">
            <a:spAutoFit/>
          </a:bodyPr>
          <a:lstStyle/>
          <a:p>
            <a:pPr algn="ctr"/>
            <a:r>
              <a:rPr lang="en-US" dirty="0"/>
              <a:t>100221414-94-A_AdapterGageBlock</a:t>
            </a:r>
          </a:p>
        </p:txBody>
      </p:sp>
      <p:cxnSp>
        <p:nvCxnSpPr>
          <p:cNvPr id="12" name="Straight Arrow Connector 11">
            <a:extLst>
              <a:ext uri="{FF2B5EF4-FFF2-40B4-BE49-F238E27FC236}">
                <a16:creationId xmlns:a16="http://schemas.microsoft.com/office/drawing/2014/main" id="{726C0975-7F8E-4F78-9D12-A46964EA5D50}"/>
              </a:ext>
            </a:extLst>
          </p:cNvPr>
          <p:cNvCxnSpPr>
            <a:cxnSpLocks/>
            <a:stCxn id="11" idx="3"/>
          </p:cNvCxnSpPr>
          <p:nvPr/>
        </p:nvCxnSpPr>
        <p:spPr>
          <a:xfrm>
            <a:off x="3956744" y="4167669"/>
            <a:ext cx="855163" cy="30918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92413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7146" y="136456"/>
            <a:ext cx="5592337" cy="1507028"/>
          </a:xfrm>
        </p:spPr>
        <p:txBody>
          <a:bodyPr>
            <a:noAutofit/>
          </a:bodyPr>
          <a:lstStyle/>
          <a:p>
            <a:r>
              <a:rPr lang="en-US" sz="2900" dirty="0"/>
              <a:t>Step 9: Install shims to set adapter cell to dome port spacing</a:t>
            </a:r>
          </a:p>
        </p:txBody>
      </p:sp>
      <p:sp>
        <p:nvSpPr>
          <p:cNvPr id="46" name="TextBox 45"/>
          <p:cNvSpPr txBox="1"/>
          <p:nvPr/>
        </p:nvSpPr>
        <p:spPr>
          <a:xfrm>
            <a:off x="504498" y="3724867"/>
            <a:ext cx="5968442" cy="923330"/>
          </a:xfrm>
          <a:prstGeom prst="rect">
            <a:avLst/>
          </a:prstGeom>
          <a:noFill/>
        </p:spPr>
        <p:txBody>
          <a:bodyPr wrap="square" rtlCol="0">
            <a:spAutoFit/>
          </a:bodyPr>
          <a:lstStyle/>
          <a:p>
            <a:r>
              <a:rPr lang="en-US" dirty="0"/>
              <a:t>Adjust axial dome to adapter spacing shims in 0.05 mm increments for nominal specification + specified bias (see slide # 59 and </a:t>
            </a:r>
            <a:r>
              <a:rPr lang="en-US" b="1" dirty="0">
                <a:solidFill>
                  <a:srgbClr val="FF0000"/>
                </a:solidFill>
              </a:rPr>
              <a:t>ChassisShimsCalibrationProcedure.xlsx </a:t>
            </a:r>
            <a:r>
              <a:rPr lang="en-US" dirty="0"/>
              <a:t>for bias)</a:t>
            </a:r>
          </a:p>
        </p:txBody>
      </p:sp>
      <p:cxnSp>
        <p:nvCxnSpPr>
          <p:cNvPr id="47" name="Straight Arrow Connector 46"/>
          <p:cNvCxnSpPr/>
          <p:nvPr/>
        </p:nvCxnSpPr>
        <p:spPr>
          <a:xfrm flipV="1">
            <a:off x="5839820" y="2682824"/>
            <a:ext cx="1765668" cy="117972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54" name="Group 53"/>
          <p:cNvGrpSpPr/>
          <p:nvPr/>
        </p:nvGrpSpPr>
        <p:grpSpPr>
          <a:xfrm rot="5400000">
            <a:off x="5988782" y="2891882"/>
            <a:ext cx="4885508" cy="1952897"/>
            <a:chOff x="3584427" y="3447106"/>
            <a:chExt cx="4885508" cy="1952897"/>
          </a:xfrm>
        </p:grpSpPr>
        <p:grpSp>
          <p:nvGrpSpPr>
            <p:cNvPr id="40" name="Group 39"/>
            <p:cNvGrpSpPr/>
            <p:nvPr/>
          </p:nvGrpSpPr>
          <p:grpSpPr>
            <a:xfrm>
              <a:off x="3795134" y="3447106"/>
              <a:ext cx="4674801" cy="1952897"/>
              <a:chOff x="3136474" y="3308015"/>
              <a:chExt cx="4350881" cy="1592855"/>
            </a:xfrm>
          </p:grpSpPr>
          <p:cxnSp>
            <p:nvCxnSpPr>
              <p:cNvPr id="4" name="Straight Connector 3"/>
              <p:cNvCxnSpPr/>
              <p:nvPr/>
            </p:nvCxnSpPr>
            <p:spPr>
              <a:xfrm flipV="1">
                <a:off x="7473986" y="3308015"/>
                <a:ext cx="13369" cy="1592855"/>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3565387" y="3704385"/>
                <a:ext cx="51554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3571008" y="4575098"/>
                <a:ext cx="51554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3571008" y="3616771"/>
                <a:ext cx="515542" cy="253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3571008" y="4474694"/>
                <a:ext cx="515542" cy="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571008" y="3613788"/>
                <a:ext cx="0" cy="967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3577767" y="4477874"/>
                <a:ext cx="0" cy="967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4086550" y="3506668"/>
                <a:ext cx="0"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4151711" y="4664455"/>
                <a:ext cx="3327299" cy="1000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4151711" y="3506668"/>
                <a:ext cx="3327299" cy="1235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flipV="1">
                <a:off x="4143365" y="3506668"/>
                <a:ext cx="1441"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115714" y="3506668"/>
                <a:ext cx="1440" cy="21594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4085236" y="4461389"/>
                <a:ext cx="0"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flipV="1">
                <a:off x="4142051" y="4461389"/>
                <a:ext cx="1441"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114400" y="4461389"/>
                <a:ext cx="1440" cy="21594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867084" y="3751054"/>
                <a:ext cx="0" cy="67698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006603" y="3754137"/>
                <a:ext cx="2193046" cy="17043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4008190" y="4274726"/>
                <a:ext cx="2180764" cy="15331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6199649" y="3685511"/>
                <a:ext cx="691130" cy="869961"/>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p:cNvCxnSpPr/>
              <p:nvPr/>
            </p:nvCxnSpPr>
            <p:spPr>
              <a:xfrm>
                <a:off x="3867084" y="3752837"/>
                <a:ext cx="14110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867084" y="4428037"/>
                <a:ext cx="14110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3937637" y="3751054"/>
                <a:ext cx="0" cy="676983"/>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6199649" y="3710499"/>
                <a:ext cx="0" cy="821845"/>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3136474" y="3639305"/>
                <a:ext cx="641792" cy="888742"/>
                <a:chOff x="2049959" y="3649310"/>
                <a:chExt cx="849123" cy="1085383"/>
              </a:xfrm>
            </p:grpSpPr>
            <p:cxnSp>
              <p:nvCxnSpPr>
                <p:cNvPr id="32" name="Straight Connector 31"/>
                <p:cNvCxnSpPr/>
                <p:nvPr/>
              </p:nvCxnSpPr>
              <p:spPr>
                <a:xfrm>
                  <a:off x="2049959" y="3649310"/>
                  <a:ext cx="0" cy="107986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2601714" y="3763144"/>
                  <a:ext cx="279544" cy="42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2881259" y="3750806"/>
                  <a:ext cx="3672" cy="892355"/>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2049959" y="3654829"/>
                  <a:ext cx="551755"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2049959" y="4729173"/>
                  <a:ext cx="551755" cy="552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2601714" y="4622102"/>
                  <a:ext cx="297368" cy="80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2595509" y="3654829"/>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2601714" y="4616583"/>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41" name="Group 40"/>
            <p:cNvGrpSpPr/>
            <p:nvPr/>
          </p:nvGrpSpPr>
          <p:grpSpPr>
            <a:xfrm rot="5400000">
              <a:off x="3420388" y="3806994"/>
              <a:ext cx="1520280" cy="1192202"/>
              <a:chOff x="2189988" y="5010804"/>
              <a:chExt cx="1520280" cy="1604444"/>
            </a:xfrm>
          </p:grpSpPr>
          <p:sp>
            <p:nvSpPr>
              <p:cNvPr id="42" name="Rectangle 41"/>
              <p:cNvSpPr/>
              <p:nvPr/>
            </p:nvSpPr>
            <p:spPr>
              <a:xfrm rot="5400000">
                <a:off x="2829787" y="5734766"/>
                <a:ext cx="1604443" cy="15651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rot="5400000">
                <a:off x="1481007" y="5722444"/>
                <a:ext cx="1601784" cy="18382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2213388" y="6394003"/>
                <a:ext cx="1423624" cy="22124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0" name="Straight Connector 49"/>
            <p:cNvCxnSpPr/>
            <p:nvPr/>
          </p:nvCxnSpPr>
          <p:spPr>
            <a:xfrm>
              <a:off x="4789532" y="3588828"/>
              <a:ext cx="0" cy="20900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4785825" y="5022793"/>
              <a:ext cx="0" cy="20900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cxnSp>
        <p:nvCxnSpPr>
          <p:cNvPr id="52" name="Straight Arrow Connector 51"/>
          <p:cNvCxnSpPr/>
          <p:nvPr/>
        </p:nvCxnSpPr>
        <p:spPr>
          <a:xfrm flipV="1">
            <a:off x="5839820" y="2110430"/>
            <a:ext cx="1723642" cy="12646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4471762" y="1846671"/>
            <a:ext cx="1622203" cy="923330"/>
          </a:xfrm>
          <a:prstGeom prst="rect">
            <a:avLst/>
          </a:prstGeom>
          <a:noFill/>
        </p:spPr>
        <p:txBody>
          <a:bodyPr wrap="square" rtlCol="0">
            <a:spAutoFit/>
          </a:bodyPr>
          <a:lstStyle/>
          <a:p>
            <a:r>
              <a:rPr lang="en-US" dirty="0"/>
              <a:t>Dome to adapter cell calibration plug</a:t>
            </a:r>
          </a:p>
        </p:txBody>
      </p:sp>
      <p:sp>
        <p:nvSpPr>
          <p:cNvPr id="58" name="Right Arrow 57"/>
          <p:cNvSpPr/>
          <p:nvPr/>
        </p:nvSpPr>
        <p:spPr>
          <a:xfrm rot="5400000">
            <a:off x="7517657" y="802795"/>
            <a:ext cx="444102" cy="3494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p:cNvSpPr txBox="1"/>
          <p:nvPr/>
        </p:nvSpPr>
        <p:spPr>
          <a:xfrm>
            <a:off x="6856018" y="514587"/>
            <a:ext cx="804275" cy="646331"/>
          </a:xfrm>
          <a:prstGeom prst="rect">
            <a:avLst/>
          </a:prstGeom>
          <a:noFill/>
        </p:spPr>
        <p:txBody>
          <a:bodyPr wrap="square" rtlCol="0">
            <a:spAutoFit/>
          </a:bodyPr>
          <a:lstStyle/>
          <a:p>
            <a:r>
              <a:rPr lang="en-US" dirty="0"/>
              <a:t>40 lbs. force</a:t>
            </a:r>
          </a:p>
        </p:txBody>
      </p:sp>
      <p:pic>
        <p:nvPicPr>
          <p:cNvPr id="63" name="Picture 6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5744" y="227729"/>
            <a:ext cx="731583" cy="1450974"/>
          </a:xfrm>
          <a:prstGeom prst="rect">
            <a:avLst/>
          </a:prstGeom>
        </p:spPr>
      </p:pic>
    </p:spTree>
    <p:extLst>
      <p:ext uri="{BB962C8B-B14F-4D97-AF65-F5344CB8AC3E}">
        <p14:creationId xmlns:p14="http://schemas.microsoft.com/office/powerpoint/2010/main" val="2135333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p:cNvSpPr txBox="1"/>
          <p:nvPr/>
        </p:nvSpPr>
        <p:spPr>
          <a:xfrm>
            <a:off x="3924004" y="825545"/>
            <a:ext cx="1511974" cy="715581"/>
          </a:xfrm>
          <a:prstGeom prst="rect">
            <a:avLst/>
          </a:prstGeom>
          <a:solidFill>
            <a:schemeClr val="bg1"/>
          </a:solidFill>
        </p:spPr>
        <p:txBody>
          <a:bodyPr wrap="square" rtlCol="0">
            <a:spAutoFit/>
          </a:bodyPr>
          <a:lstStyle/>
          <a:p>
            <a:pPr algn="ctr"/>
            <a:r>
              <a:rPr lang="en-US" sz="1350" dirty="0"/>
              <a:t>0.150” Spring Compression limit*</a:t>
            </a:r>
          </a:p>
        </p:txBody>
      </p:sp>
      <p:pic>
        <p:nvPicPr>
          <p:cNvPr id="2" name="Picture 1"/>
          <p:cNvPicPr>
            <a:picLocks noChangeAspect="1"/>
          </p:cNvPicPr>
          <p:nvPr/>
        </p:nvPicPr>
        <p:blipFill rotWithShape="1">
          <a:blip r:embed="rId2"/>
          <a:srcRect l="8678" t="9577" r="12743" b="12391"/>
          <a:stretch/>
        </p:blipFill>
        <p:spPr>
          <a:xfrm>
            <a:off x="507206" y="2203360"/>
            <a:ext cx="6240269" cy="4021932"/>
          </a:xfrm>
          <a:prstGeom prst="rect">
            <a:avLst/>
          </a:prstGeom>
        </p:spPr>
      </p:pic>
      <p:sp>
        <p:nvSpPr>
          <p:cNvPr id="4" name="Title 3"/>
          <p:cNvSpPr>
            <a:spLocks noGrp="1"/>
          </p:cNvSpPr>
          <p:nvPr>
            <p:ph type="title"/>
          </p:nvPr>
        </p:nvSpPr>
        <p:spPr>
          <a:xfrm>
            <a:off x="838202" y="365129"/>
            <a:ext cx="10515600" cy="588144"/>
          </a:xfrm>
        </p:spPr>
        <p:txBody>
          <a:bodyPr>
            <a:noAutofit/>
          </a:bodyPr>
          <a:lstStyle/>
          <a:p>
            <a:pPr algn="ctr"/>
            <a:r>
              <a:rPr lang="en-US" sz="2400" dirty="0"/>
              <a:t>Step 10: Set Rear Clamp Spacing Washer Thickness Based on Total Shim Stack Height.</a:t>
            </a:r>
          </a:p>
        </p:txBody>
      </p:sp>
      <p:grpSp>
        <p:nvGrpSpPr>
          <p:cNvPr id="41" name="Group 40"/>
          <p:cNvGrpSpPr/>
          <p:nvPr/>
        </p:nvGrpSpPr>
        <p:grpSpPr>
          <a:xfrm>
            <a:off x="3961606" y="1549736"/>
            <a:ext cx="1513835" cy="1371601"/>
            <a:chOff x="8048171" y="2179750"/>
            <a:chExt cx="2018446" cy="1828801"/>
          </a:xfrm>
        </p:grpSpPr>
        <p:grpSp>
          <p:nvGrpSpPr>
            <p:cNvPr id="22" name="Group 21"/>
            <p:cNvGrpSpPr/>
            <p:nvPr/>
          </p:nvGrpSpPr>
          <p:grpSpPr>
            <a:xfrm>
              <a:off x="8048171" y="2179750"/>
              <a:ext cx="2018446" cy="1828801"/>
              <a:chOff x="7500936" y="3452813"/>
              <a:chExt cx="747714" cy="1828801"/>
            </a:xfrm>
          </p:grpSpPr>
          <p:cxnSp>
            <p:nvCxnSpPr>
              <p:cNvPr id="23" name="Straight Connector 22"/>
              <p:cNvCxnSpPr/>
              <p:nvPr/>
            </p:nvCxnSpPr>
            <p:spPr>
              <a:xfrm flipH="1" flipV="1">
                <a:off x="7939088" y="4114800"/>
                <a:ext cx="4763" cy="1166813"/>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flipV="1">
                <a:off x="7810500" y="4114800"/>
                <a:ext cx="2" cy="1166814"/>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7939088" y="3890963"/>
                <a:ext cx="309562" cy="223837"/>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8248650" y="3452813"/>
                <a:ext cx="0" cy="438151"/>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7500936" y="3890963"/>
                <a:ext cx="309564" cy="223838"/>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7500936" y="3452813"/>
                <a:ext cx="0" cy="438151"/>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30" name="Straight Arrow Connector 29"/>
            <p:cNvCxnSpPr/>
            <p:nvPr/>
          </p:nvCxnSpPr>
          <p:spPr>
            <a:xfrm>
              <a:off x="8149771" y="2286000"/>
              <a:ext cx="1814286" cy="0"/>
            </a:xfrm>
            <a:prstGeom prst="straightConnector1">
              <a:avLst/>
            </a:prstGeom>
            <a:ln w="1143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3" name="Group 2"/>
          <p:cNvGrpSpPr/>
          <p:nvPr/>
        </p:nvGrpSpPr>
        <p:grpSpPr>
          <a:xfrm>
            <a:off x="3194021" y="2337957"/>
            <a:ext cx="1236000" cy="1878320"/>
            <a:chOff x="4258695" y="3117276"/>
            <a:chExt cx="1648000" cy="2504426"/>
          </a:xfrm>
        </p:grpSpPr>
        <p:grpSp>
          <p:nvGrpSpPr>
            <p:cNvPr id="40" name="Group 39"/>
            <p:cNvGrpSpPr/>
            <p:nvPr/>
          </p:nvGrpSpPr>
          <p:grpSpPr>
            <a:xfrm>
              <a:off x="4369999" y="3792900"/>
              <a:ext cx="1452879" cy="1828802"/>
              <a:chOff x="7193286" y="3452812"/>
              <a:chExt cx="1452879" cy="1828802"/>
            </a:xfrm>
          </p:grpSpPr>
          <p:grpSp>
            <p:nvGrpSpPr>
              <p:cNvPr id="39" name="Group 38"/>
              <p:cNvGrpSpPr/>
              <p:nvPr/>
            </p:nvGrpSpPr>
            <p:grpSpPr>
              <a:xfrm>
                <a:off x="7193286" y="3452812"/>
                <a:ext cx="1452879" cy="1828802"/>
                <a:chOff x="7193286" y="3452812"/>
                <a:chExt cx="1452879" cy="1828802"/>
              </a:xfrm>
            </p:grpSpPr>
            <p:cxnSp>
              <p:nvCxnSpPr>
                <p:cNvPr id="7" name="Straight Connector 6"/>
                <p:cNvCxnSpPr/>
                <p:nvPr/>
              </p:nvCxnSpPr>
              <p:spPr>
                <a:xfrm flipH="1" flipV="1">
                  <a:off x="7939088" y="4114800"/>
                  <a:ext cx="4763" cy="1166813"/>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flipV="1">
                  <a:off x="7810500" y="4114800"/>
                  <a:ext cx="2" cy="1166814"/>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7962628" y="3890963"/>
                  <a:ext cx="683537" cy="223837"/>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8639577" y="3452812"/>
                  <a:ext cx="0" cy="438151"/>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flipV="1">
                  <a:off x="7193286" y="3890963"/>
                  <a:ext cx="617214" cy="223838"/>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7193287" y="3452812"/>
                  <a:ext cx="0" cy="438151"/>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32" name="Straight Arrow Connector 31"/>
              <p:cNvCxnSpPr/>
              <p:nvPr/>
            </p:nvCxnSpPr>
            <p:spPr>
              <a:xfrm>
                <a:off x="7255381" y="3596999"/>
                <a:ext cx="1317659" cy="0"/>
              </a:xfrm>
              <a:prstGeom prst="straightConnector1">
                <a:avLst/>
              </a:prstGeom>
              <a:ln w="1143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45" name="TextBox 44"/>
            <p:cNvSpPr txBox="1"/>
            <p:nvPr/>
          </p:nvSpPr>
          <p:spPr>
            <a:xfrm>
              <a:off x="4258695" y="3117276"/>
              <a:ext cx="1648000" cy="677108"/>
            </a:xfrm>
            <a:prstGeom prst="rect">
              <a:avLst/>
            </a:prstGeom>
            <a:solidFill>
              <a:schemeClr val="bg1"/>
            </a:solidFill>
          </p:spPr>
          <p:txBody>
            <a:bodyPr wrap="square" rtlCol="0">
              <a:spAutoFit/>
            </a:bodyPr>
            <a:lstStyle/>
            <a:p>
              <a:pPr algn="ctr"/>
              <a:r>
                <a:rPr lang="en-US" sz="1350" dirty="0"/>
                <a:t>0.050” Spring Extension limit</a:t>
              </a:r>
            </a:p>
          </p:txBody>
        </p:sp>
      </p:grpSp>
      <p:cxnSp>
        <p:nvCxnSpPr>
          <p:cNvPr id="51" name="Straight Arrow Connector 50"/>
          <p:cNvCxnSpPr>
            <a:cxnSpLocks/>
          </p:cNvCxnSpPr>
          <p:nvPr/>
        </p:nvCxnSpPr>
        <p:spPr>
          <a:xfrm flipH="1" flipV="1">
            <a:off x="5024928" y="4832648"/>
            <a:ext cx="204586" cy="147550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5477928" y="1024103"/>
            <a:ext cx="3499649" cy="300082"/>
          </a:xfrm>
          <a:prstGeom prst="rect">
            <a:avLst/>
          </a:prstGeom>
          <a:noFill/>
        </p:spPr>
        <p:txBody>
          <a:bodyPr wrap="square" rtlCol="0">
            <a:spAutoFit/>
          </a:bodyPr>
          <a:lstStyle/>
          <a:p>
            <a:r>
              <a:rPr lang="en-US" sz="1350" dirty="0"/>
              <a:t>Heatsink/bulkhead fixed to housing end cap</a:t>
            </a:r>
          </a:p>
        </p:txBody>
      </p:sp>
      <p:cxnSp>
        <p:nvCxnSpPr>
          <p:cNvPr id="53" name="Straight Arrow Connector 52"/>
          <p:cNvCxnSpPr/>
          <p:nvPr/>
        </p:nvCxnSpPr>
        <p:spPr>
          <a:xfrm flipV="1">
            <a:off x="2794476" y="4919805"/>
            <a:ext cx="857762" cy="13228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352514" y="6183265"/>
            <a:ext cx="4749326" cy="507831"/>
          </a:xfrm>
          <a:prstGeom prst="rect">
            <a:avLst/>
          </a:prstGeom>
          <a:noFill/>
        </p:spPr>
        <p:txBody>
          <a:bodyPr wrap="square" rtlCol="0">
            <a:spAutoFit/>
          </a:bodyPr>
          <a:lstStyle/>
          <a:p>
            <a:r>
              <a:rPr lang="en-US" sz="1350" dirty="0"/>
              <a:t>Shoulder screw/guide determines maximum spring extension (shown in nominal or room temperature assembly position)</a:t>
            </a:r>
          </a:p>
        </p:txBody>
      </p:sp>
      <p:cxnSp>
        <p:nvCxnSpPr>
          <p:cNvPr id="56" name="Straight Arrow Connector 55"/>
          <p:cNvCxnSpPr/>
          <p:nvPr/>
        </p:nvCxnSpPr>
        <p:spPr>
          <a:xfrm flipH="1">
            <a:off x="6339836" y="1331630"/>
            <a:ext cx="208245" cy="94095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5031065" y="6308153"/>
            <a:ext cx="1826663" cy="300082"/>
          </a:xfrm>
          <a:prstGeom prst="rect">
            <a:avLst/>
          </a:prstGeom>
          <a:noFill/>
        </p:spPr>
        <p:txBody>
          <a:bodyPr wrap="square" rtlCol="0">
            <a:spAutoFit/>
          </a:bodyPr>
          <a:lstStyle/>
          <a:p>
            <a:r>
              <a:rPr lang="en-US" sz="1350" dirty="0"/>
              <a:t>Compression springs</a:t>
            </a:r>
          </a:p>
        </p:txBody>
      </p:sp>
      <p:cxnSp>
        <p:nvCxnSpPr>
          <p:cNvPr id="59" name="Straight Arrow Connector 58"/>
          <p:cNvCxnSpPr/>
          <p:nvPr/>
        </p:nvCxnSpPr>
        <p:spPr>
          <a:xfrm>
            <a:off x="821169" y="4510035"/>
            <a:ext cx="2075856" cy="3424"/>
          </a:xfrm>
          <a:prstGeom prst="straightConnector1">
            <a:avLst/>
          </a:prstGeom>
          <a:ln w="1143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607219" y="4049893"/>
            <a:ext cx="2586802" cy="300082"/>
          </a:xfrm>
          <a:prstGeom prst="rect">
            <a:avLst/>
          </a:prstGeom>
          <a:solidFill>
            <a:schemeClr val="bg1"/>
          </a:solidFill>
        </p:spPr>
        <p:txBody>
          <a:bodyPr wrap="square" rtlCol="0">
            <a:spAutoFit/>
          </a:bodyPr>
          <a:lstStyle/>
          <a:p>
            <a:pPr algn="ctr"/>
            <a:r>
              <a:rPr lang="en-US" sz="1350" dirty="0"/>
              <a:t>Chassis fore/aft active compliance</a:t>
            </a:r>
          </a:p>
        </p:txBody>
      </p:sp>
      <p:sp>
        <p:nvSpPr>
          <p:cNvPr id="63" name="TextBox 62"/>
          <p:cNvSpPr txBox="1"/>
          <p:nvPr/>
        </p:nvSpPr>
        <p:spPr>
          <a:xfrm>
            <a:off x="10434061" y="6541041"/>
            <a:ext cx="1839482" cy="300082"/>
          </a:xfrm>
          <a:prstGeom prst="rect">
            <a:avLst/>
          </a:prstGeom>
          <a:noFill/>
        </p:spPr>
        <p:txBody>
          <a:bodyPr wrap="square" rtlCol="0">
            <a:spAutoFit/>
          </a:bodyPr>
          <a:lstStyle/>
          <a:p>
            <a:r>
              <a:rPr lang="en-US" sz="1350" dirty="0"/>
              <a:t>MRC Dec. 1, 2020</a:t>
            </a:r>
          </a:p>
        </p:txBody>
      </p:sp>
      <p:sp>
        <p:nvSpPr>
          <p:cNvPr id="6" name="TextBox 5"/>
          <p:cNvSpPr txBox="1"/>
          <p:nvPr/>
        </p:nvSpPr>
        <p:spPr>
          <a:xfrm>
            <a:off x="7326627" y="5431213"/>
            <a:ext cx="4005152" cy="300082"/>
          </a:xfrm>
          <a:prstGeom prst="rect">
            <a:avLst/>
          </a:prstGeom>
          <a:noFill/>
        </p:spPr>
        <p:txBody>
          <a:bodyPr wrap="square" rtlCol="0">
            <a:spAutoFit/>
          </a:bodyPr>
          <a:lstStyle/>
          <a:p>
            <a:r>
              <a:rPr lang="en-US" sz="1350" dirty="0"/>
              <a:t>*set by maximum recommended spring compression</a:t>
            </a:r>
          </a:p>
        </p:txBody>
      </p:sp>
      <p:cxnSp>
        <p:nvCxnSpPr>
          <p:cNvPr id="42" name="Straight Arrow Connector 41"/>
          <p:cNvCxnSpPr>
            <a:cxnSpLocks/>
          </p:cNvCxnSpPr>
          <p:nvPr/>
        </p:nvCxnSpPr>
        <p:spPr>
          <a:xfrm flipH="1">
            <a:off x="5935493" y="3173288"/>
            <a:ext cx="1274892" cy="12122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Content Placeholder 10">
            <a:extLst>
              <a:ext uri="{FF2B5EF4-FFF2-40B4-BE49-F238E27FC236}">
                <a16:creationId xmlns:a16="http://schemas.microsoft.com/office/drawing/2014/main" id="{7B1D9755-B6E1-415D-B58F-EAD449A8B4BB}"/>
              </a:ext>
            </a:extLst>
          </p:cNvPr>
          <p:cNvSpPr>
            <a:spLocks noGrp="1"/>
          </p:cNvSpPr>
          <p:nvPr>
            <p:ph sz="half" idx="2"/>
          </p:nvPr>
        </p:nvSpPr>
        <p:spPr>
          <a:xfrm>
            <a:off x="6973612" y="2560319"/>
            <a:ext cx="4711182" cy="3351647"/>
          </a:xfrm>
        </p:spPr>
        <p:txBody>
          <a:bodyPr>
            <a:normAutofit/>
          </a:bodyPr>
          <a:lstStyle/>
          <a:p>
            <a:r>
              <a:rPr lang="en-US" sz="1600" dirty="0"/>
              <a:t>Select appropriate spacing washer depending on final adapter to Canon spacing and adapter to dome port shim stack up. 0.130 to 0.250” spacers allows static adjustment for adjusting for different shim configurations.</a:t>
            </a:r>
          </a:p>
          <a:p>
            <a:r>
              <a:rPr lang="en-US" sz="1600" dirty="0"/>
              <a:t> See </a:t>
            </a:r>
            <a:r>
              <a:rPr lang="en-US" sz="1600" b="1" dirty="0">
                <a:solidFill>
                  <a:srgbClr val="FF0000"/>
                </a:solidFill>
              </a:rPr>
              <a:t>ChassisShimsCalibrationProcedure.xlsx</a:t>
            </a:r>
            <a:endParaRPr lang="en-US" sz="1600" dirty="0"/>
          </a:p>
        </p:txBody>
      </p:sp>
    </p:spTree>
    <p:extLst>
      <p:ext uri="{BB962C8B-B14F-4D97-AF65-F5344CB8AC3E}">
        <p14:creationId xmlns:p14="http://schemas.microsoft.com/office/powerpoint/2010/main" val="39157975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85316" y="279487"/>
            <a:ext cx="10515600" cy="588144"/>
          </a:xfrm>
        </p:spPr>
        <p:txBody>
          <a:bodyPr>
            <a:noAutofit/>
          </a:bodyPr>
          <a:lstStyle/>
          <a:p>
            <a:pPr algn="ctr"/>
            <a:r>
              <a:rPr lang="en-US" sz="2400" dirty="0"/>
              <a:t>Step 10: Set Rear Clamp Spacing Washer Thickness Based on Total Shim Stack Height.</a:t>
            </a:r>
          </a:p>
        </p:txBody>
      </p:sp>
      <p:grpSp>
        <p:nvGrpSpPr>
          <p:cNvPr id="41" name="Group 40"/>
          <p:cNvGrpSpPr/>
          <p:nvPr/>
        </p:nvGrpSpPr>
        <p:grpSpPr>
          <a:xfrm>
            <a:off x="3961606" y="1549736"/>
            <a:ext cx="1513835" cy="1371601"/>
            <a:chOff x="8048171" y="2179750"/>
            <a:chExt cx="2018446" cy="1828801"/>
          </a:xfrm>
        </p:grpSpPr>
        <p:grpSp>
          <p:nvGrpSpPr>
            <p:cNvPr id="22" name="Group 21"/>
            <p:cNvGrpSpPr/>
            <p:nvPr/>
          </p:nvGrpSpPr>
          <p:grpSpPr>
            <a:xfrm>
              <a:off x="8048171" y="2179750"/>
              <a:ext cx="2018446" cy="1828801"/>
              <a:chOff x="7500936" y="3452813"/>
              <a:chExt cx="747714" cy="1828801"/>
            </a:xfrm>
          </p:grpSpPr>
          <p:cxnSp>
            <p:nvCxnSpPr>
              <p:cNvPr id="23" name="Straight Connector 22"/>
              <p:cNvCxnSpPr/>
              <p:nvPr/>
            </p:nvCxnSpPr>
            <p:spPr>
              <a:xfrm flipH="1" flipV="1">
                <a:off x="7939088" y="4114800"/>
                <a:ext cx="4763" cy="1166813"/>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flipV="1">
                <a:off x="7810500" y="4114800"/>
                <a:ext cx="2" cy="1166814"/>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7939088" y="3890963"/>
                <a:ext cx="309562" cy="223837"/>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8248650" y="3452813"/>
                <a:ext cx="0" cy="438151"/>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7500936" y="3890963"/>
                <a:ext cx="309564" cy="223838"/>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7500936" y="3452813"/>
                <a:ext cx="0" cy="438151"/>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30" name="Straight Arrow Connector 29"/>
            <p:cNvCxnSpPr/>
            <p:nvPr/>
          </p:nvCxnSpPr>
          <p:spPr>
            <a:xfrm>
              <a:off x="8149771" y="2286000"/>
              <a:ext cx="1814286" cy="0"/>
            </a:xfrm>
            <a:prstGeom prst="straightConnector1">
              <a:avLst/>
            </a:prstGeom>
            <a:ln w="1143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51" name="Straight Arrow Connector 50"/>
          <p:cNvCxnSpPr>
            <a:cxnSpLocks/>
          </p:cNvCxnSpPr>
          <p:nvPr/>
        </p:nvCxnSpPr>
        <p:spPr>
          <a:xfrm flipH="1" flipV="1">
            <a:off x="5024928" y="4832648"/>
            <a:ext cx="204586" cy="147550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flipH="1">
            <a:off x="6339836" y="1331630"/>
            <a:ext cx="208245" cy="94095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5031065" y="6308153"/>
            <a:ext cx="1826663" cy="300082"/>
          </a:xfrm>
          <a:prstGeom prst="rect">
            <a:avLst/>
          </a:prstGeom>
          <a:noFill/>
        </p:spPr>
        <p:txBody>
          <a:bodyPr wrap="square" rtlCol="0">
            <a:spAutoFit/>
          </a:bodyPr>
          <a:lstStyle/>
          <a:p>
            <a:r>
              <a:rPr lang="en-US" sz="1350" dirty="0"/>
              <a:t>Compression springs</a:t>
            </a:r>
          </a:p>
        </p:txBody>
      </p:sp>
      <p:sp>
        <p:nvSpPr>
          <p:cNvPr id="63" name="TextBox 62"/>
          <p:cNvSpPr txBox="1"/>
          <p:nvPr/>
        </p:nvSpPr>
        <p:spPr>
          <a:xfrm>
            <a:off x="10434061" y="6541041"/>
            <a:ext cx="1839482" cy="300082"/>
          </a:xfrm>
          <a:prstGeom prst="rect">
            <a:avLst/>
          </a:prstGeom>
          <a:noFill/>
        </p:spPr>
        <p:txBody>
          <a:bodyPr wrap="square" rtlCol="0">
            <a:spAutoFit/>
          </a:bodyPr>
          <a:lstStyle/>
          <a:p>
            <a:r>
              <a:rPr lang="en-US" sz="1350" dirty="0"/>
              <a:t>MRC Dec. 1, 2020</a:t>
            </a:r>
          </a:p>
        </p:txBody>
      </p:sp>
      <p:sp>
        <p:nvSpPr>
          <p:cNvPr id="11" name="Content Placeholder 10">
            <a:extLst>
              <a:ext uri="{FF2B5EF4-FFF2-40B4-BE49-F238E27FC236}">
                <a16:creationId xmlns:a16="http://schemas.microsoft.com/office/drawing/2014/main" id="{7B1D9755-B6E1-415D-B58F-EAD449A8B4BB}"/>
              </a:ext>
            </a:extLst>
          </p:cNvPr>
          <p:cNvSpPr>
            <a:spLocks noGrp="1"/>
          </p:cNvSpPr>
          <p:nvPr>
            <p:ph sz="half" idx="2"/>
          </p:nvPr>
        </p:nvSpPr>
        <p:spPr>
          <a:xfrm>
            <a:off x="7109398" y="1962288"/>
            <a:ext cx="4711182" cy="3351647"/>
          </a:xfrm>
        </p:spPr>
        <p:txBody>
          <a:bodyPr>
            <a:normAutofit/>
          </a:bodyPr>
          <a:lstStyle/>
          <a:p>
            <a:r>
              <a:rPr lang="en-US" sz="1600" dirty="0"/>
              <a:t>Select appropriate spacing washer depending on final adapter to Canon spacing and adapter to dome port shim stack up. 0.130 to 0.250” spacers allows static adjustment for adjusting for different shim configurations.</a:t>
            </a:r>
          </a:p>
          <a:p>
            <a:r>
              <a:rPr lang="en-US" sz="1600" dirty="0"/>
              <a:t> See </a:t>
            </a:r>
            <a:r>
              <a:rPr lang="en-US" sz="1600" b="1" dirty="0">
                <a:solidFill>
                  <a:srgbClr val="FF0000"/>
                </a:solidFill>
              </a:rPr>
              <a:t>ChassisShimsCalibrationProcedure.xlsx</a:t>
            </a:r>
            <a:endParaRPr lang="en-US" sz="1600" dirty="0"/>
          </a:p>
        </p:txBody>
      </p:sp>
      <p:pic>
        <p:nvPicPr>
          <p:cNvPr id="8" name="Picture 7">
            <a:extLst>
              <a:ext uri="{FF2B5EF4-FFF2-40B4-BE49-F238E27FC236}">
                <a16:creationId xmlns:a16="http://schemas.microsoft.com/office/drawing/2014/main" id="{0730A002-0FF6-47AF-AC9F-9AF0DC3FB8B5}"/>
              </a:ext>
            </a:extLst>
          </p:cNvPr>
          <p:cNvPicPr>
            <a:picLocks noChangeAspect="1"/>
          </p:cNvPicPr>
          <p:nvPr/>
        </p:nvPicPr>
        <p:blipFill>
          <a:blip r:embed="rId2"/>
          <a:stretch>
            <a:fillRect/>
          </a:stretch>
        </p:blipFill>
        <p:spPr>
          <a:xfrm>
            <a:off x="3145044" y="1058455"/>
            <a:ext cx="3678969" cy="5434416"/>
          </a:xfrm>
          <a:prstGeom prst="rect">
            <a:avLst/>
          </a:prstGeom>
        </p:spPr>
      </p:pic>
      <p:cxnSp>
        <p:nvCxnSpPr>
          <p:cNvPr id="42" name="Straight Arrow Connector 41"/>
          <p:cNvCxnSpPr>
            <a:cxnSpLocks/>
          </p:cNvCxnSpPr>
          <p:nvPr/>
        </p:nvCxnSpPr>
        <p:spPr>
          <a:xfrm flipH="1">
            <a:off x="5343873" y="2545758"/>
            <a:ext cx="1825531" cy="66156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4679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33" y="558603"/>
            <a:ext cx="6677473" cy="846641"/>
          </a:xfrm>
        </p:spPr>
        <p:txBody>
          <a:bodyPr>
            <a:normAutofit fontScale="90000"/>
          </a:bodyPr>
          <a:lstStyle/>
          <a:p>
            <a:r>
              <a:rPr lang="en-US" sz="2900" dirty="0"/>
              <a:t>Step 11: Install and Mechanically Center Camera Chassis in Housing and Tighten Radial Alignment Tabs..</a:t>
            </a:r>
          </a:p>
        </p:txBody>
      </p:sp>
      <p:sp>
        <p:nvSpPr>
          <p:cNvPr id="62" name="TextBox 61"/>
          <p:cNvSpPr txBox="1"/>
          <p:nvPr/>
        </p:nvSpPr>
        <p:spPr>
          <a:xfrm>
            <a:off x="7994648" y="314404"/>
            <a:ext cx="2336737" cy="646331"/>
          </a:xfrm>
          <a:prstGeom prst="rect">
            <a:avLst/>
          </a:prstGeom>
          <a:noFill/>
        </p:spPr>
        <p:txBody>
          <a:bodyPr wrap="square" rtlCol="0">
            <a:spAutoFit/>
          </a:bodyPr>
          <a:lstStyle/>
          <a:p>
            <a:r>
              <a:rPr lang="en-US" dirty="0"/>
              <a:t>Adjust and tighten radial alignment tabs</a:t>
            </a:r>
          </a:p>
        </p:txBody>
      </p:sp>
      <p:grpSp>
        <p:nvGrpSpPr>
          <p:cNvPr id="8" name="Group 7"/>
          <p:cNvGrpSpPr/>
          <p:nvPr/>
        </p:nvGrpSpPr>
        <p:grpSpPr>
          <a:xfrm>
            <a:off x="7621887" y="1419922"/>
            <a:ext cx="2649841" cy="4843931"/>
            <a:chOff x="7621887" y="1419922"/>
            <a:chExt cx="2649841" cy="4843931"/>
          </a:xfrm>
        </p:grpSpPr>
        <p:cxnSp>
          <p:nvCxnSpPr>
            <p:cNvPr id="4" name="Straight Connector 3"/>
            <p:cNvCxnSpPr/>
            <p:nvPr/>
          </p:nvCxnSpPr>
          <p:spPr>
            <a:xfrm flipV="1">
              <a:off x="10068621" y="1419922"/>
              <a:ext cx="50035" cy="3738703"/>
            </a:xfrm>
            <a:prstGeom prst="line">
              <a:avLst/>
            </a:prstGeom>
            <a:ln w="12700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7772726" y="1419922"/>
              <a:ext cx="55281" cy="3667073"/>
            </a:xfrm>
            <a:prstGeom prst="line">
              <a:avLst/>
            </a:prstGeom>
            <a:ln w="127000"/>
          </p:spPr>
          <p:style>
            <a:lnRef idx="1">
              <a:schemeClr val="accent1"/>
            </a:lnRef>
            <a:fillRef idx="0">
              <a:schemeClr val="accent1"/>
            </a:fillRef>
            <a:effectRef idx="0">
              <a:schemeClr val="accent1"/>
            </a:effectRef>
            <a:fontRef idx="minor">
              <a:schemeClr val="tx1"/>
            </a:fontRef>
          </p:style>
        </p:cxnSp>
        <p:sp>
          <p:nvSpPr>
            <p:cNvPr id="11" name="Arc 10"/>
            <p:cNvSpPr/>
            <p:nvPr/>
          </p:nvSpPr>
          <p:spPr>
            <a:xfrm rot="16200000">
              <a:off x="8269413" y="4586708"/>
              <a:ext cx="1409014" cy="1945275"/>
            </a:xfrm>
            <a:prstGeom prst="arc">
              <a:avLst>
                <a:gd name="adj1" fmla="val 5455203"/>
                <a:gd name="adj2" fmla="val 16308989"/>
              </a:avLst>
            </a:prstGeom>
            <a:ln w="22225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Rectangle 9"/>
            <p:cNvSpPr/>
            <p:nvPr/>
          </p:nvSpPr>
          <p:spPr>
            <a:xfrm rot="16200000">
              <a:off x="9614148" y="5058452"/>
              <a:ext cx="616198" cy="698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16200000">
              <a:off x="7663269" y="5058452"/>
              <a:ext cx="616198" cy="698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p:cNvGrpSpPr/>
            <p:nvPr/>
          </p:nvGrpSpPr>
          <p:grpSpPr>
            <a:xfrm rot="10800000">
              <a:off x="7977795" y="1808270"/>
              <a:ext cx="1952897" cy="4140387"/>
              <a:chOff x="3971872" y="1695757"/>
              <a:chExt cx="1952897" cy="4674801"/>
            </a:xfrm>
          </p:grpSpPr>
          <p:grpSp>
            <p:nvGrpSpPr>
              <p:cNvPr id="14" name="Group 13"/>
              <p:cNvGrpSpPr/>
              <p:nvPr/>
            </p:nvGrpSpPr>
            <p:grpSpPr>
              <a:xfrm rot="5400000">
                <a:off x="2610920" y="3056709"/>
                <a:ext cx="4674801" cy="1952897"/>
                <a:chOff x="3136474" y="3308015"/>
                <a:chExt cx="4350881" cy="1592855"/>
              </a:xfrm>
            </p:grpSpPr>
            <p:cxnSp>
              <p:nvCxnSpPr>
                <p:cNvPr id="22" name="Straight Connector 21"/>
                <p:cNvCxnSpPr/>
                <p:nvPr/>
              </p:nvCxnSpPr>
              <p:spPr>
                <a:xfrm flipV="1">
                  <a:off x="7473986" y="3308015"/>
                  <a:ext cx="13369" cy="1592855"/>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565387" y="3704385"/>
                  <a:ext cx="51554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571008" y="4575098"/>
                  <a:ext cx="51554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3571008" y="3616771"/>
                  <a:ext cx="515542" cy="253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3571008" y="4474694"/>
                  <a:ext cx="515542" cy="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3571008" y="3613788"/>
                  <a:ext cx="0" cy="967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3577767" y="4477874"/>
                  <a:ext cx="0" cy="967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4086550" y="3506668"/>
                  <a:ext cx="0"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151711" y="4664455"/>
                  <a:ext cx="3327299" cy="1000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4151711" y="3506668"/>
                  <a:ext cx="3327299" cy="1235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4143365" y="3506668"/>
                  <a:ext cx="1441"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115714" y="3506668"/>
                  <a:ext cx="1440" cy="21594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4085236" y="4461389"/>
                  <a:ext cx="0"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flipV="1">
                  <a:off x="4142051" y="4461389"/>
                  <a:ext cx="1441"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114400" y="4461389"/>
                  <a:ext cx="1440" cy="21594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867084" y="3751054"/>
                  <a:ext cx="0" cy="67698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4006603" y="3754137"/>
                  <a:ext cx="2193046" cy="17043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4008190" y="4274726"/>
                  <a:ext cx="2180764" cy="15331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6199649" y="3685511"/>
                  <a:ext cx="691130" cy="869961"/>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Connector 40"/>
                <p:cNvCxnSpPr/>
                <p:nvPr/>
              </p:nvCxnSpPr>
              <p:spPr>
                <a:xfrm>
                  <a:off x="3867084" y="3752837"/>
                  <a:ext cx="14110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867084" y="4428037"/>
                  <a:ext cx="14110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3937637" y="3751054"/>
                  <a:ext cx="0" cy="676983"/>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6199649" y="3710499"/>
                  <a:ext cx="0" cy="821845"/>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5" name="Group 44"/>
                <p:cNvGrpSpPr/>
                <p:nvPr/>
              </p:nvGrpSpPr>
              <p:grpSpPr>
                <a:xfrm>
                  <a:off x="3136474" y="3639305"/>
                  <a:ext cx="641792" cy="888742"/>
                  <a:chOff x="2049959" y="3649310"/>
                  <a:chExt cx="849123" cy="1085383"/>
                </a:xfrm>
              </p:grpSpPr>
              <p:cxnSp>
                <p:nvCxnSpPr>
                  <p:cNvPr id="46" name="Straight Connector 45"/>
                  <p:cNvCxnSpPr/>
                  <p:nvPr/>
                </p:nvCxnSpPr>
                <p:spPr>
                  <a:xfrm>
                    <a:off x="2049959" y="3649310"/>
                    <a:ext cx="0" cy="107986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601714" y="3763144"/>
                    <a:ext cx="279544" cy="42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2881259" y="3750806"/>
                    <a:ext cx="3672" cy="892355"/>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2049959" y="3654829"/>
                    <a:ext cx="551755"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2049959" y="4729173"/>
                    <a:ext cx="551755" cy="552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V="1">
                    <a:off x="2601714" y="4622102"/>
                    <a:ext cx="297368" cy="80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2595509" y="3654829"/>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2601714" y="4616583"/>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7" name="Straight Connector 16"/>
              <p:cNvCxnSpPr/>
              <p:nvPr/>
            </p:nvCxnSpPr>
            <p:spPr>
              <a:xfrm rot="5400000">
                <a:off x="5678545" y="2585653"/>
                <a:ext cx="0" cy="20900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4244580" y="2581946"/>
                <a:ext cx="0" cy="20900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cxnSp>
          <p:nvCxnSpPr>
            <p:cNvPr id="64" name="Straight Connector 63"/>
            <p:cNvCxnSpPr/>
            <p:nvPr/>
          </p:nvCxnSpPr>
          <p:spPr>
            <a:xfrm flipH="1" flipV="1">
              <a:off x="7895575" y="1751151"/>
              <a:ext cx="325775" cy="5644"/>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H="1">
              <a:off x="9762486" y="1756794"/>
              <a:ext cx="296044"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4" name="Straight Arrow Connector 73"/>
          <p:cNvCxnSpPr/>
          <p:nvPr/>
        </p:nvCxnSpPr>
        <p:spPr>
          <a:xfrm>
            <a:off x="9553482" y="986050"/>
            <a:ext cx="261596" cy="58251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flipH="1">
            <a:off x="8097731" y="986050"/>
            <a:ext cx="366028" cy="59366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707994" y="1729653"/>
            <a:ext cx="6499232" cy="646331"/>
          </a:xfrm>
          <a:prstGeom prst="rect">
            <a:avLst/>
          </a:prstGeom>
          <a:noFill/>
        </p:spPr>
        <p:txBody>
          <a:bodyPr wrap="square" rtlCol="0">
            <a:spAutoFit/>
          </a:bodyPr>
          <a:lstStyle/>
          <a:p>
            <a:r>
              <a:rPr lang="en-US" dirty="0"/>
              <a:t>Radial alignment tabs hold the camera chassis in centering alignment during the initial closure of the housing endcap.</a:t>
            </a:r>
          </a:p>
        </p:txBody>
      </p:sp>
      <p:pic>
        <p:nvPicPr>
          <p:cNvPr id="5" name="Picture 4">
            <a:extLst>
              <a:ext uri="{FF2B5EF4-FFF2-40B4-BE49-F238E27FC236}">
                <a16:creationId xmlns:a16="http://schemas.microsoft.com/office/drawing/2014/main" id="{B20B5AEF-CB6A-4439-A32E-F3CBFC058E81}"/>
              </a:ext>
            </a:extLst>
          </p:cNvPr>
          <p:cNvPicPr>
            <a:picLocks noChangeAspect="1"/>
          </p:cNvPicPr>
          <p:nvPr/>
        </p:nvPicPr>
        <p:blipFill rotWithShape="1">
          <a:blip r:embed="rId2"/>
          <a:srcRect l="13514" r="13255" b="2799"/>
          <a:stretch/>
        </p:blipFill>
        <p:spPr>
          <a:xfrm>
            <a:off x="2467436" y="2746185"/>
            <a:ext cx="2820544" cy="2805615"/>
          </a:xfrm>
          <a:prstGeom prst="rect">
            <a:avLst/>
          </a:prstGeom>
        </p:spPr>
      </p:pic>
      <p:cxnSp>
        <p:nvCxnSpPr>
          <p:cNvPr id="55" name="Straight Arrow Connector 54">
            <a:extLst>
              <a:ext uri="{FF2B5EF4-FFF2-40B4-BE49-F238E27FC236}">
                <a16:creationId xmlns:a16="http://schemas.microsoft.com/office/drawing/2014/main" id="{2C5EA6F4-C8CD-4E5B-9CE9-9805BA8D5D0D}"/>
              </a:ext>
            </a:extLst>
          </p:cNvPr>
          <p:cNvCxnSpPr>
            <a:cxnSpLocks/>
          </p:cNvCxnSpPr>
          <p:nvPr/>
        </p:nvCxnSpPr>
        <p:spPr>
          <a:xfrm>
            <a:off x="3270738" y="2375984"/>
            <a:ext cx="492370" cy="77517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3617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5214" y="71061"/>
            <a:ext cx="10917620" cy="846641"/>
          </a:xfrm>
        </p:spPr>
        <p:txBody>
          <a:bodyPr>
            <a:normAutofit fontScale="90000"/>
          </a:bodyPr>
          <a:lstStyle/>
          <a:p>
            <a:r>
              <a:rPr lang="en-US" sz="2900" dirty="0"/>
              <a:t>Step 12: Install Camera Housing Endcap and Tighten Center Support Fastener.</a:t>
            </a:r>
          </a:p>
        </p:txBody>
      </p:sp>
      <p:sp>
        <p:nvSpPr>
          <p:cNvPr id="62" name="TextBox 61"/>
          <p:cNvSpPr txBox="1"/>
          <p:nvPr/>
        </p:nvSpPr>
        <p:spPr>
          <a:xfrm>
            <a:off x="299546" y="976701"/>
            <a:ext cx="6702140" cy="646331"/>
          </a:xfrm>
          <a:prstGeom prst="rect">
            <a:avLst/>
          </a:prstGeom>
          <a:noFill/>
        </p:spPr>
        <p:txBody>
          <a:bodyPr wrap="square" rtlCol="0">
            <a:spAutoFit/>
          </a:bodyPr>
          <a:lstStyle/>
          <a:p>
            <a:pPr algn="ctr"/>
            <a:r>
              <a:rPr lang="en-US" dirty="0"/>
              <a:t>Access to allow tightening the chassis center support fastener is through the endcap center vent port</a:t>
            </a:r>
          </a:p>
        </p:txBody>
      </p:sp>
      <p:grpSp>
        <p:nvGrpSpPr>
          <p:cNvPr id="135" name="Group 134"/>
          <p:cNvGrpSpPr/>
          <p:nvPr/>
        </p:nvGrpSpPr>
        <p:grpSpPr>
          <a:xfrm>
            <a:off x="7421166" y="1053982"/>
            <a:ext cx="2649841" cy="5114892"/>
            <a:chOff x="7421166" y="1053982"/>
            <a:chExt cx="2649841" cy="5114892"/>
          </a:xfrm>
        </p:grpSpPr>
        <p:cxnSp>
          <p:nvCxnSpPr>
            <p:cNvPr id="4" name="Straight Connector 3"/>
            <p:cNvCxnSpPr/>
            <p:nvPr/>
          </p:nvCxnSpPr>
          <p:spPr>
            <a:xfrm flipV="1">
              <a:off x="9867899" y="1147368"/>
              <a:ext cx="50037" cy="3828206"/>
            </a:xfrm>
            <a:prstGeom prst="line">
              <a:avLst/>
            </a:prstGeom>
            <a:ln w="12700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7572004" y="1147368"/>
              <a:ext cx="44233" cy="3750868"/>
            </a:xfrm>
            <a:prstGeom prst="line">
              <a:avLst/>
            </a:prstGeom>
            <a:ln w="127000"/>
          </p:spPr>
          <p:style>
            <a:lnRef idx="1">
              <a:schemeClr val="accent1"/>
            </a:lnRef>
            <a:fillRef idx="0">
              <a:schemeClr val="accent1"/>
            </a:fillRef>
            <a:effectRef idx="0">
              <a:schemeClr val="accent1"/>
            </a:effectRef>
            <a:fontRef idx="minor">
              <a:schemeClr val="tx1"/>
            </a:fontRef>
          </p:style>
        </p:cxnSp>
        <p:sp>
          <p:nvSpPr>
            <p:cNvPr id="11" name="Arc 10"/>
            <p:cNvSpPr/>
            <p:nvPr/>
          </p:nvSpPr>
          <p:spPr>
            <a:xfrm rot="16200000">
              <a:off x="8012552" y="4435590"/>
              <a:ext cx="1521293" cy="1945275"/>
            </a:xfrm>
            <a:prstGeom prst="arc">
              <a:avLst>
                <a:gd name="adj1" fmla="val 5455203"/>
                <a:gd name="adj2" fmla="val 16308989"/>
              </a:avLst>
            </a:prstGeom>
            <a:ln w="22225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Rectangle 9"/>
            <p:cNvSpPr/>
            <p:nvPr/>
          </p:nvSpPr>
          <p:spPr>
            <a:xfrm rot="16200000">
              <a:off x="9388875" y="4895268"/>
              <a:ext cx="665301" cy="698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16200000">
              <a:off x="7437996" y="4895269"/>
              <a:ext cx="665301" cy="698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p:cNvGrpSpPr/>
            <p:nvPr/>
          </p:nvGrpSpPr>
          <p:grpSpPr>
            <a:xfrm rot="10800000">
              <a:off x="7777073" y="1358243"/>
              <a:ext cx="1952897" cy="4470318"/>
              <a:chOff x="3971872" y="1695757"/>
              <a:chExt cx="1952897" cy="4674801"/>
            </a:xfrm>
          </p:grpSpPr>
          <p:grpSp>
            <p:nvGrpSpPr>
              <p:cNvPr id="14" name="Group 13"/>
              <p:cNvGrpSpPr/>
              <p:nvPr/>
            </p:nvGrpSpPr>
            <p:grpSpPr>
              <a:xfrm rot="5400000">
                <a:off x="2610920" y="3056709"/>
                <a:ext cx="4674801" cy="1952897"/>
                <a:chOff x="3136474" y="3308015"/>
                <a:chExt cx="4350881" cy="1592855"/>
              </a:xfrm>
            </p:grpSpPr>
            <p:cxnSp>
              <p:nvCxnSpPr>
                <p:cNvPr id="22" name="Straight Connector 21"/>
                <p:cNvCxnSpPr/>
                <p:nvPr/>
              </p:nvCxnSpPr>
              <p:spPr>
                <a:xfrm flipV="1">
                  <a:off x="7473986" y="3308015"/>
                  <a:ext cx="13369" cy="1592855"/>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565387" y="3704385"/>
                  <a:ext cx="51554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571008" y="4575098"/>
                  <a:ext cx="51554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3571008" y="3616771"/>
                  <a:ext cx="515542" cy="253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3571008" y="4474694"/>
                  <a:ext cx="515542" cy="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3571008" y="3613788"/>
                  <a:ext cx="0" cy="967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3577767" y="4477874"/>
                  <a:ext cx="0" cy="967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4086550" y="3506668"/>
                  <a:ext cx="0"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151711" y="4664455"/>
                  <a:ext cx="3327299" cy="1000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4151711" y="3506668"/>
                  <a:ext cx="3327299" cy="1235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4143365" y="3506668"/>
                  <a:ext cx="1441"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115714" y="3506668"/>
                  <a:ext cx="1440" cy="21594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4085236" y="4461389"/>
                  <a:ext cx="0"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flipV="1">
                  <a:off x="4142051" y="4461389"/>
                  <a:ext cx="1441"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114400" y="4461389"/>
                  <a:ext cx="1440" cy="21594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867084" y="3751054"/>
                  <a:ext cx="0" cy="67698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4006603" y="3754137"/>
                  <a:ext cx="2193046" cy="17043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4008190" y="4274726"/>
                  <a:ext cx="2180764" cy="15331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6199649" y="3685511"/>
                  <a:ext cx="691130" cy="869961"/>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Connector 40"/>
                <p:cNvCxnSpPr/>
                <p:nvPr/>
              </p:nvCxnSpPr>
              <p:spPr>
                <a:xfrm>
                  <a:off x="3867084" y="3752837"/>
                  <a:ext cx="14110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867084" y="4428037"/>
                  <a:ext cx="14110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3937637" y="3751054"/>
                  <a:ext cx="0" cy="676983"/>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6199649" y="3710499"/>
                  <a:ext cx="0" cy="821845"/>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5" name="Group 44"/>
                <p:cNvGrpSpPr/>
                <p:nvPr/>
              </p:nvGrpSpPr>
              <p:grpSpPr>
                <a:xfrm>
                  <a:off x="3136474" y="3639305"/>
                  <a:ext cx="641792" cy="888742"/>
                  <a:chOff x="2049959" y="3649310"/>
                  <a:chExt cx="849123" cy="1085383"/>
                </a:xfrm>
              </p:grpSpPr>
              <p:cxnSp>
                <p:nvCxnSpPr>
                  <p:cNvPr id="46" name="Straight Connector 45"/>
                  <p:cNvCxnSpPr/>
                  <p:nvPr/>
                </p:nvCxnSpPr>
                <p:spPr>
                  <a:xfrm>
                    <a:off x="2049959" y="3649310"/>
                    <a:ext cx="0" cy="107986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601714" y="3763144"/>
                    <a:ext cx="279544" cy="42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2881259" y="3750806"/>
                    <a:ext cx="3672" cy="892355"/>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2049959" y="3654829"/>
                    <a:ext cx="551755"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2049959" y="4729173"/>
                    <a:ext cx="551755" cy="552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V="1">
                    <a:off x="2601714" y="4622102"/>
                    <a:ext cx="297368" cy="80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2595509" y="3654829"/>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2601714" y="4616583"/>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7" name="Straight Connector 16"/>
              <p:cNvCxnSpPr/>
              <p:nvPr/>
            </p:nvCxnSpPr>
            <p:spPr>
              <a:xfrm rot="5400000">
                <a:off x="5678545" y="2585653"/>
                <a:ext cx="0" cy="20900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4244580" y="2581946"/>
                <a:ext cx="0" cy="20900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cxnSp>
          <p:nvCxnSpPr>
            <p:cNvPr id="64" name="Straight Connector 63"/>
            <p:cNvCxnSpPr/>
            <p:nvPr/>
          </p:nvCxnSpPr>
          <p:spPr>
            <a:xfrm flipH="1" flipV="1">
              <a:off x="7694853" y="1296572"/>
              <a:ext cx="325775" cy="609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H="1">
              <a:off x="9561764" y="1302666"/>
              <a:ext cx="296044"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7745066" y="1198690"/>
              <a:ext cx="2038427"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17" name="Group 116"/>
            <p:cNvGrpSpPr/>
            <p:nvPr/>
          </p:nvGrpSpPr>
          <p:grpSpPr>
            <a:xfrm>
              <a:off x="8735299" y="1146004"/>
              <a:ext cx="167640" cy="211314"/>
              <a:chOff x="7677150" y="1399226"/>
              <a:chExt cx="167640" cy="220980"/>
            </a:xfrm>
          </p:grpSpPr>
          <p:cxnSp>
            <p:nvCxnSpPr>
              <p:cNvPr id="124" name="Straight Connector 123"/>
              <p:cNvCxnSpPr/>
              <p:nvPr/>
            </p:nvCxnSpPr>
            <p:spPr>
              <a:xfrm>
                <a:off x="7760970" y="1435540"/>
                <a:ext cx="0" cy="184666"/>
              </a:xfrm>
              <a:prstGeom prst="line">
                <a:avLst/>
              </a:prstGeom>
              <a:ln w="793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flipH="1" flipV="1">
                <a:off x="7677150" y="1399226"/>
                <a:ext cx="167640" cy="2854"/>
              </a:xfrm>
              <a:prstGeom prst="line">
                <a:avLst/>
              </a:prstGeom>
              <a:ln w="793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18" name="Group 117"/>
            <p:cNvGrpSpPr/>
            <p:nvPr/>
          </p:nvGrpSpPr>
          <p:grpSpPr>
            <a:xfrm>
              <a:off x="9634908" y="1053982"/>
              <a:ext cx="114656" cy="172565"/>
              <a:chOff x="7722692" y="1522611"/>
              <a:chExt cx="114656" cy="180459"/>
            </a:xfrm>
          </p:grpSpPr>
          <p:cxnSp>
            <p:nvCxnSpPr>
              <p:cNvPr id="122" name="Straight Connector 121"/>
              <p:cNvCxnSpPr/>
              <p:nvPr/>
            </p:nvCxnSpPr>
            <p:spPr>
              <a:xfrm>
                <a:off x="7780020" y="1522611"/>
                <a:ext cx="3810" cy="180459"/>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H="1">
                <a:off x="7722692" y="1703070"/>
                <a:ext cx="114656"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9" name="Group 118"/>
            <p:cNvGrpSpPr/>
            <p:nvPr/>
          </p:nvGrpSpPr>
          <p:grpSpPr>
            <a:xfrm>
              <a:off x="7772759" y="1054401"/>
              <a:ext cx="114656" cy="172565"/>
              <a:chOff x="7722692" y="1522611"/>
              <a:chExt cx="114656" cy="180459"/>
            </a:xfrm>
          </p:grpSpPr>
          <p:cxnSp>
            <p:nvCxnSpPr>
              <p:cNvPr id="120" name="Straight Connector 119"/>
              <p:cNvCxnSpPr/>
              <p:nvPr/>
            </p:nvCxnSpPr>
            <p:spPr>
              <a:xfrm>
                <a:off x="7780020" y="1522611"/>
                <a:ext cx="3810" cy="180459"/>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H="1">
                <a:off x="7722692" y="1703070"/>
                <a:ext cx="114656"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9" name="Straight Connector 128"/>
            <p:cNvCxnSpPr/>
            <p:nvPr/>
          </p:nvCxnSpPr>
          <p:spPr>
            <a:xfrm>
              <a:off x="7559413" y="1053982"/>
              <a:ext cx="1153287" cy="0"/>
            </a:xfrm>
            <a:prstGeom prst="line">
              <a:avLst/>
            </a:prstGeom>
            <a:ln w="158750"/>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8923909" y="1053982"/>
              <a:ext cx="1067584" cy="0"/>
            </a:xfrm>
            <a:prstGeom prst="line">
              <a:avLst/>
            </a:prstGeom>
            <a:ln w="158750"/>
          </p:spPr>
          <p:style>
            <a:lnRef idx="1">
              <a:schemeClr val="accent1"/>
            </a:lnRef>
            <a:fillRef idx="0">
              <a:schemeClr val="accent1"/>
            </a:fillRef>
            <a:effectRef idx="0">
              <a:schemeClr val="accent1"/>
            </a:effectRef>
            <a:fontRef idx="minor">
              <a:schemeClr val="tx1"/>
            </a:fontRef>
          </p:style>
        </p:cxnSp>
      </p:grpSp>
      <p:cxnSp>
        <p:nvCxnSpPr>
          <p:cNvPr id="74" name="Straight Arrow Connector 73"/>
          <p:cNvCxnSpPr>
            <a:cxnSpLocks/>
          </p:cNvCxnSpPr>
          <p:nvPr/>
        </p:nvCxnSpPr>
        <p:spPr>
          <a:xfrm flipV="1">
            <a:off x="6632917" y="1287386"/>
            <a:ext cx="2092374" cy="112362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6" name="TextBox 135"/>
          <p:cNvSpPr txBox="1"/>
          <p:nvPr/>
        </p:nvSpPr>
        <p:spPr>
          <a:xfrm>
            <a:off x="516779" y="5245545"/>
            <a:ext cx="6556638" cy="1200329"/>
          </a:xfrm>
          <a:prstGeom prst="rect">
            <a:avLst/>
          </a:prstGeom>
          <a:noFill/>
        </p:spPr>
        <p:txBody>
          <a:bodyPr wrap="square" rtlCol="0">
            <a:spAutoFit/>
          </a:bodyPr>
          <a:lstStyle/>
          <a:p>
            <a:r>
              <a:rPr lang="en-US" dirty="0"/>
              <a:t>After chassis center support fastener is tightened, chassis alignment is firmly locked and chassis and housing bulkhead can be removed and re-installed without requiring re-alignment, but mark and keep the same radial alignment of the chassis to the housing.</a:t>
            </a:r>
          </a:p>
        </p:txBody>
      </p:sp>
      <p:pic>
        <p:nvPicPr>
          <p:cNvPr id="138" name="Picture 13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3065839" y="1833629"/>
            <a:ext cx="2638589" cy="3171775"/>
          </a:xfrm>
          <a:prstGeom prst="rect">
            <a:avLst/>
          </a:prstGeom>
        </p:spPr>
      </p:pic>
      <p:cxnSp>
        <p:nvCxnSpPr>
          <p:cNvPr id="159" name="Curved Connector 158"/>
          <p:cNvCxnSpPr>
            <a:cxnSpLocks/>
          </p:cNvCxnSpPr>
          <p:nvPr/>
        </p:nvCxnSpPr>
        <p:spPr>
          <a:xfrm rot="10800000" flipV="1">
            <a:off x="4955341" y="2411014"/>
            <a:ext cx="1718399" cy="1141078"/>
          </a:xfrm>
          <a:prstGeom prst="curvedConnector3">
            <a:avLst>
              <a:gd name="adj1" fmla="val 9886"/>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7593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0320" y="377990"/>
            <a:ext cx="8094292" cy="846641"/>
          </a:xfrm>
        </p:spPr>
        <p:txBody>
          <a:bodyPr>
            <a:normAutofit fontScale="90000"/>
          </a:bodyPr>
          <a:lstStyle/>
          <a:p>
            <a:r>
              <a:rPr lang="en-US" sz="2900" dirty="0"/>
              <a:t>Step 13: Optical Verification Testing of Complete Assembly.</a:t>
            </a:r>
          </a:p>
        </p:txBody>
      </p:sp>
      <p:sp>
        <p:nvSpPr>
          <p:cNvPr id="60" name="TextBox 59">
            <a:extLst>
              <a:ext uri="{FF2B5EF4-FFF2-40B4-BE49-F238E27FC236}">
                <a16:creationId xmlns:a16="http://schemas.microsoft.com/office/drawing/2014/main" id="{F7E3235D-267A-4EDD-A5D8-6DAC519BD71F}"/>
              </a:ext>
            </a:extLst>
          </p:cNvPr>
          <p:cNvSpPr txBox="1"/>
          <p:nvPr/>
        </p:nvSpPr>
        <p:spPr>
          <a:xfrm>
            <a:off x="1636606" y="2001292"/>
            <a:ext cx="1248374" cy="369332"/>
          </a:xfrm>
          <a:prstGeom prst="rect">
            <a:avLst/>
          </a:prstGeom>
          <a:noFill/>
        </p:spPr>
        <p:txBody>
          <a:bodyPr wrap="square" rtlCol="0">
            <a:spAutoFit/>
          </a:bodyPr>
          <a:lstStyle/>
          <a:p>
            <a:r>
              <a:rPr lang="en-US" dirty="0"/>
              <a:t>Attenuator</a:t>
            </a:r>
          </a:p>
        </p:txBody>
      </p:sp>
      <p:cxnSp>
        <p:nvCxnSpPr>
          <p:cNvPr id="61" name="Straight Arrow Connector 60">
            <a:extLst>
              <a:ext uri="{FF2B5EF4-FFF2-40B4-BE49-F238E27FC236}">
                <a16:creationId xmlns:a16="http://schemas.microsoft.com/office/drawing/2014/main" id="{E7FFF93D-2C90-4905-BF50-59AD36223A8B}"/>
              </a:ext>
            </a:extLst>
          </p:cNvPr>
          <p:cNvCxnSpPr>
            <a:cxnSpLocks/>
          </p:cNvCxnSpPr>
          <p:nvPr/>
        </p:nvCxnSpPr>
        <p:spPr>
          <a:xfrm>
            <a:off x="2130354" y="2343993"/>
            <a:ext cx="260879" cy="75476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425D4F17-707B-42CD-A7F5-B942A2DA43CF}"/>
              </a:ext>
            </a:extLst>
          </p:cNvPr>
          <p:cNvSpPr txBox="1"/>
          <p:nvPr/>
        </p:nvSpPr>
        <p:spPr>
          <a:xfrm>
            <a:off x="3485848" y="1888435"/>
            <a:ext cx="2061055" cy="646331"/>
          </a:xfrm>
          <a:prstGeom prst="rect">
            <a:avLst/>
          </a:prstGeom>
          <a:noFill/>
        </p:spPr>
        <p:txBody>
          <a:bodyPr wrap="square" rtlCol="0">
            <a:spAutoFit/>
          </a:bodyPr>
          <a:lstStyle/>
          <a:p>
            <a:r>
              <a:rPr lang="en-US" dirty="0"/>
              <a:t>1mm aperture in white target</a:t>
            </a:r>
          </a:p>
        </p:txBody>
      </p:sp>
      <p:cxnSp>
        <p:nvCxnSpPr>
          <p:cNvPr id="63" name="Straight Arrow Connector 62">
            <a:extLst>
              <a:ext uri="{FF2B5EF4-FFF2-40B4-BE49-F238E27FC236}">
                <a16:creationId xmlns:a16="http://schemas.microsoft.com/office/drawing/2014/main" id="{AADC51E7-63A1-4397-AFB1-4DDC8EA6C760}"/>
              </a:ext>
            </a:extLst>
          </p:cNvPr>
          <p:cNvCxnSpPr>
            <a:cxnSpLocks/>
          </p:cNvCxnSpPr>
          <p:nvPr/>
        </p:nvCxnSpPr>
        <p:spPr>
          <a:xfrm flipH="1">
            <a:off x="2915161" y="2616014"/>
            <a:ext cx="820588" cy="80266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3086141-EB0F-4FC9-B8DA-894E240B4273}"/>
              </a:ext>
            </a:extLst>
          </p:cNvPr>
          <p:cNvCxnSpPr>
            <a:cxnSpLocks/>
          </p:cNvCxnSpPr>
          <p:nvPr/>
        </p:nvCxnSpPr>
        <p:spPr>
          <a:xfrm flipH="1" flipV="1">
            <a:off x="2178993" y="3616438"/>
            <a:ext cx="5158073" cy="1438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66" name="Group 65">
            <a:extLst>
              <a:ext uri="{FF2B5EF4-FFF2-40B4-BE49-F238E27FC236}">
                <a16:creationId xmlns:a16="http://schemas.microsoft.com/office/drawing/2014/main" id="{2C88B17C-5682-49FC-A9CC-E1A054035E3C}"/>
              </a:ext>
            </a:extLst>
          </p:cNvPr>
          <p:cNvGrpSpPr/>
          <p:nvPr/>
        </p:nvGrpSpPr>
        <p:grpSpPr>
          <a:xfrm>
            <a:off x="2869305" y="2964897"/>
            <a:ext cx="0" cy="1322322"/>
            <a:chOff x="1890223" y="3078804"/>
            <a:chExt cx="0" cy="1322322"/>
          </a:xfrm>
        </p:grpSpPr>
        <p:cxnSp>
          <p:nvCxnSpPr>
            <p:cNvPr id="67" name="Straight Connector 66">
              <a:extLst>
                <a:ext uri="{FF2B5EF4-FFF2-40B4-BE49-F238E27FC236}">
                  <a16:creationId xmlns:a16="http://schemas.microsoft.com/office/drawing/2014/main" id="{87BDD8F6-E8C9-4D93-A580-8704245792B4}"/>
                </a:ext>
              </a:extLst>
            </p:cNvPr>
            <p:cNvCxnSpPr/>
            <p:nvPr/>
          </p:nvCxnSpPr>
          <p:spPr>
            <a:xfrm>
              <a:off x="1890223" y="3078804"/>
              <a:ext cx="0" cy="647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2CB1C3A-997C-4B8F-800E-E0B157569B53}"/>
                </a:ext>
              </a:extLst>
            </p:cNvPr>
            <p:cNvCxnSpPr/>
            <p:nvPr/>
          </p:nvCxnSpPr>
          <p:spPr>
            <a:xfrm>
              <a:off x="1890223" y="3754026"/>
              <a:ext cx="0" cy="647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9" name="Rectangle 68">
            <a:extLst>
              <a:ext uri="{FF2B5EF4-FFF2-40B4-BE49-F238E27FC236}">
                <a16:creationId xmlns:a16="http://schemas.microsoft.com/office/drawing/2014/main" id="{9940B000-3DD7-4FCD-B1FD-BAB00B3EFA9A}"/>
              </a:ext>
            </a:extLst>
          </p:cNvPr>
          <p:cNvSpPr/>
          <p:nvPr/>
        </p:nvSpPr>
        <p:spPr>
          <a:xfrm>
            <a:off x="1468873" y="3427344"/>
            <a:ext cx="698594" cy="361102"/>
          </a:xfrm>
          <a:prstGeom prst="rect">
            <a:avLst/>
          </a:prstGeom>
          <a:solidFill>
            <a:schemeClr val="tx1">
              <a:alpha val="52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Straight Connector 69">
            <a:extLst>
              <a:ext uri="{FF2B5EF4-FFF2-40B4-BE49-F238E27FC236}">
                <a16:creationId xmlns:a16="http://schemas.microsoft.com/office/drawing/2014/main" id="{3B948FDE-47C6-4C02-828F-DCC95687634F}"/>
              </a:ext>
            </a:extLst>
          </p:cNvPr>
          <p:cNvCxnSpPr/>
          <p:nvPr/>
        </p:nvCxnSpPr>
        <p:spPr>
          <a:xfrm>
            <a:off x="2412456" y="3135395"/>
            <a:ext cx="0" cy="361695"/>
          </a:xfrm>
          <a:prstGeom prst="line">
            <a:avLst/>
          </a:prstGeom>
          <a:ln w="635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8091CF9B-530F-4879-AC31-DC512AB23994}"/>
              </a:ext>
            </a:extLst>
          </p:cNvPr>
          <p:cNvSpPr txBox="1"/>
          <p:nvPr/>
        </p:nvSpPr>
        <p:spPr>
          <a:xfrm>
            <a:off x="1146111" y="3824396"/>
            <a:ext cx="2061055" cy="646331"/>
          </a:xfrm>
          <a:prstGeom prst="rect">
            <a:avLst/>
          </a:prstGeom>
          <a:noFill/>
        </p:spPr>
        <p:txBody>
          <a:bodyPr wrap="square" rtlCol="0">
            <a:spAutoFit/>
          </a:bodyPr>
          <a:lstStyle/>
          <a:p>
            <a:r>
              <a:rPr lang="en-US" dirty="0"/>
              <a:t>1mW Laser </a:t>
            </a:r>
          </a:p>
          <a:p>
            <a:r>
              <a:rPr lang="en-US" dirty="0"/>
              <a:t>(633nm </a:t>
            </a:r>
            <a:r>
              <a:rPr lang="en-US" dirty="0" err="1"/>
              <a:t>HeNe</a:t>
            </a:r>
            <a:r>
              <a:rPr lang="en-US" dirty="0"/>
              <a:t>)</a:t>
            </a:r>
          </a:p>
        </p:txBody>
      </p:sp>
      <p:cxnSp>
        <p:nvCxnSpPr>
          <p:cNvPr id="73" name="Straight Arrow Connector 72">
            <a:extLst>
              <a:ext uri="{FF2B5EF4-FFF2-40B4-BE49-F238E27FC236}">
                <a16:creationId xmlns:a16="http://schemas.microsoft.com/office/drawing/2014/main" id="{0CD653A2-1BB2-459E-822E-4CECF16C0233}"/>
              </a:ext>
            </a:extLst>
          </p:cNvPr>
          <p:cNvCxnSpPr>
            <a:cxnSpLocks/>
          </p:cNvCxnSpPr>
          <p:nvPr/>
        </p:nvCxnSpPr>
        <p:spPr>
          <a:xfrm flipH="1" flipV="1">
            <a:off x="3120107" y="3385659"/>
            <a:ext cx="3540108" cy="24549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0DBADFA7-9327-4618-A3B0-6701DA74B3CE}"/>
              </a:ext>
            </a:extLst>
          </p:cNvPr>
          <p:cNvGrpSpPr/>
          <p:nvPr/>
        </p:nvGrpSpPr>
        <p:grpSpPr>
          <a:xfrm>
            <a:off x="5967466" y="2316445"/>
            <a:ext cx="5114892" cy="2649841"/>
            <a:chOff x="5967466" y="2316445"/>
            <a:chExt cx="5114892" cy="2649841"/>
          </a:xfrm>
        </p:grpSpPr>
        <p:grpSp>
          <p:nvGrpSpPr>
            <p:cNvPr id="135" name="Group 134"/>
            <p:cNvGrpSpPr/>
            <p:nvPr/>
          </p:nvGrpSpPr>
          <p:grpSpPr>
            <a:xfrm rot="5400000">
              <a:off x="7199991" y="1083920"/>
              <a:ext cx="2649841" cy="5114892"/>
              <a:chOff x="7421166" y="1053982"/>
              <a:chExt cx="2649841" cy="5114892"/>
            </a:xfrm>
          </p:grpSpPr>
          <p:cxnSp>
            <p:nvCxnSpPr>
              <p:cNvPr id="4" name="Straight Connector 3"/>
              <p:cNvCxnSpPr/>
              <p:nvPr/>
            </p:nvCxnSpPr>
            <p:spPr>
              <a:xfrm flipV="1">
                <a:off x="9867899" y="1147368"/>
                <a:ext cx="50037" cy="3828206"/>
              </a:xfrm>
              <a:prstGeom prst="line">
                <a:avLst/>
              </a:prstGeom>
              <a:ln w="12700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7572004" y="1147368"/>
                <a:ext cx="44233" cy="3750868"/>
              </a:xfrm>
              <a:prstGeom prst="line">
                <a:avLst/>
              </a:prstGeom>
              <a:ln w="127000"/>
            </p:spPr>
            <p:style>
              <a:lnRef idx="1">
                <a:schemeClr val="accent1"/>
              </a:lnRef>
              <a:fillRef idx="0">
                <a:schemeClr val="accent1"/>
              </a:fillRef>
              <a:effectRef idx="0">
                <a:schemeClr val="accent1"/>
              </a:effectRef>
              <a:fontRef idx="minor">
                <a:schemeClr val="tx1"/>
              </a:fontRef>
            </p:style>
          </p:cxnSp>
          <p:sp>
            <p:nvSpPr>
              <p:cNvPr id="11" name="Arc 10"/>
              <p:cNvSpPr/>
              <p:nvPr/>
            </p:nvSpPr>
            <p:spPr>
              <a:xfrm rot="16200000">
                <a:off x="8012552" y="4435590"/>
                <a:ext cx="1521293" cy="1945275"/>
              </a:xfrm>
              <a:prstGeom prst="arc">
                <a:avLst>
                  <a:gd name="adj1" fmla="val 5455203"/>
                  <a:gd name="adj2" fmla="val 16308989"/>
                </a:avLst>
              </a:prstGeom>
              <a:ln w="22225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Rectangle 9"/>
              <p:cNvSpPr/>
              <p:nvPr/>
            </p:nvSpPr>
            <p:spPr>
              <a:xfrm rot="16200000">
                <a:off x="9388875" y="4895268"/>
                <a:ext cx="665301" cy="698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16200000">
                <a:off x="7437996" y="4895269"/>
                <a:ext cx="665301" cy="698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p:cNvGrpSpPr/>
              <p:nvPr/>
            </p:nvGrpSpPr>
            <p:grpSpPr>
              <a:xfrm rot="10800000">
                <a:off x="7777073" y="1358243"/>
                <a:ext cx="1952897" cy="4470318"/>
                <a:chOff x="3971872" y="1695757"/>
                <a:chExt cx="1952897" cy="4674801"/>
              </a:xfrm>
            </p:grpSpPr>
            <p:grpSp>
              <p:nvGrpSpPr>
                <p:cNvPr id="14" name="Group 13"/>
                <p:cNvGrpSpPr/>
                <p:nvPr/>
              </p:nvGrpSpPr>
              <p:grpSpPr>
                <a:xfrm rot="5400000">
                  <a:off x="2610920" y="3056709"/>
                  <a:ext cx="4674801" cy="1952897"/>
                  <a:chOff x="3136474" y="3308015"/>
                  <a:chExt cx="4350881" cy="1592855"/>
                </a:xfrm>
              </p:grpSpPr>
              <p:cxnSp>
                <p:nvCxnSpPr>
                  <p:cNvPr id="22" name="Straight Connector 21"/>
                  <p:cNvCxnSpPr/>
                  <p:nvPr/>
                </p:nvCxnSpPr>
                <p:spPr>
                  <a:xfrm flipV="1">
                    <a:off x="7473986" y="3308015"/>
                    <a:ext cx="13369" cy="1592855"/>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565387" y="3704385"/>
                    <a:ext cx="51554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571008" y="4575098"/>
                    <a:ext cx="51554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3571008" y="3616771"/>
                    <a:ext cx="515542" cy="253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3571008" y="4474694"/>
                    <a:ext cx="515542" cy="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3571008" y="3613788"/>
                    <a:ext cx="0" cy="967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3577767" y="4477874"/>
                    <a:ext cx="0" cy="967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4086550" y="3506668"/>
                    <a:ext cx="0"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151711" y="4664455"/>
                    <a:ext cx="3327299" cy="1000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4151711" y="3506668"/>
                    <a:ext cx="3327299" cy="1235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4143365" y="3506668"/>
                    <a:ext cx="1441"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115714" y="3506668"/>
                    <a:ext cx="1440" cy="21594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4085236" y="4461389"/>
                    <a:ext cx="0"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flipV="1">
                    <a:off x="4142051" y="4461389"/>
                    <a:ext cx="1441"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114400" y="4461389"/>
                    <a:ext cx="1440" cy="21594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867084" y="3751054"/>
                    <a:ext cx="0" cy="67698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4006603" y="3754137"/>
                    <a:ext cx="2193046" cy="17043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4008190" y="4274726"/>
                    <a:ext cx="2180764" cy="15331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6199649" y="3685511"/>
                    <a:ext cx="691130" cy="869961"/>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Connector 40"/>
                  <p:cNvCxnSpPr/>
                  <p:nvPr/>
                </p:nvCxnSpPr>
                <p:spPr>
                  <a:xfrm>
                    <a:off x="3867084" y="3752837"/>
                    <a:ext cx="14110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867084" y="4428037"/>
                    <a:ext cx="14110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3937637" y="3751054"/>
                    <a:ext cx="0" cy="676983"/>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6199649" y="3710499"/>
                    <a:ext cx="0" cy="821845"/>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5" name="Group 44"/>
                  <p:cNvGrpSpPr/>
                  <p:nvPr/>
                </p:nvGrpSpPr>
                <p:grpSpPr>
                  <a:xfrm>
                    <a:off x="3136474" y="3639305"/>
                    <a:ext cx="641792" cy="888742"/>
                    <a:chOff x="2049959" y="3649310"/>
                    <a:chExt cx="849123" cy="1085383"/>
                  </a:xfrm>
                </p:grpSpPr>
                <p:cxnSp>
                  <p:nvCxnSpPr>
                    <p:cNvPr id="46" name="Straight Connector 45"/>
                    <p:cNvCxnSpPr/>
                    <p:nvPr/>
                  </p:nvCxnSpPr>
                  <p:spPr>
                    <a:xfrm>
                      <a:off x="2049959" y="3649310"/>
                      <a:ext cx="0" cy="107986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601714" y="3763144"/>
                      <a:ext cx="279544" cy="42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2881259" y="3750806"/>
                      <a:ext cx="3672" cy="892355"/>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2049959" y="3654829"/>
                      <a:ext cx="551755"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2049959" y="4729173"/>
                      <a:ext cx="551755" cy="552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V="1">
                      <a:off x="2601714" y="4622102"/>
                      <a:ext cx="297368" cy="80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2595509" y="3654829"/>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2601714" y="4616583"/>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7" name="Straight Connector 16"/>
                <p:cNvCxnSpPr/>
                <p:nvPr/>
              </p:nvCxnSpPr>
              <p:spPr>
                <a:xfrm rot="5400000">
                  <a:off x="5678545" y="2585653"/>
                  <a:ext cx="0" cy="20900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4244580" y="2581946"/>
                  <a:ext cx="0" cy="20900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cxnSp>
            <p:nvCxnSpPr>
              <p:cNvPr id="64" name="Straight Connector 63"/>
              <p:cNvCxnSpPr/>
              <p:nvPr/>
            </p:nvCxnSpPr>
            <p:spPr>
              <a:xfrm flipH="1" flipV="1">
                <a:off x="7694853" y="1296572"/>
                <a:ext cx="325775" cy="609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H="1">
                <a:off x="9561764" y="1302666"/>
                <a:ext cx="296044"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7745066" y="1198690"/>
                <a:ext cx="2038427"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17" name="Group 116"/>
              <p:cNvGrpSpPr/>
              <p:nvPr/>
            </p:nvGrpSpPr>
            <p:grpSpPr>
              <a:xfrm>
                <a:off x="8735299" y="1146004"/>
                <a:ext cx="167640" cy="211314"/>
                <a:chOff x="7677150" y="1399226"/>
                <a:chExt cx="167640" cy="220980"/>
              </a:xfrm>
            </p:grpSpPr>
            <p:cxnSp>
              <p:nvCxnSpPr>
                <p:cNvPr id="124" name="Straight Connector 123"/>
                <p:cNvCxnSpPr/>
                <p:nvPr/>
              </p:nvCxnSpPr>
              <p:spPr>
                <a:xfrm>
                  <a:off x="7760970" y="1435540"/>
                  <a:ext cx="0" cy="184666"/>
                </a:xfrm>
                <a:prstGeom prst="line">
                  <a:avLst/>
                </a:prstGeom>
                <a:ln w="793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flipH="1" flipV="1">
                  <a:off x="7677150" y="1399226"/>
                  <a:ext cx="167640" cy="2854"/>
                </a:xfrm>
                <a:prstGeom prst="line">
                  <a:avLst/>
                </a:prstGeom>
                <a:ln w="793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18" name="Group 117"/>
              <p:cNvGrpSpPr/>
              <p:nvPr/>
            </p:nvGrpSpPr>
            <p:grpSpPr>
              <a:xfrm>
                <a:off x="9634908" y="1053982"/>
                <a:ext cx="114656" cy="172565"/>
                <a:chOff x="7722692" y="1522611"/>
                <a:chExt cx="114656" cy="180459"/>
              </a:xfrm>
            </p:grpSpPr>
            <p:cxnSp>
              <p:nvCxnSpPr>
                <p:cNvPr id="122" name="Straight Connector 121"/>
                <p:cNvCxnSpPr/>
                <p:nvPr/>
              </p:nvCxnSpPr>
              <p:spPr>
                <a:xfrm>
                  <a:off x="7780020" y="1522611"/>
                  <a:ext cx="3810" cy="180459"/>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H="1">
                  <a:off x="7722692" y="1703070"/>
                  <a:ext cx="114656"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9" name="Group 118"/>
              <p:cNvGrpSpPr/>
              <p:nvPr/>
            </p:nvGrpSpPr>
            <p:grpSpPr>
              <a:xfrm>
                <a:off x="7772759" y="1054401"/>
                <a:ext cx="114656" cy="172565"/>
                <a:chOff x="7722692" y="1522611"/>
                <a:chExt cx="114656" cy="180459"/>
              </a:xfrm>
            </p:grpSpPr>
            <p:cxnSp>
              <p:nvCxnSpPr>
                <p:cNvPr id="120" name="Straight Connector 119"/>
                <p:cNvCxnSpPr/>
                <p:nvPr/>
              </p:nvCxnSpPr>
              <p:spPr>
                <a:xfrm>
                  <a:off x="7780020" y="1522611"/>
                  <a:ext cx="3810" cy="180459"/>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H="1">
                  <a:off x="7722692" y="1703070"/>
                  <a:ext cx="114656"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9" name="Straight Connector 128"/>
              <p:cNvCxnSpPr/>
              <p:nvPr/>
            </p:nvCxnSpPr>
            <p:spPr>
              <a:xfrm>
                <a:off x="7559413" y="1053982"/>
                <a:ext cx="1153287" cy="0"/>
              </a:xfrm>
              <a:prstGeom prst="line">
                <a:avLst/>
              </a:prstGeom>
              <a:ln w="158750"/>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8923909" y="1053982"/>
                <a:ext cx="1067584" cy="0"/>
              </a:xfrm>
              <a:prstGeom prst="line">
                <a:avLst/>
              </a:prstGeom>
              <a:ln w="158750"/>
            </p:spPr>
            <p:style>
              <a:lnRef idx="1">
                <a:schemeClr val="accent1"/>
              </a:lnRef>
              <a:fillRef idx="0">
                <a:schemeClr val="accent1"/>
              </a:fillRef>
              <a:effectRef idx="0">
                <a:schemeClr val="accent1"/>
              </a:effectRef>
              <a:fontRef idx="minor">
                <a:schemeClr val="tx1"/>
              </a:fontRef>
            </p:style>
          </p:cxnSp>
        </p:grpSp>
        <p:sp>
          <p:nvSpPr>
            <p:cNvPr id="74" name="Oval 73">
              <a:extLst>
                <a:ext uri="{FF2B5EF4-FFF2-40B4-BE49-F238E27FC236}">
                  <a16:creationId xmlns:a16="http://schemas.microsoft.com/office/drawing/2014/main" id="{44407537-5100-4DE8-8D32-00FE15F768BA}"/>
                </a:ext>
              </a:extLst>
            </p:cNvPr>
            <p:cNvSpPr/>
            <p:nvPr/>
          </p:nvSpPr>
          <p:spPr>
            <a:xfrm>
              <a:off x="6614496" y="3308369"/>
              <a:ext cx="45719" cy="6772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5AE27DEF-FE30-4F5A-A1ED-128E931134A8}"/>
                </a:ext>
              </a:extLst>
            </p:cNvPr>
            <p:cNvSpPr/>
            <p:nvPr/>
          </p:nvSpPr>
          <p:spPr>
            <a:xfrm>
              <a:off x="6452785" y="3214671"/>
              <a:ext cx="57239" cy="8581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6" name="Straight Arrow Connector 75">
            <a:extLst>
              <a:ext uri="{FF2B5EF4-FFF2-40B4-BE49-F238E27FC236}">
                <a16:creationId xmlns:a16="http://schemas.microsoft.com/office/drawing/2014/main" id="{2B4743E2-21EC-4189-A5FB-6D8DB75F284D}"/>
              </a:ext>
            </a:extLst>
          </p:cNvPr>
          <p:cNvCxnSpPr>
            <a:cxnSpLocks/>
            <a:stCxn id="75" idx="6"/>
          </p:cNvCxnSpPr>
          <p:nvPr/>
        </p:nvCxnSpPr>
        <p:spPr>
          <a:xfrm flipH="1" flipV="1">
            <a:off x="3076214" y="3508752"/>
            <a:ext cx="3433810" cy="13499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7D28BE1-13B2-4AD1-90E2-C829C5E7C37F}"/>
              </a:ext>
            </a:extLst>
          </p:cNvPr>
          <p:cNvSpPr txBox="1"/>
          <p:nvPr/>
        </p:nvSpPr>
        <p:spPr>
          <a:xfrm>
            <a:off x="2074985" y="1226285"/>
            <a:ext cx="8042030" cy="646331"/>
          </a:xfrm>
          <a:prstGeom prst="rect">
            <a:avLst/>
          </a:prstGeom>
          <a:noFill/>
        </p:spPr>
        <p:txBody>
          <a:bodyPr wrap="square" rtlCol="0">
            <a:spAutoFit/>
          </a:bodyPr>
          <a:lstStyle/>
          <a:p>
            <a:r>
              <a:rPr lang="en-US" dirty="0"/>
              <a:t>Re-locate the optical axis by repeating step #3 with the fully assembled housing.  Retro-reflections from dome and adapter optics centered within &lt; 1mm at aperture.</a:t>
            </a:r>
          </a:p>
        </p:txBody>
      </p:sp>
      <p:cxnSp>
        <p:nvCxnSpPr>
          <p:cNvPr id="77" name="Straight Arrow Connector 76">
            <a:extLst>
              <a:ext uri="{FF2B5EF4-FFF2-40B4-BE49-F238E27FC236}">
                <a16:creationId xmlns:a16="http://schemas.microsoft.com/office/drawing/2014/main" id="{1C52811B-F34F-41DF-BBA5-EE20B1F3368E}"/>
              </a:ext>
            </a:extLst>
          </p:cNvPr>
          <p:cNvCxnSpPr>
            <a:cxnSpLocks/>
          </p:cNvCxnSpPr>
          <p:nvPr/>
        </p:nvCxnSpPr>
        <p:spPr>
          <a:xfrm flipH="1">
            <a:off x="3102147" y="3640378"/>
            <a:ext cx="2751421" cy="17143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1659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15310"/>
            <a:ext cx="9144000" cy="559676"/>
          </a:xfrm>
        </p:spPr>
        <p:txBody>
          <a:bodyPr>
            <a:noAutofit/>
          </a:bodyPr>
          <a:lstStyle/>
          <a:p>
            <a:r>
              <a:rPr lang="en-US" sz="2800" dirty="0"/>
              <a:t>Optical Alignment Requirements </a:t>
            </a:r>
            <a:r>
              <a:rPr lang="en-US" sz="1200" dirty="0"/>
              <a:t>(from 89L REV 3 CORRECTOR TOLERANCES - FINAL - AUG 5, 2020)</a:t>
            </a:r>
          </a:p>
        </p:txBody>
      </p:sp>
      <p:grpSp>
        <p:nvGrpSpPr>
          <p:cNvPr id="3" name="Group 2"/>
          <p:cNvGrpSpPr/>
          <p:nvPr/>
        </p:nvGrpSpPr>
        <p:grpSpPr>
          <a:xfrm>
            <a:off x="2259330" y="1265391"/>
            <a:ext cx="7673340" cy="4328120"/>
            <a:chOff x="2014964" y="1430761"/>
            <a:chExt cx="7673340" cy="432812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4964" y="1430761"/>
              <a:ext cx="7673340" cy="294132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4964" y="4646361"/>
              <a:ext cx="7673340" cy="1112520"/>
            </a:xfrm>
            <a:prstGeom prst="rect">
              <a:avLst/>
            </a:prstGeom>
          </p:spPr>
        </p:pic>
        <p:sp>
          <p:nvSpPr>
            <p:cNvPr id="8" name="Oval 7"/>
            <p:cNvSpPr/>
            <p:nvPr/>
          </p:nvSpPr>
          <p:spPr>
            <a:xfrm>
              <a:off x="4201510" y="4037525"/>
              <a:ext cx="2286000" cy="4792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19900" y="4587767"/>
              <a:ext cx="2286000" cy="6208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E2BF2D7C-FD62-4DAB-B7D7-3C112F982636}"/>
              </a:ext>
            </a:extLst>
          </p:cNvPr>
          <p:cNvSpPr txBox="1"/>
          <p:nvPr/>
        </p:nvSpPr>
        <p:spPr>
          <a:xfrm>
            <a:off x="780334" y="4129888"/>
            <a:ext cx="2957992" cy="369332"/>
          </a:xfrm>
          <a:prstGeom prst="rect">
            <a:avLst/>
          </a:prstGeom>
          <a:noFill/>
        </p:spPr>
        <p:txBody>
          <a:bodyPr wrap="square" rtlCol="0">
            <a:spAutoFit/>
          </a:bodyPr>
          <a:lstStyle/>
          <a:p>
            <a:r>
              <a:rPr lang="en-US" dirty="0"/>
              <a:t>Corrector cell to dome</a:t>
            </a:r>
          </a:p>
        </p:txBody>
      </p:sp>
      <p:sp>
        <p:nvSpPr>
          <p:cNvPr id="10" name="TextBox 9">
            <a:extLst>
              <a:ext uri="{FF2B5EF4-FFF2-40B4-BE49-F238E27FC236}">
                <a16:creationId xmlns:a16="http://schemas.microsoft.com/office/drawing/2014/main" id="{C5A0BAF8-E292-490C-9825-A804BBE2DBC3}"/>
              </a:ext>
            </a:extLst>
          </p:cNvPr>
          <p:cNvSpPr txBox="1"/>
          <p:nvPr/>
        </p:nvSpPr>
        <p:spPr>
          <a:xfrm>
            <a:off x="987967" y="5683125"/>
            <a:ext cx="2957992" cy="369332"/>
          </a:xfrm>
          <a:prstGeom prst="rect">
            <a:avLst/>
          </a:prstGeom>
          <a:noFill/>
        </p:spPr>
        <p:txBody>
          <a:bodyPr wrap="square" rtlCol="0">
            <a:spAutoFit/>
          </a:bodyPr>
          <a:lstStyle/>
          <a:p>
            <a:r>
              <a:rPr lang="en-US" dirty="0"/>
              <a:t>Canon lens to corrector cell</a:t>
            </a:r>
          </a:p>
        </p:txBody>
      </p:sp>
      <p:cxnSp>
        <p:nvCxnSpPr>
          <p:cNvPr id="11" name="Straight Arrow Connector 10">
            <a:extLst>
              <a:ext uri="{FF2B5EF4-FFF2-40B4-BE49-F238E27FC236}">
                <a16:creationId xmlns:a16="http://schemas.microsoft.com/office/drawing/2014/main" id="{234A15A8-C02E-4832-90D3-EEF48209BE5D}"/>
              </a:ext>
            </a:extLst>
          </p:cNvPr>
          <p:cNvCxnSpPr>
            <a:cxnSpLocks/>
          </p:cNvCxnSpPr>
          <p:nvPr/>
        </p:nvCxnSpPr>
        <p:spPr>
          <a:xfrm flipV="1">
            <a:off x="3116441" y="4237733"/>
            <a:ext cx="1347825" cy="113666"/>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8689CD9-64AC-4E8D-A97F-EE5C9214ADD1}"/>
              </a:ext>
            </a:extLst>
          </p:cNvPr>
          <p:cNvCxnSpPr>
            <a:cxnSpLocks/>
          </p:cNvCxnSpPr>
          <p:nvPr/>
        </p:nvCxnSpPr>
        <p:spPr>
          <a:xfrm flipV="1">
            <a:off x="3672625" y="5043269"/>
            <a:ext cx="990318" cy="824524"/>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77268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7109" y="218012"/>
            <a:ext cx="10515600" cy="699908"/>
          </a:xfrm>
        </p:spPr>
        <p:txBody>
          <a:bodyPr>
            <a:normAutofit/>
          </a:bodyPr>
          <a:lstStyle/>
          <a:p>
            <a:pPr algn="ctr"/>
            <a:r>
              <a:rPr lang="en-US" sz="2800" dirty="0"/>
              <a:t>Step 14: Verify Complete Assembly Decenter and Tilt Alignment</a:t>
            </a:r>
          </a:p>
        </p:txBody>
      </p:sp>
      <p:sp>
        <p:nvSpPr>
          <p:cNvPr id="86" name="Rectangle 85">
            <a:extLst>
              <a:ext uri="{FF2B5EF4-FFF2-40B4-BE49-F238E27FC236}">
                <a16:creationId xmlns:a16="http://schemas.microsoft.com/office/drawing/2014/main" id="{EB24B4E1-5A59-41E8-B4CF-B7221EBC88E4}"/>
              </a:ext>
            </a:extLst>
          </p:cNvPr>
          <p:cNvSpPr/>
          <p:nvPr/>
        </p:nvSpPr>
        <p:spPr>
          <a:xfrm>
            <a:off x="7159812" y="4158995"/>
            <a:ext cx="2693803" cy="1621549"/>
          </a:xfrm>
          <a:prstGeom prst="rect">
            <a:avLst/>
          </a:prstGeom>
          <a:noFill/>
          <a:ln w="539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6A651181-10E8-4B4D-8456-5CC2CC481B36}"/>
              </a:ext>
            </a:extLst>
          </p:cNvPr>
          <p:cNvSpPr/>
          <p:nvPr/>
        </p:nvSpPr>
        <p:spPr>
          <a:xfrm>
            <a:off x="8483332" y="4942286"/>
            <a:ext cx="58521" cy="5837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38B8A9AB-CF20-4BB4-8162-1C87387BDF7F}"/>
              </a:ext>
            </a:extLst>
          </p:cNvPr>
          <p:cNvCxnSpPr/>
          <p:nvPr/>
        </p:nvCxnSpPr>
        <p:spPr>
          <a:xfrm>
            <a:off x="7159812" y="4158995"/>
            <a:ext cx="2693803" cy="16215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21BB45F-5494-4483-963F-C2FF6B22D3BB}"/>
              </a:ext>
            </a:extLst>
          </p:cNvPr>
          <p:cNvCxnSpPr/>
          <p:nvPr/>
        </p:nvCxnSpPr>
        <p:spPr>
          <a:xfrm flipV="1">
            <a:off x="7186137" y="4180066"/>
            <a:ext cx="2625762" cy="1600478"/>
          </a:xfrm>
          <a:prstGeom prst="line">
            <a:avLst/>
          </a:prstGeom>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1F4364ED-9187-4EDE-92B4-960AB33612F2}"/>
              </a:ext>
            </a:extLst>
          </p:cNvPr>
          <p:cNvSpPr txBox="1"/>
          <p:nvPr/>
        </p:nvSpPr>
        <p:spPr>
          <a:xfrm>
            <a:off x="1630152" y="5771925"/>
            <a:ext cx="3613863" cy="646331"/>
          </a:xfrm>
          <a:prstGeom prst="rect">
            <a:avLst/>
          </a:prstGeom>
          <a:noFill/>
        </p:spPr>
        <p:txBody>
          <a:bodyPr wrap="square" rtlCol="0">
            <a:spAutoFit/>
          </a:bodyPr>
          <a:lstStyle/>
          <a:p>
            <a:pPr algn="ctr"/>
            <a:r>
              <a:rPr lang="en-US" dirty="0"/>
              <a:t>Laser spot should be in the center of the video image</a:t>
            </a:r>
          </a:p>
        </p:txBody>
      </p:sp>
      <p:sp>
        <p:nvSpPr>
          <p:cNvPr id="79" name="Oval 78">
            <a:extLst>
              <a:ext uri="{FF2B5EF4-FFF2-40B4-BE49-F238E27FC236}">
                <a16:creationId xmlns:a16="http://schemas.microsoft.com/office/drawing/2014/main" id="{7F3343E0-641A-4A9A-BBCF-B615D99445BB}"/>
              </a:ext>
            </a:extLst>
          </p:cNvPr>
          <p:cNvSpPr/>
          <p:nvPr/>
        </p:nvSpPr>
        <p:spPr>
          <a:xfrm>
            <a:off x="8538917" y="5009495"/>
            <a:ext cx="58521" cy="5837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EB48D949-6B67-43F1-AD58-8EBBED4760E0}"/>
              </a:ext>
            </a:extLst>
          </p:cNvPr>
          <p:cNvGrpSpPr/>
          <p:nvPr/>
        </p:nvGrpSpPr>
        <p:grpSpPr>
          <a:xfrm>
            <a:off x="1667481" y="993610"/>
            <a:ext cx="8041223" cy="2671437"/>
            <a:chOff x="1667481" y="993610"/>
            <a:chExt cx="8041223" cy="2671437"/>
          </a:xfrm>
        </p:grpSpPr>
        <p:sp>
          <p:nvSpPr>
            <p:cNvPr id="88" name="TextBox 87">
              <a:extLst>
                <a:ext uri="{FF2B5EF4-FFF2-40B4-BE49-F238E27FC236}">
                  <a16:creationId xmlns:a16="http://schemas.microsoft.com/office/drawing/2014/main" id="{9928D737-B502-4D69-B7F1-4F4918E354CB}"/>
                </a:ext>
              </a:extLst>
            </p:cNvPr>
            <p:cNvSpPr txBox="1"/>
            <p:nvPr/>
          </p:nvSpPr>
          <p:spPr>
            <a:xfrm>
              <a:off x="1667481" y="2929571"/>
              <a:ext cx="1269322" cy="523220"/>
            </a:xfrm>
            <a:prstGeom prst="rect">
              <a:avLst/>
            </a:prstGeom>
            <a:noFill/>
          </p:spPr>
          <p:txBody>
            <a:bodyPr wrap="square" rtlCol="0">
              <a:spAutoFit/>
            </a:bodyPr>
            <a:lstStyle/>
            <a:p>
              <a:r>
                <a:rPr lang="en-US" sz="1400" dirty="0"/>
                <a:t>1mW Laser </a:t>
              </a:r>
            </a:p>
            <a:p>
              <a:r>
                <a:rPr lang="en-US" sz="1400" dirty="0"/>
                <a:t>(633nm </a:t>
              </a:r>
              <a:r>
                <a:rPr lang="en-US" sz="1400" dirty="0" err="1"/>
                <a:t>HeNe</a:t>
              </a:r>
              <a:r>
                <a:rPr lang="en-US" sz="1400" dirty="0"/>
                <a:t>)</a:t>
              </a:r>
            </a:p>
          </p:txBody>
        </p:sp>
        <p:sp>
          <p:nvSpPr>
            <p:cNvPr id="56" name="TextBox 55"/>
            <p:cNvSpPr txBox="1"/>
            <p:nvPr/>
          </p:nvSpPr>
          <p:spPr>
            <a:xfrm>
              <a:off x="1918466" y="1101669"/>
              <a:ext cx="1289731" cy="369332"/>
            </a:xfrm>
            <a:prstGeom prst="rect">
              <a:avLst/>
            </a:prstGeom>
            <a:noFill/>
          </p:spPr>
          <p:txBody>
            <a:bodyPr wrap="square" rtlCol="0">
              <a:spAutoFit/>
            </a:bodyPr>
            <a:lstStyle/>
            <a:p>
              <a:r>
                <a:rPr lang="en-US" dirty="0"/>
                <a:t>Attenuator</a:t>
              </a:r>
            </a:p>
          </p:txBody>
        </p:sp>
        <p:cxnSp>
          <p:nvCxnSpPr>
            <p:cNvPr id="62" name="Straight Arrow Connector 61"/>
            <p:cNvCxnSpPr>
              <a:cxnSpLocks/>
            </p:cNvCxnSpPr>
            <p:nvPr/>
          </p:nvCxnSpPr>
          <p:spPr>
            <a:xfrm>
              <a:off x="2524078" y="1424043"/>
              <a:ext cx="210537" cy="91118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3618006" y="993610"/>
              <a:ext cx="1663338" cy="610685"/>
            </a:xfrm>
            <a:prstGeom prst="rect">
              <a:avLst/>
            </a:prstGeom>
            <a:noFill/>
          </p:spPr>
          <p:txBody>
            <a:bodyPr wrap="square" rtlCol="0">
              <a:spAutoFit/>
            </a:bodyPr>
            <a:lstStyle/>
            <a:p>
              <a:r>
                <a:rPr lang="en-US" dirty="0"/>
                <a:t>1mm aperture in white target</a:t>
              </a:r>
            </a:p>
          </p:txBody>
        </p:sp>
        <p:cxnSp>
          <p:nvCxnSpPr>
            <p:cNvPr id="77" name="Straight Arrow Connector 76"/>
            <p:cNvCxnSpPr>
              <a:cxnSpLocks/>
            </p:cNvCxnSpPr>
            <p:nvPr/>
          </p:nvCxnSpPr>
          <p:spPr>
            <a:xfrm flipH="1">
              <a:off x="3157443" y="1681062"/>
              <a:ext cx="662241" cy="75839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5BF3ABE-3569-4169-A009-0B6BF518E015}"/>
                </a:ext>
              </a:extLst>
            </p:cNvPr>
            <p:cNvCxnSpPr>
              <a:cxnSpLocks/>
            </p:cNvCxnSpPr>
            <p:nvPr/>
          </p:nvCxnSpPr>
          <p:spPr>
            <a:xfrm flipH="1" flipV="1">
              <a:off x="2563332" y="2626311"/>
              <a:ext cx="4162731" cy="1359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66004671-2C4A-4EC9-9469-EB5B711A6759}"/>
                </a:ext>
              </a:extLst>
            </p:cNvPr>
            <p:cNvGrpSpPr/>
            <p:nvPr/>
          </p:nvGrpSpPr>
          <p:grpSpPr>
            <a:xfrm>
              <a:off x="3120436" y="2010703"/>
              <a:ext cx="0" cy="1249394"/>
              <a:chOff x="1890223" y="3078804"/>
              <a:chExt cx="0" cy="1322322"/>
            </a:xfrm>
          </p:grpSpPr>
          <p:cxnSp>
            <p:nvCxnSpPr>
              <p:cNvPr id="18" name="Straight Connector 17">
                <a:extLst>
                  <a:ext uri="{FF2B5EF4-FFF2-40B4-BE49-F238E27FC236}">
                    <a16:creationId xmlns:a16="http://schemas.microsoft.com/office/drawing/2014/main" id="{6DB98AC4-22B3-4A90-A3DE-F8E0532E33D6}"/>
                  </a:ext>
                </a:extLst>
              </p:cNvPr>
              <p:cNvCxnSpPr/>
              <p:nvPr/>
            </p:nvCxnSpPr>
            <p:spPr>
              <a:xfrm>
                <a:off x="1890223" y="3078804"/>
                <a:ext cx="0" cy="647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38B32591-8585-4A14-99BE-593122C185EF}"/>
                  </a:ext>
                </a:extLst>
              </p:cNvPr>
              <p:cNvCxnSpPr/>
              <p:nvPr/>
            </p:nvCxnSpPr>
            <p:spPr>
              <a:xfrm>
                <a:off x="1890223" y="3754026"/>
                <a:ext cx="0" cy="647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a16="http://schemas.microsoft.com/office/drawing/2014/main" id="{23C7B480-32D1-46D3-9E0E-531C93673D44}"/>
                </a:ext>
              </a:extLst>
            </p:cNvPr>
            <p:cNvSpPr/>
            <p:nvPr/>
          </p:nvSpPr>
          <p:spPr>
            <a:xfrm>
              <a:off x="1990242" y="2447645"/>
              <a:ext cx="563788" cy="341187"/>
            </a:xfrm>
            <a:prstGeom prst="rect">
              <a:avLst/>
            </a:prstGeom>
            <a:solidFill>
              <a:schemeClr val="tx1">
                <a:alpha val="52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A19C62E0-A0BF-42EC-8A71-5B2D25F7423C}"/>
                </a:ext>
              </a:extLst>
            </p:cNvPr>
            <p:cNvCxnSpPr/>
            <p:nvPr/>
          </p:nvCxnSpPr>
          <p:spPr>
            <a:xfrm>
              <a:off x="2761680" y="2469032"/>
              <a:ext cx="0" cy="341747"/>
            </a:xfrm>
            <a:prstGeom prst="line">
              <a:avLst/>
            </a:prstGeom>
            <a:ln w="635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CC980B89-9A84-4CBB-9A1F-02926967C253}"/>
                </a:ext>
              </a:extLst>
            </p:cNvPr>
            <p:cNvGrpSpPr/>
            <p:nvPr/>
          </p:nvGrpSpPr>
          <p:grpSpPr>
            <a:xfrm>
              <a:off x="6186890" y="1792266"/>
              <a:ext cx="3300241" cy="1617667"/>
              <a:chOff x="6166499" y="1829849"/>
              <a:chExt cx="3300241" cy="1617667"/>
            </a:xfrm>
          </p:grpSpPr>
          <p:cxnSp>
            <p:nvCxnSpPr>
              <p:cNvPr id="121" name="Straight Connector 120">
                <a:extLst>
                  <a:ext uri="{FF2B5EF4-FFF2-40B4-BE49-F238E27FC236}">
                    <a16:creationId xmlns:a16="http://schemas.microsoft.com/office/drawing/2014/main" id="{69681B1B-0DB9-43B5-AC0C-81882DEB9E35}"/>
                  </a:ext>
                </a:extLst>
              </p:cNvPr>
              <p:cNvCxnSpPr>
                <a:cxnSpLocks/>
              </p:cNvCxnSpPr>
              <p:nvPr/>
            </p:nvCxnSpPr>
            <p:spPr>
              <a:xfrm flipV="1">
                <a:off x="9462922" y="1829849"/>
                <a:ext cx="0" cy="1617667"/>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3C03B1D-0574-40C2-AE23-742309CF1C7A}"/>
                  </a:ext>
                </a:extLst>
              </p:cNvPr>
              <p:cNvCxnSpPr/>
              <p:nvPr/>
            </p:nvCxnSpPr>
            <p:spPr>
              <a:xfrm>
                <a:off x="6492464" y="2282409"/>
                <a:ext cx="39180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0347150E-0C7A-4092-B6B6-0BC1493977C5}"/>
                  </a:ext>
                </a:extLst>
              </p:cNvPr>
              <p:cNvCxnSpPr/>
              <p:nvPr/>
            </p:nvCxnSpPr>
            <p:spPr>
              <a:xfrm>
                <a:off x="6496736" y="3130287"/>
                <a:ext cx="39180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1ED616A2-F7F9-4508-975D-0060FF4315B8}"/>
                  </a:ext>
                </a:extLst>
              </p:cNvPr>
              <p:cNvCxnSpPr/>
              <p:nvPr/>
            </p:nvCxnSpPr>
            <p:spPr>
              <a:xfrm flipV="1">
                <a:off x="6496736" y="2197093"/>
                <a:ext cx="391802" cy="246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572031FB-126C-41DC-823E-EA112A075642}"/>
                  </a:ext>
                </a:extLst>
              </p:cNvPr>
              <p:cNvCxnSpPr/>
              <p:nvPr/>
            </p:nvCxnSpPr>
            <p:spPr>
              <a:xfrm flipV="1">
                <a:off x="6496736" y="3032517"/>
                <a:ext cx="391802" cy="258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F549F5E8-BE78-45F9-BEB5-9F367D25CA73}"/>
                  </a:ext>
                </a:extLst>
              </p:cNvPr>
              <p:cNvCxnSpPr/>
              <p:nvPr/>
            </p:nvCxnSpPr>
            <p:spPr>
              <a:xfrm flipV="1">
                <a:off x="6496736" y="2194188"/>
                <a:ext cx="0" cy="941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CEECA05F-7D77-43D0-A020-ED503D9BD458}"/>
                  </a:ext>
                </a:extLst>
              </p:cNvPr>
              <p:cNvCxnSpPr/>
              <p:nvPr/>
            </p:nvCxnSpPr>
            <p:spPr>
              <a:xfrm flipV="1">
                <a:off x="6501873" y="3035613"/>
                <a:ext cx="0" cy="941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4E4FC2E6-5D88-4439-ADE0-5894ED7548AA}"/>
                  </a:ext>
                </a:extLst>
              </p:cNvPr>
              <p:cNvCxnSpPr/>
              <p:nvPr/>
            </p:nvCxnSpPr>
            <p:spPr>
              <a:xfrm flipV="1">
                <a:off x="6888538" y="2089877"/>
                <a:ext cx="0" cy="21028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2DDC8448-2813-41D7-876F-11714AC6FC7B}"/>
                  </a:ext>
                </a:extLst>
              </p:cNvPr>
              <p:cNvCxnSpPr/>
              <p:nvPr/>
            </p:nvCxnSpPr>
            <p:spPr>
              <a:xfrm flipV="1">
                <a:off x="6938059" y="3217301"/>
                <a:ext cx="2528681" cy="974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ABCA4AAC-8FE4-456D-97E3-68B1DE615157}"/>
                  </a:ext>
                </a:extLst>
              </p:cNvPr>
              <p:cNvCxnSpPr/>
              <p:nvPr/>
            </p:nvCxnSpPr>
            <p:spPr>
              <a:xfrm flipV="1">
                <a:off x="6938059" y="2089877"/>
                <a:ext cx="2528681" cy="1203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3C00AFD-EFA0-4F35-9E51-0094116065D9}"/>
                  </a:ext>
                </a:extLst>
              </p:cNvPr>
              <p:cNvCxnSpPr/>
              <p:nvPr/>
            </p:nvCxnSpPr>
            <p:spPr>
              <a:xfrm flipH="1" flipV="1">
                <a:off x="6931716" y="2089877"/>
                <a:ext cx="1095" cy="21028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58A045D6-B983-4BD1-8DEC-FA0CFE163E7B}"/>
                  </a:ext>
                </a:extLst>
              </p:cNvPr>
              <p:cNvCxnSpPr/>
              <p:nvPr/>
            </p:nvCxnSpPr>
            <p:spPr>
              <a:xfrm>
                <a:off x="6910702" y="2089877"/>
                <a:ext cx="1094" cy="210282"/>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6924A3CC-4343-4279-8D31-341D69659DF0}"/>
                  </a:ext>
                </a:extLst>
              </p:cNvPr>
              <p:cNvCxnSpPr/>
              <p:nvPr/>
            </p:nvCxnSpPr>
            <p:spPr>
              <a:xfrm flipV="1">
                <a:off x="6887539" y="3019560"/>
                <a:ext cx="0" cy="21028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A58DB0E-89F9-4BB5-89F8-2F8BAB08BE66}"/>
                  </a:ext>
                </a:extLst>
              </p:cNvPr>
              <p:cNvCxnSpPr/>
              <p:nvPr/>
            </p:nvCxnSpPr>
            <p:spPr>
              <a:xfrm flipH="1" flipV="1">
                <a:off x="6930718" y="3019560"/>
                <a:ext cx="1095" cy="21028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50C770-9829-4A85-BC94-CC1D61564033}"/>
                  </a:ext>
                </a:extLst>
              </p:cNvPr>
              <p:cNvCxnSpPr/>
              <p:nvPr/>
            </p:nvCxnSpPr>
            <p:spPr>
              <a:xfrm>
                <a:off x="6909703" y="3019560"/>
                <a:ext cx="1094" cy="210282"/>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5DDE680D-7DCE-44BC-9656-63D7A41E3DB5}"/>
                  </a:ext>
                </a:extLst>
              </p:cNvPr>
              <p:cNvCxnSpPr/>
              <p:nvPr/>
            </p:nvCxnSpPr>
            <p:spPr>
              <a:xfrm>
                <a:off x="6721748" y="2327854"/>
                <a:ext cx="0" cy="65922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3F5DEA4-4664-4E2A-841E-D68D2863D37F}"/>
                  </a:ext>
                </a:extLst>
              </p:cNvPr>
              <p:cNvCxnSpPr/>
              <p:nvPr/>
            </p:nvCxnSpPr>
            <p:spPr>
              <a:xfrm>
                <a:off x="6827780" y="2330856"/>
                <a:ext cx="1666671" cy="16596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80AE8DAF-D6BD-49DC-B960-E2AF9228211C}"/>
                  </a:ext>
                </a:extLst>
              </p:cNvPr>
              <p:cNvCxnSpPr/>
              <p:nvPr/>
            </p:nvCxnSpPr>
            <p:spPr>
              <a:xfrm flipV="1">
                <a:off x="6828986" y="2837793"/>
                <a:ext cx="1657337" cy="14929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9" name="Rectangle 138">
                <a:extLst>
                  <a:ext uri="{FF2B5EF4-FFF2-40B4-BE49-F238E27FC236}">
                    <a16:creationId xmlns:a16="http://schemas.microsoft.com/office/drawing/2014/main" id="{F233F391-605D-4191-9AFD-B15DE2DC8F78}"/>
                  </a:ext>
                </a:extLst>
              </p:cNvPr>
              <p:cNvSpPr/>
              <p:nvPr/>
            </p:nvSpPr>
            <p:spPr>
              <a:xfrm>
                <a:off x="8494451" y="2264030"/>
                <a:ext cx="525245" cy="847146"/>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0" name="Straight Connector 139">
                <a:extLst>
                  <a:ext uri="{FF2B5EF4-FFF2-40B4-BE49-F238E27FC236}">
                    <a16:creationId xmlns:a16="http://schemas.microsoft.com/office/drawing/2014/main" id="{0F0FBFBD-0A54-499D-81D5-5BD5242103C6}"/>
                  </a:ext>
                </a:extLst>
              </p:cNvPr>
              <p:cNvCxnSpPr/>
              <p:nvPr/>
            </p:nvCxnSpPr>
            <p:spPr>
              <a:xfrm>
                <a:off x="6721748" y="2329590"/>
                <a:ext cx="10723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CEEF5C-52DC-4B88-A3C3-3A72F884B4A5}"/>
                  </a:ext>
                </a:extLst>
              </p:cNvPr>
              <p:cNvCxnSpPr/>
              <p:nvPr/>
            </p:nvCxnSpPr>
            <p:spPr>
              <a:xfrm>
                <a:off x="6721748" y="2987083"/>
                <a:ext cx="10723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9F9FFF13-C914-4459-B52F-0F53CA2CB74A}"/>
                  </a:ext>
                </a:extLst>
              </p:cNvPr>
              <p:cNvCxnSpPr/>
              <p:nvPr/>
            </p:nvCxnSpPr>
            <p:spPr>
              <a:xfrm flipV="1">
                <a:off x="6775367" y="2327854"/>
                <a:ext cx="0" cy="659229"/>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E1210E0F-7B08-48D9-A3F5-6544114B1203}"/>
                  </a:ext>
                </a:extLst>
              </p:cNvPr>
              <p:cNvCxnSpPr/>
              <p:nvPr/>
            </p:nvCxnSpPr>
            <p:spPr>
              <a:xfrm flipV="1">
                <a:off x="8494451" y="2288363"/>
                <a:ext cx="0" cy="800292"/>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4" name="Group 143">
                <a:extLst>
                  <a:ext uri="{FF2B5EF4-FFF2-40B4-BE49-F238E27FC236}">
                    <a16:creationId xmlns:a16="http://schemas.microsoft.com/office/drawing/2014/main" id="{AFA7554D-22FE-4B86-AA06-18CC962B09E3}"/>
                  </a:ext>
                </a:extLst>
              </p:cNvPr>
              <p:cNvGrpSpPr/>
              <p:nvPr/>
            </p:nvGrpSpPr>
            <p:grpSpPr>
              <a:xfrm>
                <a:off x="6166499" y="2219036"/>
                <a:ext cx="487749" cy="865435"/>
                <a:chOff x="2049959" y="3649310"/>
                <a:chExt cx="849123" cy="1085383"/>
              </a:xfrm>
            </p:grpSpPr>
            <p:cxnSp>
              <p:nvCxnSpPr>
                <p:cNvPr id="145" name="Straight Connector 144">
                  <a:extLst>
                    <a:ext uri="{FF2B5EF4-FFF2-40B4-BE49-F238E27FC236}">
                      <a16:creationId xmlns:a16="http://schemas.microsoft.com/office/drawing/2014/main" id="{FF68D7DF-5978-4889-92D2-344C7A64852B}"/>
                    </a:ext>
                  </a:extLst>
                </p:cNvPr>
                <p:cNvCxnSpPr/>
                <p:nvPr/>
              </p:nvCxnSpPr>
              <p:spPr>
                <a:xfrm>
                  <a:off x="2049959" y="3649310"/>
                  <a:ext cx="0" cy="107986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4EEFA1B5-6B1D-474A-80C7-DCEE07C972E6}"/>
                    </a:ext>
                  </a:extLst>
                </p:cNvPr>
                <p:cNvCxnSpPr/>
                <p:nvPr/>
              </p:nvCxnSpPr>
              <p:spPr>
                <a:xfrm>
                  <a:off x="2601714" y="3763144"/>
                  <a:ext cx="279544" cy="42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24D285B0-B107-43BD-8314-9308B4152EEC}"/>
                    </a:ext>
                  </a:extLst>
                </p:cNvPr>
                <p:cNvCxnSpPr/>
                <p:nvPr/>
              </p:nvCxnSpPr>
              <p:spPr>
                <a:xfrm flipV="1">
                  <a:off x="2881259" y="3750806"/>
                  <a:ext cx="3672" cy="892355"/>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3C51BF3C-D75A-4A93-81BA-FE98F9D5389B}"/>
                    </a:ext>
                  </a:extLst>
                </p:cNvPr>
                <p:cNvCxnSpPr/>
                <p:nvPr/>
              </p:nvCxnSpPr>
              <p:spPr>
                <a:xfrm>
                  <a:off x="2049959" y="3654829"/>
                  <a:ext cx="551755"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8F4BCD5C-148A-46B7-A408-213BDC7B3A64}"/>
                    </a:ext>
                  </a:extLst>
                </p:cNvPr>
                <p:cNvCxnSpPr/>
                <p:nvPr/>
              </p:nvCxnSpPr>
              <p:spPr>
                <a:xfrm>
                  <a:off x="2049959" y="4729173"/>
                  <a:ext cx="551755" cy="552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050A0E65-DEA7-492F-939F-C1CAD971F8CF}"/>
                    </a:ext>
                  </a:extLst>
                </p:cNvPr>
                <p:cNvCxnSpPr/>
                <p:nvPr/>
              </p:nvCxnSpPr>
              <p:spPr>
                <a:xfrm flipV="1">
                  <a:off x="2601714" y="4622102"/>
                  <a:ext cx="297368" cy="80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0641402C-49F3-4590-AF90-3EA1C4C3EFFA}"/>
                    </a:ext>
                  </a:extLst>
                </p:cNvPr>
                <p:cNvCxnSpPr/>
                <p:nvPr/>
              </p:nvCxnSpPr>
              <p:spPr>
                <a:xfrm flipV="1">
                  <a:off x="2595509" y="3654829"/>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AF4564FA-3514-486E-A8B3-731F4722B216}"/>
                    </a:ext>
                  </a:extLst>
                </p:cNvPr>
                <p:cNvCxnSpPr/>
                <p:nvPr/>
              </p:nvCxnSpPr>
              <p:spPr>
                <a:xfrm flipV="1">
                  <a:off x="2601714" y="4616583"/>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6" name="Group 15">
              <a:extLst>
                <a:ext uri="{FF2B5EF4-FFF2-40B4-BE49-F238E27FC236}">
                  <a16:creationId xmlns:a16="http://schemas.microsoft.com/office/drawing/2014/main" id="{D0018BD8-B26C-4990-8C62-A6CC00377016}"/>
                </a:ext>
              </a:extLst>
            </p:cNvPr>
            <p:cNvGrpSpPr/>
            <p:nvPr/>
          </p:nvGrpSpPr>
          <p:grpSpPr>
            <a:xfrm>
              <a:off x="6887626" y="1971413"/>
              <a:ext cx="2622" cy="1304923"/>
              <a:chOff x="6867235" y="2008996"/>
              <a:chExt cx="2622" cy="1304923"/>
            </a:xfrm>
          </p:grpSpPr>
          <p:cxnSp>
            <p:nvCxnSpPr>
              <p:cNvPr id="119" name="Straight Connector 118">
                <a:extLst>
                  <a:ext uri="{FF2B5EF4-FFF2-40B4-BE49-F238E27FC236}">
                    <a16:creationId xmlns:a16="http://schemas.microsoft.com/office/drawing/2014/main" id="{6678FF90-9D3B-464F-890F-C9543C7BD151}"/>
                  </a:ext>
                </a:extLst>
              </p:cNvPr>
              <p:cNvCxnSpPr/>
              <p:nvPr/>
            </p:nvCxnSpPr>
            <p:spPr>
              <a:xfrm>
                <a:off x="6869857" y="2008996"/>
                <a:ext cx="0" cy="166001"/>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5DE4A468-1BA4-4B37-9AC8-FD32E7683B0F}"/>
                  </a:ext>
                </a:extLst>
              </p:cNvPr>
              <p:cNvCxnSpPr/>
              <p:nvPr/>
            </p:nvCxnSpPr>
            <p:spPr>
              <a:xfrm>
                <a:off x="6867235" y="3147918"/>
                <a:ext cx="0" cy="166001"/>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21EB1DF9-20C7-40C8-B600-0E599735CF14}"/>
                </a:ext>
              </a:extLst>
            </p:cNvPr>
            <p:cNvGrpSpPr/>
            <p:nvPr/>
          </p:nvGrpSpPr>
          <p:grpSpPr>
            <a:xfrm>
              <a:off x="5925345" y="1560420"/>
              <a:ext cx="3783359" cy="2104627"/>
              <a:chOff x="5925345" y="1618392"/>
              <a:chExt cx="3783359" cy="2104627"/>
            </a:xfrm>
          </p:grpSpPr>
          <p:cxnSp>
            <p:nvCxnSpPr>
              <p:cNvPr id="93" name="Straight Connector 92">
                <a:extLst>
                  <a:ext uri="{FF2B5EF4-FFF2-40B4-BE49-F238E27FC236}">
                    <a16:creationId xmlns:a16="http://schemas.microsoft.com/office/drawing/2014/main" id="{86C189D3-2558-4D55-AD83-8CB7BBD00912}"/>
                  </a:ext>
                </a:extLst>
              </p:cNvPr>
              <p:cNvCxnSpPr>
                <a:cxnSpLocks/>
              </p:cNvCxnSpPr>
              <p:nvPr/>
            </p:nvCxnSpPr>
            <p:spPr>
              <a:xfrm flipV="1">
                <a:off x="6808000" y="3559369"/>
                <a:ext cx="2830619" cy="2332"/>
              </a:xfrm>
              <a:prstGeom prst="line">
                <a:avLst/>
              </a:prstGeom>
              <a:ln w="127000"/>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ED89B3F1-266D-44B9-8C9A-A731F1AF7891}"/>
                  </a:ext>
                </a:extLst>
              </p:cNvPr>
              <p:cNvCxnSpPr>
                <a:cxnSpLocks/>
              </p:cNvCxnSpPr>
              <p:nvPr/>
            </p:nvCxnSpPr>
            <p:spPr>
              <a:xfrm flipV="1">
                <a:off x="6865205" y="1735165"/>
                <a:ext cx="2773416" cy="3030"/>
              </a:xfrm>
              <a:prstGeom prst="line">
                <a:avLst/>
              </a:prstGeom>
              <a:ln w="127000"/>
            </p:spPr>
            <p:style>
              <a:lnRef idx="1">
                <a:schemeClr val="accent1"/>
              </a:lnRef>
              <a:fillRef idx="0">
                <a:schemeClr val="accent1"/>
              </a:fillRef>
              <a:effectRef idx="0">
                <a:schemeClr val="accent1"/>
              </a:effectRef>
              <a:fontRef idx="minor">
                <a:schemeClr val="tx1"/>
              </a:fontRef>
            </p:style>
          </p:cxnSp>
          <p:sp>
            <p:nvSpPr>
              <p:cNvPr id="100" name="Arc 99">
                <a:extLst>
                  <a:ext uri="{FF2B5EF4-FFF2-40B4-BE49-F238E27FC236}">
                    <a16:creationId xmlns:a16="http://schemas.microsoft.com/office/drawing/2014/main" id="{26838DA7-BBC9-408F-BCD5-A960470AEF11}"/>
                  </a:ext>
                </a:extLst>
              </p:cNvPr>
              <p:cNvSpPr/>
              <p:nvPr/>
            </p:nvSpPr>
            <p:spPr>
              <a:xfrm>
                <a:off x="5925345" y="1919726"/>
                <a:ext cx="1125262" cy="1545028"/>
              </a:xfrm>
              <a:prstGeom prst="arc">
                <a:avLst>
                  <a:gd name="adj1" fmla="val 5455203"/>
                  <a:gd name="adj2" fmla="val 16308989"/>
                </a:avLst>
              </a:prstGeom>
              <a:ln w="22225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1" name="Rectangle 100">
                <a:extLst>
                  <a:ext uri="{FF2B5EF4-FFF2-40B4-BE49-F238E27FC236}">
                    <a16:creationId xmlns:a16="http://schemas.microsoft.com/office/drawing/2014/main" id="{D025F59E-8613-4C2D-9092-B662A02FD346}"/>
                  </a:ext>
                </a:extLst>
              </p:cNvPr>
              <p:cNvSpPr/>
              <p:nvPr/>
            </p:nvSpPr>
            <p:spPr>
              <a:xfrm>
                <a:off x="6362844" y="3167871"/>
                <a:ext cx="492107" cy="5551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FFD5F49E-511C-4A63-9FC5-9386D9A5A7C1}"/>
                  </a:ext>
                </a:extLst>
              </p:cNvPr>
              <p:cNvSpPr/>
              <p:nvPr/>
            </p:nvSpPr>
            <p:spPr>
              <a:xfrm>
                <a:off x="6362844" y="1618392"/>
                <a:ext cx="492107" cy="5551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4" name="Straight Connector 103">
                <a:extLst>
                  <a:ext uri="{FF2B5EF4-FFF2-40B4-BE49-F238E27FC236}">
                    <a16:creationId xmlns:a16="http://schemas.microsoft.com/office/drawing/2014/main" id="{536EE5A3-673D-41ED-94BC-B2227517D131}"/>
                  </a:ext>
                </a:extLst>
              </p:cNvPr>
              <p:cNvCxnSpPr/>
              <p:nvPr/>
            </p:nvCxnSpPr>
            <p:spPr>
              <a:xfrm rot="5400000" flipH="1" flipV="1">
                <a:off x="9397639" y="1962887"/>
                <a:ext cx="258746" cy="4507"/>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81924942-88EC-4F37-B331-2089F3BB19A2}"/>
                  </a:ext>
                </a:extLst>
              </p:cNvPr>
              <p:cNvCxnSpPr/>
              <p:nvPr/>
            </p:nvCxnSpPr>
            <p:spPr>
              <a:xfrm rot="5400000" flipH="1">
                <a:off x="9407192" y="3436121"/>
                <a:ext cx="235132"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692276B6-B5C9-4C0A-A17D-AE634782D372}"/>
                  </a:ext>
                </a:extLst>
              </p:cNvPr>
              <p:cNvCxnSpPr/>
              <p:nvPr/>
            </p:nvCxnSpPr>
            <p:spPr>
              <a:xfrm rot="5400000">
                <a:off x="8792160" y="2685156"/>
                <a:ext cx="1619014"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07" name="Group 106">
                <a:extLst>
                  <a:ext uri="{FF2B5EF4-FFF2-40B4-BE49-F238E27FC236}">
                    <a16:creationId xmlns:a16="http://schemas.microsoft.com/office/drawing/2014/main" id="{5578F9C7-66EB-4CB0-A7D3-5A28DFD5EE0B}"/>
                  </a:ext>
                </a:extLst>
              </p:cNvPr>
              <p:cNvGrpSpPr/>
              <p:nvPr/>
            </p:nvGrpSpPr>
            <p:grpSpPr>
              <a:xfrm rot="5400000">
                <a:off x="9504463" y="2601445"/>
                <a:ext cx="133147" cy="156304"/>
                <a:chOff x="7677150" y="1399226"/>
                <a:chExt cx="167640" cy="220980"/>
              </a:xfrm>
            </p:grpSpPr>
            <p:cxnSp>
              <p:nvCxnSpPr>
                <p:cNvPr id="116" name="Straight Connector 115">
                  <a:extLst>
                    <a:ext uri="{FF2B5EF4-FFF2-40B4-BE49-F238E27FC236}">
                      <a16:creationId xmlns:a16="http://schemas.microsoft.com/office/drawing/2014/main" id="{1ED4FC87-1C1B-4B43-AAD5-813E6F5A6525}"/>
                    </a:ext>
                  </a:extLst>
                </p:cNvPr>
                <p:cNvCxnSpPr/>
                <p:nvPr/>
              </p:nvCxnSpPr>
              <p:spPr>
                <a:xfrm>
                  <a:off x="7760970" y="1435540"/>
                  <a:ext cx="0" cy="184666"/>
                </a:xfrm>
                <a:prstGeom prst="line">
                  <a:avLst/>
                </a:prstGeom>
                <a:ln w="793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F07F86DF-1195-4EE7-AC40-780E10A93904}"/>
                    </a:ext>
                  </a:extLst>
                </p:cNvPr>
                <p:cNvCxnSpPr/>
                <p:nvPr/>
              </p:nvCxnSpPr>
              <p:spPr>
                <a:xfrm flipH="1" flipV="1">
                  <a:off x="7677150" y="1399226"/>
                  <a:ext cx="167640" cy="2854"/>
                </a:xfrm>
                <a:prstGeom prst="line">
                  <a:avLst/>
                </a:prstGeom>
                <a:ln w="793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08" name="Group 107">
                <a:extLst>
                  <a:ext uri="{FF2B5EF4-FFF2-40B4-BE49-F238E27FC236}">
                    <a16:creationId xmlns:a16="http://schemas.microsoft.com/office/drawing/2014/main" id="{E3E4E9D1-8B50-4107-8CA6-C9B3DE4A1776}"/>
                  </a:ext>
                </a:extLst>
              </p:cNvPr>
              <p:cNvGrpSpPr/>
              <p:nvPr/>
            </p:nvGrpSpPr>
            <p:grpSpPr>
              <a:xfrm rot="5400000">
                <a:off x="9599350" y="3358361"/>
                <a:ext cx="91065" cy="127642"/>
                <a:chOff x="7722692" y="1522611"/>
                <a:chExt cx="114656" cy="180459"/>
              </a:xfrm>
            </p:grpSpPr>
            <p:cxnSp>
              <p:nvCxnSpPr>
                <p:cNvPr id="114" name="Straight Connector 113">
                  <a:extLst>
                    <a:ext uri="{FF2B5EF4-FFF2-40B4-BE49-F238E27FC236}">
                      <a16:creationId xmlns:a16="http://schemas.microsoft.com/office/drawing/2014/main" id="{610DA2ED-2E47-4B9C-AE3A-241A6A88EA8E}"/>
                    </a:ext>
                  </a:extLst>
                </p:cNvPr>
                <p:cNvCxnSpPr/>
                <p:nvPr/>
              </p:nvCxnSpPr>
              <p:spPr>
                <a:xfrm>
                  <a:off x="7780020" y="1522611"/>
                  <a:ext cx="3810" cy="180459"/>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2CB37DF-D1AF-4E48-8600-551B5A041FFA}"/>
                    </a:ext>
                  </a:extLst>
                </p:cNvPr>
                <p:cNvCxnSpPr/>
                <p:nvPr/>
              </p:nvCxnSpPr>
              <p:spPr>
                <a:xfrm flipH="1">
                  <a:off x="7722692" y="1703070"/>
                  <a:ext cx="114656"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9" name="Group 108">
                <a:extLst>
                  <a:ext uri="{FF2B5EF4-FFF2-40B4-BE49-F238E27FC236}">
                    <a16:creationId xmlns:a16="http://schemas.microsoft.com/office/drawing/2014/main" id="{934E8CA2-A6D8-41DF-B62F-80A0BEFF80C9}"/>
                  </a:ext>
                </a:extLst>
              </p:cNvPr>
              <p:cNvGrpSpPr/>
              <p:nvPr/>
            </p:nvGrpSpPr>
            <p:grpSpPr>
              <a:xfrm rot="5400000">
                <a:off x="9599040" y="1879356"/>
                <a:ext cx="91065" cy="127642"/>
                <a:chOff x="7722692" y="1522611"/>
                <a:chExt cx="114656" cy="180459"/>
              </a:xfrm>
            </p:grpSpPr>
            <p:cxnSp>
              <p:nvCxnSpPr>
                <p:cNvPr id="112" name="Straight Connector 111">
                  <a:extLst>
                    <a:ext uri="{FF2B5EF4-FFF2-40B4-BE49-F238E27FC236}">
                      <a16:creationId xmlns:a16="http://schemas.microsoft.com/office/drawing/2014/main" id="{1DD204E8-4E51-453C-901F-0B10D1BD95C1}"/>
                    </a:ext>
                  </a:extLst>
                </p:cNvPr>
                <p:cNvCxnSpPr/>
                <p:nvPr/>
              </p:nvCxnSpPr>
              <p:spPr>
                <a:xfrm>
                  <a:off x="7780020" y="1522611"/>
                  <a:ext cx="3810" cy="180459"/>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0057485-43D5-43F6-AE6A-B68CBAAAD7C7}"/>
                    </a:ext>
                  </a:extLst>
                </p:cNvPr>
                <p:cNvCxnSpPr/>
                <p:nvPr/>
              </p:nvCxnSpPr>
              <p:spPr>
                <a:xfrm flipH="1">
                  <a:off x="7722692" y="1703070"/>
                  <a:ext cx="114656"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0" name="Straight Connector 109">
                <a:extLst>
                  <a:ext uri="{FF2B5EF4-FFF2-40B4-BE49-F238E27FC236}">
                    <a16:creationId xmlns:a16="http://schemas.microsoft.com/office/drawing/2014/main" id="{E7E0AED0-C806-4F00-9C62-CB354A9B1B78}"/>
                  </a:ext>
                </a:extLst>
              </p:cNvPr>
              <p:cNvCxnSpPr/>
              <p:nvPr/>
            </p:nvCxnSpPr>
            <p:spPr>
              <a:xfrm rot="5400000">
                <a:off x="9250396" y="2124511"/>
                <a:ext cx="915994" cy="0"/>
              </a:xfrm>
              <a:prstGeom prst="line">
                <a:avLst/>
              </a:prstGeom>
              <a:ln w="158750"/>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4ED35029-2101-4199-8F8E-FB72A53029DE}"/>
                  </a:ext>
                </a:extLst>
              </p:cNvPr>
              <p:cNvCxnSpPr/>
              <p:nvPr/>
            </p:nvCxnSpPr>
            <p:spPr>
              <a:xfrm rot="5400000">
                <a:off x="9284430" y="3198732"/>
                <a:ext cx="847925" cy="0"/>
              </a:xfrm>
              <a:prstGeom prst="line">
                <a:avLst/>
              </a:prstGeom>
              <a:ln w="158750"/>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301564FA-3552-4555-9510-4F3AF0D73166}"/>
                </a:ext>
              </a:extLst>
            </p:cNvPr>
            <p:cNvGrpSpPr/>
            <p:nvPr/>
          </p:nvGrpSpPr>
          <p:grpSpPr>
            <a:xfrm>
              <a:off x="6304715" y="2294222"/>
              <a:ext cx="153431" cy="681579"/>
              <a:chOff x="6284324" y="2331805"/>
              <a:chExt cx="153431" cy="681579"/>
            </a:xfrm>
          </p:grpSpPr>
          <p:sp>
            <p:nvSpPr>
              <p:cNvPr id="85" name="Oval 84">
                <a:extLst>
                  <a:ext uri="{FF2B5EF4-FFF2-40B4-BE49-F238E27FC236}">
                    <a16:creationId xmlns:a16="http://schemas.microsoft.com/office/drawing/2014/main" id="{FFDF7636-D9A5-4343-9FFD-3D8D0AA1C595}"/>
                  </a:ext>
                </a:extLst>
              </p:cNvPr>
              <p:cNvSpPr/>
              <p:nvPr/>
            </p:nvSpPr>
            <p:spPr>
              <a:xfrm>
                <a:off x="6403938" y="2406224"/>
                <a:ext cx="33817" cy="5379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85DC1C2E-40EC-49C9-AB50-A7FC22CD778F}"/>
                  </a:ext>
                </a:extLst>
              </p:cNvPr>
              <p:cNvSpPr/>
              <p:nvPr/>
            </p:nvSpPr>
            <p:spPr>
              <a:xfrm>
                <a:off x="6284324" y="2331805"/>
                <a:ext cx="42338" cy="6815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53" name="Rectangle 152">
            <a:extLst>
              <a:ext uri="{FF2B5EF4-FFF2-40B4-BE49-F238E27FC236}">
                <a16:creationId xmlns:a16="http://schemas.microsoft.com/office/drawing/2014/main" id="{CAB206CE-A397-450B-A0E1-EC70DD62424E}"/>
              </a:ext>
            </a:extLst>
          </p:cNvPr>
          <p:cNvSpPr/>
          <p:nvPr/>
        </p:nvSpPr>
        <p:spPr>
          <a:xfrm>
            <a:off x="2090183" y="4142777"/>
            <a:ext cx="2693803" cy="1621549"/>
          </a:xfrm>
          <a:prstGeom prst="rect">
            <a:avLst/>
          </a:prstGeom>
          <a:noFill/>
          <a:ln w="539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7DE75E39-75EF-46F9-95C4-EF952F758037}"/>
              </a:ext>
            </a:extLst>
          </p:cNvPr>
          <p:cNvSpPr/>
          <p:nvPr/>
        </p:nvSpPr>
        <p:spPr>
          <a:xfrm>
            <a:off x="3413703" y="4926068"/>
            <a:ext cx="58521" cy="5837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5" name="Straight Connector 154">
            <a:extLst>
              <a:ext uri="{FF2B5EF4-FFF2-40B4-BE49-F238E27FC236}">
                <a16:creationId xmlns:a16="http://schemas.microsoft.com/office/drawing/2014/main" id="{791F900C-E31C-4D41-8D66-A09A111D7352}"/>
              </a:ext>
            </a:extLst>
          </p:cNvPr>
          <p:cNvCxnSpPr/>
          <p:nvPr/>
        </p:nvCxnSpPr>
        <p:spPr>
          <a:xfrm>
            <a:off x="2090183" y="4142777"/>
            <a:ext cx="2693803" cy="16215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385F6342-062D-4EB2-B60A-1182260E8826}"/>
              </a:ext>
            </a:extLst>
          </p:cNvPr>
          <p:cNvCxnSpPr/>
          <p:nvPr/>
        </p:nvCxnSpPr>
        <p:spPr>
          <a:xfrm flipV="1">
            <a:off x="2116508" y="4163848"/>
            <a:ext cx="2625762" cy="1600478"/>
          </a:xfrm>
          <a:prstGeom prst="line">
            <a:avLst/>
          </a:prstGeom>
        </p:spPr>
        <p:style>
          <a:lnRef idx="1">
            <a:schemeClr val="accent1"/>
          </a:lnRef>
          <a:fillRef idx="0">
            <a:schemeClr val="accent1"/>
          </a:fillRef>
          <a:effectRef idx="0">
            <a:schemeClr val="accent1"/>
          </a:effectRef>
          <a:fontRef idx="minor">
            <a:schemeClr val="tx1"/>
          </a:fontRef>
        </p:style>
      </p:cxnSp>
      <p:sp>
        <p:nvSpPr>
          <p:cNvPr id="157" name="TextBox 156">
            <a:extLst>
              <a:ext uri="{FF2B5EF4-FFF2-40B4-BE49-F238E27FC236}">
                <a16:creationId xmlns:a16="http://schemas.microsoft.com/office/drawing/2014/main" id="{45A6C610-F7FF-479B-B321-E08237517D90}"/>
              </a:ext>
            </a:extLst>
          </p:cNvPr>
          <p:cNvSpPr txBox="1"/>
          <p:nvPr/>
        </p:nvSpPr>
        <p:spPr>
          <a:xfrm>
            <a:off x="6412568" y="5787091"/>
            <a:ext cx="4140926" cy="646331"/>
          </a:xfrm>
          <a:prstGeom prst="rect">
            <a:avLst/>
          </a:prstGeom>
          <a:noFill/>
        </p:spPr>
        <p:txBody>
          <a:bodyPr wrap="square" rtlCol="0">
            <a:spAutoFit/>
          </a:bodyPr>
          <a:lstStyle/>
          <a:p>
            <a:pPr algn="ctr"/>
            <a:r>
              <a:rPr lang="en-US" dirty="0"/>
              <a:t>Maximum spot movement through zoom range should be ≤ ± 19 microns</a:t>
            </a:r>
          </a:p>
        </p:txBody>
      </p:sp>
    </p:spTree>
    <p:extLst>
      <p:ext uri="{BB962C8B-B14F-4D97-AF65-F5344CB8AC3E}">
        <p14:creationId xmlns:p14="http://schemas.microsoft.com/office/powerpoint/2010/main" val="37513857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4361" y="178824"/>
            <a:ext cx="9037889" cy="618533"/>
          </a:xfrm>
        </p:spPr>
        <p:txBody>
          <a:bodyPr>
            <a:normAutofit fontScale="90000"/>
          </a:bodyPr>
          <a:lstStyle/>
          <a:p>
            <a:r>
              <a:rPr lang="en-US" sz="2900" dirty="0"/>
              <a:t>Step 15: In-Water Optical Verification Test of Complete Assembly.</a:t>
            </a:r>
          </a:p>
        </p:txBody>
      </p:sp>
      <p:grpSp>
        <p:nvGrpSpPr>
          <p:cNvPr id="135" name="Group 134"/>
          <p:cNvGrpSpPr/>
          <p:nvPr/>
        </p:nvGrpSpPr>
        <p:grpSpPr>
          <a:xfrm rot="6339198">
            <a:off x="7525537" y="2835899"/>
            <a:ext cx="1629800" cy="3374115"/>
            <a:chOff x="7421166" y="1053982"/>
            <a:chExt cx="2649841" cy="5114892"/>
          </a:xfrm>
        </p:grpSpPr>
        <p:cxnSp>
          <p:nvCxnSpPr>
            <p:cNvPr id="4" name="Straight Connector 3"/>
            <p:cNvCxnSpPr/>
            <p:nvPr/>
          </p:nvCxnSpPr>
          <p:spPr>
            <a:xfrm flipV="1">
              <a:off x="9867899" y="1147368"/>
              <a:ext cx="50037" cy="3828206"/>
            </a:xfrm>
            <a:prstGeom prst="line">
              <a:avLst/>
            </a:prstGeom>
            <a:ln w="12700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7572004" y="1147368"/>
              <a:ext cx="44233" cy="3750868"/>
            </a:xfrm>
            <a:prstGeom prst="line">
              <a:avLst/>
            </a:prstGeom>
            <a:ln w="127000"/>
          </p:spPr>
          <p:style>
            <a:lnRef idx="1">
              <a:schemeClr val="accent1"/>
            </a:lnRef>
            <a:fillRef idx="0">
              <a:schemeClr val="accent1"/>
            </a:fillRef>
            <a:effectRef idx="0">
              <a:schemeClr val="accent1"/>
            </a:effectRef>
            <a:fontRef idx="minor">
              <a:schemeClr val="tx1"/>
            </a:fontRef>
          </p:style>
        </p:cxnSp>
        <p:sp>
          <p:nvSpPr>
            <p:cNvPr id="11" name="Arc 10"/>
            <p:cNvSpPr/>
            <p:nvPr/>
          </p:nvSpPr>
          <p:spPr>
            <a:xfrm rot="16200000">
              <a:off x="8012552" y="4435590"/>
              <a:ext cx="1521293" cy="1945275"/>
            </a:xfrm>
            <a:prstGeom prst="arc">
              <a:avLst>
                <a:gd name="adj1" fmla="val 5455203"/>
                <a:gd name="adj2" fmla="val 16308989"/>
              </a:avLst>
            </a:prstGeom>
            <a:ln w="22225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Rectangle 9"/>
            <p:cNvSpPr/>
            <p:nvPr/>
          </p:nvSpPr>
          <p:spPr>
            <a:xfrm rot="16200000">
              <a:off x="9388875" y="4895268"/>
              <a:ext cx="665301" cy="698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16200000">
              <a:off x="7437996" y="4895269"/>
              <a:ext cx="665301" cy="698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p:cNvGrpSpPr/>
            <p:nvPr/>
          </p:nvGrpSpPr>
          <p:grpSpPr>
            <a:xfrm rot="10800000">
              <a:off x="7777073" y="1358243"/>
              <a:ext cx="1952897" cy="4470318"/>
              <a:chOff x="3971872" y="1695757"/>
              <a:chExt cx="1952897" cy="4674801"/>
            </a:xfrm>
          </p:grpSpPr>
          <p:grpSp>
            <p:nvGrpSpPr>
              <p:cNvPr id="14" name="Group 13"/>
              <p:cNvGrpSpPr/>
              <p:nvPr/>
            </p:nvGrpSpPr>
            <p:grpSpPr>
              <a:xfrm rot="5400000">
                <a:off x="2610920" y="3056709"/>
                <a:ext cx="4674801" cy="1952897"/>
                <a:chOff x="3136474" y="3308015"/>
                <a:chExt cx="4350881" cy="1592855"/>
              </a:xfrm>
            </p:grpSpPr>
            <p:cxnSp>
              <p:nvCxnSpPr>
                <p:cNvPr id="22" name="Straight Connector 21"/>
                <p:cNvCxnSpPr/>
                <p:nvPr/>
              </p:nvCxnSpPr>
              <p:spPr>
                <a:xfrm flipV="1">
                  <a:off x="7473986" y="3308015"/>
                  <a:ext cx="13369" cy="1592855"/>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565387" y="3704385"/>
                  <a:ext cx="51554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571008" y="4575098"/>
                  <a:ext cx="51554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3571008" y="3616771"/>
                  <a:ext cx="515542" cy="253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3571008" y="4474694"/>
                  <a:ext cx="515542" cy="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3571008" y="3613788"/>
                  <a:ext cx="0" cy="967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3577767" y="4477874"/>
                  <a:ext cx="0" cy="967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4086550" y="3506668"/>
                  <a:ext cx="0"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151711" y="4664455"/>
                  <a:ext cx="3327299" cy="1000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4151711" y="3506668"/>
                  <a:ext cx="3327299" cy="1235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4143365" y="3506668"/>
                  <a:ext cx="1441"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115714" y="3506668"/>
                  <a:ext cx="1440" cy="21594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4085236" y="4461389"/>
                  <a:ext cx="0"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flipV="1">
                  <a:off x="4142051" y="4461389"/>
                  <a:ext cx="1441" cy="2159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114400" y="4461389"/>
                  <a:ext cx="1440" cy="21594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867084" y="3751054"/>
                  <a:ext cx="0" cy="67698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4006603" y="3754137"/>
                  <a:ext cx="2193046" cy="17043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4008190" y="4274726"/>
                  <a:ext cx="2180764" cy="15331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6199649" y="3685511"/>
                  <a:ext cx="691130" cy="869961"/>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Connector 40"/>
                <p:cNvCxnSpPr/>
                <p:nvPr/>
              </p:nvCxnSpPr>
              <p:spPr>
                <a:xfrm>
                  <a:off x="3867084" y="3752837"/>
                  <a:ext cx="14110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867084" y="4428037"/>
                  <a:ext cx="14110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3937637" y="3751054"/>
                  <a:ext cx="0" cy="676983"/>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6199649" y="3710499"/>
                  <a:ext cx="0" cy="821845"/>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5" name="Group 44"/>
                <p:cNvGrpSpPr/>
                <p:nvPr/>
              </p:nvGrpSpPr>
              <p:grpSpPr>
                <a:xfrm>
                  <a:off x="3136474" y="3639305"/>
                  <a:ext cx="641792" cy="888742"/>
                  <a:chOff x="2049959" y="3649310"/>
                  <a:chExt cx="849123" cy="1085383"/>
                </a:xfrm>
              </p:grpSpPr>
              <p:cxnSp>
                <p:nvCxnSpPr>
                  <p:cNvPr id="46" name="Straight Connector 45"/>
                  <p:cNvCxnSpPr/>
                  <p:nvPr/>
                </p:nvCxnSpPr>
                <p:spPr>
                  <a:xfrm>
                    <a:off x="2049959" y="3649310"/>
                    <a:ext cx="0" cy="107986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601714" y="3763144"/>
                    <a:ext cx="279544" cy="42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2881259" y="3750806"/>
                    <a:ext cx="3672" cy="892355"/>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2049959" y="3654829"/>
                    <a:ext cx="551755"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2049959" y="4729173"/>
                    <a:ext cx="551755" cy="552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V="1">
                    <a:off x="2601714" y="4622102"/>
                    <a:ext cx="297368" cy="80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2595509" y="3654829"/>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2601714" y="4616583"/>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7" name="Straight Connector 16"/>
              <p:cNvCxnSpPr/>
              <p:nvPr/>
            </p:nvCxnSpPr>
            <p:spPr>
              <a:xfrm rot="5400000">
                <a:off x="5678545" y="2585653"/>
                <a:ext cx="0" cy="20900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4244580" y="2581946"/>
                <a:ext cx="0" cy="20900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cxnSp>
          <p:nvCxnSpPr>
            <p:cNvPr id="64" name="Straight Connector 63"/>
            <p:cNvCxnSpPr/>
            <p:nvPr/>
          </p:nvCxnSpPr>
          <p:spPr>
            <a:xfrm flipH="1" flipV="1">
              <a:off x="7694853" y="1296572"/>
              <a:ext cx="325775" cy="609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H="1">
              <a:off x="9561764" y="1302666"/>
              <a:ext cx="296044"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7745066" y="1198690"/>
              <a:ext cx="2038427"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17" name="Group 116"/>
            <p:cNvGrpSpPr/>
            <p:nvPr/>
          </p:nvGrpSpPr>
          <p:grpSpPr>
            <a:xfrm>
              <a:off x="8735299" y="1146004"/>
              <a:ext cx="167640" cy="211314"/>
              <a:chOff x="7677150" y="1399226"/>
              <a:chExt cx="167640" cy="220980"/>
            </a:xfrm>
          </p:grpSpPr>
          <p:cxnSp>
            <p:nvCxnSpPr>
              <p:cNvPr id="124" name="Straight Connector 123"/>
              <p:cNvCxnSpPr/>
              <p:nvPr/>
            </p:nvCxnSpPr>
            <p:spPr>
              <a:xfrm>
                <a:off x="7760970" y="1435540"/>
                <a:ext cx="0" cy="184666"/>
              </a:xfrm>
              <a:prstGeom prst="line">
                <a:avLst/>
              </a:prstGeom>
              <a:ln w="793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flipH="1" flipV="1">
                <a:off x="7677150" y="1399226"/>
                <a:ext cx="167640" cy="2854"/>
              </a:xfrm>
              <a:prstGeom prst="line">
                <a:avLst/>
              </a:prstGeom>
              <a:ln w="793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18" name="Group 117"/>
            <p:cNvGrpSpPr/>
            <p:nvPr/>
          </p:nvGrpSpPr>
          <p:grpSpPr>
            <a:xfrm>
              <a:off x="9634908" y="1053982"/>
              <a:ext cx="114656" cy="172565"/>
              <a:chOff x="7722692" y="1522611"/>
              <a:chExt cx="114656" cy="180459"/>
            </a:xfrm>
          </p:grpSpPr>
          <p:cxnSp>
            <p:nvCxnSpPr>
              <p:cNvPr id="122" name="Straight Connector 121"/>
              <p:cNvCxnSpPr/>
              <p:nvPr/>
            </p:nvCxnSpPr>
            <p:spPr>
              <a:xfrm>
                <a:off x="7780020" y="1522611"/>
                <a:ext cx="3810" cy="180459"/>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H="1">
                <a:off x="7722692" y="1703070"/>
                <a:ext cx="114656"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9" name="Group 118"/>
            <p:cNvGrpSpPr/>
            <p:nvPr/>
          </p:nvGrpSpPr>
          <p:grpSpPr>
            <a:xfrm>
              <a:off x="7772759" y="1054401"/>
              <a:ext cx="114656" cy="172565"/>
              <a:chOff x="7722692" y="1522611"/>
              <a:chExt cx="114656" cy="180459"/>
            </a:xfrm>
          </p:grpSpPr>
          <p:cxnSp>
            <p:nvCxnSpPr>
              <p:cNvPr id="120" name="Straight Connector 119"/>
              <p:cNvCxnSpPr/>
              <p:nvPr/>
            </p:nvCxnSpPr>
            <p:spPr>
              <a:xfrm>
                <a:off x="7780020" y="1522611"/>
                <a:ext cx="3810" cy="180459"/>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H="1">
                <a:off x="7722692" y="1703070"/>
                <a:ext cx="114656"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9" name="Straight Connector 128"/>
            <p:cNvCxnSpPr/>
            <p:nvPr/>
          </p:nvCxnSpPr>
          <p:spPr>
            <a:xfrm>
              <a:off x="7559413" y="1053982"/>
              <a:ext cx="1153287" cy="0"/>
            </a:xfrm>
            <a:prstGeom prst="line">
              <a:avLst/>
            </a:prstGeom>
            <a:ln w="158750"/>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8923909" y="1053982"/>
              <a:ext cx="1067584" cy="0"/>
            </a:xfrm>
            <a:prstGeom prst="line">
              <a:avLst/>
            </a:prstGeom>
            <a:ln w="158750"/>
          </p:spPr>
          <p:style>
            <a:lnRef idx="1">
              <a:schemeClr val="accent1"/>
            </a:lnRef>
            <a:fillRef idx="0">
              <a:schemeClr val="accent1"/>
            </a:fillRef>
            <a:effectRef idx="0">
              <a:schemeClr val="accent1"/>
            </a:effectRef>
            <a:fontRef idx="minor">
              <a:schemeClr val="tx1"/>
            </a:fontRef>
          </p:style>
        </p:cxnSp>
      </p:grpSp>
      <p:pic>
        <p:nvPicPr>
          <p:cNvPr id="6" name="Picture 5"/>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54371" y="1920869"/>
            <a:ext cx="4998720" cy="2804160"/>
          </a:xfrm>
          <a:prstGeom prst="rect">
            <a:avLst/>
          </a:prstGeom>
          <a:scene3d>
            <a:camera prst="orthographicFront">
              <a:rot lat="2700000" lon="18599980" rev="0"/>
            </a:camera>
            <a:lightRig rig="threePt" dir="t"/>
          </a:scene3d>
        </p:spPr>
      </p:pic>
      <p:sp>
        <p:nvSpPr>
          <p:cNvPr id="3" name="TextBox 2">
            <a:extLst>
              <a:ext uri="{FF2B5EF4-FFF2-40B4-BE49-F238E27FC236}">
                <a16:creationId xmlns:a16="http://schemas.microsoft.com/office/drawing/2014/main" id="{7A179382-B266-431F-8D94-A3782D390500}"/>
              </a:ext>
            </a:extLst>
          </p:cNvPr>
          <p:cNvSpPr txBox="1"/>
          <p:nvPr/>
        </p:nvSpPr>
        <p:spPr>
          <a:xfrm>
            <a:off x="5831731" y="1040860"/>
            <a:ext cx="5489947" cy="923330"/>
          </a:xfrm>
          <a:prstGeom prst="rect">
            <a:avLst/>
          </a:prstGeom>
          <a:noFill/>
        </p:spPr>
        <p:txBody>
          <a:bodyPr wrap="square" rtlCol="0">
            <a:spAutoFit/>
          </a:bodyPr>
          <a:lstStyle/>
          <a:p>
            <a:r>
              <a:rPr lang="en-US" dirty="0"/>
              <a:t>Qualitatively compare in-water test target with in-air reference image for consistent resolution and lateral color, especially at image edges.</a:t>
            </a:r>
          </a:p>
        </p:txBody>
      </p:sp>
    </p:spTree>
    <p:extLst>
      <p:ext uri="{BB962C8B-B14F-4D97-AF65-F5344CB8AC3E}">
        <p14:creationId xmlns:p14="http://schemas.microsoft.com/office/powerpoint/2010/main" val="41564047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E0048-430D-4FBC-95D4-3B418601B59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A19424CD-C449-4FD9-94FB-57944FFB0BAB}"/>
              </a:ext>
            </a:extLst>
          </p:cNvPr>
          <p:cNvPicPr>
            <a:picLocks noChangeAspect="1"/>
          </p:cNvPicPr>
          <p:nvPr/>
        </p:nvPicPr>
        <p:blipFill>
          <a:blip r:embed="rId2"/>
          <a:stretch>
            <a:fillRect/>
          </a:stretch>
        </p:blipFill>
        <p:spPr>
          <a:xfrm>
            <a:off x="4316097" y="2189284"/>
            <a:ext cx="2420322" cy="3218967"/>
          </a:xfrm>
          <a:prstGeom prst="rect">
            <a:avLst/>
          </a:prstGeom>
        </p:spPr>
      </p:pic>
      <p:pic>
        <p:nvPicPr>
          <p:cNvPr id="5" name="Picture 4">
            <a:extLst>
              <a:ext uri="{FF2B5EF4-FFF2-40B4-BE49-F238E27FC236}">
                <a16:creationId xmlns:a16="http://schemas.microsoft.com/office/drawing/2014/main" id="{5D261145-CF5D-467F-85A0-244FD3E8DA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885071"/>
            <a:ext cx="3028071" cy="4037428"/>
          </a:xfrm>
          <a:prstGeom prst="rect">
            <a:avLst/>
          </a:prstGeom>
        </p:spPr>
      </p:pic>
      <p:pic>
        <p:nvPicPr>
          <p:cNvPr id="6" name="Picture 5">
            <a:extLst>
              <a:ext uri="{FF2B5EF4-FFF2-40B4-BE49-F238E27FC236}">
                <a16:creationId xmlns:a16="http://schemas.microsoft.com/office/drawing/2014/main" id="{A1DA7E1B-B5C6-4EB7-8F4C-5C42EA9C89AF}"/>
              </a:ext>
            </a:extLst>
          </p:cNvPr>
          <p:cNvPicPr>
            <a:picLocks noChangeAspect="1"/>
          </p:cNvPicPr>
          <p:nvPr/>
        </p:nvPicPr>
        <p:blipFill>
          <a:blip r:embed="rId4"/>
          <a:stretch>
            <a:fillRect/>
          </a:stretch>
        </p:blipFill>
        <p:spPr>
          <a:xfrm>
            <a:off x="7186246" y="2084268"/>
            <a:ext cx="4572000" cy="3429000"/>
          </a:xfrm>
          <a:prstGeom prst="rect">
            <a:avLst/>
          </a:prstGeom>
        </p:spPr>
      </p:pic>
    </p:spTree>
    <p:extLst>
      <p:ext uri="{BB962C8B-B14F-4D97-AF65-F5344CB8AC3E}">
        <p14:creationId xmlns:p14="http://schemas.microsoft.com/office/powerpoint/2010/main" val="27217892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7F6AE-8A92-4286-AF6F-D43D668B0D34}"/>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43D9A492-96B2-45D5-B649-4FE391D8BA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9050" y="857250"/>
            <a:ext cx="6858000" cy="5143500"/>
          </a:xfrm>
          <a:prstGeom prst="rect">
            <a:avLst/>
          </a:prstGeom>
        </p:spPr>
      </p:pic>
      <p:pic>
        <p:nvPicPr>
          <p:cNvPr id="6" name="Picture 5">
            <a:extLst>
              <a:ext uri="{FF2B5EF4-FFF2-40B4-BE49-F238E27FC236}">
                <a16:creationId xmlns:a16="http://schemas.microsoft.com/office/drawing/2014/main" id="{145909BA-FD8A-4C12-9F00-12DB4F9985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6429" y="-49237"/>
            <a:ext cx="5143500" cy="6858000"/>
          </a:xfrm>
          <a:prstGeom prst="rect">
            <a:avLst/>
          </a:prstGeom>
        </p:spPr>
      </p:pic>
    </p:spTree>
    <p:extLst>
      <p:ext uri="{BB962C8B-B14F-4D97-AF65-F5344CB8AC3E}">
        <p14:creationId xmlns:p14="http://schemas.microsoft.com/office/powerpoint/2010/main" val="42017385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A12B9-7C8A-40A9-A23C-4E79CF160412}"/>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51299A96-BBB2-47AB-BEC8-E26A108BD5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53394" y="1505242"/>
            <a:ext cx="4736970" cy="3552728"/>
          </a:xfrm>
          <a:prstGeom prst="rect">
            <a:avLst/>
          </a:prstGeom>
        </p:spPr>
      </p:pic>
      <p:pic>
        <p:nvPicPr>
          <p:cNvPr id="6" name="Picture 5">
            <a:extLst>
              <a:ext uri="{FF2B5EF4-FFF2-40B4-BE49-F238E27FC236}">
                <a16:creationId xmlns:a16="http://schemas.microsoft.com/office/drawing/2014/main" id="{C9BFE1A5-CAB5-49A6-867A-3F68453C80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118382"/>
            <a:ext cx="6509823" cy="4882367"/>
          </a:xfrm>
          <a:prstGeom prst="rect">
            <a:avLst/>
          </a:prstGeom>
        </p:spPr>
      </p:pic>
    </p:spTree>
    <p:extLst>
      <p:ext uri="{BB962C8B-B14F-4D97-AF65-F5344CB8AC3E}">
        <p14:creationId xmlns:p14="http://schemas.microsoft.com/office/powerpoint/2010/main" val="28425552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43D87-10F5-467B-9934-74CAE3F51014}"/>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5EDA7065-92C0-4512-84F9-DC3BDBAA96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96794" y="613701"/>
            <a:ext cx="7978726" cy="5984045"/>
          </a:xfrm>
          <a:prstGeom prst="rect">
            <a:avLst/>
          </a:prstGeom>
        </p:spPr>
      </p:pic>
    </p:spTree>
    <p:extLst>
      <p:ext uri="{BB962C8B-B14F-4D97-AF65-F5344CB8AC3E}">
        <p14:creationId xmlns:p14="http://schemas.microsoft.com/office/powerpoint/2010/main" val="1541400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1305" y="125311"/>
            <a:ext cx="8463120" cy="836350"/>
          </a:xfrm>
        </p:spPr>
        <p:txBody>
          <a:bodyPr>
            <a:normAutofit/>
          </a:bodyPr>
          <a:lstStyle/>
          <a:p>
            <a:r>
              <a:rPr lang="en-US" sz="2800" dirty="0"/>
              <a:t>Camera Alignment Components - Cartoon</a:t>
            </a:r>
          </a:p>
        </p:txBody>
      </p:sp>
      <p:sp>
        <p:nvSpPr>
          <p:cNvPr id="64" name="TextBox 63"/>
          <p:cNvSpPr txBox="1"/>
          <p:nvPr/>
        </p:nvSpPr>
        <p:spPr>
          <a:xfrm>
            <a:off x="6462665" y="5419502"/>
            <a:ext cx="1987041" cy="646331"/>
          </a:xfrm>
          <a:prstGeom prst="rect">
            <a:avLst/>
          </a:prstGeom>
          <a:noFill/>
        </p:spPr>
        <p:txBody>
          <a:bodyPr wrap="square" rtlCol="0">
            <a:spAutoFit/>
          </a:bodyPr>
          <a:lstStyle/>
          <a:p>
            <a:r>
              <a:rPr lang="en-US" dirty="0"/>
              <a:t>Optical Block and Lens Assembly</a:t>
            </a:r>
          </a:p>
        </p:txBody>
      </p:sp>
      <p:sp>
        <p:nvSpPr>
          <p:cNvPr id="71" name="TextBox 70"/>
          <p:cNvSpPr txBox="1"/>
          <p:nvPr/>
        </p:nvSpPr>
        <p:spPr>
          <a:xfrm>
            <a:off x="6254255" y="1407353"/>
            <a:ext cx="2373273" cy="369332"/>
          </a:xfrm>
          <a:prstGeom prst="rect">
            <a:avLst/>
          </a:prstGeom>
          <a:noFill/>
        </p:spPr>
        <p:txBody>
          <a:bodyPr wrap="square" rtlCol="0">
            <a:spAutoFit/>
          </a:bodyPr>
          <a:lstStyle/>
          <a:p>
            <a:r>
              <a:rPr lang="en-US" dirty="0"/>
              <a:t>Camera Chassis</a:t>
            </a:r>
          </a:p>
        </p:txBody>
      </p:sp>
      <p:sp>
        <p:nvSpPr>
          <p:cNvPr id="74" name="TextBox 73"/>
          <p:cNvSpPr txBox="1"/>
          <p:nvPr/>
        </p:nvSpPr>
        <p:spPr>
          <a:xfrm>
            <a:off x="3254830" y="5298005"/>
            <a:ext cx="1988081" cy="646331"/>
          </a:xfrm>
          <a:prstGeom prst="rect">
            <a:avLst/>
          </a:prstGeom>
          <a:noFill/>
        </p:spPr>
        <p:txBody>
          <a:bodyPr wrap="square" rtlCol="0">
            <a:spAutoFit/>
          </a:bodyPr>
          <a:lstStyle/>
          <a:p>
            <a:r>
              <a:rPr lang="en-US" dirty="0"/>
              <a:t>Titanium housing</a:t>
            </a:r>
          </a:p>
          <a:p>
            <a:r>
              <a:rPr lang="en-US" dirty="0"/>
              <a:t>dome support ring</a:t>
            </a:r>
          </a:p>
        </p:txBody>
      </p:sp>
      <p:sp>
        <p:nvSpPr>
          <p:cNvPr id="77" name="TextBox 76"/>
          <p:cNvSpPr txBox="1"/>
          <p:nvPr/>
        </p:nvSpPr>
        <p:spPr>
          <a:xfrm>
            <a:off x="725177" y="4395599"/>
            <a:ext cx="2373273" cy="646331"/>
          </a:xfrm>
          <a:prstGeom prst="rect">
            <a:avLst/>
          </a:prstGeom>
          <a:noFill/>
        </p:spPr>
        <p:txBody>
          <a:bodyPr wrap="square" rtlCol="0">
            <a:spAutoFit/>
          </a:bodyPr>
          <a:lstStyle/>
          <a:p>
            <a:r>
              <a:rPr lang="en-US" dirty="0"/>
              <a:t>Optical Adapter Lens Assembly</a:t>
            </a:r>
          </a:p>
        </p:txBody>
      </p:sp>
      <p:sp>
        <p:nvSpPr>
          <p:cNvPr id="87" name="TextBox 86"/>
          <p:cNvSpPr txBox="1"/>
          <p:nvPr/>
        </p:nvSpPr>
        <p:spPr>
          <a:xfrm>
            <a:off x="301248" y="2441653"/>
            <a:ext cx="2373273" cy="369332"/>
          </a:xfrm>
          <a:prstGeom prst="rect">
            <a:avLst/>
          </a:prstGeom>
          <a:noFill/>
        </p:spPr>
        <p:txBody>
          <a:bodyPr wrap="square" rtlCol="0">
            <a:spAutoFit/>
          </a:bodyPr>
          <a:lstStyle/>
          <a:p>
            <a:r>
              <a:rPr lang="en-US" dirty="0"/>
              <a:t>Dome Port</a:t>
            </a:r>
          </a:p>
        </p:txBody>
      </p:sp>
      <p:cxnSp>
        <p:nvCxnSpPr>
          <p:cNvPr id="88" name="Straight Arrow Connector 87"/>
          <p:cNvCxnSpPr/>
          <p:nvPr/>
        </p:nvCxnSpPr>
        <p:spPr>
          <a:xfrm>
            <a:off x="1633321" y="2712809"/>
            <a:ext cx="794889" cy="26391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2" name="TextBox 91"/>
          <p:cNvSpPr txBox="1"/>
          <p:nvPr/>
        </p:nvSpPr>
        <p:spPr>
          <a:xfrm>
            <a:off x="8774303" y="1452051"/>
            <a:ext cx="2133398" cy="1200329"/>
          </a:xfrm>
          <a:prstGeom prst="rect">
            <a:avLst/>
          </a:prstGeom>
          <a:noFill/>
        </p:spPr>
        <p:txBody>
          <a:bodyPr wrap="square" rtlCol="0">
            <a:spAutoFit/>
          </a:bodyPr>
          <a:lstStyle/>
          <a:p>
            <a:r>
              <a:rPr lang="en-US" dirty="0"/>
              <a:t>Rear support clamp fastener and springs to force chassis to forward axial stop</a:t>
            </a:r>
          </a:p>
        </p:txBody>
      </p:sp>
      <p:grpSp>
        <p:nvGrpSpPr>
          <p:cNvPr id="153" name="Group 152"/>
          <p:cNvGrpSpPr/>
          <p:nvPr/>
        </p:nvGrpSpPr>
        <p:grpSpPr>
          <a:xfrm>
            <a:off x="2856186" y="2848905"/>
            <a:ext cx="768384" cy="1085383"/>
            <a:chOff x="3865179" y="2670194"/>
            <a:chExt cx="768384" cy="1085383"/>
          </a:xfrm>
        </p:grpSpPr>
        <p:cxnSp>
          <p:nvCxnSpPr>
            <p:cNvPr id="137" name="Straight Connector 136"/>
            <p:cNvCxnSpPr/>
            <p:nvPr/>
          </p:nvCxnSpPr>
          <p:spPr>
            <a:xfrm>
              <a:off x="3865179" y="2670194"/>
              <a:ext cx="0" cy="107986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flipV="1">
              <a:off x="4413131" y="2780216"/>
              <a:ext cx="215213" cy="38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flipV="1">
              <a:off x="4629916" y="2774599"/>
              <a:ext cx="3647" cy="89235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a:off x="3865179" y="2675713"/>
              <a:ext cx="547952" cy="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a:off x="3865179" y="3741348"/>
              <a:ext cx="547952" cy="552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flipV="1">
              <a:off x="4413131" y="3650785"/>
              <a:ext cx="206884" cy="29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flipV="1">
              <a:off x="4406969" y="2675713"/>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flipV="1">
              <a:off x="4413131" y="3637467"/>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4" name="Group 153"/>
          <p:cNvGrpSpPr/>
          <p:nvPr/>
        </p:nvGrpSpPr>
        <p:grpSpPr>
          <a:xfrm>
            <a:off x="2567009" y="2076934"/>
            <a:ext cx="5597325" cy="2645938"/>
            <a:chOff x="3576002" y="1898223"/>
            <a:chExt cx="5597325" cy="2645938"/>
          </a:xfrm>
        </p:grpSpPr>
        <p:cxnSp>
          <p:nvCxnSpPr>
            <p:cNvPr id="84" name="Straight Connector 83"/>
            <p:cNvCxnSpPr/>
            <p:nvPr/>
          </p:nvCxnSpPr>
          <p:spPr>
            <a:xfrm flipV="1">
              <a:off x="8833496" y="2262942"/>
              <a:ext cx="15164" cy="1945286"/>
            </a:xfrm>
            <a:prstGeom prst="line">
              <a:avLst/>
            </a:prstGeom>
            <a:ln w="635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4400156" y="2747012"/>
              <a:ext cx="584755"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4406532" y="3810376"/>
              <a:ext cx="584755"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4406532" y="2640012"/>
              <a:ext cx="584755" cy="309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flipV="1">
              <a:off x="4406532" y="3687758"/>
              <a:ext cx="584755" cy="3244"/>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V="1">
              <a:off x="4406531" y="2636370"/>
              <a:ext cx="0" cy="11811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flipV="1">
              <a:off x="4414197" y="3691642"/>
              <a:ext cx="0" cy="11811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flipV="1">
              <a:off x="4991287" y="2505549"/>
              <a:ext cx="0" cy="263725"/>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flipV="1">
              <a:off x="5065195" y="3919503"/>
              <a:ext cx="3773999" cy="12217"/>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V="1">
              <a:off x="5065195" y="2505548"/>
              <a:ext cx="3773999" cy="15089"/>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flipH="1" flipV="1">
              <a:off x="5055729" y="2505548"/>
              <a:ext cx="1634" cy="263724"/>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5024366" y="2505548"/>
              <a:ext cx="1633" cy="263724"/>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V="1">
              <a:off x="4989797" y="3671509"/>
              <a:ext cx="0" cy="263725"/>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flipV="1">
              <a:off x="5054238" y="3671508"/>
              <a:ext cx="1634" cy="263724"/>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5022876" y="3671508"/>
              <a:ext cx="1633" cy="263724"/>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4742356" y="2804007"/>
              <a:ext cx="0" cy="826770"/>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4900606" y="2807771"/>
              <a:ext cx="2487469" cy="208139"/>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flipV="1">
              <a:off x="4902406" y="3443545"/>
              <a:ext cx="2473538" cy="187232"/>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111" name="Rectangle 110"/>
            <p:cNvSpPr/>
            <p:nvPr/>
          </p:nvSpPr>
          <p:spPr>
            <a:xfrm>
              <a:off x="7388076" y="2723962"/>
              <a:ext cx="783917" cy="1062446"/>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2" name="Straight Connector 111"/>
            <p:cNvCxnSpPr/>
            <p:nvPr/>
          </p:nvCxnSpPr>
          <p:spPr>
            <a:xfrm>
              <a:off x="4742357" y="2806184"/>
              <a:ext cx="160050" cy="0"/>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4742357" y="3630777"/>
              <a:ext cx="160050" cy="0"/>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flipV="1">
              <a:off x="7388076" y="2754479"/>
              <a:ext cx="0" cy="1003684"/>
            </a:xfrm>
            <a:prstGeom prst="line">
              <a:avLst/>
            </a:prstGeom>
            <a:ln w="635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4935875" y="4344956"/>
              <a:ext cx="4237452" cy="9447"/>
            </a:xfrm>
            <a:prstGeom prst="line">
              <a:avLst/>
            </a:prstGeom>
            <a:ln w="1270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V="1">
              <a:off x="4393721" y="2616405"/>
              <a:ext cx="607940" cy="309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flipV="1">
              <a:off x="5001661" y="2501385"/>
              <a:ext cx="0" cy="11811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rot="5400000" flipH="1" flipV="1">
              <a:off x="8617045" y="2617967"/>
              <a:ext cx="1012734" cy="109"/>
            </a:xfrm>
            <a:prstGeom prst="line">
              <a:avLst/>
            </a:prstGeom>
            <a:ln w="2032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a:off x="5001661" y="2034191"/>
              <a:ext cx="4171666" cy="0"/>
            </a:xfrm>
            <a:prstGeom prst="line">
              <a:avLst/>
            </a:prstGeom>
            <a:ln w="1270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V="1">
              <a:off x="4960911" y="3817742"/>
              <a:ext cx="0" cy="11811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a:off x="4369950" y="3827730"/>
              <a:ext cx="590961" cy="1"/>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sp>
          <p:nvSpPr>
            <p:cNvPr id="123" name="Rectangle 122"/>
            <p:cNvSpPr/>
            <p:nvPr/>
          </p:nvSpPr>
          <p:spPr>
            <a:xfrm>
              <a:off x="4377965" y="3845199"/>
              <a:ext cx="565924" cy="698962"/>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Arc 123"/>
            <p:cNvSpPr/>
            <p:nvPr/>
          </p:nvSpPr>
          <p:spPr>
            <a:xfrm>
              <a:off x="3576002" y="2232270"/>
              <a:ext cx="1615755" cy="1945275"/>
            </a:xfrm>
            <a:prstGeom prst="arc">
              <a:avLst>
                <a:gd name="adj1" fmla="val 5455203"/>
                <a:gd name="adj2" fmla="val 16308989"/>
              </a:avLst>
            </a:prstGeom>
            <a:ln w="22225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5" name="Rectangle 124"/>
            <p:cNvSpPr/>
            <p:nvPr/>
          </p:nvSpPr>
          <p:spPr>
            <a:xfrm>
              <a:off x="4423941" y="1898223"/>
              <a:ext cx="565924" cy="698962"/>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6" name="Straight Connector 125"/>
            <p:cNvCxnSpPr/>
            <p:nvPr/>
          </p:nvCxnSpPr>
          <p:spPr>
            <a:xfrm rot="5400000" flipH="1" flipV="1">
              <a:off x="8662090" y="3818236"/>
              <a:ext cx="918318" cy="3710"/>
            </a:xfrm>
            <a:prstGeom prst="line">
              <a:avLst/>
            </a:prstGeom>
            <a:ln w="2032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a:off x="7940061" y="3189015"/>
              <a:ext cx="2038427"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28" name="Group 127"/>
            <p:cNvGrpSpPr/>
            <p:nvPr/>
          </p:nvGrpSpPr>
          <p:grpSpPr>
            <a:xfrm rot="5400000">
              <a:off x="8820061" y="3133365"/>
              <a:ext cx="167640" cy="220980"/>
              <a:chOff x="7677150" y="1399226"/>
              <a:chExt cx="167640" cy="220980"/>
            </a:xfrm>
          </p:grpSpPr>
          <p:cxnSp>
            <p:nvCxnSpPr>
              <p:cNvPr id="135" name="Straight Connector 134"/>
              <p:cNvCxnSpPr/>
              <p:nvPr/>
            </p:nvCxnSpPr>
            <p:spPr>
              <a:xfrm>
                <a:off x="7760970" y="1435540"/>
                <a:ext cx="0" cy="184666"/>
              </a:xfrm>
              <a:prstGeom prst="line">
                <a:avLst/>
              </a:prstGeom>
              <a:ln w="793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flipH="1" flipV="1">
                <a:off x="7677150" y="1399226"/>
                <a:ext cx="167640" cy="2854"/>
              </a:xfrm>
              <a:prstGeom prst="line">
                <a:avLst/>
              </a:prstGeom>
              <a:ln w="793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29" name="Group 128"/>
            <p:cNvGrpSpPr/>
            <p:nvPr/>
          </p:nvGrpSpPr>
          <p:grpSpPr>
            <a:xfrm rot="5400000">
              <a:off x="8963044" y="4026742"/>
              <a:ext cx="114656" cy="180459"/>
              <a:chOff x="7722692" y="1522611"/>
              <a:chExt cx="114656" cy="180459"/>
            </a:xfrm>
          </p:grpSpPr>
          <p:cxnSp>
            <p:nvCxnSpPr>
              <p:cNvPr id="133" name="Straight Connector 132"/>
              <p:cNvCxnSpPr/>
              <p:nvPr/>
            </p:nvCxnSpPr>
            <p:spPr>
              <a:xfrm>
                <a:off x="7780020" y="1522611"/>
                <a:ext cx="3810" cy="180459"/>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flipH="1">
                <a:off x="7722692" y="1703070"/>
                <a:ext cx="114656"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0" name="Group 129"/>
            <p:cNvGrpSpPr/>
            <p:nvPr/>
          </p:nvGrpSpPr>
          <p:grpSpPr>
            <a:xfrm rot="5400000">
              <a:off x="8962606" y="2164593"/>
              <a:ext cx="114656" cy="180459"/>
              <a:chOff x="7722692" y="1522611"/>
              <a:chExt cx="114656" cy="180459"/>
            </a:xfrm>
          </p:grpSpPr>
          <p:cxnSp>
            <p:nvCxnSpPr>
              <p:cNvPr id="131" name="Straight Connector 130"/>
              <p:cNvCxnSpPr/>
              <p:nvPr/>
            </p:nvCxnSpPr>
            <p:spPr>
              <a:xfrm>
                <a:off x="7780020" y="1522611"/>
                <a:ext cx="3810" cy="180459"/>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flipH="1">
                <a:off x="7722692" y="1703070"/>
                <a:ext cx="114656"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93" name="Straight Arrow Connector 92"/>
          <p:cNvCxnSpPr>
            <a:stCxn id="92" idx="1"/>
          </p:cNvCxnSpPr>
          <p:nvPr/>
        </p:nvCxnSpPr>
        <p:spPr>
          <a:xfrm flipH="1">
            <a:off x="8125109" y="2052216"/>
            <a:ext cx="649194" cy="66241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2" name="Block Arc 61"/>
          <p:cNvSpPr/>
          <p:nvPr/>
        </p:nvSpPr>
        <p:spPr>
          <a:xfrm rot="16200000">
            <a:off x="7846314" y="4064617"/>
            <a:ext cx="168526" cy="126193"/>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5" name="Block Arc 144"/>
          <p:cNvSpPr/>
          <p:nvPr/>
        </p:nvSpPr>
        <p:spPr>
          <a:xfrm rot="16200000">
            <a:off x="7850879" y="2552351"/>
            <a:ext cx="168526" cy="126193"/>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7" name="TextBox 96"/>
          <p:cNvSpPr txBox="1"/>
          <p:nvPr/>
        </p:nvSpPr>
        <p:spPr>
          <a:xfrm>
            <a:off x="1634688" y="1071734"/>
            <a:ext cx="2373273" cy="646331"/>
          </a:xfrm>
          <a:prstGeom prst="rect">
            <a:avLst/>
          </a:prstGeom>
          <a:noFill/>
        </p:spPr>
        <p:txBody>
          <a:bodyPr wrap="square" rtlCol="0">
            <a:spAutoFit/>
          </a:bodyPr>
          <a:lstStyle/>
          <a:p>
            <a:r>
              <a:rPr lang="en-US" dirty="0"/>
              <a:t>Camera Chassis radial alignment cone</a:t>
            </a:r>
          </a:p>
        </p:txBody>
      </p:sp>
      <p:cxnSp>
        <p:nvCxnSpPr>
          <p:cNvPr id="98" name="Straight Arrow Connector 97"/>
          <p:cNvCxnSpPr>
            <a:endCxn id="125" idx="2"/>
          </p:cNvCxnSpPr>
          <p:nvPr/>
        </p:nvCxnSpPr>
        <p:spPr>
          <a:xfrm>
            <a:off x="3198123" y="1709766"/>
            <a:ext cx="499787" cy="106613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flipH="1">
            <a:off x="4081061" y="1747072"/>
            <a:ext cx="763206" cy="89461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6" name="TextBox 145"/>
          <p:cNvSpPr txBox="1"/>
          <p:nvPr/>
        </p:nvSpPr>
        <p:spPr>
          <a:xfrm>
            <a:off x="4823379" y="1428558"/>
            <a:ext cx="1284102" cy="369332"/>
          </a:xfrm>
          <a:prstGeom prst="rect">
            <a:avLst/>
          </a:prstGeom>
          <a:noFill/>
        </p:spPr>
        <p:txBody>
          <a:bodyPr wrap="square" rtlCol="0">
            <a:spAutoFit/>
          </a:bodyPr>
          <a:lstStyle/>
          <a:p>
            <a:r>
              <a:rPr lang="en-US" dirty="0"/>
              <a:t>Axial stop</a:t>
            </a:r>
          </a:p>
        </p:txBody>
      </p:sp>
      <p:cxnSp>
        <p:nvCxnSpPr>
          <p:cNvPr id="65" name="Straight Arrow Connector 64"/>
          <p:cNvCxnSpPr/>
          <p:nvPr/>
        </p:nvCxnSpPr>
        <p:spPr>
          <a:xfrm flipH="1" flipV="1">
            <a:off x="6536135" y="3715872"/>
            <a:ext cx="784144" cy="168834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9" name="Straight Arrow Connector 148"/>
          <p:cNvCxnSpPr/>
          <p:nvPr/>
        </p:nvCxnSpPr>
        <p:spPr>
          <a:xfrm flipH="1">
            <a:off x="6043793" y="1741546"/>
            <a:ext cx="617183" cy="88962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flipH="1" flipV="1">
            <a:off x="3728452" y="4510163"/>
            <a:ext cx="418981" cy="79974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flipV="1">
            <a:off x="2289145" y="3715873"/>
            <a:ext cx="752160" cy="57980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5538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4450080" y="2667223"/>
            <a:ext cx="0" cy="82677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634671" y="2670988"/>
            <a:ext cx="2901509" cy="20813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4636770" y="3306761"/>
            <a:ext cx="2885259" cy="187232"/>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7536180" y="2587178"/>
            <a:ext cx="914400" cy="1062446"/>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3108960" y="3010246"/>
            <a:ext cx="5948516" cy="108155"/>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450080" y="2669400"/>
            <a:ext cx="18669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450080" y="3493993"/>
            <a:ext cx="18669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021457" y="2315852"/>
            <a:ext cx="1526450" cy="369332"/>
          </a:xfrm>
          <a:prstGeom prst="rect">
            <a:avLst/>
          </a:prstGeom>
          <a:noFill/>
        </p:spPr>
        <p:txBody>
          <a:bodyPr wrap="square" rtlCol="0">
            <a:spAutoFit/>
          </a:bodyPr>
          <a:lstStyle/>
          <a:p>
            <a:r>
              <a:rPr lang="en-US" dirty="0"/>
              <a:t>Optical center</a:t>
            </a:r>
          </a:p>
        </p:txBody>
      </p:sp>
      <p:sp>
        <p:nvSpPr>
          <p:cNvPr id="27" name="Title 26"/>
          <p:cNvSpPr>
            <a:spLocks noGrp="1"/>
          </p:cNvSpPr>
          <p:nvPr>
            <p:ph type="title"/>
          </p:nvPr>
        </p:nvSpPr>
        <p:spPr>
          <a:xfrm>
            <a:off x="1347248" y="132986"/>
            <a:ext cx="10515600" cy="1325563"/>
          </a:xfrm>
        </p:spPr>
        <p:txBody>
          <a:bodyPr>
            <a:normAutofit/>
          </a:bodyPr>
          <a:lstStyle/>
          <a:p>
            <a:pPr algn="ctr"/>
            <a:r>
              <a:rPr lang="en-US" sz="3600" dirty="0"/>
              <a:t>Canon Lens and Optical Block Reference Points</a:t>
            </a:r>
          </a:p>
        </p:txBody>
      </p:sp>
      <p:cxnSp>
        <p:nvCxnSpPr>
          <p:cNvPr id="28" name="Straight Connector 27"/>
          <p:cNvCxnSpPr/>
          <p:nvPr/>
        </p:nvCxnSpPr>
        <p:spPr>
          <a:xfrm flipV="1">
            <a:off x="4517222" y="2479023"/>
            <a:ext cx="1" cy="1170601"/>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039076" y="4092664"/>
            <a:ext cx="1526450" cy="646331"/>
          </a:xfrm>
          <a:prstGeom prst="rect">
            <a:avLst/>
          </a:prstGeom>
          <a:noFill/>
        </p:spPr>
        <p:txBody>
          <a:bodyPr wrap="square" rtlCol="0">
            <a:spAutoFit/>
          </a:bodyPr>
          <a:lstStyle/>
          <a:p>
            <a:r>
              <a:rPr lang="en-US" dirty="0"/>
              <a:t>Lens face of front element</a:t>
            </a:r>
          </a:p>
        </p:txBody>
      </p:sp>
      <p:cxnSp>
        <p:nvCxnSpPr>
          <p:cNvPr id="33" name="Straight Arrow Connector 32"/>
          <p:cNvCxnSpPr/>
          <p:nvPr/>
        </p:nvCxnSpPr>
        <p:spPr>
          <a:xfrm flipV="1">
            <a:off x="3699821" y="3602148"/>
            <a:ext cx="750259" cy="54281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7653629" y="2068275"/>
            <a:ext cx="0" cy="2015412"/>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5778136" y="4182780"/>
            <a:ext cx="1526450" cy="369332"/>
          </a:xfrm>
          <a:prstGeom prst="rect">
            <a:avLst/>
          </a:prstGeom>
          <a:noFill/>
        </p:spPr>
        <p:txBody>
          <a:bodyPr wrap="square" rtlCol="0">
            <a:spAutoFit/>
          </a:bodyPr>
          <a:lstStyle/>
          <a:p>
            <a:r>
              <a:rPr lang="en-US" dirty="0"/>
              <a:t>Lens flange</a:t>
            </a:r>
          </a:p>
        </p:txBody>
      </p:sp>
      <p:cxnSp>
        <p:nvCxnSpPr>
          <p:cNvPr id="39" name="Straight Arrow Connector 38"/>
          <p:cNvCxnSpPr/>
          <p:nvPr/>
        </p:nvCxnSpPr>
        <p:spPr>
          <a:xfrm flipV="1">
            <a:off x="6875300" y="3980446"/>
            <a:ext cx="750259" cy="2704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8765878" y="1745719"/>
            <a:ext cx="2373273" cy="369332"/>
          </a:xfrm>
          <a:prstGeom prst="rect">
            <a:avLst/>
          </a:prstGeom>
          <a:noFill/>
        </p:spPr>
        <p:txBody>
          <a:bodyPr wrap="square" rtlCol="0">
            <a:spAutoFit/>
          </a:bodyPr>
          <a:lstStyle/>
          <a:p>
            <a:r>
              <a:rPr lang="en-US" dirty="0"/>
              <a:t>Optical block</a:t>
            </a:r>
          </a:p>
        </p:txBody>
      </p:sp>
      <p:cxnSp>
        <p:nvCxnSpPr>
          <p:cNvPr id="19" name="Straight Arrow Connector 18"/>
          <p:cNvCxnSpPr/>
          <p:nvPr/>
        </p:nvCxnSpPr>
        <p:spPr>
          <a:xfrm flipH="1">
            <a:off x="8568029" y="2115051"/>
            <a:ext cx="502783" cy="47212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695188" y="5072384"/>
            <a:ext cx="7257327" cy="1200329"/>
          </a:xfrm>
          <a:prstGeom prst="rect">
            <a:avLst/>
          </a:prstGeom>
          <a:noFill/>
        </p:spPr>
        <p:txBody>
          <a:bodyPr wrap="square" rtlCol="0">
            <a:spAutoFit/>
          </a:bodyPr>
          <a:lstStyle/>
          <a:p>
            <a:r>
              <a:rPr lang="en-US" dirty="0"/>
              <a:t>Note: Canon lens mechanical center of front element is NOT necessarily co-axial with optical center of lens </a:t>
            </a:r>
            <a:r>
              <a:rPr lang="en-US" dirty="0">
                <a:sym typeface="Wingdings" panose="05000000000000000000" pitchFamily="2" charset="2"/>
              </a:rPr>
              <a:t></a:t>
            </a:r>
            <a:r>
              <a:rPr lang="en-US" dirty="0"/>
              <a:t> (..Canon communication)</a:t>
            </a:r>
          </a:p>
          <a:p>
            <a:r>
              <a:rPr lang="en-US" dirty="0"/>
              <a:t>Also assume lens and optical block are aligned by B4 lens mount – we have no control over this.</a:t>
            </a:r>
          </a:p>
        </p:txBody>
      </p:sp>
      <p:cxnSp>
        <p:nvCxnSpPr>
          <p:cNvPr id="20" name="Straight Connector 19"/>
          <p:cNvCxnSpPr/>
          <p:nvPr/>
        </p:nvCxnSpPr>
        <p:spPr>
          <a:xfrm flipV="1">
            <a:off x="3172778" y="3010247"/>
            <a:ext cx="5953805" cy="175930"/>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214030" y="3344756"/>
            <a:ext cx="2146838" cy="646331"/>
          </a:xfrm>
          <a:prstGeom prst="rect">
            <a:avLst/>
          </a:prstGeom>
          <a:noFill/>
        </p:spPr>
        <p:txBody>
          <a:bodyPr wrap="square" rtlCol="0">
            <a:spAutoFit/>
          </a:bodyPr>
          <a:lstStyle/>
          <a:p>
            <a:r>
              <a:rPr lang="en-US" dirty="0"/>
              <a:t>Chassis and lens mechanical center</a:t>
            </a:r>
          </a:p>
        </p:txBody>
      </p:sp>
      <p:cxnSp>
        <p:nvCxnSpPr>
          <p:cNvPr id="29" name="Straight Arrow Connector 28"/>
          <p:cNvCxnSpPr/>
          <p:nvPr/>
        </p:nvCxnSpPr>
        <p:spPr>
          <a:xfrm flipV="1">
            <a:off x="2902871" y="3253667"/>
            <a:ext cx="750259" cy="2704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26" idx="2"/>
          </p:cNvCxnSpPr>
          <p:nvPr/>
        </p:nvCxnSpPr>
        <p:spPr>
          <a:xfrm>
            <a:off x="2784682" y="2685184"/>
            <a:ext cx="254394" cy="29799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4634671" y="2716379"/>
            <a:ext cx="0" cy="750978"/>
          </a:xfrm>
          <a:prstGeom prst="straightConnector1">
            <a:avLst/>
          </a:prstGeom>
          <a:ln w="412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7837699" y="2743015"/>
            <a:ext cx="0" cy="750978"/>
          </a:xfrm>
          <a:prstGeom prst="straightConnector1">
            <a:avLst/>
          </a:prstGeom>
          <a:ln w="444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525405" y="1552214"/>
            <a:ext cx="1526450" cy="646331"/>
          </a:xfrm>
          <a:prstGeom prst="rect">
            <a:avLst/>
          </a:prstGeom>
          <a:noFill/>
        </p:spPr>
        <p:txBody>
          <a:bodyPr wrap="square" rtlCol="0">
            <a:spAutoFit/>
          </a:bodyPr>
          <a:lstStyle/>
          <a:p>
            <a:r>
              <a:rPr lang="en-US" dirty="0"/>
              <a:t>Lens X-Y Adjustment</a:t>
            </a:r>
          </a:p>
        </p:txBody>
      </p:sp>
      <p:cxnSp>
        <p:nvCxnSpPr>
          <p:cNvPr id="36" name="Straight Arrow Connector 35"/>
          <p:cNvCxnSpPr/>
          <p:nvPr/>
        </p:nvCxnSpPr>
        <p:spPr>
          <a:xfrm flipH="1">
            <a:off x="4704262" y="2184441"/>
            <a:ext cx="334270" cy="58441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099108" y="1530106"/>
            <a:ext cx="1823063" cy="646331"/>
          </a:xfrm>
          <a:prstGeom prst="rect">
            <a:avLst/>
          </a:prstGeom>
          <a:noFill/>
        </p:spPr>
        <p:txBody>
          <a:bodyPr wrap="square" rtlCol="0">
            <a:spAutoFit/>
          </a:bodyPr>
          <a:lstStyle/>
          <a:p>
            <a:r>
              <a:rPr lang="en-US" dirty="0"/>
              <a:t>Optical block X-Y adjustment</a:t>
            </a:r>
          </a:p>
        </p:txBody>
      </p:sp>
      <p:cxnSp>
        <p:nvCxnSpPr>
          <p:cNvPr id="41" name="Straight Arrow Connector 40"/>
          <p:cNvCxnSpPr/>
          <p:nvPr/>
        </p:nvCxnSpPr>
        <p:spPr>
          <a:xfrm>
            <a:off x="7226064" y="2115051"/>
            <a:ext cx="513235" cy="65380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9466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p:cNvGrpSpPr/>
          <p:nvPr/>
        </p:nvGrpSpPr>
        <p:grpSpPr>
          <a:xfrm>
            <a:off x="6328610" y="3542995"/>
            <a:ext cx="950192" cy="1085383"/>
            <a:chOff x="4482226" y="3305603"/>
            <a:chExt cx="950192" cy="1085383"/>
          </a:xfrm>
        </p:grpSpPr>
        <p:cxnSp>
          <p:nvCxnSpPr>
            <p:cNvPr id="5" name="Straight Connector 4"/>
            <p:cNvCxnSpPr/>
            <p:nvPr/>
          </p:nvCxnSpPr>
          <p:spPr>
            <a:xfrm>
              <a:off x="4482226" y="3305603"/>
              <a:ext cx="0" cy="107986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5159829" y="3415625"/>
              <a:ext cx="266135" cy="38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5427908" y="3410008"/>
              <a:ext cx="4510" cy="892355"/>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482226" y="3311122"/>
              <a:ext cx="677603"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482226" y="4385466"/>
              <a:ext cx="677603" cy="552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5159829" y="4286194"/>
              <a:ext cx="255835" cy="29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5152209" y="3311122"/>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5159829" y="4272876"/>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5" name="Straight Connector 24"/>
          <p:cNvCxnSpPr/>
          <p:nvPr/>
        </p:nvCxnSpPr>
        <p:spPr>
          <a:xfrm flipV="1">
            <a:off x="4972594" y="4069207"/>
            <a:ext cx="3676799" cy="18435"/>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2590379" y="3749110"/>
            <a:ext cx="2871326" cy="646331"/>
          </a:xfrm>
          <a:prstGeom prst="rect">
            <a:avLst/>
          </a:prstGeom>
          <a:noFill/>
        </p:spPr>
        <p:txBody>
          <a:bodyPr wrap="square" rtlCol="0">
            <a:spAutoFit/>
          </a:bodyPr>
          <a:lstStyle/>
          <a:p>
            <a:r>
              <a:rPr lang="en-US" dirty="0"/>
              <a:t>Optical and mechanical center are aligned</a:t>
            </a:r>
          </a:p>
        </p:txBody>
      </p:sp>
      <p:sp>
        <p:nvSpPr>
          <p:cNvPr id="31" name="TextBox 30"/>
          <p:cNvSpPr txBox="1"/>
          <p:nvPr/>
        </p:nvSpPr>
        <p:spPr>
          <a:xfrm>
            <a:off x="7099519" y="1963887"/>
            <a:ext cx="1935209" cy="923330"/>
          </a:xfrm>
          <a:prstGeom prst="rect">
            <a:avLst/>
          </a:prstGeom>
          <a:noFill/>
        </p:spPr>
        <p:txBody>
          <a:bodyPr wrap="square" rtlCol="0">
            <a:spAutoFit/>
          </a:bodyPr>
          <a:lstStyle/>
          <a:p>
            <a:r>
              <a:rPr lang="en-US" dirty="0"/>
              <a:t>mechanical optical center &amp; tilt reference</a:t>
            </a:r>
          </a:p>
        </p:txBody>
      </p:sp>
      <p:cxnSp>
        <p:nvCxnSpPr>
          <p:cNvPr id="32" name="Straight Arrow Connector 31"/>
          <p:cNvCxnSpPr/>
          <p:nvPr/>
        </p:nvCxnSpPr>
        <p:spPr>
          <a:xfrm flipH="1">
            <a:off x="7195516" y="2901125"/>
            <a:ext cx="153665" cy="6795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681789" y="4755807"/>
            <a:ext cx="1935209" cy="646331"/>
          </a:xfrm>
          <a:prstGeom prst="rect">
            <a:avLst/>
          </a:prstGeom>
          <a:noFill/>
        </p:spPr>
        <p:txBody>
          <a:bodyPr wrap="square" rtlCol="0">
            <a:spAutoFit/>
          </a:bodyPr>
          <a:lstStyle/>
          <a:p>
            <a:r>
              <a:rPr lang="en-US" dirty="0"/>
              <a:t>mechanical axial distance reference</a:t>
            </a:r>
          </a:p>
        </p:txBody>
      </p:sp>
      <p:cxnSp>
        <p:nvCxnSpPr>
          <p:cNvPr id="35" name="Straight Arrow Connector 34"/>
          <p:cNvCxnSpPr/>
          <p:nvPr/>
        </p:nvCxnSpPr>
        <p:spPr>
          <a:xfrm flipH="1" flipV="1">
            <a:off x="7099519" y="4628378"/>
            <a:ext cx="499324" cy="3809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Title 40"/>
          <p:cNvSpPr>
            <a:spLocks noGrp="1"/>
          </p:cNvSpPr>
          <p:nvPr>
            <p:ph type="title"/>
          </p:nvPr>
        </p:nvSpPr>
        <p:spPr>
          <a:xfrm>
            <a:off x="838200" y="365126"/>
            <a:ext cx="10515600" cy="796956"/>
          </a:xfrm>
        </p:spPr>
        <p:txBody>
          <a:bodyPr>
            <a:normAutofit/>
          </a:bodyPr>
          <a:lstStyle/>
          <a:p>
            <a:pPr algn="ctr"/>
            <a:r>
              <a:rPr lang="en-US" sz="2800" dirty="0"/>
              <a:t>Adapter Optical Cell Reference Points</a:t>
            </a:r>
          </a:p>
        </p:txBody>
      </p:sp>
      <p:sp>
        <p:nvSpPr>
          <p:cNvPr id="19" name="TextBox 18"/>
          <p:cNvSpPr txBox="1"/>
          <p:nvPr/>
        </p:nvSpPr>
        <p:spPr>
          <a:xfrm>
            <a:off x="732485" y="1431631"/>
            <a:ext cx="5984459" cy="1477328"/>
          </a:xfrm>
          <a:prstGeom prst="rect">
            <a:avLst/>
          </a:prstGeom>
          <a:noFill/>
        </p:spPr>
        <p:txBody>
          <a:bodyPr wrap="square" rtlCol="0">
            <a:spAutoFit/>
          </a:bodyPr>
          <a:lstStyle/>
          <a:p>
            <a:r>
              <a:rPr lang="en-US" dirty="0"/>
              <a:t>Calibration plan requires that the optical center of the adapter cell is aligned with the mechanical reference points on the adapter assembly. Adapter cell assembly uses laser interferometry alignment to verify that individual lens centering and tilt specifications are met. (see PDR slide #32)</a:t>
            </a:r>
          </a:p>
        </p:txBody>
      </p:sp>
      <p:sp>
        <p:nvSpPr>
          <p:cNvPr id="10" name="Moon 9">
            <a:extLst>
              <a:ext uri="{FF2B5EF4-FFF2-40B4-BE49-F238E27FC236}">
                <a16:creationId xmlns:a16="http://schemas.microsoft.com/office/drawing/2014/main" id="{27411F1E-1DE6-4CE0-A690-BF62F5401550}"/>
              </a:ext>
            </a:extLst>
          </p:cNvPr>
          <p:cNvSpPr/>
          <p:nvPr/>
        </p:nvSpPr>
        <p:spPr>
          <a:xfrm rot="10800000">
            <a:off x="7125177" y="3729165"/>
            <a:ext cx="70339" cy="738554"/>
          </a:xfrm>
          <a:prstGeom prst="mo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Alternate Process 10">
            <a:extLst>
              <a:ext uri="{FF2B5EF4-FFF2-40B4-BE49-F238E27FC236}">
                <a16:creationId xmlns:a16="http://schemas.microsoft.com/office/drawing/2014/main" id="{F69DFD10-E98E-4106-8031-7A3C53AD0FB5}"/>
              </a:ext>
            </a:extLst>
          </p:cNvPr>
          <p:cNvSpPr/>
          <p:nvPr/>
        </p:nvSpPr>
        <p:spPr>
          <a:xfrm>
            <a:off x="6232613" y="3542995"/>
            <a:ext cx="83753" cy="107986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B55027B8-27CC-45C0-AE87-D3AE3FC58873}"/>
              </a:ext>
            </a:extLst>
          </p:cNvPr>
          <p:cNvSpPr txBox="1"/>
          <p:nvPr/>
        </p:nvSpPr>
        <p:spPr>
          <a:xfrm>
            <a:off x="4041570" y="4744798"/>
            <a:ext cx="1935209" cy="369332"/>
          </a:xfrm>
          <a:prstGeom prst="rect">
            <a:avLst/>
          </a:prstGeom>
          <a:noFill/>
        </p:spPr>
        <p:txBody>
          <a:bodyPr wrap="square" rtlCol="0">
            <a:spAutoFit/>
          </a:bodyPr>
          <a:lstStyle/>
          <a:p>
            <a:r>
              <a:rPr lang="en-US" dirty="0"/>
              <a:t>first glass element</a:t>
            </a:r>
          </a:p>
        </p:txBody>
      </p:sp>
      <p:cxnSp>
        <p:nvCxnSpPr>
          <p:cNvPr id="27" name="Straight Arrow Connector 26">
            <a:extLst>
              <a:ext uri="{FF2B5EF4-FFF2-40B4-BE49-F238E27FC236}">
                <a16:creationId xmlns:a16="http://schemas.microsoft.com/office/drawing/2014/main" id="{FD6221AE-8147-48CC-A145-34BDDBC8CE42}"/>
              </a:ext>
            </a:extLst>
          </p:cNvPr>
          <p:cNvCxnSpPr>
            <a:cxnSpLocks/>
          </p:cNvCxnSpPr>
          <p:nvPr/>
        </p:nvCxnSpPr>
        <p:spPr>
          <a:xfrm flipV="1">
            <a:off x="5845102" y="4475359"/>
            <a:ext cx="327023" cy="40556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69BCEE8-57EA-4C43-B102-EDE112A90CF9}"/>
              </a:ext>
            </a:extLst>
          </p:cNvPr>
          <p:cNvSpPr txBox="1"/>
          <p:nvPr/>
        </p:nvSpPr>
        <p:spPr>
          <a:xfrm>
            <a:off x="7668576" y="3439529"/>
            <a:ext cx="2629027" cy="369332"/>
          </a:xfrm>
          <a:prstGeom prst="rect">
            <a:avLst/>
          </a:prstGeom>
          <a:noFill/>
        </p:spPr>
        <p:txBody>
          <a:bodyPr wrap="square" rtlCol="0">
            <a:spAutoFit/>
          </a:bodyPr>
          <a:lstStyle/>
          <a:p>
            <a:r>
              <a:rPr lang="en-US" dirty="0"/>
              <a:t>fourth glass element</a:t>
            </a:r>
          </a:p>
        </p:txBody>
      </p:sp>
      <p:cxnSp>
        <p:nvCxnSpPr>
          <p:cNvPr id="29" name="Straight Arrow Connector 28">
            <a:extLst>
              <a:ext uri="{FF2B5EF4-FFF2-40B4-BE49-F238E27FC236}">
                <a16:creationId xmlns:a16="http://schemas.microsoft.com/office/drawing/2014/main" id="{6C116013-F8B9-4DD5-BD4C-9D5635F0D37A}"/>
              </a:ext>
            </a:extLst>
          </p:cNvPr>
          <p:cNvCxnSpPr>
            <a:cxnSpLocks/>
          </p:cNvCxnSpPr>
          <p:nvPr/>
        </p:nvCxnSpPr>
        <p:spPr>
          <a:xfrm flipH="1">
            <a:off x="7203137" y="3678115"/>
            <a:ext cx="465439" cy="23973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7504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flipV="1">
            <a:off x="8945764" y="2624225"/>
            <a:ext cx="17688" cy="1945286"/>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3774493" y="3108295"/>
            <a:ext cx="68208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781930" y="4171659"/>
            <a:ext cx="68208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781930" y="3001295"/>
            <a:ext cx="682088" cy="309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975921" y="3538047"/>
            <a:ext cx="3998470" cy="61083"/>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164461" y="2097872"/>
            <a:ext cx="2373273" cy="369332"/>
          </a:xfrm>
          <a:prstGeom prst="rect">
            <a:avLst/>
          </a:prstGeom>
          <a:noFill/>
        </p:spPr>
        <p:txBody>
          <a:bodyPr wrap="square" rtlCol="0">
            <a:spAutoFit/>
          </a:bodyPr>
          <a:lstStyle/>
          <a:p>
            <a:r>
              <a:rPr lang="en-US" dirty="0"/>
              <a:t>Mechanical center</a:t>
            </a:r>
          </a:p>
        </p:txBody>
      </p:sp>
      <p:sp>
        <p:nvSpPr>
          <p:cNvPr id="12" name="TextBox 11"/>
          <p:cNvSpPr txBox="1"/>
          <p:nvPr/>
        </p:nvSpPr>
        <p:spPr>
          <a:xfrm>
            <a:off x="1344629" y="1750087"/>
            <a:ext cx="1800566" cy="923330"/>
          </a:xfrm>
          <a:prstGeom prst="rect">
            <a:avLst/>
          </a:prstGeom>
          <a:noFill/>
        </p:spPr>
        <p:txBody>
          <a:bodyPr wrap="square" rtlCol="0">
            <a:spAutoFit/>
          </a:bodyPr>
          <a:lstStyle/>
          <a:p>
            <a:r>
              <a:rPr lang="en-US" dirty="0"/>
              <a:t>mechanical center radial reference surface</a:t>
            </a:r>
          </a:p>
        </p:txBody>
      </p:sp>
      <p:cxnSp>
        <p:nvCxnSpPr>
          <p:cNvPr id="13" name="Straight Arrow Connector 12"/>
          <p:cNvCxnSpPr/>
          <p:nvPr/>
        </p:nvCxnSpPr>
        <p:spPr>
          <a:xfrm>
            <a:off x="3099235" y="2322616"/>
            <a:ext cx="716099" cy="59774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3781930" y="4049041"/>
            <a:ext cx="682088" cy="324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4989032" y="2428079"/>
            <a:ext cx="984502" cy="108461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3781930" y="2997652"/>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790872" y="4052924"/>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4464018" y="2866832"/>
            <a:ext cx="0" cy="2637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4550228" y="4280787"/>
            <a:ext cx="4402183" cy="1221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4550228" y="2866832"/>
            <a:ext cx="4402183" cy="1508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5133726" y="4635659"/>
            <a:ext cx="3501469" cy="369332"/>
          </a:xfrm>
          <a:prstGeom prst="rect">
            <a:avLst/>
          </a:prstGeom>
          <a:noFill/>
        </p:spPr>
        <p:txBody>
          <a:bodyPr wrap="square" rtlCol="0">
            <a:spAutoFit/>
          </a:bodyPr>
          <a:lstStyle/>
          <a:p>
            <a:r>
              <a:rPr lang="en-US" dirty="0"/>
              <a:t>Lens flange (optical block mount)</a:t>
            </a:r>
          </a:p>
        </p:txBody>
      </p:sp>
      <p:cxnSp>
        <p:nvCxnSpPr>
          <p:cNvPr id="64" name="Straight Arrow Connector 63"/>
          <p:cNvCxnSpPr/>
          <p:nvPr/>
        </p:nvCxnSpPr>
        <p:spPr>
          <a:xfrm flipV="1">
            <a:off x="6420055" y="3835704"/>
            <a:ext cx="768168" cy="83704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7407620" y="2660312"/>
            <a:ext cx="0" cy="2015412"/>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H="1" flipV="1">
            <a:off x="4539187" y="2866832"/>
            <a:ext cx="1906" cy="2637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4502603" y="2866832"/>
            <a:ext cx="1905" cy="263724"/>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flipV="1">
            <a:off x="4462279" y="4032792"/>
            <a:ext cx="0" cy="2637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flipH="1" flipV="1">
            <a:off x="4537448" y="4032792"/>
            <a:ext cx="1906" cy="2637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4500864" y="4032792"/>
            <a:ext cx="1905" cy="263724"/>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3468993" y="5199101"/>
            <a:ext cx="2244472" cy="923330"/>
          </a:xfrm>
          <a:prstGeom prst="rect">
            <a:avLst/>
          </a:prstGeom>
          <a:noFill/>
        </p:spPr>
        <p:txBody>
          <a:bodyPr wrap="square" rtlCol="0">
            <a:spAutoFit/>
          </a:bodyPr>
          <a:lstStyle/>
          <a:p>
            <a:r>
              <a:rPr lang="en-US" dirty="0"/>
              <a:t>Axial spacing of Canon lens to adapter cell shim adjustment</a:t>
            </a:r>
          </a:p>
        </p:txBody>
      </p:sp>
      <p:cxnSp>
        <p:nvCxnSpPr>
          <p:cNvPr id="89" name="Straight Arrow Connector 88"/>
          <p:cNvCxnSpPr/>
          <p:nvPr/>
        </p:nvCxnSpPr>
        <p:spPr>
          <a:xfrm flipV="1">
            <a:off x="4203938" y="4379921"/>
            <a:ext cx="267736" cy="80452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4" name="TextBox 93"/>
          <p:cNvSpPr txBox="1"/>
          <p:nvPr/>
        </p:nvSpPr>
        <p:spPr>
          <a:xfrm>
            <a:off x="344687" y="4782184"/>
            <a:ext cx="2728210" cy="923330"/>
          </a:xfrm>
          <a:prstGeom prst="rect">
            <a:avLst/>
          </a:prstGeom>
          <a:noFill/>
        </p:spPr>
        <p:txBody>
          <a:bodyPr wrap="square" rtlCol="0">
            <a:spAutoFit/>
          </a:bodyPr>
          <a:lstStyle/>
          <a:p>
            <a:r>
              <a:rPr lang="en-US" dirty="0"/>
              <a:t>Shims for adapter cell front  lens to dome port spacing adjustment</a:t>
            </a:r>
          </a:p>
        </p:txBody>
      </p:sp>
      <p:cxnSp>
        <p:nvCxnSpPr>
          <p:cNvPr id="95" name="Straight Arrow Connector 94"/>
          <p:cNvCxnSpPr/>
          <p:nvPr/>
        </p:nvCxnSpPr>
        <p:spPr>
          <a:xfrm>
            <a:off x="4203938" y="2585128"/>
            <a:ext cx="201011" cy="30464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7491424" y="1405620"/>
            <a:ext cx="2336737" cy="923330"/>
          </a:xfrm>
          <a:prstGeom prst="rect">
            <a:avLst/>
          </a:prstGeom>
          <a:noFill/>
        </p:spPr>
        <p:txBody>
          <a:bodyPr wrap="square" rtlCol="0">
            <a:spAutoFit/>
          </a:bodyPr>
          <a:lstStyle/>
          <a:p>
            <a:r>
              <a:rPr lang="en-US" dirty="0"/>
              <a:t>Rear chassis plate to housing ID adjustment tabs</a:t>
            </a:r>
          </a:p>
        </p:txBody>
      </p:sp>
      <p:cxnSp>
        <p:nvCxnSpPr>
          <p:cNvPr id="99" name="Straight Arrow Connector 98"/>
          <p:cNvCxnSpPr/>
          <p:nvPr/>
        </p:nvCxnSpPr>
        <p:spPr>
          <a:xfrm>
            <a:off x="8402890" y="2112560"/>
            <a:ext cx="418749" cy="58353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V="1">
            <a:off x="7319672" y="3127358"/>
            <a:ext cx="0" cy="1003684"/>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9145920" y="4490361"/>
            <a:ext cx="579563" cy="0"/>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09" name="TextBox 108"/>
          <p:cNvSpPr txBox="1"/>
          <p:nvPr/>
        </p:nvSpPr>
        <p:spPr>
          <a:xfrm>
            <a:off x="10165406" y="1510937"/>
            <a:ext cx="2026594" cy="646331"/>
          </a:xfrm>
          <a:prstGeom prst="rect">
            <a:avLst/>
          </a:prstGeom>
          <a:noFill/>
        </p:spPr>
        <p:txBody>
          <a:bodyPr wrap="square" rtlCol="0">
            <a:spAutoFit/>
          </a:bodyPr>
          <a:lstStyle/>
          <a:p>
            <a:r>
              <a:rPr lang="en-US" dirty="0"/>
              <a:t>Housing bulkhead bolt circle</a:t>
            </a:r>
          </a:p>
        </p:txBody>
      </p:sp>
      <p:cxnSp>
        <p:nvCxnSpPr>
          <p:cNvPr id="110" name="Straight Arrow Connector 109"/>
          <p:cNvCxnSpPr/>
          <p:nvPr/>
        </p:nvCxnSpPr>
        <p:spPr>
          <a:xfrm flipH="1">
            <a:off x="9792675" y="2112560"/>
            <a:ext cx="653284" cy="47256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8074463" y="3562405"/>
            <a:ext cx="203842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5" name="Group 44"/>
          <p:cNvGrpSpPr/>
          <p:nvPr/>
        </p:nvGrpSpPr>
        <p:grpSpPr>
          <a:xfrm rot="5400000">
            <a:off x="8954464" y="3474857"/>
            <a:ext cx="167640" cy="220980"/>
            <a:chOff x="7677150" y="1399226"/>
            <a:chExt cx="167640" cy="220980"/>
          </a:xfrm>
        </p:grpSpPr>
        <p:cxnSp>
          <p:nvCxnSpPr>
            <p:cNvPr id="52" name="Straight Connector 51"/>
            <p:cNvCxnSpPr/>
            <p:nvPr/>
          </p:nvCxnSpPr>
          <p:spPr>
            <a:xfrm>
              <a:off x="7760970" y="1435540"/>
              <a:ext cx="0" cy="184666"/>
            </a:xfrm>
            <a:prstGeom prst="line">
              <a:avLst/>
            </a:prstGeom>
            <a:ln w="793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H="1" flipV="1">
              <a:off x="7677150" y="1399226"/>
              <a:ext cx="167640" cy="2854"/>
            </a:xfrm>
            <a:prstGeom prst="line">
              <a:avLst/>
            </a:prstGeom>
            <a:ln w="793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rot="5400000">
            <a:off x="9097446" y="4400132"/>
            <a:ext cx="114656" cy="180459"/>
            <a:chOff x="7722692" y="1522611"/>
            <a:chExt cx="114656" cy="180459"/>
          </a:xfrm>
        </p:grpSpPr>
        <p:cxnSp>
          <p:nvCxnSpPr>
            <p:cNvPr id="50" name="Straight Connector 49"/>
            <p:cNvCxnSpPr/>
            <p:nvPr/>
          </p:nvCxnSpPr>
          <p:spPr>
            <a:xfrm>
              <a:off x="7780020" y="1522611"/>
              <a:ext cx="3810" cy="180459"/>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a:off x="7722692" y="1703070"/>
              <a:ext cx="114656"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7" name="Group 46"/>
          <p:cNvGrpSpPr/>
          <p:nvPr/>
        </p:nvGrpSpPr>
        <p:grpSpPr>
          <a:xfrm rot="5400000">
            <a:off x="9097008" y="2537983"/>
            <a:ext cx="114656" cy="180459"/>
            <a:chOff x="7722692" y="1522611"/>
            <a:chExt cx="114656" cy="180459"/>
          </a:xfrm>
        </p:grpSpPr>
        <p:cxnSp>
          <p:nvCxnSpPr>
            <p:cNvPr id="48" name="Straight Connector 47"/>
            <p:cNvCxnSpPr/>
            <p:nvPr/>
          </p:nvCxnSpPr>
          <p:spPr>
            <a:xfrm>
              <a:off x="7780020" y="1522611"/>
              <a:ext cx="3810" cy="180459"/>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7722692" y="1703070"/>
              <a:ext cx="114656"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Straight Connector 53"/>
          <p:cNvCxnSpPr/>
          <p:nvPr/>
        </p:nvCxnSpPr>
        <p:spPr>
          <a:xfrm>
            <a:off x="9093676" y="2624225"/>
            <a:ext cx="579563" cy="0"/>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9673239" y="4924033"/>
            <a:ext cx="2180338" cy="923330"/>
          </a:xfrm>
          <a:prstGeom prst="rect">
            <a:avLst/>
          </a:prstGeom>
          <a:noFill/>
        </p:spPr>
        <p:txBody>
          <a:bodyPr wrap="square" rtlCol="0">
            <a:spAutoFit/>
          </a:bodyPr>
          <a:lstStyle/>
          <a:p>
            <a:r>
              <a:rPr lang="en-US" dirty="0"/>
              <a:t>Rear camera chassis center support fastener</a:t>
            </a:r>
          </a:p>
        </p:txBody>
      </p:sp>
      <p:cxnSp>
        <p:nvCxnSpPr>
          <p:cNvPr id="56" name="Straight Arrow Connector 55"/>
          <p:cNvCxnSpPr/>
          <p:nvPr/>
        </p:nvCxnSpPr>
        <p:spPr>
          <a:xfrm flipH="1" flipV="1">
            <a:off x="9297247" y="3668018"/>
            <a:ext cx="1061828" cy="130664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423831" y="3034111"/>
            <a:ext cx="1308890" cy="1200329"/>
          </a:xfrm>
          <a:prstGeom prst="rect">
            <a:avLst/>
          </a:prstGeom>
          <a:noFill/>
        </p:spPr>
        <p:txBody>
          <a:bodyPr wrap="square" rtlCol="0">
            <a:spAutoFit/>
          </a:bodyPr>
          <a:lstStyle/>
          <a:p>
            <a:r>
              <a:rPr lang="en-US" dirty="0"/>
              <a:t>Adapter cell radial and Z alignment surfaces.</a:t>
            </a:r>
          </a:p>
        </p:txBody>
      </p:sp>
      <p:cxnSp>
        <p:nvCxnSpPr>
          <p:cNvPr id="59" name="Straight Arrow Connector 58"/>
          <p:cNvCxnSpPr/>
          <p:nvPr/>
        </p:nvCxnSpPr>
        <p:spPr>
          <a:xfrm>
            <a:off x="2794491" y="3890039"/>
            <a:ext cx="899491" cy="19239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V="1">
            <a:off x="2772351" y="3178426"/>
            <a:ext cx="1094981" cy="27443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flipV="1">
            <a:off x="3028193" y="4234440"/>
            <a:ext cx="1307060" cy="68959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4419092" y="2861309"/>
            <a:ext cx="1905" cy="108467"/>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4419051" y="4191104"/>
            <a:ext cx="1905" cy="108467"/>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H="1" flipV="1">
            <a:off x="8841707" y="4465488"/>
            <a:ext cx="1319" cy="208046"/>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H="1" flipV="1">
            <a:off x="8859217" y="2540268"/>
            <a:ext cx="1319" cy="208046"/>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3350391" y="1841516"/>
            <a:ext cx="2059388" cy="646331"/>
          </a:xfrm>
          <a:prstGeom prst="rect">
            <a:avLst/>
          </a:prstGeom>
          <a:noFill/>
        </p:spPr>
        <p:txBody>
          <a:bodyPr wrap="square" rtlCol="0">
            <a:spAutoFit/>
          </a:bodyPr>
          <a:lstStyle/>
          <a:p>
            <a:r>
              <a:rPr lang="en-US" dirty="0"/>
              <a:t>Axial spacing reference surface</a:t>
            </a:r>
          </a:p>
        </p:txBody>
      </p:sp>
      <p:sp>
        <p:nvSpPr>
          <p:cNvPr id="82" name="Title 56"/>
          <p:cNvSpPr>
            <a:spLocks noGrp="1"/>
          </p:cNvSpPr>
          <p:nvPr>
            <p:ph type="title"/>
          </p:nvPr>
        </p:nvSpPr>
        <p:spPr>
          <a:xfrm>
            <a:off x="1178378" y="74906"/>
            <a:ext cx="10515600" cy="1083816"/>
          </a:xfrm>
        </p:spPr>
        <p:txBody>
          <a:bodyPr>
            <a:normAutofit/>
          </a:bodyPr>
          <a:lstStyle/>
          <a:p>
            <a:pPr algn="ctr"/>
            <a:r>
              <a:rPr lang="en-US" sz="4000" dirty="0"/>
              <a:t>Camera Chassis Reference Points - Cartoon</a:t>
            </a:r>
          </a:p>
        </p:txBody>
      </p:sp>
      <p:sp>
        <p:nvSpPr>
          <p:cNvPr id="6" name="Right Brace 5"/>
          <p:cNvSpPr/>
          <p:nvPr/>
        </p:nvSpPr>
        <p:spPr>
          <a:xfrm rot="16200000">
            <a:off x="2992906" y="-65069"/>
            <a:ext cx="304578" cy="3516748"/>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7" name="TextBox 86"/>
          <p:cNvSpPr txBox="1"/>
          <p:nvPr/>
        </p:nvSpPr>
        <p:spPr>
          <a:xfrm>
            <a:off x="2167454" y="1068023"/>
            <a:ext cx="2423775" cy="369332"/>
          </a:xfrm>
          <a:prstGeom prst="rect">
            <a:avLst/>
          </a:prstGeom>
          <a:noFill/>
        </p:spPr>
        <p:txBody>
          <a:bodyPr wrap="square" rtlCol="0">
            <a:spAutoFit/>
          </a:bodyPr>
          <a:lstStyle/>
          <a:p>
            <a:r>
              <a:rPr lang="en-US" dirty="0"/>
              <a:t>chassis alignment cone</a:t>
            </a:r>
          </a:p>
        </p:txBody>
      </p:sp>
      <p:sp>
        <p:nvSpPr>
          <p:cNvPr id="61" name="TextBox 60"/>
          <p:cNvSpPr txBox="1"/>
          <p:nvPr/>
        </p:nvSpPr>
        <p:spPr>
          <a:xfrm>
            <a:off x="2088064" y="3684106"/>
            <a:ext cx="661660" cy="369332"/>
          </a:xfrm>
          <a:prstGeom prst="rect">
            <a:avLst/>
          </a:prstGeom>
          <a:noFill/>
        </p:spPr>
        <p:txBody>
          <a:bodyPr wrap="square" rtlCol="0">
            <a:spAutoFit/>
          </a:bodyPr>
          <a:lstStyle/>
          <a:p>
            <a:r>
              <a:rPr lang="en-US" dirty="0"/>
              <a:t>Face</a:t>
            </a:r>
          </a:p>
        </p:txBody>
      </p:sp>
      <p:sp>
        <p:nvSpPr>
          <p:cNvPr id="70" name="TextBox 69"/>
          <p:cNvSpPr txBox="1"/>
          <p:nvPr/>
        </p:nvSpPr>
        <p:spPr>
          <a:xfrm>
            <a:off x="2098662" y="3241639"/>
            <a:ext cx="661660" cy="369332"/>
          </a:xfrm>
          <a:prstGeom prst="rect">
            <a:avLst/>
          </a:prstGeom>
          <a:noFill/>
        </p:spPr>
        <p:txBody>
          <a:bodyPr wrap="square" rtlCol="0">
            <a:spAutoFit/>
          </a:bodyPr>
          <a:lstStyle/>
          <a:p>
            <a:r>
              <a:rPr lang="en-US" dirty="0"/>
              <a:t>Bore</a:t>
            </a:r>
          </a:p>
        </p:txBody>
      </p:sp>
      <p:sp>
        <p:nvSpPr>
          <p:cNvPr id="71" name="Right Brace 70"/>
          <p:cNvSpPr/>
          <p:nvPr/>
        </p:nvSpPr>
        <p:spPr>
          <a:xfrm rot="10800000">
            <a:off x="1810450" y="3254941"/>
            <a:ext cx="304578" cy="775247"/>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002179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D0D0BB-0EF1-4D66-B6FF-8418C83BE88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885903" y="1671566"/>
            <a:ext cx="9026236" cy="4229640"/>
          </a:xfrm>
          <a:prstGeom prst="rect">
            <a:avLst/>
          </a:prstGeom>
        </p:spPr>
      </p:pic>
      <p:sp>
        <p:nvSpPr>
          <p:cNvPr id="2" name="Title 1"/>
          <p:cNvSpPr>
            <a:spLocks noGrp="1"/>
          </p:cNvSpPr>
          <p:nvPr>
            <p:ph type="title"/>
          </p:nvPr>
        </p:nvSpPr>
        <p:spPr>
          <a:xfrm>
            <a:off x="3395457" y="212777"/>
            <a:ext cx="5516425" cy="552398"/>
          </a:xfrm>
        </p:spPr>
        <p:txBody>
          <a:bodyPr>
            <a:normAutofit fontScale="90000"/>
          </a:bodyPr>
          <a:lstStyle/>
          <a:p>
            <a:r>
              <a:rPr lang="en-US" sz="2800" dirty="0"/>
              <a:t>Chassis Spacing Alignment Components</a:t>
            </a:r>
          </a:p>
        </p:txBody>
      </p:sp>
      <p:sp>
        <p:nvSpPr>
          <p:cNvPr id="5" name="TextBox 4"/>
          <p:cNvSpPr txBox="1"/>
          <p:nvPr/>
        </p:nvSpPr>
        <p:spPr>
          <a:xfrm>
            <a:off x="269875" y="5483439"/>
            <a:ext cx="2373273" cy="646331"/>
          </a:xfrm>
          <a:prstGeom prst="rect">
            <a:avLst/>
          </a:prstGeom>
          <a:noFill/>
        </p:spPr>
        <p:txBody>
          <a:bodyPr wrap="square" rtlCol="0">
            <a:spAutoFit/>
          </a:bodyPr>
          <a:lstStyle/>
          <a:p>
            <a:pPr algn="ctr"/>
            <a:r>
              <a:rPr lang="en-US" dirty="0"/>
              <a:t>Optical Adapter Lens Assembly</a:t>
            </a:r>
          </a:p>
        </p:txBody>
      </p:sp>
      <p:cxnSp>
        <p:nvCxnSpPr>
          <p:cNvPr id="6" name="Straight Arrow Connector 5"/>
          <p:cNvCxnSpPr>
            <a:cxnSpLocks/>
          </p:cNvCxnSpPr>
          <p:nvPr/>
        </p:nvCxnSpPr>
        <p:spPr>
          <a:xfrm flipV="1">
            <a:off x="1659988" y="5119686"/>
            <a:ext cx="621790" cy="40462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0832" y="5869733"/>
            <a:ext cx="2373273" cy="646331"/>
          </a:xfrm>
          <a:prstGeom prst="rect">
            <a:avLst/>
          </a:prstGeom>
          <a:noFill/>
        </p:spPr>
        <p:txBody>
          <a:bodyPr wrap="square" rtlCol="0">
            <a:spAutoFit/>
          </a:bodyPr>
          <a:lstStyle/>
          <a:p>
            <a:pPr algn="ctr"/>
            <a:r>
              <a:rPr lang="en-US" dirty="0"/>
              <a:t>Canon lens X-Y adjustment screws (3x)</a:t>
            </a:r>
          </a:p>
        </p:txBody>
      </p:sp>
      <p:cxnSp>
        <p:nvCxnSpPr>
          <p:cNvPr id="9" name="Straight Arrow Connector 8"/>
          <p:cNvCxnSpPr>
            <a:cxnSpLocks/>
          </p:cNvCxnSpPr>
          <p:nvPr/>
        </p:nvCxnSpPr>
        <p:spPr>
          <a:xfrm flipH="1" flipV="1">
            <a:off x="4246640" y="5101975"/>
            <a:ext cx="952383" cy="84466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306419" y="5896797"/>
            <a:ext cx="2264414" cy="646331"/>
          </a:xfrm>
          <a:prstGeom prst="rect">
            <a:avLst/>
          </a:prstGeom>
          <a:noFill/>
        </p:spPr>
        <p:txBody>
          <a:bodyPr wrap="square" rtlCol="0">
            <a:spAutoFit/>
          </a:bodyPr>
          <a:lstStyle/>
          <a:p>
            <a:pPr algn="ctr"/>
            <a:r>
              <a:rPr lang="en-US" dirty="0"/>
              <a:t>Adapter lens retaining screws (3x)</a:t>
            </a:r>
          </a:p>
        </p:txBody>
      </p:sp>
      <p:cxnSp>
        <p:nvCxnSpPr>
          <p:cNvPr id="13" name="Straight Arrow Connector 12"/>
          <p:cNvCxnSpPr>
            <a:cxnSpLocks/>
          </p:cNvCxnSpPr>
          <p:nvPr/>
        </p:nvCxnSpPr>
        <p:spPr>
          <a:xfrm flipV="1">
            <a:off x="3468414" y="5101975"/>
            <a:ext cx="341839" cy="80635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153422" y="5408068"/>
            <a:ext cx="2919643" cy="923330"/>
          </a:xfrm>
          <a:prstGeom prst="rect">
            <a:avLst/>
          </a:prstGeom>
          <a:noFill/>
        </p:spPr>
        <p:txBody>
          <a:bodyPr wrap="square" rtlCol="0">
            <a:spAutoFit/>
          </a:bodyPr>
          <a:lstStyle/>
          <a:p>
            <a:pPr algn="ctr"/>
            <a:r>
              <a:rPr lang="en-US" dirty="0"/>
              <a:t>Optical block X-Y adjustment screws (x3 screws radially spaced)</a:t>
            </a:r>
          </a:p>
        </p:txBody>
      </p:sp>
      <p:cxnSp>
        <p:nvCxnSpPr>
          <p:cNvPr id="16" name="Straight Arrow Connector 15"/>
          <p:cNvCxnSpPr>
            <a:cxnSpLocks/>
          </p:cNvCxnSpPr>
          <p:nvPr/>
        </p:nvCxnSpPr>
        <p:spPr>
          <a:xfrm flipH="1" flipV="1">
            <a:off x="7338948" y="4509892"/>
            <a:ext cx="521681" cy="84466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725502" y="4778809"/>
            <a:ext cx="2373273" cy="646331"/>
          </a:xfrm>
          <a:prstGeom prst="rect">
            <a:avLst/>
          </a:prstGeom>
          <a:noFill/>
        </p:spPr>
        <p:txBody>
          <a:bodyPr wrap="square" rtlCol="0">
            <a:spAutoFit/>
          </a:bodyPr>
          <a:lstStyle/>
          <a:p>
            <a:pPr algn="ctr"/>
            <a:r>
              <a:rPr lang="en-US" dirty="0"/>
              <a:t>Springs apply 57 lbs. of force against housing</a:t>
            </a:r>
          </a:p>
        </p:txBody>
      </p:sp>
      <p:cxnSp>
        <p:nvCxnSpPr>
          <p:cNvPr id="18" name="Straight Arrow Connector 17"/>
          <p:cNvCxnSpPr>
            <a:cxnSpLocks/>
          </p:cNvCxnSpPr>
          <p:nvPr/>
        </p:nvCxnSpPr>
        <p:spPr>
          <a:xfrm flipH="1" flipV="1">
            <a:off x="10357085" y="3730453"/>
            <a:ext cx="369530" cy="98925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22220" y="1806875"/>
            <a:ext cx="1651490" cy="646331"/>
          </a:xfrm>
          <a:prstGeom prst="rect">
            <a:avLst/>
          </a:prstGeom>
          <a:noFill/>
        </p:spPr>
        <p:txBody>
          <a:bodyPr wrap="square" rtlCol="0">
            <a:spAutoFit/>
          </a:bodyPr>
          <a:lstStyle/>
          <a:p>
            <a:pPr algn="ctr"/>
            <a:r>
              <a:rPr lang="en-US" dirty="0"/>
              <a:t>Chassis alignment cone</a:t>
            </a:r>
          </a:p>
        </p:txBody>
      </p:sp>
      <p:cxnSp>
        <p:nvCxnSpPr>
          <p:cNvPr id="21" name="Straight Arrow Connector 20"/>
          <p:cNvCxnSpPr>
            <a:cxnSpLocks/>
          </p:cNvCxnSpPr>
          <p:nvPr/>
        </p:nvCxnSpPr>
        <p:spPr>
          <a:xfrm>
            <a:off x="2111508" y="2313594"/>
            <a:ext cx="826097" cy="70325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7372713" y="908411"/>
            <a:ext cx="1881682" cy="646331"/>
          </a:xfrm>
          <a:prstGeom prst="rect">
            <a:avLst/>
          </a:prstGeom>
          <a:noFill/>
        </p:spPr>
        <p:txBody>
          <a:bodyPr wrap="square" rtlCol="0">
            <a:spAutoFit/>
          </a:bodyPr>
          <a:lstStyle/>
          <a:p>
            <a:r>
              <a:rPr lang="en-US" dirty="0"/>
              <a:t>Chassis radial alignment tab (x3)</a:t>
            </a:r>
          </a:p>
        </p:txBody>
      </p:sp>
      <p:cxnSp>
        <p:nvCxnSpPr>
          <p:cNvPr id="25" name="Straight Arrow Connector 24"/>
          <p:cNvCxnSpPr>
            <a:cxnSpLocks/>
          </p:cNvCxnSpPr>
          <p:nvPr/>
        </p:nvCxnSpPr>
        <p:spPr>
          <a:xfrm>
            <a:off x="9254395" y="1348256"/>
            <a:ext cx="335447" cy="39842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5014500" y="858899"/>
            <a:ext cx="1651490" cy="923330"/>
          </a:xfrm>
          <a:prstGeom prst="rect">
            <a:avLst/>
          </a:prstGeom>
          <a:noFill/>
        </p:spPr>
        <p:txBody>
          <a:bodyPr wrap="square" rtlCol="0">
            <a:spAutoFit/>
          </a:bodyPr>
          <a:lstStyle/>
          <a:p>
            <a:pPr algn="ctr"/>
            <a:r>
              <a:rPr lang="en-US" dirty="0"/>
              <a:t>Canon lens to adapter cell spacing shims</a:t>
            </a:r>
          </a:p>
        </p:txBody>
      </p:sp>
      <p:cxnSp>
        <p:nvCxnSpPr>
          <p:cNvPr id="34" name="Straight Arrow Connector 33"/>
          <p:cNvCxnSpPr>
            <a:cxnSpLocks/>
          </p:cNvCxnSpPr>
          <p:nvPr/>
        </p:nvCxnSpPr>
        <p:spPr>
          <a:xfrm flipH="1">
            <a:off x="4204380" y="1571896"/>
            <a:ext cx="84520" cy="116907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2937605" y="832696"/>
            <a:ext cx="2028294" cy="923330"/>
          </a:xfrm>
          <a:prstGeom prst="rect">
            <a:avLst/>
          </a:prstGeom>
          <a:noFill/>
        </p:spPr>
        <p:txBody>
          <a:bodyPr wrap="square" rtlCol="0">
            <a:spAutoFit/>
          </a:bodyPr>
          <a:lstStyle/>
          <a:p>
            <a:pPr algn="ctr"/>
            <a:r>
              <a:rPr lang="en-US" dirty="0"/>
              <a:t>Adapter cell to dome port spacing shims</a:t>
            </a:r>
          </a:p>
        </p:txBody>
      </p:sp>
      <p:cxnSp>
        <p:nvCxnSpPr>
          <p:cNvPr id="36" name="Straight Arrow Connector 35"/>
          <p:cNvCxnSpPr>
            <a:cxnSpLocks/>
          </p:cNvCxnSpPr>
          <p:nvPr/>
        </p:nvCxnSpPr>
        <p:spPr>
          <a:xfrm flipH="1">
            <a:off x="4806104" y="1761331"/>
            <a:ext cx="781056" cy="106499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871756" y="606210"/>
            <a:ext cx="2028294" cy="923330"/>
          </a:xfrm>
          <a:prstGeom prst="rect">
            <a:avLst/>
          </a:prstGeom>
          <a:noFill/>
        </p:spPr>
        <p:txBody>
          <a:bodyPr wrap="square" rtlCol="0">
            <a:spAutoFit/>
          </a:bodyPr>
          <a:lstStyle/>
          <a:p>
            <a:pPr algn="ctr"/>
            <a:r>
              <a:rPr lang="en-US" dirty="0"/>
              <a:t>Chassis to housing radial alignment PEEK rings</a:t>
            </a:r>
          </a:p>
        </p:txBody>
      </p:sp>
      <p:cxnSp>
        <p:nvCxnSpPr>
          <p:cNvPr id="46" name="Straight Arrow Connector 45"/>
          <p:cNvCxnSpPr>
            <a:cxnSpLocks/>
          </p:cNvCxnSpPr>
          <p:nvPr/>
        </p:nvCxnSpPr>
        <p:spPr>
          <a:xfrm>
            <a:off x="2378796" y="1387366"/>
            <a:ext cx="1413031" cy="148745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985FFB1-6071-46B3-9CC0-4E531642D1E3}"/>
              </a:ext>
            </a:extLst>
          </p:cNvPr>
          <p:cNvSpPr txBox="1"/>
          <p:nvPr/>
        </p:nvSpPr>
        <p:spPr>
          <a:xfrm>
            <a:off x="9749803" y="741035"/>
            <a:ext cx="2373273" cy="923330"/>
          </a:xfrm>
          <a:prstGeom prst="rect">
            <a:avLst/>
          </a:prstGeom>
          <a:noFill/>
        </p:spPr>
        <p:txBody>
          <a:bodyPr wrap="square" rtlCol="0">
            <a:spAutoFit/>
          </a:bodyPr>
          <a:lstStyle/>
          <a:p>
            <a:pPr algn="ctr"/>
            <a:r>
              <a:rPr lang="en-US" dirty="0"/>
              <a:t>Not shown, chassis length adjustment spacer</a:t>
            </a:r>
          </a:p>
        </p:txBody>
      </p:sp>
      <p:cxnSp>
        <p:nvCxnSpPr>
          <p:cNvPr id="27" name="Straight Arrow Connector 26">
            <a:extLst>
              <a:ext uri="{FF2B5EF4-FFF2-40B4-BE49-F238E27FC236}">
                <a16:creationId xmlns:a16="http://schemas.microsoft.com/office/drawing/2014/main" id="{8AC54C6F-D2C4-4F87-949E-9CAE6D3B6108}"/>
              </a:ext>
            </a:extLst>
          </p:cNvPr>
          <p:cNvCxnSpPr>
            <a:cxnSpLocks/>
            <a:stCxn id="26" idx="2"/>
          </p:cNvCxnSpPr>
          <p:nvPr/>
        </p:nvCxnSpPr>
        <p:spPr>
          <a:xfrm flipH="1">
            <a:off x="10238374" y="1664365"/>
            <a:ext cx="698066" cy="120426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1859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2200785" y="3647825"/>
            <a:ext cx="1701364" cy="22889"/>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72383" y="2648992"/>
            <a:ext cx="1526450" cy="923330"/>
          </a:xfrm>
          <a:prstGeom prst="rect">
            <a:avLst/>
          </a:prstGeom>
          <a:noFill/>
        </p:spPr>
        <p:txBody>
          <a:bodyPr wrap="square" rtlCol="0">
            <a:spAutoFit/>
          </a:bodyPr>
          <a:lstStyle/>
          <a:p>
            <a:r>
              <a:rPr lang="en-US" dirty="0"/>
              <a:t>Optical and mechanical center</a:t>
            </a:r>
          </a:p>
        </p:txBody>
      </p:sp>
      <p:sp>
        <p:nvSpPr>
          <p:cNvPr id="12" name="TextBox 11"/>
          <p:cNvSpPr txBox="1"/>
          <p:nvPr/>
        </p:nvSpPr>
        <p:spPr>
          <a:xfrm>
            <a:off x="1506330" y="1771812"/>
            <a:ext cx="3110866" cy="369332"/>
          </a:xfrm>
          <a:prstGeom prst="rect">
            <a:avLst/>
          </a:prstGeom>
          <a:noFill/>
        </p:spPr>
        <p:txBody>
          <a:bodyPr wrap="square" rtlCol="0">
            <a:spAutoFit/>
          </a:bodyPr>
          <a:lstStyle/>
          <a:p>
            <a:r>
              <a:rPr lang="en-US" dirty="0"/>
              <a:t>mechanical center reference</a:t>
            </a:r>
          </a:p>
        </p:txBody>
      </p:sp>
      <p:cxnSp>
        <p:nvCxnSpPr>
          <p:cNvPr id="29" name="Straight Arrow Connector 28"/>
          <p:cNvCxnSpPr/>
          <p:nvPr/>
        </p:nvCxnSpPr>
        <p:spPr>
          <a:xfrm>
            <a:off x="1997901" y="3261233"/>
            <a:ext cx="290578" cy="34763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2" name="Title 51"/>
          <p:cNvSpPr>
            <a:spLocks noGrp="1"/>
          </p:cNvSpPr>
          <p:nvPr>
            <p:ph type="title"/>
          </p:nvPr>
        </p:nvSpPr>
        <p:spPr>
          <a:xfrm>
            <a:off x="1076984" y="365125"/>
            <a:ext cx="10276815" cy="1047799"/>
          </a:xfrm>
        </p:spPr>
        <p:txBody>
          <a:bodyPr/>
          <a:lstStyle/>
          <a:p>
            <a:pPr algn="ctr"/>
            <a:r>
              <a:rPr lang="en-US" dirty="0"/>
              <a:t>Housing Reference Points</a:t>
            </a:r>
          </a:p>
        </p:txBody>
      </p:sp>
      <p:sp>
        <p:nvSpPr>
          <p:cNvPr id="61" name="TextBox 60"/>
          <p:cNvSpPr txBox="1"/>
          <p:nvPr/>
        </p:nvSpPr>
        <p:spPr>
          <a:xfrm>
            <a:off x="4617196" y="1766414"/>
            <a:ext cx="3539314" cy="369332"/>
          </a:xfrm>
          <a:prstGeom prst="rect">
            <a:avLst/>
          </a:prstGeom>
          <a:noFill/>
        </p:spPr>
        <p:txBody>
          <a:bodyPr wrap="square" rtlCol="0">
            <a:spAutoFit/>
          </a:bodyPr>
          <a:lstStyle/>
          <a:p>
            <a:r>
              <a:rPr lang="en-US" dirty="0"/>
              <a:t>mechanical axial distance reference</a:t>
            </a:r>
          </a:p>
        </p:txBody>
      </p:sp>
      <p:cxnSp>
        <p:nvCxnSpPr>
          <p:cNvPr id="54" name="Straight Connector 53"/>
          <p:cNvCxnSpPr/>
          <p:nvPr/>
        </p:nvCxnSpPr>
        <p:spPr>
          <a:xfrm>
            <a:off x="8736664" y="2668449"/>
            <a:ext cx="1212979" cy="0"/>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8736664" y="4514970"/>
            <a:ext cx="1212979" cy="0"/>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10057333" y="1200201"/>
            <a:ext cx="1526450" cy="923330"/>
          </a:xfrm>
          <a:prstGeom prst="rect">
            <a:avLst/>
          </a:prstGeom>
          <a:noFill/>
        </p:spPr>
        <p:txBody>
          <a:bodyPr wrap="square" rtlCol="0">
            <a:spAutoFit/>
          </a:bodyPr>
          <a:lstStyle/>
          <a:p>
            <a:r>
              <a:rPr lang="en-US" dirty="0"/>
              <a:t>Housing bulkhead bolt circle</a:t>
            </a:r>
          </a:p>
        </p:txBody>
      </p:sp>
      <p:cxnSp>
        <p:nvCxnSpPr>
          <p:cNvPr id="67" name="Straight Arrow Connector 66"/>
          <p:cNvCxnSpPr/>
          <p:nvPr/>
        </p:nvCxnSpPr>
        <p:spPr>
          <a:xfrm flipH="1">
            <a:off x="10097442" y="2094551"/>
            <a:ext cx="331604" cy="51038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331426" y="4758251"/>
            <a:ext cx="4754279" cy="9447"/>
          </a:xfrm>
          <a:prstGeom prst="line">
            <a:avLst/>
          </a:prstGeom>
          <a:ln w="12700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723148" y="3029700"/>
            <a:ext cx="682088" cy="309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4405236" y="2914680"/>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4405236" y="2447486"/>
            <a:ext cx="4680469" cy="0"/>
          </a:xfrm>
          <a:prstGeom prst="line">
            <a:avLst/>
          </a:prstGeom>
          <a:ln w="127000"/>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4359516" y="4231037"/>
            <a:ext cx="0" cy="11811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3696478" y="4241025"/>
            <a:ext cx="663038" cy="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3705470" y="4258494"/>
            <a:ext cx="634948" cy="698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Arc 48"/>
          <p:cNvSpPr/>
          <p:nvPr/>
        </p:nvSpPr>
        <p:spPr>
          <a:xfrm>
            <a:off x="2805695" y="2645564"/>
            <a:ext cx="1812823" cy="1945275"/>
          </a:xfrm>
          <a:prstGeom prst="arc">
            <a:avLst>
              <a:gd name="adj1" fmla="val 5455203"/>
              <a:gd name="adj2" fmla="val 16308989"/>
            </a:avLst>
          </a:prstGeom>
          <a:ln w="22225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Rectangle 50"/>
          <p:cNvSpPr/>
          <p:nvPr/>
        </p:nvSpPr>
        <p:spPr>
          <a:xfrm>
            <a:off x="3757054" y="2311518"/>
            <a:ext cx="634948" cy="698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p:cNvSpPr txBox="1"/>
          <p:nvPr/>
        </p:nvSpPr>
        <p:spPr>
          <a:xfrm>
            <a:off x="1026268" y="5516697"/>
            <a:ext cx="4437647" cy="646331"/>
          </a:xfrm>
          <a:prstGeom prst="rect">
            <a:avLst/>
          </a:prstGeom>
          <a:noFill/>
        </p:spPr>
        <p:txBody>
          <a:bodyPr wrap="square" rtlCol="0">
            <a:spAutoFit/>
          </a:bodyPr>
          <a:lstStyle/>
          <a:p>
            <a:r>
              <a:rPr lang="en-US" dirty="0"/>
              <a:t>Q1: Dome axial position change at pressure? </a:t>
            </a:r>
            <a:r>
              <a:rPr lang="en-US" i="1" dirty="0"/>
              <a:t>Apparently -0.007 inches [0.18mm]</a:t>
            </a:r>
            <a:endParaRPr lang="en-US" dirty="0"/>
          </a:p>
        </p:txBody>
      </p:sp>
      <p:cxnSp>
        <p:nvCxnSpPr>
          <p:cNvPr id="75" name="Straight Arrow Connector 74"/>
          <p:cNvCxnSpPr/>
          <p:nvPr/>
        </p:nvCxnSpPr>
        <p:spPr>
          <a:xfrm flipV="1">
            <a:off x="1961511" y="4349148"/>
            <a:ext cx="844184" cy="101697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flipH="1" flipV="1">
            <a:off x="8588087" y="3027783"/>
            <a:ext cx="1012734" cy="109"/>
          </a:xfrm>
          <a:prstGeom prst="line">
            <a:avLst/>
          </a:prstGeom>
          <a:ln w="20320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flipH="1" flipV="1">
            <a:off x="8633133" y="4228053"/>
            <a:ext cx="918318" cy="3710"/>
          </a:xfrm>
          <a:prstGeom prst="line">
            <a:avLst/>
          </a:prstGeom>
          <a:ln w="203200"/>
        </p:spPr>
        <p:style>
          <a:lnRef idx="1">
            <a:schemeClr val="accent1"/>
          </a:lnRef>
          <a:fillRef idx="0">
            <a:schemeClr val="accent1"/>
          </a:fillRef>
          <a:effectRef idx="0">
            <a:schemeClr val="accent1"/>
          </a:effectRef>
          <a:fontRef idx="minor">
            <a:schemeClr val="tx1"/>
          </a:fontRef>
        </p:style>
      </p:cxnSp>
      <p:grpSp>
        <p:nvGrpSpPr>
          <p:cNvPr id="38" name="Group 37"/>
          <p:cNvGrpSpPr/>
          <p:nvPr/>
        </p:nvGrpSpPr>
        <p:grpSpPr>
          <a:xfrm rot="5400000">
            <a:off x="8934086" y="4436558"/>
            <a:ext cx="114656" cy="180459"/>
            <a:chOff x="7722692" y="1522611"/>
            <a:chExt cx="114656" cy="180459"/>
          </a:xfrm>
        </p:grpSpPr>
        <p:cxnSp>
          <p:nvCxnSpPr>
            <p:cNvPr id="39" name="Straight Connector 38"/>
            <p:cNvCxnSpPr/>
            <p:nvPr/>
          </p:nvCxnSpPr>
          <p:spPr>
            <a:xfrm>
              <a:off x="7780020" y="1522611"/>
              <a:ext cx="3810" cy="180459"/>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7722692" y="1703070"/>
              <a:ext cx="114656"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up 40"/>
          <p:cNvGrpSpPr/>
          <p:nvPr/>
        </p:nvGrpSpPr>
        <p:grpSpPr>
          <a:xfrm rot="5400000">
            <a:off x="8933648" y="2574409"/>
            <a:ext cx="114656" cy="180459"/>
            <a:chOff x="7722692" y="1522611"/>
            <a:chExt cx="114656" cy="180459"/>
          </a:xfrm>
        </p:grpSpPr>
        <p:cxnSp>
          <p:nvCxnSpPr>
            <p:cNvPr id="43" name="Straight Connector 42"/>
            <p:cNvCxnSpPr/>
            <p:nvPr/>
          </p:nvCxnSpPr>
          <p:spPr>
            <a:xfrm>
              <a:off x="7780020" y="1522611"/>
              <a:ext cx="3810" cy="180459"/>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a:off x="7722692" y="1703070"/>
              <a:ext cx="114656"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Straight Arrow Connector 12"/>
          <p:cNvCxnSpPr>
            <a:stCxn id="12" idx="2"/>
          </p:cNvCxnSpPr>
          <p:nvPr/>
        </p:nvCxnSpPr>
        <p:spPr>
          <a:xfrm>
            <a:off x="3061763" y="2141144"/>
            <a:ext cx="631439" cy="85405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flipH="1">
            <a:off x="4455854" y="2123531"/>
            <a:ext cx="1594128" cy="85020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715265" y="5478954"/>
            <a:ext cx="4667259" cy="923330"/>
          </a:xfrm>
          <a:prstGeom prst="rect">
            <a:avLst/>
          </a:prstGeom>
          <a:noFill/>
        </p:spPr>
        <p:txBody>
          <a:bodyPr wrap="square" rtlCol="0">
            <a:spAutoFit/>
          </a:bodyPr>
          <a:lstStyle/>
          <a:p>
            <a:r>
              <a:rPr lang="en-US" dirty="0"/>
              <a:t>Note: Dome must be carefully aligned with the support ring reference bore. Split tolerance with adapter alignment?</a:t>
            </a:r>
          </a:p>
        </p:txBody>
      </p:sp>
      <p:cxnSp>
        <p:nvCxnSpPr>
          <p:cNvPr id="35" name="Straight Arrow Connector 34"/>
          <p:cNvCxnSpPr/>
          <p:nvPr/>
        </p:nvCxnSpPr>
        <p:spPr>
          <a:xfrm flipH="1" flipV="1">
            <a:off x="8330774" y="2487262"/>
            <a:ext cx="1222" cy="84581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8330774" y="3872664"/>
            <a:ext cx="1222" cy="80428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6729242" y="3123665"/>
            <a:ext cx="1773542" cy="923330"/>
          </a:xfrm>
          <a:prstGeom prst="rect">
            <a:avLst/>
          </a:prstGeom>
          <a:noFill/>
        </p:spPr>
        <p:txBody>
          <a:bodyPr wrap="square" rtlCol="0">
            <a:spAutoFit/>
          </a:bodyPr>
          <a:lstStyle/>
          <a:p>
            <a:r>
              <a:rPr lang="en-US" dirty="0"/>
              <a:t>Housing ID clamps during initial assembly</a:t>
            </a:r>
          </a:p>
        </p:txBody>
      </p:sp>
    </p:spTree>
    <p:extLst>
      <p:ext uri="{BB962C8B-B14F-4D97-AF65-F5344CB8AC3E}">
        <p14:creationId xmlns:p14="http://schemas.microsoft.com/office/powerpoint/2010/main" val="41437818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37165</TotalTime>
  <Words>2536</Words>
  <Application>Microsoft Office PowerPoint</Application>
  <PresentationFormat>Widescreen</PresentationFormat>
  <Paragraphs>240</Paragraphs>
  <Slides>35</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Calibri Light</vt:lpstr>
      <vt:lpstr>Wingdings</vt:lpstr>
      <vt:lpstr>Office Theme</vt:lpstr>
      <vt:lpstr>OPTIM MxD Camera System Camera Chassis Shim Spacing and Optical Centering Alignment</vt:lpstr>
      <vt:lpstr>Before Beginning Shim Setting Procedure</vt:lpstr>
      <vt:lpstr>Optical Alignment Requirements (from 89L REV 3 CORRECTOR TOLERANCES - FINAL - AUG 5, 2020)</vt:lpstr>
      <vt:lpstr>Camera Alignment Components - Cartoon</vt:lpstr>
      <vt:lpstr>Canon Lens and Optical Block Reference Points</vt:lpstr>
      <vt:lpstr>Adapter Optical Cell Reference Points</vt:lpstr>
      <vt:lpstr>Camera Chassis Reference Points - Cartoon</vt:lpstr>
      <vt:lpstr>Chassis Spacing Alignment Components</vt:lpstr>
      <vt:lpstr>Housing Reference Points</vt:lpstr>
      <vt:lpstr>Shim Adjustment Jigs &amp; Tools </vt:lpstr>
      <vt:lpstr>Step 1: Set Canon lens to optical adapter spacing by adjusting shims between the chassis adapter cone and the chassis.</vt:lpstr>
      <vt:lpstr>Illustration of Method of Verifying Adapter Cell Dimension Using Plunge Micrometer and Chassis Alignment Cone </vt:lpstr>
      <vt:lpstr>Step 2: Set Axial Distance of Canon Lens with Gage and Shims</vt:lpstr>
      <vt:lpstr>Adapter Lens cell to Canon Front Lens Tolerance</vt:lpstr>
      <vt:lpstr>Step 2A: Set Axial Distance of Canon Lens with Gage and Shims</vt:lpstr>
      <vt:lpstr>Step 3: Install optical adapter cell on chassis alignment cone</vt:lpstr>
      <vt:lpstr>Optical System Alignment – Laser method</vt:lpstr>
      <vt:lpstr>Laser Alignment Setup</vt:lpstr>
      <vt:lpstr>Step 4: Center alignment laser on Optical Adapter cell by centering reflections from glass surfaces on target.*</vt:lpstr>
      <vt:lpstr>Step 5: Center alignment laser on video image using front lens X-Y adjustment.*</vt:lpstr>
      <vt:lpstr>Step 6: Tilt alignment laser on video image using rear lens X-Y adjustment.*</vt:lpstr>
      <vt:lpstr>Step 7: Confirm Housing Reference Surface to Dome Distance</vt:lpstr>
      <vt:lpstr>Step 8: Measure Exact Adapter Cell to Dome Port Spacing</vt:lpstr>
      <vt:lpstr>Step 9: Install shims to set adapter cell to dome port spacing</vt:lpstr>
      <vt:lpstr>Step 10: Set Rear Clamp Spacing Washer Thickness Based on Total Shim Stack Height.</vt:lpstr>
      <vt:lpstr>Step 10: Set Rear Clamp Spacing Washer Thickness Based on Total Shim Stack Height.</vt:lpstr>
      <vt:lpstr>Step 11: Install and Mechanically Center Camera Chassis in Housing and Tighten Radial Alignment Tabs..</vt:lpstr>
      <vt:lpstr>Step 12: Install Camera Housing Endcap and Tighten Center Support Fastener.</vt:lpstr>
      <vt:lpstr>Step 13: Optical Verification Testing of Complete Assembly.</vt:lpstr>
      <vt:lpstr>Step 14: Verify Complete Assembly Decenter and Tilt Alignment</vt:lpstr>
      <vt:lpstr>Step 15: In-Water Optical Verification Test of Complete Assembly.</vt:lpstr>
      <vt:lpstr>PowerPoint Presentation</vt:lpstr>
      <vt:lpstr>PowerPoint Presentation</vt:lpstr>
      <vt:lpstr>PowerPoint Presentation</vt:lpstr>
      <vt:lpstr>PowerPoint Presentation</vt:lpstr>
    </vt:vector>
  </TitlesOfParts>
  <Company>SeeScan,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MarkChaffey</dc:creator>
  <cp:lastModifiedBy>Mark Chaffey</cp:lastModifiedBy>
  <cp:revision>136</cp:revision>
  <cp:lastPrinted>2021-04-23T22:42:17Z</cp:lastPrinted>
  <dcterms:created xsi:type="dcterms:W3CDTF">2020-10-20T04:21:40Z</dcterms:created>
  <dcterms:modified xsi:type="dcterms:W3CDTF">2022-03-11T01:01:38Z</dcterms:modified>
</cp:coreProperties>
</file>