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3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672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1FE-80A1-4938-8C2B-432A57835A18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4E61-A45A-4339-9C34-ADB272623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521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1FE-80A1-4938-8C2B-432A57835A18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4E61-A45A-4339-9C34-ADB272623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012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1FE-80A1-4938-8C2B-432A57835A18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4E61-A45A-4339-9C34-ADB272623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330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1FE-80A1-4938-8C2B-432A57835A18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4E61-A45A-4339-9C34-ADB272623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354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1FE-80A1-4938-8C2B-432A57835A18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4E61-A45A-4339-9C34-ADB272623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009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1FE-80A1-4938-8C2B-432A57835A18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4E61-A45A-4339-9C34-ADB272623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409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1FE-80A1-4938-8C2B-432A57835A18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4E61-A45A-4339-9C34-ADB272623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401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1FE-80A1-4938-8C2B-432A57835A18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4E61-A45A-4339-9C34-ADB272623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27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1FE-80A1-4938-8C2B-432A57835A18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4E61-A45A-4339-9C34-ADB272623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392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1FE-80A1-4938-8C2B-432A57835A18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4E61-A45A-4339-9C34-ADB272623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351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1FE-80A1-4938-8C2B-432A57835A18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4E61-A45A-4339-9C34-ADB272623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053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161FE-80A1-4938-8C2B-432A57835A18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094E61-A45A-4339-9C34-ADB272623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780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4K Camera PCB Layout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Ver. 1/4/2021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019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010421_1100_BottomPlacement.pdf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9589" y="1825625"/>
            <a:ext cx="486482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0251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010421_1100_BottomCopper.pdf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6988" y="1825625"/>
            <a:ext cx="4850024" cy="43513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55739" y="4137481"/>
            <a:ext cx="6694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rgbClr val="FF0000"/>
                </a:solidFill>
              </a:rPr>
              <a:t>Cam12V</a:t>
            </a:r>
            <a:endParaRPr lang="en-US" sz="9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14645" y="4073216"/>
            <a:ext cx="6694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rgbClr val="FF0000"/>
                </a:solidFill>
              </a:rPr>
              <a:t>Cam12V</a:t>
            </a:r>
            <a:endParaRPr lang="en-US" sz="9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18447" y="3842384"/>
            <a:ext cx="6694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rgbClr val="FF0000"/>
                </a:solidFill>
              </a:rPr>
              <a:t>12Vpwr</a:t>
            </a:r>
            <a:endParaRPr lang="en-US" sz="9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69430" y="2951854"/>
            <a:ext cx="6694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rgbClr val="FF0000"/>
                </a:solidFill>
              </a:rPr>
              <a:t>12Vpwr</a:t>
            </a:r>
            <a:endParaRPr lang="en-US" sz="9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13972" y="4634152"/>
            <a:ext cx="37914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rgbClr val="FF0000"/>
                </a:solidFill>
              </a:rPr>
              <a:t>Vin</a:t>
            </a:r>
            <a:endParaRPr lang="en-US" sz="9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13972" y="5336307"/>
            <a:ext cx="4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Emi com</a:t>
            </a:r>
            <a:endParaRPr lang="en-US" sz="900" dirty="0"/>
          </a:p>
        </p:txBody>
      </p:sp>
      <p:sp>
        <p:nvSpPr>
          <p:cNvPr id="11" name="TextBox 10"/>
          <p:cNvSpPr txBox="1"/>
          <p:nvPr/>
        </p:nvSpPr>
        <p:spPr>
          <a:xfrm>
            <a:off x="2276551" y="1962561"/>
            <a:ext cx="37914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rgbClr val="FF0000"/>
                </a:solidFill>
              </a:rPr>
              <a:t>Vin</a:t>
            </a:r>
            <a:endParaRPr lang="en-US" sz="9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76551" y="2405072"/>
            <a:ext cx="37914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smtClean="0">
                <a:solidFill>
                  <a:srgbClr val="FF0000"/>
                </a:solidFill>
              </a:rPr>
              <a:t>Vin</a:t>
            </a:r>
            <a:endParaRPr lang="en-US" sz="7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65881" y="1955505"/>
            <a:ext cx="144137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Make this long trace </a:t>
            </a:r>
            <a:r>
              <a:rPr lang="en-US" sz="1050" dirty="0" smtClean="0">
                <a:solidFill>
                  <a:srgbClr val="FF0000"/>
                </a:solidFill>
              </a:rPr>
              <a:t>a </a:t>
            </a:r>
            <a:r>
              <a:rPr lang="en-US" sz="1050" dirty="0" smtClean="0">
                <a:solidFill>
                  <a:srgbClr val="FF0000"/>
                </a:solidFill>
              </a:rPr>
              <a:t>little thicker</a:t>
            </a:r>
            <a:endParaRPr lang="en-US" sz="1050" dirty="0">
              <a:solidFill>
                <a:srgbClr val="FF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4340646" y="2475123"/>
            <a:ext cx="18826" cy="1289410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5713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010421_1100_TopSolderMask.pdf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5164" y="1825625"/>
            <a:ext cx="485367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553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010421_1100_TopPlacement.pdf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8307" y="1825625"/>
            <a:ext cx="4847386" cy="4351338"/>
          </a:xfrm>
          <a:prstGeom prst="rect">
            <a:avLst/>
          </a:prstGeom>
        </p:spPr>
      </p:pic>
      <p:sp>
        <p:nvSpPr>
          <p:cNvPr id="7" name="Flowchart: Terminator 6"/>
          <p:cNvSpPr/>
          <p:nvPr/>
        </p:nvSpPr>
        <p:spPr>
          <a:xfrm>
            <a:off x="6661733" y="4536288"/>
            <a:ext cx="257060" cy="45719"/>
          </a:xfrm>
          <a:prstGeom prst="flowChartTerminator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Terminator 7"/>
          <p:cNvSpPr/>
          <p:nvPr/>
        </p:nvSpPr>
        <p:spPr>
          <a:xfrm rot="5400000" flipV="1">
            <a:off x="6510428" y="4699401"/>
            <a:ext cx="209070" cy="45719"/>
          </a:xfrm>
          <a:prstGeom prst="flowChartTerminator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owchart: Terminator 8"/>
          <p:cNvSpPr/>
          <p:nvPr/>
        </p:nvSpPr>
        <p:spPr>
          <a:xfrm rot="5400000">
            <a:off x="6507000" y="4957912"/>
            <a:ext cx="215925" cy="45719"/>
          </a:xfrm>
          <a:prstGeom prst="flowChartTerminator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506390" y="3789878"/>
            <a:ext cx="112927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Modify cutouts! Make closer to stand-off &amp;U28.</a:t>
            </a:r>
            <a:endParaRPr lang="en-US" sz="1050" dirty="0">
              <a:solidFill>
                <a:srgbClr val="FF0000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6995693" y="4329703"/>
            <a:ext cx="651917" cy="206585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0688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010421_1100_TopCopper.pdf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8037" y="1825625"/>
            <a:ext cx="4867926" cy="43513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58800" y="5231909"/>
            <a:ext cx="4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Emi com</a:t>
            </a:r>
            <a:endParaRPr lang="en-US" sz="900" dirty="0"/>
          </a:p>
        </p:txBody>
      </p:sp>
      <p:sp>
        <p:nvSpPr>
          <p:cNvPr id="7" name="TextBox 6"/>
          <p:cNvSpPr txBox="1"/>
          <p:nvPr/>
        </p:nvSpPr>
        <p:spPr>
          <a:xfrm>
            <a:off x="2276551" y="1962561"/>
            <a:ext cx="37914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rgbClr val="FF0000"/>
                </a:solidFill>
              </a:rPr>
              <a:t>Vin</a:t>
            </a:r>
            <a:endParaRPr lang="en-US" sz="9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76551" y="2361005"/>
            <a:ext cx="37914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rgbClr val="FF0000"/>
                </a:solidFill>
              </a:rPr>
              <a:t>Vin</a:t>
            </a:r>
            <a:endParaRPr lang="en-US" sz="9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23274" y="3611419"/>
            <a:ext cx="37914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rgbClr val="FF0000"/>
                </a:solidFill>
              </a:rPr>
              <a:t>Vin</a:t>
            </a:r>
            <a:endParaRPr lang="en-US" sz="9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12845" y="4634152"/>
            <a:ext cx="37914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rgbClr val="FF0000"/>
                </a:solidFill>
              </a:rPr>
              <a:t>Vin</a:t>
            </a:r>
            <a:endParaRPr lang="en-US" sz="9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17840" y="2952841"/>
            <a:ext cx="4845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Emi com</a:t>
            </a:r>
            <a:endParaRPr lang="en-US" sz="800" dirty="0"/>
          </a:p>
        </p:txBody>
      </p:sp>
      <p:sp>
        <p:nvSpPr>
          <p:cNvPr id="12" name="TextBox 11"/>
          <p:cNvSpPr txBox="1"/>
          <p:nvPr/>
        </p:nvSpPr>
        <p:spPr>
          <a:xfrm>
            <a:off x="5291577" y="2156830"/>
            <a:ext cx="144137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Make 300mA traces!</a:t>
            </a:r>
            <a:endParaRPr lang="en-US" sz="1050" dirty="0">
              <a:solidFill>
                <a:srgbClr val="FF000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5578208" y="2351256"/>
            <a:ext cx="212528" cy="581847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5638801" y="2351256"/>
            <a:ext cx="151935" cy="759031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363187" y="6176963"/>
            <a:ext cx="2204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rgbClr val="FF0000"/>
                </a:solidFill>
              </a:rPr>
              <a:t>Guard ring </a:t>
            </a:r>
            <a:r>
              <a:rPr lang="en-US" sz="900" dirty="0" smtClean="0">
                <a:solidFill>
                  <a:srgbClr val="FF0000"/>
                </a:solidFill>
              </a:rPr>
              <a:t>around R1&amp;C3 should be at output potential (pin2&amp;tab,10V) – not </a:t>
            </a:r>
            <a:r>
              <a:rPr lang="en-US" sz="900" dirty="0" err="1" smtClean="0">
                <a:solidFill>
                  <a:srgbClr val="FF0000"/>
                </a:solidFill>
              </a:rPr>
              <a:t>gnd</a:t>
            </a:r>
            <a:r>
              <a:rPr lang="en-US" sz="900" dirty="0" smtClean="0">
                <a:solidFill>
                  <a:srgbClr val="FF0000"/>
                </a:solidFill>
              </a:rPr>
              <a:t>!</a:t>
            </a:r>
            <a:endParaRPr lang="en-US" sz="900" dirty="0">
              <a:solidFill>
                <a:srgbClr val="FF0000"/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5536993" y="6125768"/>
            <a:ext cx="41215" cy="106107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203140" y="1948246"/>
            <a:ext cx="208843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U16. Add more stitching for VDD and </a:t>
            </a:r>
            <a:r>
              <a:rPr lang="en-US" sz="1050" dirty="0" err="1" smtClean="0">
                <a:solidFill>
                  <a:srgbClr val="FF0000"/>
                </a:solidFill>
              </a:rPr>
              <a:t>Gnd</a:t>
            </a:r>
            <a:r>
              <a:rPr lang="en-US" sz="1050" dirty="0" smtClean="0">
                <a:solidFill>
                  <a:srgbClr val="FF0000"/>
                </a:solidFill>
              </a:rPr>
              <a:t> (300mA). I added 1uF Cap between VDD &amp; </a:t>
            </a:r>
            <a:r>
              <a:rPr lang="en-US" sz="1050" dirty="0" err="1" smtClean="0">
                <a:solidFill>
                  <a:srgbClr val="FF0000"/>
                </a:solidFill>
              </a:rPr>
              <a:t>Gnd</a:t>
            </a:r>
            <a:r>
              <a:rPr lang="en-US" sz="1050" dirty="0" smtClean="0">
                <a:solidFill>
                  <a:srgbClr val="FF0000"/>
                </a:solidFill>
              </a:rPr>
              <a:t> so new netlist.</a:t>
            </a:r>
            <a:endParaRPr lang="en-US" sz="1050" dirty="0">
              <a:solidFill>
                <a:srgbClr val="FF0000"/>
              </a:solidFill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4078705" y="2550213"/>
            <a:ext cx="984609" cy="364890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78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010421_1100_In4Copper.pdf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8307" y="1825625"/>
            <a:ext cx="4847386" cy="43513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60754" y="5344685"/>
            <a:ext cx="4845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Emi com</a:t>
            </a:r>
            <a:endParaRPr lang="en-US" sz="800" dirty="0"/>
          </a:p>
        </p:txBody>
      </p:sp>
      <p:sp>
        <p:nvSpPr>
          <p:cNvPr id="6" name="TextBox 5"/>
          <p:cNvSpPr txBox="1"/>
          <p:nvPr/>
        </p:nvSpPr>
        <p:spPr>
          <a:xfrm>
            <a:off x="2433640" y="3089900"/>
            <a:ext cx="4845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Emi com</a:t>
            </a:r>
            <a:endParaRPr lang="en-US" sz="800" dirty="0"/>
          </a:p>
        </p:txBody>
      </p:sp>
      <p:sp>
        <p:nvSpPr>
          <p:cNvPr id="7" name="TextBox 6"/>
          <p:cNvSpPr txBox="1"/>
          <p:nvPr/>
        </p:nvSpPr>
        <p:spPr>
          <a:xfrm>
            <a:off x="5028100" y="3914328"/>
            <a:ext cx="373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 smtClean="0"/>
              <a:t>Vicr</a:t>
            </a:r>
            <a:r>
              <a:rPr lang="en-US" sz="800" dirty="0" smtClean="0"/>
              <a:t> </a:t>
            </a:r>
            <a:r>
              <a:rPr lang="en-US" sz="800" dirty="0" smtClean="0"/>
              <a:t>com</a:t>
            </a:r>
            <a:endParaRPr lang="en-US" sz="800" dirty="0"/>
          </a:p>
        </p:txBody>
      </p:sp>
      <p:sp>
        <p:nvSpPr>
          <p:cNvPr id="8" name="TextBox 7"/>
          <p:cNvSpPr txBox="1"/>
          <p:nvPr/>
        </p:nvSpPr>
        <p:spPr>
          <a:xfrm>
            <a:off x="5476120" y="5513962"/>
            <a:ext cx="373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 smtClean="0"/>
              <a:t>Vicr</a:t>
            </a:r>
            <a:r>
              <a:rPr lang="en-US" sz="800" dirty="0" smtClean="0"/>
              <a:t> </a:t>
            </a:r>
            <a:r>
              <a:rPr lang="en-US" sz="800" dirty="0" smtClean="0"/>
              <a:t>com</a:t>
            </a:r>
            <a:endParaRPr lang="en-US" sz="800" dirty="0"/>
          </a:p>
        </p:txBody>
      </p:sp>
      <p:sp>
        <p:nvSpPr>
          <p:cNvPr id="20" name="TextBox 19"/>
          <p:cNvSpPr txBox="1"/>
          <p:nvPr/>
        </p:nvSpPr>
        <p:spPr>
          <a:xfrm>
            <a:off x="4190082" y="5044093"/>
            <a:ext cx="144137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More fill for 5V!</a:t>
            </a:r>
            <a:endParaRPr lang="en-US" sz="1050" dirty="0">
              <a:solidFill>
                <a:srgbClr val="FF0000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H="1" flipV="1">
            <a:off x="4190082" y="4512624"/>
            <a:ext cx="308472" cy="562480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339676" y="4458625"/>
            <a:ext cx="440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/>
              <a:t>1</a:t>
            </a:r>
            <a:r>
              <a:rPr lang="en-US" sz="600" baseline="30000" dirty="0" smtClean="0"/>
              <a:t>st</a:t>
            </a:r>
            <a:r>
              <a:rPr lang="en-US" sz="600" dirty="0" smtClean="0"/>
              <a:t> stg 5V</a:t>
            </a:r>
            <a:endParaRPr lang="en-US" sz="600" dirty="0"/>
          </a:p>
        </p:txBody>
      </p:sp>
      <p:sp>
        <p:nvSpPr>
          <p:cNvPr id="25" name="TextBox 24"/>
          <p:cNvSpPr txBox="1"/>
          <p:nvPr/>
        </p:nvSpPr>
        <p:spPr>
          <a:xfrm>
            <a:off x="3784462" y="4235625"/>
            <a:ext cx="440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/>
              <a:t>1</a:t>
            </a:r>
            <a:r>
              <a:rPr lang="en-US" sz="600" baseline="30000" dirty="0" smtClean="0"/>
              <a:t>st</a:t>
            </a:r>
            <a:r>
              <a:rPr lang="en-US" sz="600" dirty="0" smtClean="0"/>
              <a:t> stg 5V</a:t>
            </a:r>
            <a:endParaRPr lang="en-US" sz="600" dirty="0"/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4601378" y="4512624"/>
            <a:ext cx="350695" cy="562480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Arc 30"/>
          <p:cNvSpPr/>
          <p:nvPr/>
        </p:nvSpPr>
        <p:spPr>
          <a:xfrm>
            <a:off x="4347411" y="4419600"/>
            <a:ext cx="372978" cy="93024"/>
          </a:xfrm>
          <a:prstGeom prst="arc">
            <a:avLst>
              <a:gd name="adj1" fmla="val 10969811"/>
              <a:gd name="adj2" fmla="val 0"/>
            </a:avLst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c 31"/>
          <p:cNvSpPr/>
          <p:nvPr/>
        </p:nvSpPr>
        <p:spPr>
          <a:xfrm>
            <a:off x="4960897" y="4441216"/>
            <a:ext cx="372978" cy="93024"/>
          </a:xfrm>
          <a:prstGeom prst="arc">
            <a:avLst>
              <a:gd name="adj1" fmla="val 10969811"/>
              <a:gd name="adj2" fmla="val 0"/>
            </a:avLst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rc 32"/>
          <p:cNvSpPr/>
          <p:nvPr/>
        </p:nvSpPr>
        <p:spPr>
          <a:xfrm rot="1607607">
            <a:off x="4025568" y="4365778"/>
            <a:ext cx="323583" cy="80700"/>
          </a:xfrm>
          <a:prstGeom prst="arc">
            <a:avLst>
              <a:gd name="adj1" fmla="val 10969811"/>
              <a:gd name="adj2" fmla="val 21221834"/>
            </a:avLst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399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010421_1100_In3Copper.pdf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9613" y="1825625"/>
            <a:ext cx="4844773" cy="43513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67022" y="3043378"/>
            <a:ext cx="484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Emi com</a:t>
            </a:r>
            <a:endParaRPr lang="en-US" sz="1000" dirty="0"/>
          </a:p>
        </p:txBody>
      </p:sp>
      <p:sp>
        <p:nvSpPr>
          <p:cNvPr id="6" name="TextBox 5"/>
          <p:cNvSpPr txBox="1"/>
          <p:nvPr/>
        </p:nvSpPr>
        <p:spPr>
          <a:xfrm>
            <a:off x="2576278" y="2714300"/>
            <a:ext cx="4845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Gnd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3420382" y="3764065"/>
            <a:ext cx="578742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rgbClr val="FF0000"/>
                </a:solidFill>
              </a:rPr>
              <a:t>3.3Vpwr</a:t>
            </a:r>
            <a:endParaRPr lang="en-US" sz="9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30611" y="4688957"/>
            <a:ext cx="3791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</a:rPr>
              <a:t>Vin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30611" y="5318054"/>
            <a:ext cx="4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Emi com</a:t>
            </a:r>
            <a:endParaRPr lang="en-US" sz="900" dirty="0"/>
          </a:p>
        </p:txBody>
      </p:sp>
      <p:sp>
        <p:nvSpPr>
          <p:cNvPr id="10" name="TextBox 9"/>
          <p:cNvSpPr txBox="1"/>
          <p:nvPr/>
        </p:nvSpPr>
        <p:spPr>
          <a:xfrm>
            <a:off x="5650311" y="5571970"/>
            <a:ext cx="6694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rgbClr val="FF0000"/>
                </a:solidFill>
              </a:rPr>
              <a:t>12Vpwr</a:t>
            </a:r>
            <a:endParaRPr lang="en-US" sz="9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06681" y="4812067"/>
            <a:ext cx="6694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</a:rPr>
              <a:t>5Vpwr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27213" y="3764065"/>
            <a:ext cx="6694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rgbClr val="FF0000"/>
                </a:solidFill>
              </a:rPr>
              <a:t>12Vpwr</a:t>
            </a:r>
            <a:endParaRPr lang="en-US" sz="9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919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010421_1100_In2Copper.pdf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502" y="1825625"/>
            <a:ext cx="4858996" cy="43513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40977" y="2205925"/>
            <a:ext cx="4845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 smtClean="0"/>
              <a:t>Gnd</a:t>
            </a:r>
            <a:endParaRPr lang="en-US" sz="1100" dirty="0"/>
          </a:p>
        </p:txBody>
      </p:sp>
      <p:sp>
        <p:nvSpPr>
          <p:cNvPr id="6" name="TextBox 5"/>
          <p:cNvSpPr txBox="1"/>
          <p:nvPr/>
        </p:nvSpPr>
        <p:spPr>
          <a:xfrm>
            <a:off x="2295415" y="3073848"/>
            <a:ext cx="4845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Emi com</a:t>
            </a:r>
            <a:endParaRPr lang="en-US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2853437" y="4106805"/>
            <a:ext cx="6694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 smtClean="0"/>
              <a:t>PwrCom</a:t>
            </a:r>
            <a:endParaRPr lang="en-US" sz="800" dirty="0"/>
          </a:p>
        </p:txBody>
      </p:sp>
      <p:sp>
        <p:nvSpPr>
          <p:cNvPr id="8" name="TextBox 7"/>
          <p:cNvSpPr txBox="1"/>
          <p:nvPr/>
        </p:nvSpPr>
        <p:spPr>
          <a:xfrm>
            <a:off x="3351032" y="5889701"/>
            <a:ext cx="6694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err="1" smtClean="0"/>
              <a:t>PwrCom</a:t>
            </a:r>
            <a:endParaRPr lang="en-US" sz="700" dirty="0"/>
          </a:p>
        </p:txBody>
      </p:sp>
      <p:sp>
        <p:nvSpPr>
          <p:cNvPr id="9" name="TextBox 8"/>
          <p:cNvSpPr txBox="1"/>
          <p:nvPr/>
        </p:nvSpPr>
        <p:spPr>
          <a:xfrm>
            <a:off x="4968675" y="3801239"/>
            <a:ext cx="6694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err="1" smtClean="0"/>
              <a:t>PwrCom</a:t>
            </a:r>
            <a:endParaRPr lang="en-US" sz="700" dirty="0"/>
          </a:p>
        </p:txBody>
      </p:sp>
      <p:sp>
        <p:nvSpPr>
          <p:cNvPr id="11" name="TextBox 10"/>
          <p:cNvSpPr txBox="1"/>
          <p:nvPr/>
        </p:nvSpPr>
        <p:spPr>
          <a:xfrm>
            <a:off x="5138355" y="5961519"/>
            <a:ext cx="6694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 smtClean="0"/>
              <a:t>AnaCom</a:t>
            </a:r>
            <a:endParaRPr lang="en-US" sz="800" dirty="0"/>
          </a:p>
        </p:txBody>
      </p:sp>
      <p:sp>
        <p:nvSpPr>
          <p:cNvPr id="12" name="TextBox 11"/>
          <p:cNvSpPr txBox="1"/>
          <p:nvPr/>
        </p:nvSpPr>
        <p:spPr>
          <a:xfrm>
            <a:off x="6043574" y="4722121"/>
            <a:ext cx="6694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 smtClean="0"/>
              <a:t>AnaCom</a:t>
            </a:r>
            <a:endParaRPr lang="en-US" sz="800" dirty="0"/>
          </a:p>
        </p:txBody>
      </p:sp>
      <p:sp>
        <p:nvSpPr>
          <p:cNvPr id="13" name="TextBox 12"/>
          <p:cNvSpPr txBox="1"/>
          <p:nvPr/>
        </p:nvSpPr>
        <p:spPr>
          <a:xfrm>
            <a:off x="3333351" y="4599010"/>
            <a:ext cx="3791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</a:rPr>
              <a:t>Vin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33351" y="5366719"/>
            <a:ext cx="4845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Emi com</a:t>
            </a:r>
            <a:endParaRPr lang="en-US" sz="800" dirty="0"/>
          </a:p>
        </p:txBody>
      </p:sp>
      <p:sp>
        <p:nvSpPr>
          <p:cNvPr id="15" name="TextBox 14"/>
          <p:cNvSpPr txBox="1"/>
          <p:nvPr/>
        </p:nvSpPr>
        <p:spPr>
          <a:xfrm>
            <a:off x="1241892" y="5219791"/>
            <a:ext cx="144137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No earth </a:t>
            </a:r>
            <a:r>
              <a:rPr lang="en-US" sz="1050" dirty="0" err="1" smtClean="0">
                <a:solidFill>
                  <a:srgbClr val="FF0000"/>
                </a:solidFill>
              </a:rPr>
              <a:t>gnd</a:t>
            </a:r>
            <a:r>
              <a:rPr lang="en-US" sz="1050" dirty="0" smtClean="0">
                <a:solidFill>
                  <a:srgbClr val="FF0000"/>
                </a:solidFill>
              </a:rPr>
              <a:t> over here. Not necessary. Chassis ties together.</a:t>
            </a:r>
            <a:endParaRPr lang="en-US" sz="1050" dirty="0">
              <a:solidFill>
                <a:srgbClr val="FF0000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2440977" y="5366719"/>
            <a:ext cx="838378" cy="0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602201" y="2093720"/>
            <a:ext cx="144137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Adjust these traces and make wider </a:t>
            </a:r>
            <a:r>
              <a:rPr lang="en-US" sz="1050" dirty="0" err="1" smtClean="0">
                <a:solidFill>
                  <a:srgbClr val="FF0000"/>
                </a:solidFill>
              </a:rPr>
              <a:t>PwrCom</a:t>
            </a:r>
            <a:r>
              <a:rPr lang="en-US" sz="1050" dirty="0" smtClean="0">
                <a:solidFill>
                  <a:srgbClr val="FF0000"/>
                </a:solidFill>
              </a:rPr>
              <a:t> path.</a:t>
            </a:r>
            <a:endParaRPr lang="en-US" sz="1050" dirty="0">
              <a:solidFill>
                <a:srgbClr val="FF0000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4359442" y="2670801"/>
            <a:ext cx="473243" cy="443597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4066674" y="3192379"/>
            <a:ext cx="44115" cy="68981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066674" y="3150394"/>
            <a:ext cx="260057" cy="95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097240" y="2525964"/>
            <a:ext cx="9008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Very narrow.</a:t>
            </a:r>
            <a:endParaRPr lang="en-US" sz="1050" dirty="0">
              <a:solidFill>
                <a:srgbClr val="FF0000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3774281" y="2726531"/>
            <a:ext cx="339922" cy="307143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978522" y="3882189"/>
            <a:ext cx="9008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camera</a:t>
            </a:r>
            <a:endParaRPr lang="en-US" sz="1050" dirty="0"/>
          </a:p>
        </p:txBody>
      </p:sp>
      <p:sp>
        <p:nvSpPr>
          <p:cNvPr id="32" name="TextBox 31"/>
          <p:cNvSpPr txBox="1"/>
          <p:nvPr/>
        </p:nvSpPr>
        <p:spPr>
          <a:xfrm>
            <a:off x="7001498" y="3377777"/>
            <a:ext cx="9008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/>
              <a:t>Focal&amp;fan</a:t>
            </a:r>
            <a:endParaRPr lang="en-US" sz="1050" dirty="0"/>
          </a:p>
        </p:txBody>
      </p:sp>
      <p:sp>
        <p:nvSpPr>
          <p:cNvPr id="33" name="TextBox 32"/>
          <p:cNvSpPr txBox="1"/>
          <p:nvPr/>
        </p:nvSpPr>
        <p:spPr>
          <a:xfrm>
            <a:off x="7031536" y="2899987"/>
            <a:ext cx="9008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232 port</a:t>
            </a:r>
            <a:endParaRPr lang="en-US" sz="1050" dirty="0"/>
          </a:p>
        </p:txBody>
      </p:sp>
      <p:sp>
        <p:nvSpPr>
          <p:cNvPr id="34" name="TextBox 33"/>
          <p:cNvSpPr txBox="1"/>
          <p:nvPr/>
        </p:nvSpPr>
        <p:spPr>
          <a:xfrm>
            <a:off x="3004968" y="6176902"/>
            <a:ext cx="70752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232 port</a:t>
            </a:r>
            <a:endParaRPr lang="en-US" sz="1050" dirty="0"/>
          </a:p>
        </p:txBody>
      </p:sp>
      <p:sp>
        <p:nvSpPr>
          <p:cNvPr id="35" name="TextBox 34"/>
          <p:cNvSpPr txBox="1"/>
          <p:nvPr/>
        </p:nvSpPr>
        <p:spPr>
          <a:xfrm>
            <a:off x="3601797" y="6166725"/>
            <a:ext cx="70752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H2O </a:t>
            </a:r>
            <a:r>
              <a:rPr lang="en-US" sz="1050" dirty="0" err="1" smtClean="0"/>
              <a:t>alrm</a:t>
            </a:r>
            <a:endParaRPr lang="en-US" sz="1050" dirty="0"/>
          </a:p>
        </p:txBody>
      </p:sp>
      <p:sp>
        <p:nvSpPr>
          <p:cNvPr id="39" name="TextBox 38"/>
          <p:cNvSpPr txBox="1"/>
          <p:nvPr/>
        </p:nvSpPr>
        <p:spPr>
          <a:xfrm>
            <a:off x="5531389" y="6184941"/>
            <a:ext cx="70752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Lens </a:t>
            </a:r>
            <a:r>
              <a:rPr lang="en-US" sz="1050" dirty="0" err="1" smtClean="0"/>
              <a:t>cntrl</a:t>
            </a:r>
            <a:endParaRPr lang="en-US" sz="1050" dirty="0"/>
          </a:p>
        </p:txBody>
      </p:sp>
      <p:sp>
        <p:nvSpPr>
          <p:cNvPr id="42" name="TextBox 41"/>
          <p:cNvSpPr txBox="1"/>
          <p:nvPr/>
        </p:nvSpPr>
        <p:spPr>
          <a:xfrm>
            <a:off x="3547679" y="1849460"/>
            <a:ext cx="144137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Turn JP2 sideways</a:t>
            </a:r>
            <a:endParaRPr lang="en-US" sz="1050" dirty="0">
              <a:solidFill>
                <a:srgbClr val="FF0000"/>
              </a:solidFill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4110789" y="2083543"/>
            <a:ext cx="85914" cy="772341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9781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010421_1100_In1Copper.pdf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1199" y="1825625"/>
            <a:ext cx="4841601" cy="43513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50751" y="2866142"/>
            <a:ext cx="5576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rgbClr val="FF0000"/>
                </a:solidFill>
              </a:rPr>
              <a:t>12Vpwr</a:t>
            </a:r>
            <a:endParaRPr lang="en-US" sz="9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02303" y="5858535"/>
            <a:ext cx="5576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rgbClr val="FF0000"/>
                </a:solidFill>
              </a:rPr>
              <a:t>12Vpwr</a:t>
            </a:r>
            <a:endParaRPr lang="en-US" sz="9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38727" y="3096974"/>
            <a:ext cx="5576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rgbClr val="FF0000"/>
                </a:solidFill>
              </a:rPr>
              <a:t>12Vpwr</a:t>
            </a:r>
            <a:endParaRPr lang="en-US" sz="9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83507" y="5905398"/>
            <a:ext cx="5571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rgbClr val="FF0000"/>
                </a:solidFill>
              </a:rPr>
              <a:t>10Vpwr</a:t>
            </a:r>
            <a:endParaRPr lang="en-US" sz="9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32536" y="5627703"/>
            <a:ext cx="5571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rgbClr val="FF0000"/>
                </a:solidFill>
              </a:rPr>
              <a:t>10Vpwr</a:t>
            </a:r>
            <a:endParaRPr lang="en-US" sz="9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48089" y="5050791"/>
            <a:ext cx="6694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 smtClean="0"/>
              <a:t>AnaCom</a:t>
            </a:r>
            <a:endParaRPr lang="en-US" sz="800" dirty="0"/>
          </a:p>
        </p:txBody>
      </p:sp>
      <p:sp>
        <p:nvSpPr>
          <p:cNvPr id="11" name="TextBox 10"/>
          <p:cNvSpPr txBox="1"/>
          <p:nvPr/>
        </p:nvSpPr>
        <p:spPr>
          <a:xfrm>
            <a:off x="5424707" y="4314607"/>
            <a:ext cx="373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 smtClean="0"/>
              <a:t>Vicr</a:t>
            </a:r>
            <a:r>
              <a:rPr lang="en-US" sz="800" dirty="0" smtClean="0"/>
              <a:t> </a:t>
            </a:r>
            <a:r>
              <a:rPr lang="en-US" sz="800" dirty="0" err="1" smtClean="0"/>
              <a:t>Pwr</a:t>
            </a:r>
            <a:endParaRPr lang="en-US" sz="800" dirty="0"/>
          </a:p>
        </p:txBody>
      </p:sp>
      <p:sp>
        <p:nvSpPr>
          <p:cNvPr id="12" name="TextBox 11"/>
          <p:cNvSpPr txBox="1"/>
          <p:nvPr/>
        </p:nvSpPr>
        <p:spPr>
          <a:xfrm>
            <a:off x="4571999" y="3378174"/>
            <a:ext cx="373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 smtClean="0"/>
              <a:t>Vicr</a:t>
            </a:r>
            <a:r>
              <a:rPr lang="en-US" sz="800" dirty="0" smtClean="0"/>
              <a:t> </a:t>
            </a:r>
            <a:r>
              <a:rPr lang="en-US" sz="800" dirty="0" err="1" smtClean="0"/>
              <a:t>Pwr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949904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8225418" cy="1325563"/>
          </a:xfrm>
        </p:spPr>
        <p:txBody>
          <a:bodyPr>
            <a:normAutofit/>
          </a:bodyPr>
          <a:lstStyle/>
          <a:p>
            <a:r>
              <a:rPr lang="en-US" sz="4000" dirty="0"/>
              <a:t>010421_1100_BottomSolderMask.pdf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2796" y="1825625"/>
            <a:ext cx="483840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9134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1177</TotalTime>
  <Words>183</Words>
  <Application>Microsoft Office PowerPoint</Application>
  <PresentationFormat>On-screen Show (4:3)</PresentationFormat>
  <Paragraphs>73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4K Camera PCB Layout</vt:lpstr>
      <vt:lpstr>010421_1100_TopSolderMask.pdf</vt:lpstr>
      <vt:lpstr>010421_1100_TopPlacement.pdf</vt:lpstr>
      <vt:lpstr>010421_1100_TopCopper.pdf</vt:lpstr>
      <vt:lpstr>010421_1100_In4Copper.pdf</vt:lpstr>
      <vt:lpstr>010421_1100_In3Copper.pdf</vt:lpstr>
      <vt:lpstr>010421_1100_In2Copper.pdf</vt:lpstr>
      <vt:lpstr>010421_1100_In1Copper.pdf</vt:lpstr>
      <vt:lpstr>010421_1100_BottomSolderMask.pdf</vt:lpstr>
      <vt:lpstr>010421_1100_BottomPlacement.pdf</vt:lpstr>
      <vt:lpstr>010421_1100_BottomCopper.pdf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4K Camera PCB Layout</dc:title>
  <dc:creator>Mark Chaffey</dc:creator>
  <cp:lastModifiedBy>Mark Chaffey</cp:lastModifiedBy>
  <cp:revision>33</cp:revision>
  <cp:lastPrinted>2021-01-05T17:45:04Z</cp:lastPrinted>
  <dcterms:created xsi:type="dcterms:W3CDTF">2021-01-04T22:12:20Z</dcterms:created>
  <dcterms:modified xsi:type="dcterms:W3CDTF">2021-01-05T17:50:13Z</dcterms:modified>
</cp:coreProperties>
</file>