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16256000" cy="9144000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>
        <p:scale>
          <a:sx n="50" d="100"/>
          <a:sy n="50" d="100"/>
        </p:scale>
        <p:origin x="1482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496484"/>
            <a:ext cx="13817600" cy="3183467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802718"/>
            <a:ext cx="12192000" cy="2207683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4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9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2" y="486835"/>
            <a:ext cx="3505199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486835"/>
            <a:ext cx="10312401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1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2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5" y="2279654"/>
            <a:ext cx="14020800" cy="3803649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5" y="6119287"/>
            <a:ext cx="14020800" cy="200024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3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1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1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0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9" y="486837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241552"/>
            <a:ext cx="6877049" cy="1098549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2" y="2241552"/>
            <a:ext cx="6910917" cy="1098549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2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5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7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7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4" cy="21336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8" y="1316570"/>
            <a:ext cx="8229601" cy="6498167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1"/>
            <a:ext cx="5242984" cy="5082117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5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4" cy="21336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8" y="1316570"/>
            <a:ext cx="8229601" cy="6498167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1"/>
            <a:ext cx="5242984" cy="5082117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7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2" y="486837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2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1" y="8475137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268B7-7BC1-4923-9B21-2F3D93462407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2" y="8475137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1" y="8475137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1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678" t="9577" r="12743" b="12391"/>
          <a:stretch/>
        </p:blipFill>
        <p:spPr>
          <a:xfrm>
            <a:off x="676275" y="2937813"/>
            <a:ext cx="8320358" cy="536257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7602" y="486838"/>
            <a:ext cx="14020800" cy="784192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Chassis Fore-Aft Compliance Design Values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282142" y="2066314"/>
            <a:ext cx="2018446" cy="1828801"/>
            <a:chOff x="8048171" y="2179750"/>
            <a:chExt cx="2018446" cy="1828801"/>
          </a:xfrm>
        </p:grpSpPr>
        <p:grpSp>
          <p:nvGrpSpPr>
            <p:cNvPr id="22" name="Group 21"/>
            <p:cNvGrpSpPr/>
            <p:nvPr/>
          </p:nvGrpSpPr>
          <p:grpSpPr>
            <a:xfrm>
              <a:off x="8048171" y="2179750"/>
              <a:ext cx="2018446" cy="1828801"/>
              <a:chOff x="7500936" y="3452813"/>
              <a:chExt cx="747714" cy="1828801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H="1" flipV="1">
                <a:off x="7939088" y="4114800"/>
                <a:ext cx="4763" cy="1166813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 flipV="1">
                <a:off x="7810500" y="4114800"/>
                <a:ext cx="2" cy="1166814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7939088" y="3890963"/>
                <a:ext cx="309562" cy="223837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8248650" y="3452813"/>
                <a:ext cx="0" cy="438151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 flipV="1">
                <a:off x="7500936" y="3890963"/>
                <a:ext cx="309564" cy="223838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7500936" y="3452813"/>
                <a:ext cx="0" cy="438151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Arrow Connector 29"/>
            <p:cNvCxnSpPr/>
            <p:nvPr/>
          </p:nvCxnSpPr>
          <p:spPr>
            <a:xfrm>
              <a:off x="8149771" y="2286000"/>
              <a:ext cx="1814286" cy="0"/>
            </a:xfrm>
            <a:prstGeom prst="straightConnector1">
              <a:avLst/>
            </a:prstGeom>
            <a:ln w="1143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5214033" y="1739216"/>
            <a:ext cx="20159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0.150” Spring Compression limit*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258695" y="3117276"/>
            <a:ext cx="1648000" cy="2504426"/>
            <a:chOff x="4258695" y="3117276"/>
            <a:chExt cx="1648000" cy="2504426"/>
          </a:xfrm>
        </p:grpSpPr>
        <p:grpSp>
          <p:nvGrpSpPr>
            <p:cNvPr id="40" name="Group 39"/>
            <p:cNvGrpSpPr/>
            <p:nvPr/>
          </p:nvGrpSpPr>
          <p:grpSpPr>
            <a:xfrm>
              <a:off x="4369999" y="3792900"/>
              <a:ext cx="1452879" cy="1828802"/>
              <a:chOff x="7193286" y="3452812"/>
              <a:chExt cx="1452879" cy="1828802"/>
            </a:xfrm>
          </p:grpSpPr>
          <p:grpSp>
            <p:nvGrpSpPr>
              <p:cNvPr id="39" name="Group 38"/>
              <p:cNvGrpSpPr/>
              <p:nvPr/>
            </p:nvGrpSpPr>
            <p:grpSpPr>
              <a:xfrm>
                <a:off x="7193286" y="3452812"/>
                <a:ext cx="1452879" cy="1828802"/>
                <a:chOff x="7193286" y="3452812"/>
                <a:chExt cx="1452879" cy="1828802"/>
              </a:xfrm>
            </p:grpSpPr>
            <p:cxnSp>
              <p:nvCxnSpPr>
                <p:cNvPr id="7" name="Straight Connector 6"/>
                <p:cNvCxnSpPr/>
                <p:nvPr/>
              </p:nvCxnSpPr>
              <p:spPr>
                <a:xfrm flipH="1" flipV="1">
                  <a:off x="7939088" y="4114800"/>
                  <a:ext cx="4763" cy="1166813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flipH="1" flipV="1">
                  <a:off x="7810500" y="4114800"/>
                  <a:ext cx="2" cy="1166814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7962628" y="3890963"/>
                  <a:ext cx="683537" cy="223837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flipV="1">
                  <a:off x="8639577" y="3452812"/>
                  <a:ext cx="0" cy="438151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 flipH="1" flipV="1">
                  <a:off x="7193286" y="3890963"/>
                  <a:ext cx="617214" cy="223838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 flipV="1">
                  <a:off x="7193287" y="3452812"/>
                  <a:ext cx="0" cy="438151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Arrow Connector 31"/>
              <p:cNvCxnSpPr/>
              <p:nvPr/>
            </p:nvCxnSpPr>
            <p:spPr>
              <a:xfrm>
                <a:off x="7255381" y="3596999"/>
                <a:ext cx="1317659" cy="0"/>
              </a:xfrm>
              <a:prstGeom prst="straightConnector1">
                <a:avLst/>
              </a:prstGeom>
              <a:ln w="11430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>
            <a:xfrm>
              <a:off x="4258695" y="3117276"/>
              <a:ext cx="1648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0.050” Spring Extension limit</a:t>
              </a:r>
            </a:p>
          </p:txBody>
        </p:sp>
      </p:grpSp>
      <p:sp>
        <p:nvSpPr>
          <p:cNvPr id="47" name="Content Placeholder 46"/>
          <p:cNvSpPr>
            <a:spLocks noGrp="1"/>
          </p:cNvSpPr>
          <p:nvPr>
            <p:ph sz="half" idx="2"/>
          </p:nvPr>
        </p:nvSpPr>
        <p:spPr>
          <a:xfrm>
            <a:off x="8996633" y="1928818"/>
            <a:ext cx="6908800" cy="5801784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/>
              <a:t>The worst case for spring compression is a short cold housing (0°C) and long hot chassis (45°C) combined with the manufacturing tolerance stack and the maximum hydrostatic pressure. The manufacturing tolerance stack includes of the housing and chassis parts. is calculated as a +/- three sigma distribution in 8 parts, each with a ±0.005 inch tolerance specification. The worst case maximum summed spring compression is </a:t>
            </a:r>
            <a:r>
              <a:rPr lang="en-US" sz="1800" b="1" dirty="0"/>
              <a:t>0.0795 inches </a:t>
            </a:r>
            <a:r>
              <a:rPr lang="en-US" sz="1800" dirty="0"/>
              <a:t>and the design travel is </a:t>
            </a:r>
            <a:r>
              <a:rPr lang="en-US" sz="1800" b="1" dirty="0"/>
              <a:t>0.150 inches </a:t>
            </a:r>
            <a:r>
              <a:rPr lang="en-US" sz="1800" dirty="0"/>
              <a:t>providing an </a:t>
            </a:r>
            <a:r>
              <a:rPr lang="en-US" sz="1800" b="1" dirty="0"/>
              <a:t>89% design margin</a:t>
            </a:r>
            <a:r>
              <a:rPr lang="en-US" sz="1800" dirty="0"/>
              <a:t>. The major contributor is hydrostatic compression of the housing.</a:t>
            </a:r>
          </a:p>
          <a:p>
            <a:r>
              <a:rPr lang="en-US" sz="1800" dirty="0"/>
              <a:t>The highly unlikely worst case for spring extension is a long hot housing (40°C) and a cold short chassis (0°C) combined with the manufacturing tolerance stack. Hydrostatic pressure is not a worse case condition because it reduces spring extension. The worst case maximum calculated spring extension is </a:t>
            </a:r>
            <a:r>
              <a:rPr lang="en-US" sz="1800" b="1" dirty="0"/>
              <a:t>0.0248 inches </a:t>
            </a:r>
            <a:r>
              <a:rPr lang="en-US" sz="1800" dirty="0"/>
              <a:t>and the design travel is </a:t>
            </a:r>
            <a:r>
              <a:rPr lang="en-US" sz="1800" b="1" dirty="0"/>
              <a:t>0.050 inches </a:t>
            </a:r>
            <a:r>
              <a:rPr lang="en-US" sz="1800" dirty="0"/>
              <a:t>providing a </a:t>
            </a:r>
            <a:r>
              <a:rPr lang="en-US" sz="1800" b="1" dirty="0"/>
              <a:t>101% design margin</a:t>
            </a:r>
            <a:r>
              <a:rPr lang="en-US" sz="1800" dirty="0"/>
              <a:t>.</a:t>
            </a:r>
          </a:p>
          <a:p>
            <a:r>
              <a:rPr lang="en-US" sz="1800" dirty="0"/>
              <a:t>The spring force is generated with 2 separate pairs of slightly different springs pushing the camera chassis against the front housing reference surface. The combined force generated is </a:t>
            </a:r>
            <a:r>
              <a:rPr lang="en-US" sz="1800" b="1" dirty="0"/>
              <a:t>57 lbs. </a:t>
            </a:r>
            <a:r>
              <a:rPr lang="en-US" sz="1800" dirty="0"/>
              <a:t>in the nominal position, </a:t>
            </a:r>
            <a:r>
              <a:rPr lang="en-US" sz="1800" b="1" dirty="0"/>
              <a:t>77 lbs. force at full design compression </a:t>
            </a:r>
            <a:r>
              <a:rPr lang="en-US" sz="1800" dirty="0"/>
              <a:t>of 0.150 inches and </a:t>
            </a:r>
            <a:r>
              <a:rPr lang="en-US" sz="1800" b="1" dirty="0"/>
              <a:t>50 lbs. force </a:t>
            </a:r>
            <a:r>
              <a:rPr lang="en-US" sz="1800" dirty="0"/>
              <a:t>at full extension of 0.050 inches.</a:t>
            </a:r>
          </a:p>
          <a:p>
            <a:r>
              <a:rPr lang="en-US" sz="1800" dirty="0"/>
              <a:t>Static spacer allows adjusting for + 0.100 and – any chassis/Canon lens length.</a:t>
            </a:r>
          </a:p>
          <a:p>
            <a:r>
              <a:rPr lang="en-US" sz="1800" dirty="0"/>
              <a:t>The resonant frequency of the chassis – spring combination is 0.31 Hz or a ~3 second period, well below typical ROV vibration frequencies.</a:t>
            </a:r>
          </a:p>
          <a:p>
            <a:r>
              <a:rPr lang="en-US" sz="1800" dirty="0"/>
              <a:t>Note that the screw head in the illustration is not an interference with the heat sink. The full available travel is over 0.150” of compression.</a:t>
            </a:r>
          </a:p>
          <a:p>
            <a:endParaRPr lang="en-US" sz="1800" dirty="0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661428" y="6443530"/>
            <a:ext cx="38476" cy="20401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128002" y="1406174"/>
            <a:ext cx="4666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Heatsink/bulkhead fixed to housing end cap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3725967" y="6559739"/>
            <a:ext cx="1143683" cy="17638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70019" y="8244353"/>
            <a:ext cx="63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Shoulder screw/guide determines maximum spring extension (shown in nominal or room temperature assembly position)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8453115" y="1775506"/>
            <a:ext cx="277660" cy="12546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528765" y="8483695"/>
            <a:ext cx="2435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Compression springs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094892" y="6013379"/>
            <a:ext cx="2767808" cy="4565"/>
          </a:xfrm>
          <a:prstGeom prst="straightConnector1">
            <a:avLst/>
          </a:prstGeom>
          <a:ln w="1143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09625" y="5399858"/>
            <a:ext cx="34490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Chassis fore/aft active compliance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912080" y="8721388"/>
            <a:ext cx="245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MRC Dec. 1, 2020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78725" y="7584995"/>
            <a:ext cx="5340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*set by maximum recommended spring compression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H="1" flipV="1">
            <a:off x="7864147" y="6443531"/>
            <a:ext cx="1505519" cy="18241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472215" y="8065224"/>
            <a:ext cx="485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0.100” spacer allows static adjustment for Canon lens / housing length (+0.100, - any length)</a:t>
            </a:r>
          </a:p>
        </p:txBody>
      </p:sp>
    </p:spTree>
    <p:extLst>
      <p:ext uri="{BB962C8B-B14F-4D97-AF65-F5344CB8AC3E}">
        <p14:creationId xmlns:p14="http://schemas.microsoft.com/office/powerpoint/2010/main" val="391579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900" r="27942"/>
          <a:stretch/>
        </p:blipFill>
        <p:spPr>
          <a:xfrm>
            <a:off x="11161120" y="929734"/>
            <a:ext cx="4804228" cy="709600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17602" y="219752"/>
            <a:ext cx="14020800" cy="928223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prstClr val="black"/>
                </a:solidFill>
              </a:rPr>
              <a:t>Chassis Rear Clamp Design Values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285235" y="7318489"/>
            <a:ext cx="193567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Clamp washers (120 KPSI steel)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1852143" y="5396597"/>
            <a:ext cx="2821800" cy="20564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28514" y="1863499"/>
            <a:ext cx="123961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Spherical bearing contact (65 KPSI steel) 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496675" y="2325164"/>
            <a:ext cx="1943100" cy="14276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007850" y="8298416"/>
            <a:ext cx="3451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Rear Clamp Cross-Section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417140" y="745068"/>
            <a:ext cx="36072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Bulkhead mount (35KPSI 6061-T6 Al)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3426791" y="1206733"/>
            <a:ext cx="927384" cy="14031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1690989" y="5591175"/>
            <a:ext cx="1891661" cy="17420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213112" y="5213583"/>
            <a:ext cx="15416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Clamp nut  (60 KPSI steel) 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11414622" y="5053699"/>
            <a:ext cx="465321" cy="31976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841" y="1114399"/>
            <a:ext cx="9899372" cy="771754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682341" y="6938368"/>
            <a:ext cx="15416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Friction force 1248 lbs.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14358344" y="5987611"/>
            <a:ext cx="5559" cy="87086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71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310" r="44521" b="9299"/>
          <a:stretch/>
        </p:blipFill>
        <p:spPr>
          <a:xfrm>
            <a:off x="3257551" y="0"/>
            <a:ext cx="8629650" cy="89790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609975" y="3495675"/>
            <a:ext cx="1552575" cy="762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05274" y="5915025"/>
            <a:ext cx="3114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36.94mm. Am I measuring the correct place for the stack height?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477125" y="5153025"/>
            <a:ext cx="990600" cy="101917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24050" y="7037038"/>
            <a:ext cx="58959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Solid Model = 89L_Optics_Assembly_20200812a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659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1010</TotalTime>
  <Words>432</Words>
  <Application>Microsoft Office PowerPoint</Application>
  <PresentationFormat>Custom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Chassis Fore-Aft Compliance Design Values</vt:lpstr>
      <vt:lpstr>Chassis Rear Clamp Design Values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35</cp:revision>
  <cp:lastPrinted>2020-12-03T20:42:10Z</cp:lastPrinted>
  <dcterms:created xsi:type="dcterms:W3CDTF">2020-11-25T00:53:49Z</dcterms:created>
  <dcterms:modified xsi:type="dcterms:W3CDTF">2021-01-10T21:03:30Z</dcterms:modified>
</cp:coreProperties>
</file>