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</p:sldIdLst>
  <p:sldSz cx="16256000" cy="9144000"/>
  <p:notesSz cx="6985000" cy="92837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3" autoAdjust="0"/>
    <p:restoredTop sz="94660"/>
  </p:normalViewPr>
  <p:slideViewPr>
    <p:cSldViewPr snapToGrid="0">
      <p:cViewPr>
        <p:scale>
          <a:sx n="50" d="100"/>
          <a:sy n="50" d="100"/>
        </p:scale>
        <p:origin x="336" y="7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496484"/>
            <a:ext cx="13817600" cy="3183467"/>
          </a:xfrm>
        </p:spPr>
        <p:txBody>
          <a:bodyPr anchor="b"/>
          <a:lstStyle>
            <a:lvl1pPr algn="ctr"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0" y="4802718"/>
            <a:ext cx="12192000" cy="2207683"/>
          </a:xfrm>
        </p:spPr>
        <p:txBody>
          <a:bodyPr/>
          <a:lstStyle>
            <a:lvl1pPr marL="0" indent="0" algn="ctr">
              <a:buNone/>
              <a:defRPr sz="4267"/>
            </a:lvl1pPr>
            <a:lvl2pPr marL="812810" indent="0" algn="ctr">
              <a:buNone/>
              <a:defRPr sz="3556"/>
            </a:lvl2pPr>
            <a:lvl3pPr marL="1625620" indent="0" algn="ctr">
              <a:buNone/>
              <a:defRPr sz="3200"/>
            </a:lvl3pPr>
            <a:lvl4pPr marL="2438430" indent="0" algn="ctr">
              <a:buNone/>
              <a:defRPr sz="2844"/>
            </a:lvl4pPr>
            <a:lvl5pPr marL="3251241" indent="0" algn="ctr">
              <a:buNone/>
              <a:defRPr sz="2844"/>
            </a:lvl5pPr>
            <a:lvl6pPr marL="4064051" indent="0" algn="ctr">
              <a:buNone/>
              <a:defRPr sz="2844"/>
            </a:lvl6pPr>
            <a:lvl7pPr marL="4876861" indent="0" algn="ctr">
              <a:buNone/>
              <a:defRPr sz="2844"/>
            </a:lvl7pPr>
            <a:lvl8pPr marL="5689671" indent="0" algn="ctr">
              <a:buNone/>
              <a:defRPr sz="2844"/>
            </a:lvl8pPr>
            <a:lvl9pPr marL="6502481" indent="0" algn="ctr">
              <a:buNone/>
              <a:defRPr sz="284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147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92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633202" y="486835"/>
            <a:ext cx="3505199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601" y="486835"/>
            <a:ext cx="10312401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13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29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9135" y="2279654"/>
            <a:ext cx="14020800" cy="3803649"/>
          </a:xfrm>
        </p:spPr>
        <p:txBody>
          <a:bodyPr anchor="b"/>
          <a:lstStyle>
            <a:lvl1pPr>
              <a:defRPr sz="106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9135" y="6119287"/>
            <a:ext cx="14020800" cy="2000249"/>
          </a:xfrm>
        </p:spPr>
        <p:txBody>
          <a:bodyPr/>
          <a:lstStyle>
            <a:lvl1pPr marL="0" indent="0">
              <a:buNone/>
              <a:defRPr sz="4267">
                <a:solidFill>
                  <a:schemeClr val="tx1"/>
                </a:solidFill>
              </a:defRPr>
            </a:lvl1pPr>
            <a:lvl2pPr marL="812810" indent="0">
              <a:buNone/>
              <a:defRPr sz="3556">
                <a:solidFill>
                  <a:schemeClr val="tx1">
                    <a:tint val="75000"/>
                  </a:schemeClr>
                </a:solidFill>
              </a:defRPr>
            </a:lvl2pPr>
            <a:lvl3pPr marL="162562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438430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4pPr>
            <a:lvl5pPr marL="325124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5pPr>
            <a:lvl6pPr marL="406405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6pPr>
            <a:lvl7pPr marL="487686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7pPr>
            <a:lvl8pPr marL="568967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8pPr>
            <a:lvl9pPr marL="6502481" indent="0">
              <a:buNone/>
              <a:defRPr sz="284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239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601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1" y="2434167"/>
            <a:ext cx="690880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50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9" y="486837"/>
            <a:ext cx="140208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9719" y="2241552"/>
            <a:ext cx="6877049" cy="1098549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9719" y="3340100"/>
            <a:ext cx="6877049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29602" y="2241552"/>
            <a:ext cx="6910917" cy="1098549"/>
          </a:xfrm>
        </p:spPr>
        <p:txBody>
          <a:bodyPr anchor="b"/>
          <a:lstStyle>
            <a:lvl1pPr marL="0" indent="0">
              <a:buNone/>
              <a:defRPr sz="4267" b="1"/>
            </a:lvl1pPr>
            <a:lvl2pPr marL="812810" indent="0">
              <a:buNone/>
              <a:defRPr sz="3556" b="1"/>
            </a:lvl2pPr>
            <a:lvl3pPr marL="1625620" indent="0">
              <a:buNone/>
              <a:defRPr sz="3200" b="1"/>
            </a:lvl3pPr>
            <a:lvl4pPr marL="2438430" indent="0">
              <a:buNone/>
              <a:defRPr sz="2844" b="1"/>
            </a:lvl4pPr>
            <a:lvl5pPr marL="3251241" indent="0">
              <a:buNone/>
              <a:defRPr sz="2844" b="1"/>
            </a:lvl5pPr>
            <a:lvl6pPr marL="4064051" indent="0">
              <a:buNone/>
              <a:defRPr sz="2844" b="1"/>
            </a:lvl6pPr>
            <a:lvl7pPr marL="4876861" indent="0">
              <a:buNone/>
              <a:defRPr sz="2844" b="1"/>
            </a:lvl7pPr>
            <a:lvl8pPr marL="5689671" indent="0">
              <a:buNone/>
              <a:defRPr sz="2844" b="1"/>
            </a:lvl8pPr>
            <a:lvl9pPr marL="6502481" indent="0">
              <a:buNone/>
              <a:defRPr sz="2844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29602" y="3340100"/>
            <a:ext cx="6910917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756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70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3788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4" cy="21336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0918" y="1316570"/>
            <a:ext cx="8229601" cy="6498167"/>
          </a:xfrm>
        </p:spPr>
        <p:txBody>
          <a:bodyPr/>
          <a:lstStyle>
            <a:lvl1pPr>
              <a:defRPr sz="5689"/>
            </a:lvl1pPr>
            <a:lvl2pPr>
              <a:defRPr sz="4978"/>
            </a:lvl2pPr>
            <a:lvl3pPr>
              <a:defRPr sz="4267"/>
            </a:lvl3pPr>
            <a:lvl4pPr>
              <a:defRPr sz="3556"/>
            </a:lvl4pPr>
            <a:lvl5pPr>
              <a:defRPr sz="3556"/>
            </a:lvl5pPr>
            <a:lvl6pPr>
              <a:defRPr sz="3556"/>
            </a:lvl6pPr>
            <a:lvl7pPr>
              <a:defRPr sz="3556"/>
            </a:lvl7pPr>
            <a:lvl8pPr>
              <a:defRPr sz="3556"/>
            </a:lvl8pPr>
            <a:lvl9pPr>
              <a:defRPr sz="355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1"/>
            <a:ext cx="5242984" cy="5082117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35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9718" y="609600"/>
            <a:ext cx="5242984" cy="2133600"/>
          </a:xfrm>
        </p:spPr>
        <p:txBody>
          <a:bodyPr anchor="b"/>
          <a:lstStyle>
            <a:lvl1pPr>
              <a:defRPr sz="568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10918" y="1316570"/>
            <a:ext cx="8229601" cy="6498167"/>
          </a:xfrm>
        </p:spPr>
        <p:txBody>
          <a:bodyPr anchor="t"/>
          <a:lstStyle>
            <a:lvl1pPr marL="0" indent="0">
              <a:buNone/>
              <a:defRPr sz="5689"/>
            </a:lvl1pPr>
            <a:lvl2pPr marL="812810" indent="0">
              <a:buNone/>
              <a:defRPr sz="4978"/>
            </a:lvl2pPr>
            <a:lvl3pPr marL="1625620" indent="0">
              <a:buNone/>
              <a:defRPr sz="4267"/>
            </a:lvl3pPr>
            <a:lvl4pPr marL="2438430" indent="0">
              <a:buNone/>
              <a:defRPr sz="3556"/>
            </a:lvl4pPr>
            <a:lvl5pPr marL="3251241" indent="0">
              <a:buNone/>
              <a:defRPr sz="3556"/>
            </a:lvl5pPr>
            <a:lvl6pPr marL="4064051" indent="0">
              <a:buNone/>
              <a:defRPr sz="3556"/>
            </a:lvl6pPr>
            <a:lvl7pPr marL="4876861" indent="0">
              <a:buNone/>
              <a:defRPr sz="3556"/>
            </a:lvl7pPr>
            <a:lvl8pPr marL="5689671" indent="0">
              <a:buNone/>
              <a:defRPr sz="3556"/>
            </a:lvl8pPr>
            <a:lvl9pPr marL="6502481" indent="0">
              <a:buNone/>
              <a:defRPr sz="3556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9718" y="2743201"/>
            <a:ext cx="5242984" cy="5082117"/>
          </a:xfrm>
        </p:spPr>
        <p:txBody>
          <a:bodyPr/>
          <a:lstStyle>
            <a:lvl1pPr marL="0" indent="0">
              <a:buNone/>
              <a:defRPr sz="2844"/>
            </a:lvl1pPr>
            <a:lvl2pPr marL="812810" indent="0">
              <a:buNone/>
              <a:defRPr sz="2489"/>
            </a:lvl2pPr>
            <a:lvl3pPr marL="1625620" indent="0">
              <a:buNone/>
              <a:defRPr sz="2133"/>
            </a:lvl3pPr>
            <a:lvl4pPr marL="2438430" indent="0">
              <a:buNone/>
              <a:defRPr sz="1778"/>
            </a:lvl4pPr>
            <a:lvl5pPr marL="3251241" indent="0">
              <a:buNone/>
              <a:defRPr sz="1778"/>
            </a:lvl5pPr>
            <a:lvl6pPr marL="4064051" indent="0">
              <a:buNone/>
              <a:defRPr sz="1778"/>
            </a:lvl6pPr>
            <a:lvl7pPr marL="4876861" indent="0">
              <a:buNone/>
              <a:defRPr sz="1778"/>
            </a:lvl7pPr>
            <a:lvl8pPr marL="5689671" indent="0">
              <a:buNone/>
              <a:defRPr sz="1778"/>
            </a:lvl8pPr>
            <a:lvl9pPr marL="6502481" indent="0">
              <a:buNone/>
              <a:defRPr sz="177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7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602" y="486837"/>
            <a:ext cx="140208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602" y="2434167"/>
            <a:ext cx="140208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601" y="8475137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268B7-7BC1-4923-9B21-2F3D93462407}" type="datetimeFigureOut">
              <a:rPr lang="en-US" smtClean="0"/>
              <a:t>12/2/2020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84802" y="8475137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480801" y="8475137"/>
            <a:ext cx="36576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57252-E551-4617-8F2A-09F19DFE5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119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625620" rtl="0" eaLnBrk="1" latinLnBrk="0" hangingPunct="1">
        <a:lnSpc>
          <a:spcPct val="90000"/>
        </a:lnSpc>
        <a:spcBef>
          <a:spcPct val="0"/>
        </a:spcBef>
        <a:buNone/>
        <a:defRPr sz="78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05" indent="-406405" algn="l" defTabSz="1625620" rtl="0" eaLnBrk="1" latinLnBrk="0" hangingPunct="1">
        <a:lnSpc>
          <a:spcPct val="90000"/>
        </a:lnSpc>
        <a:spcBef>
          <a:spcPts val="1778"/>
        </a:spcBef>
        <a:buFont typeface="Arial" panose="020B0604020202020204" pitchFamily="34" charset="0"/>
        <a:buChar char="•"/>
        <a:defRPr sz="4978" kern="1200">
          <a:solidFill>
            <a:schemeClr val="tx1"/>
          </a:solidFill>
          <a:latin typeface="+mn-lt"/>
          <a:ea typeface="+mn-ea"/>
          <a:cs typeface="+mn-cs"/>
        </a:defRPr>
      </a:lvl1pPr>
      <a:lvl2pPr marL="121921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032025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556" kern="1200">
          <a:solidFill>
            <a:schemeClr val="tx1"/>
          </a:solidFill>
          <a:latin typeface="+mn-lt"/>
          <a:ea typeface="+mn-ea"/>
          <a:cs typeface="+mn-cs"/>
        </a:defRPr>
      </a:lvl3pPr>
      <a:lvl4pPr marL="284483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4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47045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528326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609607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908886" indent="-406405" algn="l" defTabSz="162562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281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2562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38430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5124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6405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7686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68967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02481" algn="l" defTabSz="1625620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678" t="9577" r="12743" b="12391"/>
          <a:stretch/>
        </p:blipFill>
        <p:spPr>
          <a:xfrm>
            <a:off x="676275" y="2937813"/>
            <a:ext cx="8320358" cy="5362576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17602" y="486838"/>
            <a:ext cx="14020800" cy="784192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Chassis Fore-Aft Compliance Design Values</a:t>
            </a:r>
            <a:endParaRPr lang="en-US" sz="4800" dirty="0"/>
          </a:p>
        </p:txBody>
      </p:sp>
      <p:grpSp>
        <p:nvGrpSpPr>
          <p:cNvPr id="41" name="Group 40"/>
          <p:cNvGrpSpPr/>
          <p:nvPr/>
        </p:nvGrpSpPr>
        <p:grpSpPr>
          <a:xfrm>
            <a:off x="5282142" y="2066314"/>
            <a:ext cx="2018446" cy="1828801"/>
            <a:chOff x="8048171" y="2179750"/>
            <a:chExt cx="2018446" cy="1828801"/>
          </a:xfrm>
        </p:grpSpPr>
        <p:grpSp>
          <p:nvGrpSpPr>
            <p:cNvPr id="22" name="Group 21"/>
            <p:cNvGrpSpPr/>
            <p:nvPr/>
          </p:nvGrpSpPr>
          <p:grpSpPr>
            <a:xfrm>
              <a:off x="8048171" y="2179750"/>
              <a:ext cx="2018446" cy="1828801"/>
              <a:chOff x="7500936" y="3452813"/>
              <a:chExt cx="747714" cy="1828801"/>
            </a:xfrm>
          </p:grpSpPr>
          <p:cxnSp>
            <p:nvCxnSpPr>
              <p:cNvPr id="23" name="Straight Connector 22"/>
              <p:cNvCxnSpPr/>
              <p:nvPr/>
            </p:nvCxnSpPr>
            <p:spPr>
              <a:xfrm flipH="1" flipV="1">
                <a:off x="7939088" y="4114800"/>
                <a:ext cx="4763" cy="1166813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 flipH="1" flipV="1">
                <a:off x="7810500" y="4114800"/>
                <a:ext cx="2" cy="1166814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 flipV="1">
                <a:off x="7939088" y="3890963"/>
                <a:ext cx="309562" cy="223837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 flipV="1">
                <a:off x="8248650" y="3452813"/>
                <a:ext cx="0" cy="438151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 flipH="1" flipV="1">
                <a:off x="7500936" y="3890963"/>
                <a:ext cx="309564" cy="223838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7500936" y="3452813"/>
                <a:ext cx="0" cy="438151"/>
              </a:xfrm>
              <a:prstGeom prst="line">
                <a:avLst/>
              </a:prstGeom>
              <a:ln w="2222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Arrow Connector 29"/>
            <p:cNvCxnSpPr/>
            <p:nvPr/>
          </p:nvCxnSpPr>
          <p:spPr>
            <a:xfrm>
              <a:off x="8149771" y="2286000"/>
              <a:ext cx="1814286" cy="0"/>
            </a:xfrm>
            <a:prstGeom prst="straightConnector1">
              <a:avLst/>
            </a:prstGeom>
            <a:ln w="114300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TextBox 43"/>
          <p:cNvSpPr txBox="1"/>
          <p:nvPr/>
        </p:nvSpPr>
        <p:spPr>
          <a:xfrm>
            <a:off x="5214033" y="1739216"/>
            <a:ext cx="201596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0.150” Spring Compression limit*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4258695" y="3117276"/>
            <a:ext cx="1648000" cy="2504426"/>
            <a:chOff x="4258695" y="3117276"/>
            <a:chExt cx="1648000" cy="2504426"/>
          </a:xfrm>
        </p:grpSpPr>
        <p:grpSp>
          <p:nvGrpSpPr>
            <p:cNvPr id="40" name="Group 39"/>
            <p:cNvGrpSpPr/>
            <p:nvPr/>
          </p:nvGrpSpPr>
          <p:grpSpPr>
            <a:xfrm>
              <a:off x="4369999" y="3792900"/>
              <a:ext cx="1452879" cy="1828802"/>
              <a:chOff x="7193286" y="3452812"/>
              <a:chExt cx="1452879" cy="1828802"/>
            </a:xfrm>
          </p:grpSpPr>
          <p:grpSp>
            <p:nvGrpSpPr>
              <p:cNvPr id="39" name="Group 38"/>
              <p:cNvGrpSpPr/>
              <p:nvPr/>
            </p:nvGrpSpPr>
            <p:grpSpPr>
              <a:xfrm>
                <a:off x="7193286" y="3452812"/>
                <a:ext cx="1452879" cy="1828802"/>
                <a:chOff x="7193286" y="3452812"/>
                <a:chExt cx="1452879" cy="1828802"/>
              </a:xfrm>
            </p:grpSpPr>
            <p:cxnSp>
              <p:nvCxnSpPr>
                <p:cNvPr id="7" name="Straight Connector 6"/>
                <p:cNvCxnSpPr/>
                <p:nvPr/>
              </p:nvCxnSpPr>
              <p:spPr>
                <a:xfrm flipH="1" flipV="1">
                  <a:off x="7939088" y="4114800"/>
                  <a:ext cx="4763" cy="1166813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/>
                <p:cNvCxnSpPr/>
                <p:nvPr/>
              </p:nvCxnSpPr>
              <p:spPr>
                <a:xfrm flipH="1" flipV="1">
                  <a:off x="7810500" y="4114800"/>
                  <a:ext cx="2" cy="1166814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" name="Straight Connector 12"/>
                <p:cNvCxnSpPr/>
                <p:nvPr/>
              </p:nvCxnSpPr>
              <p:spPr>
                <a:xfrm flipV="1">
                  <a:off x="7962628" y="3890963"/>
                  <a:ext cx="683537" cy="223837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" name="Straight Connector 14"/>
                <p:cNvCxnSpPr/>
                <p:nvPr/>
              </p:nvCxnSpPr>
              <p:spPr>
                <a:xfrm flipV="1">
                  <a:off x="8639577" y="3452812"/>
                  <a:ext cx="0" cy="438151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/>
                <p:cNvCxnSpPr/>
                <p:nvPr/>
              </p:nvCxnSpPr>
              <p:spPr>
                <a:xfrm flipH="1" flipV="1">
                  <a:off x="7193286" y="3890963"/>
                  <a:ext cx="617214" cy="223838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/>
                <p:cNvCxnSpPr/>
                <p:nvPr/>
              </p:nvCxnSpPr>
              <p:spPr>
                <a:xfrm flipV="1">
                  <a:off x="7193287" y="3452812"/>
                  <a:ext cx="0" cy="438151"/>
                </a:xfrm>
                <a:prstGeom prst="line">
                  <a:avLst/>
                </a:prstGeom>
                <a:ln w="2222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Straight Arrow Connector 31"/>
              <p:cNvCxnSpPr/>
              <p:nvPr/>
            </p:nvCxnSpPr>
            <p:spPr>
              <a:xfrm>
                <a:off x="7255381" y="3596999"/>
                <a:ext cx="1317659" cy="0"/>
              </a:xfrm>
              <a:prstGeom prst="straightConnector1">
                <a:avLst/>
              </a:prstGeom>
              <a:ln w="114300">
                <a:solidFill>
                  <a:srgbClr val="FF0000"/>
                </a:solidFill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/>
            <p:cNvSpPr txBox="1"/>
            <p:nvPr/>
          </p:nvSpPr>
          <p:spPr>
            <a:xfrm>
              <a:off x="4258695" y="3117276"/>
              <a:ext cx="1648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0.050” Spring Extension limit</a:t>
              </a:r>
              <a:endParaRPr lang="en-US" dirty="0"/>
            </a:p>
          </p:txBody>
        </p:sp>
      </p:grpSp>
      <p:sp>
        <p:nvSpPr>
          <p:cNvPr id="47" name="Content Placeholder 46"/>
          <p:cNvSpPr>
            <a:spLocks noGrp="1"/>
          </p:cNvSpPr>
          <p:nvPr>
            <p:ph sz="half" idx="2"/>
          </p:nvPr>
        </p:nvSpPr>
        <p:spPr>
          <a:xfrm>
            <a:off x="8996633" y="1928818"/>
            <a:ext cx="6908800" cy="5801784"/>
          </a:xfrm>
        </p:spPr>
        <p:txBody>
          <a:bodyPr>
            <a:normAutofit fontScale="85000" lnSpcReduction="10000"/>
          </a:bodyPr>
          <a:lstStyle/>
          <a:p>
            <a:r>
              <a:rPr lang="en-US" sz="1800" dirty="0" smtClean="0"/>
              <a:t>The worst case for spring compression is a short cold housing (0°C) and long hot chassis (45°C) combined with the manufacturing tolerance stack and the maximum hydrostatic pressure. The manufacturing tolerance stack includes of the housing and chassis parts. is calculated as a +/- three sigma distribution in 8 parts, each with a ±0.005 inch tolerance specification. The worst case maximum summed spring compression is </a:t>
            </a:r>
            <a:r>
              <a:rPr lang="en-US" sz="1800" b="1" dirty="0" smtClean="0"/>
              <a:t>0.0795 inches </a:t>
            </a:r>
            <a:r>
              <a:rPr lang="en-US" sz="1800" dirty="0" smtClean="0"/>
              <a:t>and the design travel is </a:t>
            </a:r>
            <a:r>
              <a:rPr lang="en-US" sz="1800" b="1" dirty="0" smtClean="0"/>
              <a:t>0.150 inches </a:t>
            </a:r>
            <a:r>
              <a:rPr lang="en-US" sz="1800" dirty="0" smtClean="0"/>
              <a:t>providing an </a:t>
            </a:r>
            <a:r>
              <a:rPr lang="en-US" sz="1800" b="1" dirty="0" smtClean="0"/>
              <a:t>89% design margin</a:t>
            </a:r>
            <a:r>
              <a:rPr lang="en-US" sz="1800" dirty="0" smtClean="0"/>
              <a:t>. The major contributor is hydrostatic compression of the housing.</a:t>
            </a:r>
          </a:p>
          <a:p>
            <a:r>
              <a:rPr lang="en-US" sz="1800" dirty="0" smtClean="0"/>
              <a:t>The highly unlikely worst case for spring extension is a long hot housing (40°C) and a cold short chassis (0°C) </a:t>
            </a:r>
            <a:r>
              <a:rPr lang="en-US" sz="1800" dirty="0"/>
              <a:t>combined with the manufacturing tolerance </a:t>
            </a:r>
            <a:r>
              <a:rPr lang="en-US" sz="1800" dirty="0" smtClean="0"/>
              <a:t>stack. Hydrostatic pressure is not a worse case condition because it reduces spring extension. </a:t>
            </a:r>
            <a:r>
              <a:rPr lang="en-US" sz="1800" dirty="0"/>
              <a:t>The worst case maximum calculated spring </a:t>
            </a:r>
            <a:r>
              <a:rPr lang="en-US" sz="1800" dirty="0" smtClean="0"/>
              <a:t>extension </a:t>
            </a:r>
            <a:r>
              <a:rPr lang="en-US" sz="1800" dirty="0"/>
              <a:t>is </a:t>
            </a:r>
            <a:r>
              <a:rPr lang="en-US" sz="1800" b="1" dirty="0" smtClean="0"/>
              <a:t>0.0248 </a:t>
            </a:r>
            <a:r>
              <a:rPr lang="en-US" sz="1800" b="1" dirty="0"/>
              <a:t>inches </a:t>
            </a:r>
            <a:r>
              <a:rPr lang="en-US" sz="1800" dirty="0"/>
              <a:t>and the design travel is </a:t>
            </a:r>
            <a:r>
              <a:rPr lang="en-US" sz="1800" b="1" dirty="0" smtClean="0"/>
              <a:t>0.050 </a:t>
            </a:r>
            <a:r>
              <a:rPr lang="en-US" sz="1800" b="1" dirty="0"/>
              <a:t>inches </a:t>
            </a:r>
            <a:r>
              <a:rPr lang="en-US" sz="1800" dirty="0"/>
              <a:t>providing </a:t>
            </a:r>
            <a:r>
              <a:rPr lang="en-US" sz="1800" dirty="0" smtClean="0"/>
              <a:t>a </a:t>
            </a:r>
            <a:r>
              <a:rPr lang="en-US" sz="1800" b="1" dirty="0" smtClean="0"/>
              <a:t>101% </a:t>
            </a:r>
            <a:r>
              <a:rPr lang="en-US" sz="1800" b="1" dirty="0"/>
              <a:t>design </a:t>
            </a:r>
            <a:r>
              <a:rPr lang="en-US" sz="1800" b="1" dirty="0" smtClean="0"/>
              <a:t>margin</a:t>
            </a:r>
            <a:r>
              <a:rPr lang="en-US" sz="1800" dirty="0" smtClean="0"/>
              <a:t>.</a:t>
            </a:r>
          </a:p>
          <a:p>
            <a:r>
              <a:rPr lang="en-US" sz="1800" dirty="0" smtClean="0"/>
              <a:t>The spring force is generated with 2 separate pairs of slightly different springs pushing the camera chassis against the front housing reference surface. The combined force generated is </a:t>
            </a:r>
            <a:r>
              <a:rPr lang="en-US" sz="1800" b="1" dirty="0" smtClean="0"/>
              <a:t>57 lbs. </a:t>
            </a:r>
            <a:r>
              <a:rPr lang="en-US" sz="1800" dirty="0" smtClean="0"/>
              <a:t>in the nominal position, </a:t>
            </a:r>
            <a:r>
              <a:rPr lang="en-US" sz="1800" b="1" dirty="0" smtClean="0"/>
              <a:t>77 lbs. force at full design compression </a:t>
            </a:r>
            <a:r>
              <a:rPr lang="en-US" sz="1800" dirty="0" smtClean="0"/>
              <a:t>of 0.150 inches and </a:t>
            </a:r>
            <a:r>
              <a:rPr lang="en-US" sz="1800" b="1" dirty="0" smtClean="0"/>
              <a:t>50 lbs. force </a:t>
            </a:r>
            <a:r>
              <a:rPr lang="en-US" sz="1800" dirty="0" smtClean="0"/>
              <a:t>at full extension of 0.050 inches.</a:t>
            </a:r>
          </a:p>
          <a:p>
            <a:r>
              <a:rPr lang="en-US" sz="1800" dirty="0" smtClean="0"/>
              <a:t>Static spacer allows adjusting for + 0.100 and – any chassis/Canon lens length.</a:t>
            </a:r>
          </a:p>
          <a:p>
            <a:r>
              <a:rPr lang="en-US" sz="1800" dirty="0" smtClean="0"/>
              <a:t>The resonant frequency of the chassis – spring combination is 0.31 Hz or a ~3 second period, well below typical ROV vibration frequencies.</a:t>
            </a:r>
            <a:endParaRPr lang="en-US" sz="1800" dirty="0"/>
          </a:p>
          <a:p>
            <a:r>
              <a:rPr lang="en-US" sz="1800" dirty="0" smtClean="0"/>
              <a:t>Note that the screw head in the illustration is not an interference with the heat sink. The full available travel is over 0.150” of compression.</a:t>
            </a:r>
          </a:p>
          <a:p>
            <a:endParaRPr lang="en-US" sz="1800" dirty="0"/>
          </a:p>
        </p:txBody>
      </p:sp>
      <p:cxnSp>
        <p:nvCxnSpPr>
          <p:cNvPr id="51" name="Straight Arrow Connector 50"/>
          <p:cNvCxnSpPr/>
          <p:nvPr/>
        </p:nvCxnSpPr>
        <p:spPr>
          <a:xfrm flipV="1">
            <a:off x="6661428" y="6443530"/>
            <a:ext cx="38476" cy="20401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8128002" y="1406174"/>
            <a:ext cx="4666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Heatsink/bulkhead fixed to housing end cap</a:t>
            </a:r>
            <a:endParaRPr lang="en-US" dirty="0"/>
          </a:p>
        </p:txBody>
      </p:sp>
      <p:cxnSp>
        <p:nvCxnSpPr>
          <p:cNvPr id="53" name="Straight Arrow Connector 52"/>
          <p:cNvCxnSpPr/>
          <p:nvPr/>
        </p:nvCxnSpPr>
        <p:spPr>
          <a:xfrm flipV="1">
            <a:off x="3725967" y="6559739"/>
            <a:ext cx="1143683" cy="17638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70019" y="8244353"/>
            <a:ext cx="6332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Shoulder screw/guide determines maximum spring extension (shown in nominal or room temperature assembly position)</a:t>
            </a:r>
            <a:endParaRPr lang="en-US" dirty="0"/>
          </a:p>
        </p:txBody>
      </p:sp>
      <p:cxnSp>
        <p:nvCxnSpPr>
          <p:cNvPr id="56" name="Straight Arrow Connector 55"/>
          <p:cNvCxnSpPr/>
          <p:nvPr/>
        </p:nvCxnSpPr>
        <p:spPr>
          <a:xfrm flipH="1">
            <a:off x="8453115" y="1775506"/>
            <a:ext cx="277660" cy="12546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6528765" y="8483695"/>
            <a:ext cx="24355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Compression springs</a:t>
            </a:r>
            <a:endParaRPr lang="en-US" dirty="0"/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1094892" y="6013379"/>
            <a:ext cx="2767808" cy="4565"/>
          </a:xfrm>
          <a:prstGeom prst="straightConnector1">
            <a:avLst/>
          </a:prstGeom>
          <a:ln w="1143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809625" y="5399858"/>
            <a:ext cx="344906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Chassis fore/aft active compliance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13912080" y="8721388"/>
            <a:ext cx="2452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MRC Dec. 1, 2020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578725" y="7584995"/>
            <a:ext cx="5340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*set by maximum recommended spring compression</a:t>
            </a:r>
            <a:endParaRPr lang="en-US" dirty="0"/>
          </a:p>
        </p:txBody>
      </p:sp>
      <p:cxnSp>
        <p:nvCxnSpPr>
          <p:cNvPr id="42" name="Straight Arrow Connector 41"/>
          <p:cNvCxnSpPr/>
          <p:nvPr/>
        </p:nvCxnSpPr>
        <p:spPr>
          <a:xfrm flipH="1" flipV="1">
            <a:off x="7864147" y="6443531"/>
            <a:ext cx="1505519" cy="18241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9472215" y="8065224"/>
            <a:ext cx="4853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0.100” spacer allows static adjustment for Canon lens / housing length (+0.100, - any length)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579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27205" r="28802"/>
          <a:stretch/>
        </p:blipFill>
        <p:spPr>
          <a:xfrm>
            <a:off x="10747659" y="834350"/>
            <a:ext cx="5153086" cy="734516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17602" y="486838"/>
            <a:ext cx="14020800" cy="1218592"/>
          </a:xfrm>
        </p:spPr>
        <p:txBody>
          <a:bodyPr/>
          <a:lstStyle/>
          <a:p>
            <a:r>
              <a:rPr lang="en-US" sz="4800" dirty="0">
                <a:solidFill>
                  <a:prstClr val="black"/>
                </a:solidFill>
              </a:rPr>
              <a:t>Chassis </a:t>
            </a:r>
            <a:r>
              <a:rPr lang="en-US" sz="4800" dirty="0" smtClean="0">
                <a:solidFill>
                  <a:prstClr val="black"/>
                </a:solidFill>
              </a:rPr>
              <a:t>Rear Clamp Design </a:t>
            </a:r>
            <a:r>
              <a:rPr lang="en-US" sz="4800" dirty="0">
                <a:solidFill>
                  <a:prstClr val="black"/>
                </a:solidFill>
              </a:rPr>
              <a:t>Values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11582400" y="5591175"/>
            <a:ext cx="2000250" cy="183832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1668125" y="5591175"/>
            <a:ext cx="3009900" cy="198120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747659" y="7183218"/>
            <a:ext cx="11811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Clamp washers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0487025" y="1863499"/>
            <a:ext cx="118110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Spherical bearing contact</a:t>
            </a:r>
            <a:endParaRPr lang="en-US" dirty="0"/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1496675" y="2325164"/>
            <a:ext cx="1943100" cy="142768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3332" y="1588730"/>
            <a:ext cx="8108952" cy="659078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2007850" y="8298416"/>
            <a:ext cx="34512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Rear Clamp Cross-Section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12417140" y="745068"/>
            <a:ext cx="200371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Bulkhead mount</a:t>
            </a:r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3426791" y="1206733"/>
            <a:ext cx="927384" cy="140311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371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835</TotalTime>
  <Words>388</Words>
  <Application>Microsoft Office PowerPoint</Application>
  <PresentationFormat>Custom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Chassis Fore-Aft Compliance Design Values</vt:lpstr>
      <vt:lpstr>Chassis Rear Clamp Design Values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Chaffey</dc:creator>
  <cp:lastModifiedBy>Mark Chaffey</cp:lastModifiedBy>
  <cp:revision>27</cp:revision>
  <cp:lastPrinted>2020-12-01T21:03:41Z</cp:lastPrinted>
  <dcterms:created xsi:type="dcterms:W3CDTF">2020-11-25T00:53:49Z</dcterms:created>
  <dcterms:modified xsi:type="dcterms:W3CDTF">2020-12-03T07:06:42Z</dcterms:modified>
</cp:coreProperties>
</file>