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60" r:id="rId3"/>
    <p:sldId id="259" r:id="rId4"/>
    <p:sldId id="266" r:id="rId5"/>
    <p:sldId id="267" r:id="rId6"/>
    <p:sldId id="264" r:id="rId7"/>
    <p:sldId id="263" r:id="rId8"/>
    <p:sldId id="268" r:id="rId9"/>
    <p:sldId id="265" r:id="rId10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0" autoAdjust="0"/>
    <p:restoredTop sz="94660"/>
  </p:normalViewPr>
  <p:slideViewPr>
    <p:cSldViewPr snapToGrid="0">
      <p:cViewPr>
        <p:scale>
          <a:sx n="50" d="100"/>
          <a:sy n="50" d="100"/>
        </p:scale>
        <p:origin x="538" y="1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3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9BA52AE-5A61-454E-9738-707F928ED2AE}" type="datetimeFigureOut">
              <a:rPr lang="en-US" smtClean="0"/>
              <a:t>9/4/2019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C77B69D-F986-4322-B6E0-152197233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69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395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700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88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3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68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980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57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07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400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093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21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407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551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9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48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5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2336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4.tiff"/><Relationship Id="rId12" Type="http://schemas.openxmlformats.org/officeDocument/2006/relationships/image" Target="../media/image9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tiff"/><Relationship Id="rId11" Type="http://schemas.openxmlformats.org/officeDocument/2006/relationships/image" Target="../media/image8.jpeg"/><Relationship Id="rId5" Type="http://schemas.microsoft.com/office/2007/relationships/hdphoto" Target="../media/hdphoto1.wdp"/><Relationship Id="rId10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www.youtube.com/watch?v=X8oWnbcLI40" TargetMode="External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346" y="2469744"/>
            <a:ext cx="1927519" cy="91447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8807" y="936242"/>
            <a:ext cx="7435894" cy="1670420"/>
          </a:xfrm>
        </p:spPr>
        <p:txBody>
          <a:bodyPr>
            <a:normAutofit/>
          </a:bodyPr>
          <a:lstStyle/>
          <a:p>
            <a:r>
              <a:rPr lang="en-US" sz="2400" dirty="0"/>
              <a:t>MBARI’s first ROV </a:t>
            </a:r>
            <a:r>
              <a:rPr lang="en-US" sz="2400" dirty="0" smtClean="0"/>
              <a:t>camera project </a:t>
            </a:r>
            <a:r>
              <a:rPr lang="en-US" sz="2400" dirty="0" smtClean="0"/>
              <a:t>– a </a:t>
            </a:r>
            <a:r>
              <a:rPr lang="en-US" sz="2400" dirty="0" smtClean="0"/>
              <a:t>DXC3000 in 1987!</a:t>
            </a:r>
            <a:endParaRPr lang="en-US" sz="2400" dirty="0"/>
          </a:p>
          <a:p>
            <a:r>
              <a:rPr lang="en-US" sz="2400" dirty="0"/>
              <a:t>First full HDTV ROV camera </a:t>
            </a:r>
            <a:r>
              <a:rPr lang="en-US" sz="2400" dirty="0" smtClean="0"/>
              <a:t>system.</a:t>
            </a:r>
            <a:endParaRPr lang="en-US" sz="2400" dirty="0"/>
          </a:p>
          <a:p>
            <a:r>
              <a:rPr lang="en-US" sz="2400" dirty="0"/>
              <a:t>First high quality large format AUV camera system.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7" r="9903" b="1"/>
          <a:stretch/>
        </p:blipFill>
        <p:spPr>
          <a:xfrm>
            <a:off x="375195" y="3967064"/>
            <a:ext cx="4638240" cy="28093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631" y="3073219"/>
            <a:ext cx="1667345" cy="13131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95" y="1848049"/>
            <a:ext cx="1973611" cy="1986385"/>
          </a:xfrm>
          <a:prstGeom prst="rect">
            <a:avLst/>
          </a:prstGeom>
        </p:spPr>
      </p:pic>
      <p:pic>
        <p:nvPicPr>
          <p:cNvPr id="10" name="Picture 4" descr="AUV Head shot.jp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3163" y="3514817"/>
            <a:ext cx="3107702" cy="326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1" r="9564"/>
          <a:stretch/>
        </p:blipFill>
        <p:spPr>
          <a:xfrm>
            <a:off x="9501010" y="154801"/>
            <a:ext cx="2519855" cy="218434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9" t="6534" r="5649" b="15440"/>
          <a:stretch/>
        </p:blipFill>
        <p:spPr>
          <a:xfrm>
            <a:off x="5302502" y="4448237"/>
            <a:ext cx="3415465" cy="23281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5930" y="254264"/>
            <a:ext cx="6381826" cy="6574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MBARI Video Camera Work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2" t="5168" r="10135"/>
          <a:stretch/>
        </p:blipFill>
        <p:spPr>
          <a:xfrm>
            <a:off x="6927458" y="3117155"/>
            <a:ext cx="1773986" cy="12695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997" y="2469744"/>
            <a:ext cx="2525438" cy="133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5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403" y="676658"/>
            <a:ext cx="6256283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4000 Meter ROV Camera</a:t>
            </a:r>
            <a:br>
              <a:rPr lang="en-US" sz="3600" dirty="0" smtClean="0"/>
            </a:br>
            <a:r>
              <a:rPr lang="en-US" sz="2400" dirty="0" smtClean="0"/>
              <a:t>Sony HDC-750 camera and Fujinon HA10X5.2 wide angle zoom lens. MBARI camera and lens servo controls. Optical design by Milt </a:t>
            </a:r>
            <a:r>
              <a:rPr lang="en-US" sz="2400" dirty="0" err="1" smtClean="0"/>
              <a:t>Laikin</a:t>
            </a:r>
            <a:r>
              <a:rPr lang="en-US" sz="2400" dirty="0" smtClean="0"/>
              <a:t>, housing by </a:t>
            </a:r>
            <a:r>
              <a:rPr lang="en-US" sz="2400" dirty="0" err="1" smtClean="0"/>
              <a:t>Insite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" t="10074" r="3937" b="7947"/>
          <a:stretch/>
        </p:blipFill>
        <p:spPr>
          <a:xfrm>
            <a:off x="5244582" y="3892998"/>
            <a:ext cx="6684580" cy="275108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445" y="168109"/>
            <a:ext cx="5413717" cy="36152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89" y="2343972"/>
            <a:ext cx="4272456" cy="430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9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escription: C:\Users\francois\Desktop\I2map paper figures\Camera Housing Cross Sect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487" y="252246"/>
            <a:ext cx="2657416" cy="2199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8" b="4272"/>
          <a:stretch/>
        </p:blipFill>
        <p:spPr>
          <a:xfrm>
            <a:off x="385399" y="2557921"/>
            <a:ext cx="5928691" cy="40053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008" y="252246"/>
            <a:ext cx="4552890" cy="2033754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MBARI i2MAP 4K Autonomous </a:t>
            </a:r>
            <a:r>
              <a:rPr lang="en-US" sz="3200" dirty="0" smtClean="0"/>
              <a:t>Vehicle Camera</a:t>
            </a:r>
            <a:br>
              <a:rPr lang="en-US" sz="3200" dirty="0" smtClean="0"/>
            </a:br>
            <a:r>
              <a:rPr lang="en-US" sz="1600" dirty="0" smtClean="0"/>
              <a:t>Sony PMW-F5 and AJA Ki </a:t>
            </a:r>
            <a:r>
              <a:rPr lang="en-US" sz="1600" dirty="0" err="1" smtClean="0"/>
              <a:t>Pri</a:t>
            </a:r>
            <a:r>
              <a:rPr lang="en-US" sz="1600" dirty="0" smtClean="0"/>
              <a:t> Quad recorder</a:t>
            </a:r>
            <a:br>
              <a:rPr lang="en-US" sz="1600" dirty="0" smtClean="0"/>
            </a:br>
            <a:r>
              <a:rPr lang="en-US" sz="1600" dirty="0" smtClean="0"/>
              <a:t>super 35 Bayer array and Sony SCL-P11X15 wide </a:t>
            </a:r>
            <a:r>
              <a:rPr lang="en-US" sz="1600" dirty="0"/>
              <a:t>a</a:t>
            </a:r>
            <a:r>
              <a:rPr lang="en-US" sz="1600" dirty="0" smtClean="0"/>
              <a:t>ngle lens. Camera assembly and housing by MBARI. Optical design by Paul </a:t>
            </a:r>
            <a:r>
              <a:rPr lang="en-US" sz="1600" dirty="0" err="1" smtClean="0"/>
              <a:t>Remijan</a:t>
            </a:r>
            <a:r>
              <a:rPr lang="en-US" sz="1600" dirty="0" smtClean="0"/>
              <a:t>.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8" b="24712"/>
          <a:stretch/>
        </p:blipFill>
        <p:spPr>
          <a:xfrm>
            <a:off x="7631492" y="252246"/>
            <a:ext cx="4162388" cy="219928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745" y="2571708"/>
            <a:ext cx="5322135" cy="399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231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9762"/>
          </a:xfrm>
        </p:spPr>
        <p:txBody>
          <a:bodyPr>
            <a:noAutofit/>
          </a:bodyPr>
          <a:lstStyle/>
          <a:p>
            <a:r>
              <a:rPr lang="it-IT" sz="3200" dirty="0"/>
              <a:t>MBARI i2MAP 4K Autonomous Vehicle </a:t>
            </a:r>
            <a:r>
              <a:rPr lang="it-IT" sz="3200" dirty="0" smtClean="0"/>
              <a:t>Camera ~1 meter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67" y="914400"/>
            <a:ext cx="11153665" cy="5881816"/>
          </a:xfrm>
        </p:spPr>
      </p:pic>
      <p:sp>
        <p:nvSpPr>
          <p:cNvPr id="5" name="Oval 4"/>
          <p:cNvSpPr/>
          <p:nvPr/>
        </p:nvSpPr>
        <p:spPr>
          <a:xfrm>
            <a:off x="923171" y="780438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21578" y="827817"/>
            <a:ext cx="2084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Corner resolution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1825298" y="1042318"/>
            <a:ext cx="575257" cy="124982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5652489" y="3422262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757282" y="3433960"/>
            <a:ext cx="2084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Center resolution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176186" y="3893162"/>
            <a:ext cx="406240" cy="14543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608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MBARI i2MAP 4K Autonomous Vehicle </a:t>
            </a:r>
            <a:r>
              <a:rPr lang="it-IT" dirty="0" smtClean="0"/>
              <a:t>Camera</a:t>
            </a:r>
            <a:br>
              <a:rPr lang="it-IT" dirty="0" smtClean="0"/>
            </a:br>
            <a:r>
              <a:rPr lang="it-IT" dirty="0" smtClean="0"/>
              <a:t>(in filtered sea water)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125" t="5100" r="19687" b="7500"/>
          <a:stretch/>
        </p:blipFill>
        <p:spPr>
          <a:xfrm>
            <a:off x="6730156" y="1600201"/>
            <a:ext cx="4654124" cy="45246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5625" t="10500" r="17813" b="13500"/>
          <a:stretch/>
        </p:blipFill>
        <p:spPr>
          <a:xfrm>
            <a:off x="609600" y="1589351"/>
            <a:ext cx="5400884" cy="453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531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7918"/>
            <a:ext cx="10515600" cy="617921"/>
          </a:xfrm>
        </p:spPr>
        <p:txBody>
          <a:bodyPr>
            <a:noAutofit/>
          </a:bodyPr>
          <a:lstStyle/>
          <a:p>
            <a:r>
              <a:rPr lang="en-US" sz="2800" dirty="0" smtClean="0"/>
              <a:t>Tests of Commercially Available </a:t>
            </a:r>
            <a:r>
              <a:rPr lang="en-US" sz="2800" dirty="0" smtClean="0"/>
              <a:t>ROV 4K Cameras (corner resolution)</a:t>
            </a:r>
            <a:endParaRPr lang="en-US" sz="2800" dirty="0"/>
          </a:p>
        </p:txBody>
      </p:sp>
      <p:pic>
        <p:nvPicPr>
          <p:cNvPr id="1026" name="Picture 2" descr="Left angle view of Black Controll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236097">
            <a:off x="9634683" y="4475806"/>
            <a:ext cx="2013522" cy="175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image-sensing-solutions.eu/site_resources/issv2/product_images/fluid/79600CB9AC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32922" y="1145151"/>
            <a:ext cx="1895039" cy="182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340" b="19427"/>
          <a:stretch/>
        </p:blipFill>
        <p:spPr>
          <a:xfrm>
            <a:off x="9391135" y="2974339"/>
            <a:ext cx="2253441" cy="13798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2721" y="1339910"/>
            <a:ext cx="3081572" cy="14631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3458" y="2854279"/>
            <a:ext cx="2580835" cy="1499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9731" y="4453031"/>
            <a:ext cx="3344562" cy="152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2275" y="1337708"/>
            <a:ext cx="2737125" cy="14653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2275" y="4460963"/>
            <a:ext cx="3104983" cy="15081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97133" y="3664257"/>
            <a:ext cx="1935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Sony FDR-AX100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54745" y="2075382"/>
            <a:ext cx="1941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Sony FCB-ER8550</a:t>
            </a:r>
            <a:endParaRPr lang="en-US" dirty="0"/>
          </a:p>
        </p:txBody>
      </p:sp>
      <p:sp>
        <p:nvSpPr>
          <p:cNvPr id="13" name="&quot;No&quot; Symbol 12"/>
          <p:cNvSpPr/>
          <p:nvPr/>
        </p:nvSpPr>
        <p:spPr>
          <a:xfrm>
            <a:off x="9596149" y="4403583"/>
            <a:ext cx="1843412" cy="1894703"/>
          </a:xfrm>
          <a:prstGeom prst="noSmoking">
            <a:avLst>
              <a:gd name="adj" fmla="val 6537"/>
            </a:avLst>
          </a:prstGeom>
          <a:solidFill>
            <a:srgbClr val="FF0000">
              <a:alpha val="1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92721" y="6091030"/>
            <a:ext cx="8303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All commercial cameras tested had very poor lens controls…….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253218" y="1721708"/>
            <a:ext cx="867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DSP&amp;L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68861" y="3419561"/>
            <a:ext cx="708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Sulis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21276" y="5166268"/>
            <a:ext cx="710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Insite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421421" y="2810994"/>
            <a:ext cx="1128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SubC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150460" y="3899074"/>
            <a:ext cx="2035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MBARI i2MAP </a:t>
            </a:r>
            <a:r>
              <a:rPr lang="en-US" dirty="0" smtClean="0"/>
              <a:t>4K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703173" y="747472"/>
            <a:ext cx="1941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Building Blocks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81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Major High Level </a:t>
            </a:r>
            <a:r>
              <a:rPr lang="en-US" dirty="0" smtClean="0"/>
              <a:t>4K Camera </a:t>
            </a:r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Image quality</a:t>
            </a:r>
          </a:p>
          <a:p>
            <a:pPr lvl="1"/>
            <a:r>
              <a:rPr lang="en-US" dirty="0" smtClean="0"/>
              <a:t>Resolution</a:t>
            </a:r>
          </a:p>
          <a:p>
            <a:pPr lvl="1"/>
            <a:r>
              <a:rPr lang="en-US" dirty="0" smtClean="0"/>
              <a:t>Contrast</a:t>
            </a:r>
            <a:r>
              <a:rPr lang="en-US" baseline="0" dirty="0" smtClean="0"/>
              <a:t> ratio</a:t>
            </a:r>
          </a:p>
          <a:p>
            <a:pPr lvl="1"/>
            <a:r>
              <a:rPr lang="en-US" baseline="0" dirty="0" smtClean="0"/>
              <a:t>Color reproduction</a:t>
            </a:r>
          </a:p>
          <a:p>
            <a:r>
              <a:rPr lang="en-US" baseline="0" dirty="0" smtClean="0"/>
              <a:t>Camera controls</a:t>
            </a:r>
          </a:p>
          <a:p>
            <a:pPr lvl="1"/>
            <a:r>
              <a:rPr lang="en-US" baseline="0" dirty="0" smtClean="0"/>
              <a:t>Zoom, focus and iris</a:t>
            </a:r>
          </a:p>
          <a:p>
            <a:pPr lvl="1"/>
            <a:r>
              <a:rPr lang="en-US" baseline="0" dirty="0" smtClean="0"/>
              <a:t>Black and white balance, shutter speed , etc.</a:t>
            </a:r>
          </a:p>
          <a:p>
            <a:pPr lvl="0"/>
            <a:r>
              <a:rPr lang="en-US" baseline="0" dirty="0" smtClean="0"/>
              <a:t>Camera size and weight</a:t>
            </a:r>
          </a:p>
          <a:p>
            <a:pPr lvl="0"/>
            <a:r>
              <a:rPr lang="en-US" baseline="0" dirty="0" smtClean="0"/>
              <a:t>Camera cost</a:t>
            </a:r>
          </a:p>
          <a:p>
            <a:pPr lvl="0"/>
            <a:r>
              <a:rPr lang="en-US" baseline="0" dirty="0" smtClean="0"/>
              <a:t>Camera ease of maintenance</a:t>
            </a:r>
          </a:p>
        </p:txBody>
      </p:sp>
      <p:sp>
        <p:nvSpPr>
          <p:cNvPr id="4" name="Oval 3"/>
          <p:cNvSpPr/>
          <p:nvPr/>
        </p:nvSpPr>
        <p:spPr>
          <a:xfrm>
            <a:off x="403654" y="2544184"/>
            <a:ext cx="6895070" cy="26443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2457" y="6041977"/>
            <a:ext cx="11163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Full Requirements Doc: \\</a:t>
            </a:r>
            <a:r>
              <a:rPr lang="en-US" sz="1600" dirty="0"/>
              <a:t>Atlas\ProjectLibrary\901900_MBARI_Advanced_Imaging_Infrastructure\EngineeringDesignDocuments\4KCameraRequirements</a:t>
            </a:r>
          </a:p>
        </p:txBody>
      </p:sp>
    </p:spTree>
    <p:extLst>
      <p:ext uri="{BB962C8B-B14F-4D97-AF65-F5344CB8AC3E}">
        <p14:creationId xmlns:p14="http://schemas.microsoft.com/office/powerpoint/2010/main" val="347129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MBARI requirements for our main ROV cameras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3078" y="1635064"/>
            <a:ext cx="10515600" cy="4351338"/>
          </a:xfrm>
        </p:spPr>
        <p:txBody>
          <a:bodyPr/>
          <a:lstStyle/>
          <a:p>
            <a:r>
              <a:rPr lang="en-US" dirty="0" smtClean="0"/>
              <a:t>MBARI </a:t>
            </a:r>
            <a:r>
              <a:rPr lang="en-US" dirty="0"/>
              <a:t>requires professional quality zoom and focus controls!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50928" y="2628611"/>
            <a:ext cx="7330898" cy="3609259"/>
            <a:chOff x="705253" y="3048740"/>
            <a:chExt cx="7330898" cy="3609259"/>
          </a:xfrm>
        </p:grpSpPr>
        <p:pic>
          <p:nvPicPr>
            <p:cNvPr id="4" name="Content Placeholder 3"/>
            <p:cNvPicPr>
              <a:picLocks noChangeAspect="1"/>
            </p:cNvPicPr>
            <p:nvPr/>
          </p:nvPicPr>
          <p:blipFill>
            <a:blip r:embed="rId5" cstate="print">
              <a:lum bright="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3805" y="3048740"/>
              <a:ext cx="4812345" cy="360925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6502760" y="3366109"/>
              <a:ext cx="153339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Focus Position Slider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613119" y="4207038"/>
              <a:ext cx="121824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Pan &amp; Tilt Control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05253" y="4866413"/>
              <a:ext cx="1883528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Zoom Rate Control Rocker Switch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74340" y="5366358"/>
              <a:ext cx="119260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Ikegami RCP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5886180" y="3810733"/>
              <a:ext cx="519631" cy="22195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 flipV="1">
              <a:off x="5904257" y="4525429"/>
              <a:ext cx="653243" cy="33379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 flipV="1">
              <a:off x="4959945" y="5478317"/>
              <a:ext cx="505190" cy="211206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2738802" y="5309539"/>
              <a:ext cx="787175" cy="37078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7131757" y="4672523"/>
            <a:ext cx="5060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hlinkClick r:id="rId6"/>
              </a:rPr>
              <a:t>https://www.youtube.com/watch?v=X8oWnbcLI40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85148" y="5215972"/>
            <a:ext cx="2153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(2,794,882 views)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54259" y="4221407"/>
            <a:ext cx="201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Focus example</a:t>
            </a:r>
          </a:p>
        </p:txBody>
      </p:sp>
      <p:pic>
        <p:nvPicPr>
          <p:cNvPr id="14" name="vamp_mout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6460" y="2752185"/>
            <a:ext cx="2525643" cy="142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7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Candidate Camera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936" y="1822019"/>
            <a:ext cx="10515600" cy="299514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Sony HDC P50</a:t>
            </a:r>
          </a:p>
          <a:p>
            <a:pPr lvl="1"/>
            <a:r>
              <a:rPr lang="en-US" dirty="0" smtClean="0"/>
              <a:t>2/3” 3-Chip CMOS imager</a:t>
            </a:r>
          </a:p>
          <a:p>
            <a:pPr lvl="1"/>
            <a:r>
              <a:rPr lang="en-US" dirty="0" smtClean="0"/>
              <a:t>4096x2160 progressive scanning @ 60 frames/sec.</a:t>
            </a:r>
          </a:p>
          <a:p>
            <a:endParaRPr lang="en-US" dirty="0"/>
          </a:p>
          <a:p>
            <a:r>
              <a:rPr lang="en-US" dirty="0" smtClean="0"/>
              <a:t>4K Resolution Lenses – very important!</a:t>
            </a:r>
          </a:p>
          <a:p>
            <a:pPr lvl="1"/>
            <a:r>
              <a:rPr lang="en-US" dirty="0"/>
              <a:t>Fujinon  UA13x4.5 BERA 4K UHD Wide </a:t>
            </a:r>
            <a:r>
              <a:rPr lang="en-US" dirty="0" smtClean="0"/>
              <a:t>lens with 13x Zoom</a:t>
            </a:r>
          </a:p>
          <a:p>
            <a:pPr lvl="1"/>
            <a:r>
              <a:rPr lang="en-US" dirty="0"/>
              <a:t>Canon CJ12ex4.3B 4K UHD wide-angle </a:t>
            </a:r>
            <a:r>
              <a:rPr lang="en-US" dirty="0" smtClean="0"/>
              <a:t>lens with 12x Zoom</a:t>
            </a:r>
            <a:endParaRPr lang="en-US" dirty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FFFF">
                <a:tint val="45000"/>
                <a:satMod val="400000"/>
              </a:srgbClr>
            </a:duotone>
          </a:blip>
          <a:srcRect l="3171" t="15609" r="3302" b="9603"/>
          <a:stretch/>
        </p:blipFill>
        <p:spPr>
          <a:xfrm>
            <a:off x="8239811" y="1431693"/>
            <a:ext cx="3619254" cy="21728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32" r="9666"/>
          <a:stretch/>
        </p:blipFill>
        <p:spPr>
          <a:xfrm>
            <a:off x="9017391" y="3910818"/>
            <a:ext cx="2841674" cy="229905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2411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229</Words>
  <Application>Microsoft Office PowerPoint</Application>
  <PresentationFormat>Widescreen</PresentationFormat>
  <Paragraphs>54</Paragraphs>
  <Slides>9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1_Office Theme</vt:lpstr>
      <vt:lpstr>MBARI Video Camera Work</vt:lpstr>
      <vt:lpstr>4000 Meter ROV Camera Sony HDC-750 camera and Fujinon HA10X5.2 wide angle zoom lens. MBARI camera and lens servo controls. Optical design by Milt Laikin, housing by Insite.</vt:lpstr>
      <vt:lpstr>MBARI i2MAP 4K Autonomous Vehicle Camera Sony PMW-F5 and AJA Ki Pri Quad recorder super 35 Bayer array and Sony SCL-P11X15 wide angle lens. Camera assembly and housing by MBARI. Optical design by Paul Remijan.</vt:lpstr>
      <vt:lpstr>MBARI i2MAP 4K Autonomous Vehicle Camera ~1 meter</vt:lpstr>
      <vt:lpstr>MBARI i2MAP 4K Autonomous Vehicle Camera (in filtered sea water)</vt:lpstr>
      <vt:lpstr>Tests of Commercially Available ROV 4K Cameras (corner resolution)</vt:lpstr>
      <vt:lpstr>Major High Level 4K Camera Requirements</vt:lpstr>
      <vt:lpstr>MBARI requirements for our main ROV cameras</vt:lpstr>
      <vt:lpstr>Best Candidate Camera Module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Previous Work</dc:title>
  <dc:creator>Mark Chaffey</dc:creator>
  <cp:lastModifiedBy>Mark Chaffey</cp:lastModifiedBy>
  <cp:revision>21</cp:revision>
  <cp:lastPrinted>2019-03-09T02:30:12Z</cp:lastPrinted>
  <dcterms:created xsi:type="dcterms:W3CDTF">2019-03-09T01:15:52Z</dcterms:created>
  <dcterms:modified xsi:type="dcterms:W3CDTF">2019-09-04T19:44:15Z</dcterms:modified>
</cp:coreProperties>
</file>