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6" r:id="rId5"/>
    <p:sldId id="267" r:id="rId6"/>
    <p:sldId id="259" r:id="rId7"/>
    <p:sldId id="261" r:id="rId8"/>
    <p:sldId id="263" r:id="rId9"/>
    <p:sldId id="265" r:id="rId10"/>
    <p:sldId id="260" r:id="rId11"/>
    <p:sldId id="262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6" y="9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7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17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0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7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20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5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3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4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9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479E1-8ABC-4730-9420-CDE1D7896075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FA626-B612-4E19-AA26-04D436E38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2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248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/>
              <a:t>MBARI 4K ROV Camera housing build vs buy </a:t>
            </a:r>
            <a:r>
              <a:rPr lang="en-US" sz="4400" dirty="0" smtClean="0"/>
              <a:t>discussion</a:t>
            </a:r>
            <a:br>
              <a:rPr lang="en-US" sz="4400" dirty="0" smtClean="0"/>
            </a:br>
            <a:r>
              <a:rPr lang="en-US" sz="2000" dirty="0" smtClean="0"/>
              <a:t>Rev. B 10/22/19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79576"/>
            <a:ext cx="9144000" cy="578224"/>
          </a:xfrm>
        </p:spPr>
        <p:txBody>
          <a:bodyPr/>
          <a:lstStyle/>
          <a:p>
            <a:r>
              <a:rPr lang="en-US" dirty="0" smtClean="0"/>
              <a:t>October 23,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6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762632" y="2812519"/>
            <a:ext cx="1186249" cy="2045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28000" y="424800"/>
            <a:ext cx="8560800" cy="98366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Camera Housing Only Matrix (1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unit only)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469096" y="5087475"/>
            <a:ext cx="5788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project was proposed and budgeted as internal build so additional funds would be required for external contract. Example $202k (external) - $32k (internal) = $170k shortfall.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4727530" y="4850643"/>
            <a:ext cx="540000" cy="6120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63" y="1612997"/>
            <a:ext cx="11925812" cy="3040294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4997530" y="3181865"/>
            <a:ext cx="593902" cy="617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997530" y="4316627"/>
            <a:ext cx="593902" cy="617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997530" y="3696730"/>
            <a:ext cx="593902" cy="617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948881" y="2021418"/>
            <a:ext cx="642551" cy="4553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48881" y="2016006"/>
            <a:ext cx="691978" cy="46074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97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946" y="1690688"/>
            <a:ext cx="10515600" cy="2828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Sharing NRE with OET reduces our capital cost significantly.</a:t>
            </a:r>
          </a:p>
          <a:p>
            <a:pPr lvl="1"/>
            <a:r>
              <a:rPr lang="en-US" sz="2000" dirty="0" smtClean="0"/>
              <a:t>OET less likely to share if it is an internal MBARI build.</a:t>
            </a:r>
          </a:p>
          <a:p>
            <a:pPr lvl="2"/>
            <a:r>
              <a:rPr lang="en-US" sz="1800" dirty="0" smtClean="0"/>
              <a:t>Support issues &amp; ability to get a 6000 meter housing</a:t>
            </a:r>
            <a:r>
              <a:rPr lang="en-US" sz="1800" dirty="0" smtClean="0"/>
              <a:t>.</a:t>
            </a:r>
          </a:p>
          <a:p>
            <a:pPr lvl="2"/>
            <a:endParaRPr lang="en-US" sz="1800" dirty="0" smtClean="0"/>
          </a:p>
          <a:p>
            <a:pPr lvl="1"/>
            <a:r>
              <a:rPr lang="en-US" sz="2000" dirty="0" smtClean="0"/>
              <a:t>Cost quote to OET was full 1:1 NRE split. Should we negotiate down to make offer more attractive? We would be trading away our labor compensation* for reducing our capital cost for outside services.</a:t>
            </a:r>
          </a:p>
          <a:p>
            <a:pPr lvl="1"/>
            <a:endParaRPr lang="en-US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74100" y="5965196"/>
            <a:ext cx="1024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NRE for camera system (not housing) is $140k, mostly  M. Chaffey labor.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H="1" flipV="1">
            <a:off x="2347784" y="1544596"/>
            <a:ext cx="2915416" cy="268180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01300" y="4140000"/>
            <a:ext cx="33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OET declines to participate at this time “funding issue”. Discussions will continue through CDR stage.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05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discussion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000" y="1690688"/>
            <a:ext cx="9717000" cy="4351338"/>
          </a:xfrm>
        </p:spPr>
        <p:txBody>
          <a:bodyPr/>
          <a:lstStyle/>
          <a:p>
            <a:r>
              <a:rPr lang="en-US" dirty="0" smtClean="0"/>
              <a:t>Risk of in-house vs contract build.</a:t>
            </a:r>
          </a:p>
          <a:p>
            <a:pPr lvl="1"/>
            <a:r>
              <a:rPr lang="en-US" dirty="0" smtClean="0"/>
              <a:t>Internal resource estimate accuracy?</a:t>
            </a:r>
          </a:p>
          <a:p>
            <a:pPr lvl="1"/>
            <a:r>
              <a:rPr lang="en-US" dirty="0" smtClean="0"/>
              <a:t>In-house technical risk (multiple iterations?).</a:t>
            </a:r>
          </a:p>
          <a:p>
            <a:pPr lvl="1"/>
            <a:r>
              <a:rPr lang="en-US" dirty="0" smtClean="0"/>
              <a:t>Contract build pricing is not guaranteed for all vendors.</a:t>
            </a:r>
          </a:p>
          <a:p>
            <a:pPr lvl="2"/>
            <a:r>
              <a:rPr lang="en-US" dirty="0" smtClean="0"/>
              <a:t>DSP&amp;L will confirm estimate after CDR (late Feb.).</a:t>
            </a:r>
          </a:p>
          <a:p>
            <a:endParaRPr lang="en-US" dirty="0" smtClean="0"/>
          </a:p>
          <a:p>
            <a:r>
              <a:rPr lang="en-US" dirty="0" smtClean="0"/>
              <a:t>Can MBARI find the additional funds required for an external vendor contract? ~ </a:t>
            </a:r>
            <a:r>
              <a:rPr lang="en-US" dirty="0" smtClean="0"/>
              <a:t>$123k-</a:t>
            </a:r>
            <a:r>
              <a:rPr lang="en-US" dirty="0" smtClean="0"/>
              <a:t>$170k</a:t>
            </a:r>
          </a:p>
        </p:txBody>
      </p:sp>
    </p:spTree>
    <p:extLst>
      <p:ext uri="{BB962C8B-B14F-4D97-AF65-F5344CB8AC3E}">
        <p14:creationId xmlns:p14="http://schemas.microsoft.com/office/powerpoint/2010/main" val="38579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RFP and requirements review</a:t>
            </a:r>
          </a:p>
          <a:p>
            <a:r>
              <a:rPr lang="en-US" dirty="0" smtClean="0"/>
              <a:t>Vendor proposals and detailed response matrix</a:t>
            </a:r>
          </a:p>
          <a:p>
            <a:r>
              <a:rPr lang="en-US" dirty="0" smtClean="0"/>
              <a:t>In-house vs out-of-house decision matrix</a:t>
            </a:r>
          </a:p>
          <a:p>
            <a:r>
              <a:rPr lang="en-US" dirty="0" smtClean="0"/>
              <a:t>Discussion points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6425"/>
            <a:ext cx="10515600" cy="4351338"/>
          </a:xfrm>
        </p:spPr>
        <p:txBody>
          <a:bodyPr/>
          <a:lstStyle/>
          <a:p>
            <a:r>
              <a:rPr lang="en-US" dirty="0" smtClean="0"/>
              <a:t>902001 ROV 4K Camera project approved as 2020 project.</a:t>
            </a:r>
          </a:p>
          <a:p>
            <a:r>
              <a:rPr lang="en-US" dirty="0" smtClean="0"/>
              <a:t>Project proposed and budgeted as an in-house design-and-build, although discussions with commercial vendors offered the possibility of a collaborative development.</a:t>
            </a:r>
          </a:p>
          <a:p>
            <a:r>
              <a:rPr lang="en-US" dirty="0" smtClean="0"/>
              <a:t>Subsequent to project approval an RFP was sent to five commercial camera vendors with detailed specifications to see if a commercial vendor could provide a high quality housing at a reasonable cost.</a:t>
            </a:r>
          </a:p>
          <a:p>
            <a:r>
              <a:rPr lang="en-US" dirty="0" smtClean="0"/>
              <a:t>MBARI would provide all of the camera and chassis components.</a:t>
            </a:r>
          </a:p>
          <a:p>
            <a:r>
              <a:rPr lang="en-US" dirty="0" smtClean="0"/>
              <a:t>With vendor bids in hand, build in-house or contract out?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65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 for Proposals and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 request for proposals sent out Sept. 20, 2029:</a:t>
            </a:r>
          </a:p>
          <a:p>
            <a:pPr marL="0" indent="0">
              <a:buNone/>
            </a:pPr>
            <a:r>
              <a:rPr lang="en-US" sz="1800" dirty="0" smtClean="0"/>
              <a:t>	“MBARI </a:t>
            </a:r>
            <a:r>
              <a:rPr lang="en-US" sz="1800" dirty="0"/>
              <a:t>4K ROV Camera System Request for </a:t>
            </a:r>
            <a:r>
              <a:rPr lang="en-US" sz="1800" dirty="0" smtClean="0"/>
              <a:t>Proposals</a:t>
            </a:r>
          </a:p>
          <a:p>
            <a:pPr marL="0" indent="0">
              <a:buNone/>
            </a:pPr>
            <a:r>
              <a:rPr lang="en-US" sz="1800" dirty="0" smtClean="0"/>
              <a:t>	</a:t>
            </a:r>
            <a:r>
              <a:rPr lang="en-US" sz="1800" i="1" dirty="0" smtClean="0"/>
              <a:t>rev</a:t>
            </a:r>
            <a:r>
              <a:rPr lang="en-US" sz="1800" i="1" dirty="0"/>
              <a:t>. B 20SEP19 Mark Chaffey. Included MBARI performing pressure test option</a:t>
            </a:r>
            <a:r>
              <a:rPr lang="en-US" sz="1800" i="1" dirty="0" smtClean="0"/>
              <a:t>.”</a:t>
            </a:r>
          </a:p>
          <a:p>
            <a:pPr marL="0" indent="0">
              <a:buNone/>
            </a:pPr>
            <a:endParaRPr lang="en-US" sz="1800" i="1" dirty="0"/>
          </a:p>
          <a:p>
            <a:r>
              <a:rPr lang="en-US" dirty="0"/>
              <a:t>Referenced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1800" dirty="0" smtClean="0"/>
              <a:t>“</a:t>
            </a:r>
            <a:r>
              <a:rPr lang="en-US" sz="1800" i="1" dirty="0" smtClean="0"/>
              <a:t>MBARI </a:t>
            </a:r>
            <a:r>
              <a:rPr lang="en-US" sz="1800" i="1" dirty="0"/>
              <a:t>4K ROV Camera System </a:t>
            </a:r>
            <a:r>
              <a:rPr lang="en-US" sz="1800" i="1" dirty="0" smtClean="0"/>
              <a:t>Requirements</a:t>
            </a:r>
          </a:p>
          <a:p>
            <a:pPr marL="0" indent="0">
              <a:buNone/>
            </a:pPr>
            <a:r>
              <a:rPr lang="en-US" sz="1800" i="1" dirty="0" smtClean="0"/>
              <a:t>	Doc</a:t>
            </a:r>
            <a:r>
              <a:rPr lang="en-US" sz="1800" i="1" dirty="0"/>
              <a:t>. # 100221373</a:t>
            </a:r>
          </a:p>
          <a:p>
            <a:pPr marL="0" indent="0">
              <a:buNone/>
            </a:pPr>
            <a:r>
              <a:rPr lang="en-US" sz="1800" i="1" dirty="0" smtClean="0"/>
              <a:t>	rev</a:t>
            </a:r>
            <a:r>
              <a:rPr lang="en-US" sz="1800" i="1" dirty="0"/>
              <a:t>. C. 20SEP19 Mark Chaffey. Initial release</a:t>
            </a:r>
            <a:r>
              <a:rPr lang="en-US" sz="1800" i="1" dirty="0" smtClean="0"/>
              <a:t>.”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535607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875"/>
          </a:xfrm>
        </p:spPr>
        <p:txBody>
          <a:bodyPr/>
          <a:lstStyle/>
          <a:p>
            <a:r>
              <a:rPr lang="en-US" dirty="0" smtClean="0"/>
              <a:t>Development Plan for Vendors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1200"/>
            <a:ext cx="10515600" cy="5349600"/>
          </a:xfrm>
        </p:spPr>
        <p:txBody>
          <a:bodyPr>
            <a:normAutofit/>
          </a:bodyPr>
          <a:lstStyle/>
          <a:p>
            <a:r>
              <a:rPr lang="en-US" dirty="0" smtClean="0"/>
              <a:t>Vendor would provide optical design, optical dome port, relay optics, supporting structure and the pressure housing.</a:t>
            </a:r>
          </a:p>
          <a:p>
            <a:pPr lvl="1"/>
            <a:r>
              <a:rPr lang="en-US" i="1" dirty="0" smtClean="0"/>
              <a:t>Essentially the optical subsystem and the pressure housing.</a:t>
            </a:r>
          </a:p>
          <a:p>
            <a:r>
              <a:rPr lang="en-US" dirty="0" smtClean="0"/>
              <a:t>MBARI will provide all else, camera, lens, control electronics, chassis, power supplies, connectors, cables, control box, etc.</a:t>
            </a:r>
          </a:p>
          <a:p>
            <a:pPr lvl="1"/>
            <a:r>
              <a:rPr lang="en-US" i="1" dirty="0" smtClean="0"/>
              <a:t>We can take the effort to reduce overall size by about 25-30mm in housing diameter.</a:t>
            </a:r>
          </a:p>
          <a:p>
            <a:pPr lvl="1"/>
            <a:r>
              <a:rPr lang="en-US" i="1" dirty="0" smtClean="0"/>
              <a:t>We receive a 40% discount from Sony and Fujinon.</a:t>
            </a:r>
          </a:p>
          <a:p>
            <a:pPr lvl="1"/>
            <a:r>
              <a:rPr lang="en-US" i="1" dirty="0" smtClean="0"/>
              <a:t>We have perfected the human interface/control box.</a:t>
            </a:r>
          </a:p>
          <a:p>
            <a:pPr lvl="2"/>
            <a:r>
              <a:rPr lang="en-US" i="1" dirty="0" smtClean="0"/>
              <a:t>Camera controls.</a:t>
            </a:r>
          </a:p>
          <a:p>
            <a:pPr lvl="2"/>
            <a:r>
              <a:rPr lang="en-US" i="1" dirty="0" smtClean="0"/>
              <a:t>Interface to shipboard reporting and data system.</a:t>
            </a:r>
          </a:p>
          <a:p>
            <a:r>
              <a:rPr lang="en-US" dirty="0" smtClean="0"/>
              <a:t>Interface is the camera chassis to housing mounting arrangement.</a:t>
            </a:r>
          </a:p>
        </p:txBody>
      </p:sp>
    </p:spTree>
    <p:extLst>
      <p:ext uri="{BB962C8B-B14F-4D97-AF65-F5344CB8AC3E}">
        <p14:creationId xmlns:p14="http://schemas.microsoft.com/office/powerpoint/2010/main" val="4097281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81" y="406197"/>
            <a:ext cx="11872359" cy="6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2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96" y="424078"/>
            <a:ext cx="11927618" cy="616700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785005" y="513778"/>
            <a:ext cx="2534400" cy="1497707"/>
            <a:chOff x="5666400" y="-486000"/>
            <a:chExt cx="2534400" cy="1497707"/>
          </a:xfrm>
        </p:grpSpPr>
        <p:sp>
          <p:nvSpPr>
            <p:cNvPr id="9" name="Oval 8"/>
            <p:cNvSpPr/>
            <p:nvPr/>
          </p:nvSpPr>
          <p:spPr>
            <a:xfrm>
              <a:off x="5666400" y="-486000"/>
              <a:ext cx="891600" cy="713294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31200" y="57600"/>
              <a:ext cx="1569600" cy="9541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This column is if we ultimately purchase 3 units (no NRE split)</a:t>
              </a:r>
              <a:endParaRPr lang="en-US" sz="1400" dirty="0"/>
            </a:p>
          </p:txBody>
        </p:sp>
        <p:cxnSp>
          <p:nvCxnSpPr>
            <p:cNvPr id="11" name="Straight Arrow Connector 10"/>
            <p:cNvCxnSpPr>
              <a:endCxn id="9" idx="5"/>
            </p:cNvCxnSpPr>
            <p:nvPr/>
          </p:nvCxnSpPr>
          <p:spPr>
            <a:xfrm flipH="1" flipV="1">
              <a:off x="6427428" y="122835"/>
              <a:ext cx="235777" cy="8302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4863627" y="2871730"/>
            <a:ext cx="3996168" cy="1151541"/>
            <a:chOff x="5882588" y="136683"/>
            <a:chExt cx="3884164" cy="1151541"/>
          </a:xfrm>
        </p:grpSpPr>
        <p:sp>
          <p:nvSpPr>
            <p:cNvPr id="14" name="Oval 13"/>
            <p:cNvSpPr/>
            <p:nvPr/>
          </p:nvSpPr>
          <p:spPr>
            <a:xfrm>
              <a:off x="7854379" y="136683"/>
              <a:ext cx="1912373" cy="1151541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82588" y="403199"/>
              <a:ext cx="1569600" cy="7386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Higher NRE but lower unit 2 &amp; 3 cost</a:t>
              </a:r>
              <a:endParaRPr lang="en-US" sz="1400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7551780" y="875287"/>
              <a:ext cx="288000" cy="576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983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</p:spPr>
        <p:txBody>
          <a:bodyPr/>
          <a:lstStyle/>
          <a:p>
            <a:r>
              <a:rPr lang="en-US" dirty="0" smtClean="0"/>
              <a:t>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4922"/>
            <a:ext cx="10515600" cy="4351338"/>
          </a:xfrm>
        </p:spPr>
        <p:txBody>
          <a:bodyPr/>
          <a:lstStyle/>
          <a:p>
            <a:r>
              <a:rPr lang="en-US" dirty="0" err="1" smtClean="0"/>
              <a:t>Sulis</a:t>
            </a:r>
            <a:r>
              <a:rPr lang="en-US" dirty="0" smtClean="0"/>
              <a:t> Camera, </a:t>
            </a:r>
            <a:r>
              <a:rPr lang="en-US" dirty="0" err="1" smtClean="0"/>
              <a:t>SubC</a:t>
            </a:r>
            <a:r>
              <a:rPr lang="en-US" dirty="0" smtClean="0"/>
              <a:t> Imaging and </a:t>
            </a:r>
            <a:r>
              <a:rPr lang="en-US" dirty="0" err="1" smtClean="0"/>
              <a:t>Sidus</a:t>
            </a:r>
            <a:r>
              <a:rPr lang="en-US" dirty="0" smtClean="0"/>
              <a:t> Solutions provided fixed price bids.</a:t>
            </a:r>
          </a:p>
          <a:p>
            <a:r>
              <a:rPr lang="en-US" dirty="0" smtClean="0"/>
              <a:t>Deep Sea Power &amp; Light: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079" y="2878178"/>
            <a:ext cx="8830013" cy="21324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2506" y="4712019"/>
            <a:ext cx="88412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Q: </a:t>
            </a:r>
            <a:r>
              <a:rPr lang="en-US" sz="1400" i="1" dirty="0" smtClean="0">
                <a:solidFill>
                  <a:schemeClr val="accent1">
                    <a:lumMod val="75000"/>
                  </a:schemeClr>
                </a:solidFill>
              </a:rPr>
              <a:t>Can 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you provide more detail on the housing cost estimate? How can we be assured that the estimate is close to the final cost? Is this possible</a:t>
            </a:r>
            <a:r>
              <a:rPr lang="en-US" sz="1400" i="1" dirty="0" smtClean="0">
                <a:solidFill>
                  <a:schemeClr val="accent1">
                    <a:lumMod val="75000"/>
                  </a:schemeClr>
                </a:solidFill>
              </a:rPr>
              <a:t>? It 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is difficult to evaluate your proposal on a cost criteria if the final cost is not fixed until the CDR in February</a:t>
            </a:r>
            <a:r>
              <a:rPr lang="en-US" sz="14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US" dirty="0" smtClean="0"/>
              <a:t>A</a:t>
            </a:r>
            <a:r>
              <a:rPr lang="en-US" dirty="0"/>
              <a:t>: </a:t>
            </a:r>
            <a:r>
              <a:rPr lang="en-US" sz="1600" dirty="0" smtClean="0"/>
              <a:t>…I </a:t>
            </a:r>
            <a:r>
              <a:rPr lang="en-US" sz="1600" dirty="0"/>
              <a:t>do expect that our cost estimate will be close enough to stand as it for comparison against other bids. Without a design to quote against, or even the specifications for final design (corrector prescription, number of elements, dome ID, housing ID), this is the best I am able to offer under the circumstances.</a:t>
            </a:r>
          </a:p>
        </p:txBody>
      </p:sp>
    </p:spTree>
    <p:extLst>
      <p:ext uri="{BB962C8B-B14F-4D97-AF65-F5344CB8AC3E}">
        <p14:creationId xmlns:p14="http://schemas.microsoft.com/office/powerpoint/2010/main" val="30825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47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Project 2020 resource request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915" y="3419865"/>
            <a:ext cx="18169" cy="182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968" y="1150447"/>
            <a:ext cx="9266063" cy="496030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758630" y="4334400"/>
            <a:ext cx="5053369" cy="1497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721675" y="6006352"/>
            <a:ext cx="653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Vendor contract would significantly reduce the resources requested for ME and machine shop.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594400" y="5500800"/>
            <a:ext cx="396000" cy="56894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20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8914</TotalTime>
  <Words>645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AGENDA  MBARI 4K ROV Camera housing build vs buy discussion Rev. B 10/22/19</vt:lpstr>
      <vt:lpstr>Agenda</vt:lpstr>
      <vt:lpstr>Background</vt:lpstr>
      <vt:lpstr>Request for Proposals and Requirements</vt:lpstr>
      <vt:lpstr>Development Plan for Vendors</vt:lpstr>
      <vt:lpstr>PowerPoint Presentation</vt:lpstr>
      <vt:lpstr>PowerPoint Presentation</vt:lpstr>
      <vt:lpstr>Pricing</vt:lpstr>
      <vt:lpstr>Project 2020 resource request</vt:lpstr>
      <vt:lpstr>Camera Housing Only Matrix (1st unit only)</vt:lpstr>
      <vt:lpstr>Discussion points</vt:lpstr>
      <vt:lpstr>More discussion points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 MBARI 4K ROV Camera housing build vs buy discussion</dc:title>
  <dc:creator>Mark Chaffey</dc:creator>
  <cp:lastModifiedBy>Mark Chaffey</cp:lastModifiedBy>
  <cp:revision>47</cp:revision>
  <dcterms:created xsi:type="dcterms:W3CDTF">2019-10-15T21:06:48Z</dcterms:created>
  <dcterms:modified xsi:type="dcterms:W3CDTF">2019-10-22T23:36:40Z</dcterms:modified>
</cp:coreProperties>
</file>