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0"/>
  </p:notesMasterIdLst>
  <p:sldIdLst>
    <p:sldId id="256" r:id="rId2"/>
    <p:sldId id="258" r:id="rId3"/>
    <p:sldId id="260" r:id="rId4"/>
    <p:sldId id="275" r:id="rId5"/>
    <p:sldId id="288" r:id="rId6"/>
    <p:sldId id="265" r:id="rId7"/>
    <p:sldId id="266" r:id="rId8"/>
    <p:sldId id="277" r:id="rId9"/>
    <p:sldId id="278" r:id="rId10"/>
    <p:sldId id="279" r:id="rId11"/>
    <p:sldId id="280" r:id="rId12"/>
    <p:sldId id="282" r:id="rId13"/>
    <p:sldId id="284" r:id="rId14"/>
    <p:sldId id="285" r:id="rId15"/>
    <p:sldId id="286" r:id="rId16"/>
    <p:sldId id="287" r:id="rId17"/>
    <p:sldId id="273" r:id="rId18"/>
    <p:sldId id="259" r:id="rId19"/>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243E"/>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90" autoAdjust="0"/>
    <p:restoredTop sz="80118" autoAdjust="0"/>
  </p:normalViewPr>
  <p:slideViewPr>
    <p:cSldViewPr snapToGrid="0">
      <p:cViewPr varScale="1">
        <p:scale>
          <a:sx n="113" d="100"/>
          <a:sy n="113" d="100"/>
        </p:scale>
        <p:origin x="595" y="82"/>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658" tIns="48329" rIns="96658" bIns="48329" rtlCol="0"/>
          <a:lstStyle>
            <a:lvl1pPr algn="l">
              <a:defRPr sz="1200"/>
            </a:lvl1pPr>
          </a:lstStyle>
          <a:p>
            <a:endParaRPr lang="en-US"/>
          </a:p>
        </p:txBody>
      </p:sp>
      <p:sp>
        <p:nvSpPr>
          <p:cNvPr id="3" name="Date Placeholder 2"/>
          <p:cNvSpPr>
            <a:spLocks noGrp="1"/>
          </p:cNvSpPr>
          <p:nvPr>
            <p:ph type="dt" idx="1"/>
          </p:nvPr>
        </p:nvSpPr>
        <p:spPr>
          <a:xfrm>
            <a:off x="4143587" y="1"/>
            <a:ext cx="3169920" cy="481727"/>
          </a:xfrm>
          <a:prstGeom prst="rect">
            <a:avLst/>
          </a:prstGeom>
        </p:spPr>
        <p:txBody>
          <a:bodyPr vert="horz" lIns="96658" tIns="48329" rIns="96658" bIns="48329" rtlCol="0"/>
          <a:lstStyle>
            <a:lvl1pPr algn="r">
              <a:defRPr sz="1200"/>
            </a:lvl1pPr>
          </a:lstStyle>
          <a:p>
            <a:fld id="{03C9A83F-2DE3-4EBF-95B1-03CCFB1EE871}" type="datetimeFigureOut">
              <a:rPr lang="en-US" smtClean="0"/>
              <a:t>2/19/2020</a:t>
            </a:fld>
            <a:endParaRPr lang="en-US"/>
          </a:p>
        </p:txBody>
      </p:sp>
      <p:sp>
        <p:nvSpPr>
          <p:cNvPr id="4" name="Slide Image Placeholder 3"/>
          <p:cNvSpPr>
            <a:spLocks noGrp="1" noRot="1" noChangeAspect="1"/>
          </p:cNvSpPr>
          <p:nvPr>
            <p:ph type="sldImg" idx="2"/>
          </p:nvPr>
        </p:nvSpPr>
        <p:spPr>
          <a:xfrm>
            <a:off x="776288" y="1200150"/>
            <a:ext cx="5762625" cy="3241675"/>
          </a:xfrm>
          <a:prstGeom prst="rect">
            <a:avLst/>
          </a:prstGeom>
          <a:noFill/>
          <a:ln w="12700">
            <a:solidFill>
              <a:prstClr val="black"/>
            </a:solidFill>
          </a:ln>
        </p:spPr>
        <p:txBody>
          <a:bodyPr vert="horz" lIns="96658" tIns="48329" rIns="96658" bIns="48329" rtlCol="0" anchor="ctr"/>
          <a:lstStyle/>
          <a:p>
            <a:endParaRPr lang="en-US"/>
          </a:p>
        </p:txBody>
      </p:sp>
      <p:sp>
        <p:nvSpPr>
          <p:cNvPr id="5" name="Notes Placeholder 4"/>
          <p:cNvSpPr>
            <a:spLocks noGrp="1"/>
          </p:cNvSpPr>
          <p:nvPr>
            <p:ph type="body" sz="quarter" idx="3"/>
          </p:nvPr>
        </p:nvSpPr>
        <p:spPr>
          <a:xfrm>
            <a:off x="731520" y="4620578"/>
            <a:ext cx="5852160" cy="3780473"/>
          </a:xfrm>
          <a:prstGeom prst="rect">
            <a:avLst/>
          </a:prstGeom>
        </p:spPr>
        <p:txBody>
          <a:bodyPr vert="horz" lIns="96658" tIns="48329" rIns="96658" bIns="4832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1726"/>
          </a:xfrm>
          <a:prstGeom prst="rect">
            <a:avLst/>
          </a:prstGeom>
        </p:spPr>
        <p:txBody>
          <a:bodyPr vert="horz" lIns="96658" tIns="48329" rIns="96658" bIns="48329"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58" tIns="48329" rIns="96658" bIns="48329" rtlCol="0" anchor="b"/>
          <a:lstStyle>
            <a:lvl1pPr algn="r">
              <a:defRPr sz="1200"/>
            </a:lvl1pPr>
          </a:lstStyle>
          <a:p>
            <a:fld id="{70E70466-AF97-4148-9567-B5F951BFCE66}" type="slidenum">
              <a:rPr lang="en-US" smtClean="0"/>
              <a:t>‹#›</a:t>
            </a:fld>
            <a:endParaRPr lang="en-US"/>
          </a:p>
        </p:txBody>
      </p:sp>
    </p:spTree>
    <p:extLst>
      <p:ext uri="{BB962C8B-B14F-4D97-AF65-F5344CB8AC3E}">
        <p14:creationId xmlns:p14="http://schemas.microsoft.com/office/powerpoint/2010/main" val="2518159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E70466-AF97-4148-9567-B5F951BFCE66}" type="slidenum">
              <a:rPr lang="en-US" smtClean="0"/>
              <a:t>1</a:t>
            </a:fld>
            <a:endParaRPr lang="en-US"/>
          </a:p>
        </p:txBody>
      </p:sp>
    </p:spTree>
    <p:extLst>
      <p:ext uri="{BB962C8B-B14F-4D97-AF65-F5344CB8AC3E}">
        <p14:creationId xmlns:p14="http://schemas.microsoft.com/office/powerpoint/2010/main" val="35221196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E70466-AF97-4148-9567-B5F951BFCE66}" type="slidenum">
              <a:rPr lang="en-US" smtClean="0"/>
              <a:t>17</a:t>
            </a:fld>
            <a:endParaRPr lang="en-US"/>
          </a:p>
        </p:txBody>
      </p:sp>
    </p:spTree>
    <p:extLst>
      <p:ext uri="{BB962C8B-B14F-4D97-AF65-F5344CB8AC3E}">
        <p14:creationId xmlns:p14="http://schemas.microsoft.com/office/powerpoint/2010/main" val="29525537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Museum</a:t>
            </a:r>
            <a:r>
              <a:rPr lang="en-US" baseline="0" dirty="0" smtClean="0"/>
              <a:t> of obsolete media!</a:t>
            </a:r>
            <a:endParaRPr lang="en-US" dirty="0"/>
          </a:p>
        </p:txBody>
      </p:sp>
      <p:sp>
        <p:nvSpPr>
          <p:cNvPr id="4" name="Slide Number Placeholder 3"/>
          <p:cNvSpPr>
            <a:spLocks noGrp="1"/>
          </p:cNvSpPr>
          <p:nvPr>
            <p:ph type="sldNum" sz="quarter" idx="10"/>
          </p:nvPr>
        </p:nvSpPr>
        <p:spPr/>
        <p:txBody>
          <a:bodyPr/>
          <a:lstStyle/>
          <a:p>
            <a:fld id="{C395C527-8CC5-42FA-B902-92C2F243D1C2}" type="slidenum">
              <a:rPr lang="en-US" smtClean="0"/>
              <a:t>18</a:t>
            </a:fld>
            <a:endParaRPr lang="en-US"/>
          </a:p>
        </p:txBody>
      </p:sp>
    </p:spTree>
    <p:extLst>
      <p:ext uri="{BB962C8B-B14F-4D97-AF65-F5344CB8AC3E}">
        <p14:creationId xmlns:p14="http://schemas.microsoft.com/office/powerpoint/2010/main" val="12278505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635E92-666B-42C0-AAAD-95041FC0A6E9}" type="slidenum">
              <a:rPr lang="en-US" altLang="en-US" smtClean="0"/>
              <a:pPr/>
              <a:t>2</a:t>
            </a:fld>
            <a:endParaRPr lang="en-US" altLang="en-US"/>
          </a:p>
        </p:txBody>
      </p:sp>
    </p:spTree>
    <p:extLst>
      <p:ext uri="{BB962C8B-B14F-4D97-AF65-F5344CB8AC3E}">
        <p14:creationId xmlns:p14="http://schemas.microsoft.com/office/powerpoint/2010/main" val="885082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95C527-8CC5-42FA-B902-92C2F243D1C2}" type="slidenum">
              <a:rPr lang="en-US" smtClean="0"/>
              <a:t>3</a:t>
            </a:fld>
            <a:endParaRPr lang="en-US"/>
          </a:p>
        </p:txBody>
      </p:sp>
    </p:spTree>
    <p:extLst>
      <p:ext uri="{BB962C8B-B14F-4D97-AF65-F5344CB8AC3E}">
        <p14:creationId xmlns:p14="http://schemas.microsoft.com/office/powerpoint/2010/main" val="2460595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E70466-AF97-4148-9567-B5F951BFCE66}" type="slidenum">
              <a:rPr lang="en-US" smtClean="0"/>
              <a:t>5</a:t>
            </a:fld>
            <a:endParaRPr lang="en-US"/>
          </a:p>
        </p:txBody>
      </p:sp>
    </p:spTree>
    <p:extLst>
      <p:ext uri="{BB962C8B-B14F-4D97-AF65-F5344CB8AC3E}">
        <p14:creationId xmlns:p14="http://schemas.microsoft.com/office/powerpoint/2010/main" val="4022309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E70466-AF97-4148-9567-B5F951BFCE66}" type="slidenum">
              <a:rPr lang="en-US" smtClean="0"/>
              <a:t>6</a:t>
            </a:fld>
            <a:endParaRPr lang="en-US"/>
          </a:p>
        </p:txBody>
      </p:sp>
    </p:spTree>
    <p:extLst>
      <p:ext uri="{BB962C8B-B14F-4D97-AF65-F5344CB8AC3E}">
        <p14:creationId xmlns:p14="http://schemas.microsoft.com/office/powerpoint/2010/main" val="14754930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E70466-AF97-4148-9567-B5F951BFCE66}" type="slidenum">
              <a:rPr lang="en-US" smtClean="0"/>
              <a:t>7</a:t>
            </a:fld>
            <a:endParaRPr lang="en-US"/>
          </a:p>
        </p:txBody>
      </p:sp>
    </p:spTree>
    <p:extLst>
      <p:ext uri="{BB962C8B-B14F-4D97-AF65-F5344CB8AC3E}">
        <p14:creationId xmlns:p14="http://schemas.microsoft.com/office/powerpoint/2010/main" val="38569403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469130-2225-4E61-BCFE-44A654B99623}"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6330409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E70466-AF97-4148-9567-B5F951BFCE66}" type="slidenum">
              <a:rPr lang="en-US" smtClean="0"/>
              <a:t>13</a:t>
            </a:fld>
            <a:endParaRPr lang="en-US"/>
          </a:p>
        </p:txBody>
      </p:sp>
    </p:spTree>
    <p:extLst>
      <p:ext uri="{BB962C8B-B14F-4D97-AF65-F5344CB8AC3E}">
        <p14:creationId xmlns:p14="http://schemas.microsoft.com/office/powerpoint/2010/main" val="1426612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E70466-AF97-4148-9567-B5F951BFCE66}" type="slidenum">
              <a:rPr lang="en-US" smtClean="0"/>
              <a:t>16</a:t>
            </a:fld>
            <a:endParaRPr lang="en-US"/>
          </a:p>
        </p:txBody>
      </p:sp>
    </p:spTree>
    <p:extLst>
      <p:ext uri="{BB962C8B-B14F-4D97-AF65-F5344CB8AC3E}">
        <p14:creationId xmlns:p14="http://schemas.microsoft.com/office/powerpoint/2010/main" val="10089520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t>2/19/2020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80C674-7DFC-42FE-B9CD-82963CDB1557}" type="datetimeFigureOut">
              <a:rPr lang="en-US" dirty="0"/>
              <a:t>2/19/2020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76456F-F47D-4F25-8053-2A695DA0CA7D}" type="datetimeFigureOut">
              <a:rPr lang="en-US" dirty="0"/>
              <a:t>2/19/2020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6C7379-69CC-4837-9905-BEBA22830C8A}" type="datetimeFigureOut">
              <a:rPr lang="en-US" dirty="0"/>
              <a:t>2/19/2020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EB8B7E-8AEE-4F10-BFEE-C999AD004D36}" type="datetimeFigureOut">
              <a:rPr lang="en-US" dirty="0"/>
              <a:t>2/19/2020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8668F3F9-58BC-440B-B37B-805B9055EF92}" type="datetimeFigureOut">
              <a:rPr lang="en-US" dirty="0"/>
              <a:t>2/19/2020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D5A53AF-48EA-489D-8260-9DCAB666386A}" type="datetimeFigureOut">
              <a:rPr lang="en-US" dirty="0"/>
              <a:t>2/19/2020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t>2/19/2020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t>2/19/2020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t>2/19/2020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t>2/19/2020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t>2/19/2020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t>2/19/2020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t>2/19/2020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t>2/19/2020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D1BD23-6E54-4D9D-AD88-A2813C73CC25}" type="datetimeFigureOut">
              <a:rPr lang="en-US" dirty="0"/>
              <a:t>2/19/2020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71A834-4F3C-4AF9-9C74-05EC35A0F292}" type="datetimeFigureOut">
              <a:rPr lang="en-US" dirty="0"/>
              <a:t>2/19/2020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3000">
              <a:schemeClr val="accent1">
                <a:lumMod val="0"/>
              </a:schemeClr>
            </a:gs>
            <a:gs pos="100000">
              <a:schemeClr val="bg2">
                <a:lumMod val="76000"/>
              </a:schemeClr>
            </a:gs>
          </a:gsLst>
          <a:lin ang="162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t>2/19/2020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9.tiff"/><Relationship Id="rId7" Type="http://schemas.openxmlformats.org/officeDocument/2006/relationships/image" Target="../media/image22.tiff"/><Relationship Id="rId12" Type="http://schemas.openxmlformats.org/officeDocument/2006/relationships/image" Target="../media/image27.tif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1.wdp"/><Relationship Id="rId11" Type="http://schemas.openxmlformats.org/officeDocument/2006/relationships/image" Target="../media/image26.jpeg"/><Relationship Id="rId5" Type="http://schemas.openxmlformats.org/officeDocument/2006/relationships/image" Target="../media/image21.png"/><Relationship Id="rId10" Type="http://schemas.openxmlformats.org/officeDocument/2006/relationships/image" Target="../media/image25.jpeg"/><Relationship Id="rId4" Type="http://schemas.openxmlformats.org/officeDocument/2006/relationships/image" Target="../media/image20.jpeg"/><Relationship Id="rId9" Type="http://schemas.openxmlformats.org/officeDocument/2006/relationships/image" Target="../media/image24.tiff"/></Relationships>
</file>

<file path=ppt/slides/_rels/slide13.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9.tiff"/><Relationship Id="rId4" Type="http://schemas.openxmlformats.org/officeDocument/2006/relationships/image" Target="../media/image38.emf"/></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jpe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X8oWnbcLI40" TargetMode="External"/><Relationship Id="rId5" Type="http://schemas.openxmlformats.org/officeDocument/2006/relationships/image" Target="../media/image16.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600" dirty="0"/>
              <a:t>4K </a:t>
            </a:r>
            <a:r>
              <a:rPr lang="en-US" sz="3600" dirty="0" smtClean="0"/>
              <a:t> ROV  Camera  Development   Project</a:t>
            </a:r>
            <a:endParaRPr lang="en-US" sz="3600" dirty="0"/>
          </a:p>
        </p:txBody>
      </p:sp>
      <p:sp>
        <p:nvSpPr>
          <p:cNvPr id="3" name="Subtitle 2"/>
          <p:cNvSpPr>
            <a:spLocks noGrp="1"/>
          </p:cNvSpPr>
          <p:nvPr>
            <p:ph type="subTitle" idx="1"/>
          </p:nvPr>
        </p:nvSpPr>
        <p:spPr/>
        <p:txBody>
          <a:bodyPr/>
          <a:lstStyle/>
          <a:p>
            <a:r>
              <a:rPr lang="en-US" dirty="0" smtClean="0"/>
              <a:t>November 19, 2019 – Mark Chaffey</a:t>
            </a:r>
            <a:endParaRPr lang="en-US" dirty="0"/>
          </a:p>
        </p:txBody>
      </p:sp>
    </p:spTree>
    <p:extLst>
      <p:ext uri="{BB962C8B-B14F-4D97-AF65-F5344CB8AC3E}">
        <p14:creationId xmlns:p14="http://schemas.microsoft.com/office/powerpoint/2010/main" val="35093850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100" y="372214"/>
            <a:ext cx="10515600" cy="1325563"/>
          </a:xfrm>
        </p:spPr>
        <p:txBody>
          <a:bodyPr>
            <a:normAutofit/>
          </a:bodyPr>
          <a:lstStyle/>
          <a:p>
            <a:r>
              <a:rPr lang="en-US" sz="4800" dirty="0" smtClean="0"/>
              <a:t>4K 4000 meter Camera Systems Costs</a:t>
            </a:r>
            <a:endParaRPr lang="en-US" sz="4800" dirty="0"/>
          </a:p>
        </p:txBody>
      </p:sp>
      <p:sp>
        <p:nvSpPr>
          <p:cNvPr id="3" name="Content Placeholder 2"/>
          <p:cNvSpPr>
            <a:spLocks noGrp="1"/>
          </p:cNvSpPr>
          <p:nvPr>
            <p:ph idx="1"/>
          </p:nvPr>
        </p:nvSpPr>
        <p:spPr>
          <a:xfrm>
            <a:off x="1120000" y="2052320"/>
            <a:ext cx="10233800" cy="4124643"/>
          </a:xfrm>
        </p:spPr>
        <p:txBody>
          <a:bodyPr/>
          <a:lstStyle/>
          <a:p>
            <a:r>
              <a:rPr lang="en-US" dirty="0" smtClean="0"/>
              <a:t>MBARI </a:t>
            </a:r>
            <a:r>
              <a:rPr lang="en-US" dirty="0" smtClean="0"/>
              <a:t>has partnered with Deep Sea Power &amp; Light (DSP&amp;L) to co-develop </a:t>
            </a:r>
            <a:r>
              <a:rPr lang="en-US" dirty="0" smtClean="0"/>
              <a:t>the camera system.</a:t>
            </a:r>
          </a:p>
          <a:p>
            <a:r>
              <a:rPr lang="en-US" dirty="0" smtClean="0"/>
              <a:t>DSP&amp;L will provide camera systems </a:t>
            </a:r>
            <a:r>
              <a:rPr lang="en-US" dirty="0" smtClean="0"/>
              <a:t>to third parties and also ongoing support over the product lifetime.</a:t>
            </a:r>
          </a:p>
          <a:p>
            <a:r>
              <a:rPr lang="en-US" dirty="0" smtClean="0"/>
              <a:t>Sharing </a:t>
            </a:r>
            <a:r>
              <a:rPr lang="en-US" dirty="0" smtClean="0"/>
              <a:t>the NRE </a:t>
            </a:r>
            <a:r>
              <a:rPr lang="en-US" dirty="0" smtClean="0"/>
              <a:t>by ordering a system through DSP&amp;L during the development phase lowers </a:t>
            </a:r>
            <a:r>
              <a:rPr lang="en-US" dirty="0" smtClean="0"/>
              <a:t>the cost </a:t>
            </a:r>
            <a:r>
              <a:rPr lang="en-US" dirty="0" smtClean="0"/>
              <a:t>for </a:t>
            </a:r>
            <a:r>
              <a:rPr lang="en-US" dirty="0" smtClean="0"/>
              <a:t>all participants.</a:t>
            </a:r>
            <a:endParaRPr lang="en-US" dirty="0"/>
          </a:p>
        </p:txBody>
      </p:sp>
    </p:spTree>
    <p:extLst>
      <p:ext uri="{BB962C8B-B14F-4D97-AF65-F5344CB8AC3E}">
        <p14:creationId xmlns:p14="http://schemas.microsoft.com/office/powerpoint/2010/main" val="25960917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Development Schedule</a:t>
            </a:r>
            <a:endParaRPr lang="en-US" dirty="0"/>
          </a:p>
        </p:txBody>
      </p:sp>
      <p:sp>
        <p:nvSpPr>
          <p:cNvPr id="3" name="Content Placeholder 2"/>
          <p:cNvSpPr>
            <a:spLocks noGrp="1"/>
          </p:cNvSpPr>
          <p:nvPr>
            <p:ph idx="1"/>
          </p:nvPr>
        </p:nvSpPr>
        <p:spPr>
          <a:xfrm>
            <a:off x="1120000" y="1542090"/>
            <a:ext cx="10233800" cy="4351338"/>
          </a:xfrm>
        </p:spPr>
        <p:txBody>
          <a:bodyPr>
            <a:normAutofit fontScale="70000" lnSpcReduction="20000"/>
          </a:bodyPr>
          <a:lstStyle/>
          <a:p>
            <a:pPr marL="0" indent="0">
              <a:buNone/>
            </a:pPr>
            <a:r>
              <a:rPr lang="en-US" dirty="0"/>
              <a:t>The following dates reflect the current schedule. They are advisory and may change, but the plan is to adhere to this schedule if possible</a:t>
            </a:r>
            <a:r>
              <a:rPr lang="en-US" dirty="0" smtClean="0"/>
              <a:t>.</a:t>
            </a:r>
          </a:p>
          <a:p>
            <a:pPr marL="0" indent="0">
              <a:buNone/>
            </a:pPr>
            <a:endParaRPr lang="en-US" dirty="0"/>
          </a:p>
          <a:p>
            <a:r>
              <a:rPr lang="en-US" dirty="0" smtClean="0"/>
              <a:t>First </a:t>
            </a:r>
            <a:r>
              <a:rPr lang="en-US" dirty="0"/>
              <a:t>release RFP </a:t>
            </a:r>
            <a:r>
              <a:rPr lang="en-US" dirty="0" smtClean="0"/>
              <a:t>for optics and housing to </a:t>
            </a:r>
            <a:r>
              <a:rPr lang="en-US" dirty="0"/>
              <a:t>potential vendors. </a:t>
            </a:r>
            <a:r>
              <a:rPr lang="en-US" dirty="0">
                <a:solidFill>
                  <a:schemeClr val="bg2">
                    <a:lumMod val="40000"/>
                    <a:lumOff val="60000"/>
                  </a:schemeClr>
                </a:solidFill>
              </a:rPr>
              <a:t>September 20, 2019</a:t>
            </a:r>
            <a:r>
              <a:rPr lang="en-US" dirty="0" smtClean="0"/>
              <a:t>. </a:t>
            </a:r>
            <a:r>
              <a:rPr lang="en-US" dirty="0" smtClean="0">
                <a:solidFill>
                  <a:srgbClr val="C00000"/>
                </a:solidFill>
              </a:rPr>
              <a:t>(done)</a:t>
            </a:r>
            <a:endParaRPr lang="en-US" dirty="0">
              <a:solidFill>
                <a:srgbClr val="C00000"/>
              </a:solidFill>
            </a:endParaRPr>
          </a:p>
          <a:p>
            <a:r>
              <a:rPr lang="en-US" dirty="0" smtClean="0"/>
              <a:t>Deadline </a:t>
            </a:r>
            <a:r>
              <a:rPr lang="en-US" dirty="0"/>
              <a:t>for initial vendor response. </a:t>
            </a:r>
            <a:r>
              <a:rPr lang="en-US" dirty="0">
                <a:solidFill>
                  <a:schemeClr val="bg2">
                    <a:lumMod val="40000"/>
                    <a:lumOff val="60000"/>
                  </a:schemeClr>
                </a:solidFill>
              </a:rPr>
              <a:t>October 10, 2019</a:t>
            </a:r>
            <a:r>
              <a:rPr lang="en-US" dirty="0" smtClean="0"/>
              <a:t>. </a:t>
            </a:r>
            <a:r>
              <a:rPr lang="en-US" dirty="0">
                <a:solidFill>
                  <a:srgbClr val="C00000"/>
                </a:solidFill>
              </a:rPr>
              <a:t>(done</a:t>
            </a:r>
            <a:r>
              <a:rPr lang="en-US" dirty="0" smtClean="0">
                <a:solidFill>
                  <a:srgbClr val="C00000"/>
                </a:solidFill>
              </a:rPr>
              <a:t>)</a:t>
            </a:r>
            <a:endParaRPr lang="en-US" dirty="0"/>
          </a:p>
          <a:p>
            <a:r>
              <a:rPr lang="en-US" dirty="0" smtClean="0"/>
              <a:t>Final </a:t>
            </a:r>
            <a:r>
              <a:rPr lang="en-US" dirty="0"/>
              <a:t>vendor selection. </a:t>
            </a:r>
            <a:r>
              <a:rPr lang="en-US" dirty="0">
                <a:solidFill>
                  <a:schemeClr val="bg2">
                    <a:lumMod val="40000"/>
                    <a:lumOff val="60000"/>
                  </a:schemeClr>
                </a:solidFill>
              </a:rPr>
              <a:t>October 31, 2019</a:t>
            </a:r>
            <a:r>
              <a:rPr lang="en-US" dirty="0" smtClean="0"/>
              <a:t>. </a:t>
            </a:r>
            <a:r>
              <a:rPr lang="en-US" dirty="0" smtClean="0">
                <a:solidFill>
                  <a:srgbClr val="C00000"/>
                </a:solidFill>
              </a:rPr>
              <a:t>(done)</a:t>
            </a:r>
            <a:endParaRPr lang="en-US" dirty="0">
              <a:solidFill>
                <a:srgbClr val="C00000"/>
              </a:solidFill>
            </a:endParaRPr>
          </a:p>
          <a:p>
            <a:r>
              <a:rPr lang="en-US" dirty="0" smtClean="0"/>
              <a:t>MBARI </a:t>
            </a:r>
            <a:r>
              <a:rPr lang="en-US" dirty="0"/>
              <a:t>releases final housing internal diameter and internal length. </a:t>
            </a:r>
            <a:r>
              <a:rPr lang="en-US" dirty="0" smtClean="0">
                <a:solidFill>
                  <a:schemeClr val="bg2">
                    <a:lumMod val="40000"/>
                    <a:lumOff val="60000"/>
                  </a:schemeClr>
                </a:solidFill>
              </a:rPr>
              <a:t>March </a:t>
            </a:r>
            <a:r>
              <a:rPr lang="en-US" dirty="0">
                <a:solidFill>
                  <a:schemeClr val="bg2">
                    <a:lumMod val="40000"/>
                    <a:lumOff val="60000"/>
                  </a:schemeClr>
                </a:solidFill>
              </a:rPr>
              <a:t>24, 2020</a:t>
            </a:r>
            <a:r>
              <a:rPr lang="en-US" dirty="0"/>
              <a:t>.</a:t>
            </a:r>
          </a:p>
          <a:p>
            <a:r>
              <a:rPr lang="en-US" dirty="0" smtClean="0"/>
              <a:t>Critical </a:t>
            </a:r>
            <a:r>
              <a:rPr lang="en-US" dirty="0"/>
              <a:t>design review (CDR) of complete design including vendor optical and housing design and MBARI camera system. Final review of all interfaces, connector ports, lens alignment fixtures, chassis to housing interface, etc. </a:t>
            </a:r>
            <a:r>
              <a:rPr lang="en-US" dirty="0" smtClean="0">
                <a:solidFill>
                  <a:schemeClr val="bg2">
                    <a:lumMod val="40000"/>
                    <a:lumOff val="60000"/>
                  </a:schemeClr>
                </a:solidFill>
              </a:rPr>
              <a:t>April </a:t>
            </a:r>
            <a:r>
              <a:rPr lang="en-US" dirty="0">
                <a:solidFill>
                  <a:schemeClr val="bg2">
                    <a:lumMod val="40000"/>
                    <a:lumOff val="60000"/>
                  </a:schemeClr>
                </a:solidFill>
              </a:rPr>
              <a:t>20, 2020</a:t>
            </a:r>
            <a:r>
              <a:rPr lang="en-US" dirty="0"/>
              <a:t>.</a:t>
            </a:r>
          </a:p>
          <a:p>
            <a:r>
              <a:rPr lang="en-US" dirty="0" smtClean="0"/>
              <a:t>Release </a:t>
            </a:r>
            <a:r>
              <a:rPr lang="en-US" dirty="0"/>
              <a:t>to fabrication following the resolution of any issues raised in the CDR. ASAP following CDR.</a:t>
            </a:r>
          </a:p>
          <a:p>
            <a:r>
              <a:rPr lang="en-US" dirty="0" smtClean="0"/>
              <a:t>Final </a:t>
            </a:r>
            <a:r>
              <a:rPr lang="en-US" dirty="0"/>
              <a:t>assembly of all camera system components (MBARI and vendor) </a:t>
            </a:r>
            <a:r>
              <a:rPr lang="en-US" dirty="0">
                <a:solidFill>
                  <a:schemeClr val="bg2">
                    <a:lumMod val="40000"/>
                    <a:lumOff val="60000"/>
                  </a:schemeClr>
                </a:solidFill>
              </a:rPr>
              <a:t>August 12, 2020</a:t>
            </a:r>
            <a:r>
              <a:rPr lang="en-US" dirty="0"/>
              <a:t>.</a:t>
            </a:r>
          </a:p>
          <a:p>
            <a:r>
              <a:rPr lang="en-US" dirty="0" smtClean="0"/>
              <a:t>At-sea </a:t>
            </a:r>
            <a:r>
              <a:rPr lang="en-US" dirty="0"/>
              <a:t>testing completed. </a:t>
            </a:r>
            <a:r>
              <a:rPr lang="en-US" dirty="0">
                <a:solidFill>
                  <a:schemeClr val="bg2">
                    <a:lumMod val="40000"/>
                    <a:lumOff val="60000"/>
                  </a:schemeClr>
                </a:solidFill>
              </a:rPr>
              <a:t>September 4, 2020</a:t>
            </a:r>
            <a:r>
              <a:rPr lang="en-US" dirty="0"/>
              <a:t>.</a:t>
            </a:r>
          </a:p>
          <a:p>
            <a:endParaRPr lang="en-US" dirty="0"/>
          </a:p>
        </p:txBody>
      </p:sp>
    </p:spTree>
    <p:extLst>
      <p:ext uri="{BB962C8B-B14F-4D97-AF65-F5344CB8AC3E}">
        <p14:creationId xmlns:p14="http://schemas.microsoft.com/office/powerpoint/2010/main" val="9154774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5195" y="1848049"/>
            <a:ext cx="1973611" cy="1986385"/>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3346" y="2469744"/>
            <a:ext cx="1927519" cy="914479"/>
          </a:xfrm>
          <a:prstGeom prst="rect">
            <a:avLst/>
          </a:prstGeom>
        </p:spPr>
      </p:pic>
      <p:sp>
        <p:nvSpPr>
          <p:cNvPr id="3" name="Content Placeholder 2"/>
          <p:cNvSpPr>
            <a:spLocks noGrp="1"/>
          </p:cNvSpPr>
          <p:nvPr>
            <p:ph idx="1"/>
          </p:nvPr>
        </p:nvSpPr>
        <p:spPr>
          <a:xfrm>
            <a:off x="2065116" y="911344"/>
            <a:ext cx="7435894" cy="1670420"/>
          </a:xfrm>
        </p:spPr>
        <p:txBody>
          <a:bodyPr>
            <a:normAutofit/>
          </a:bodyPr>
          <a:lstStyle/>
          <a:p>
            <a:r>
              <a:rPr lang="en-US" sz="2400" dirty="0"/>
              <a:t>MBARI’s first ROV </a:t>
            </a:r>
            <a:r>
              <a:rPr lang="en-US" sz="2400" dirty="0" smtClean="0"/>
              <a:t>camera project – a DXC3000 in 1987!</a:t>
            </a:r>
            <a:endParaRPr lang="en-US" sz="2400" dirty="0"/>
          </a:p>
          <a:p>
            <a:r>
              <a:rPr lang="en-US" sz="2400" dirty="0"/>
              <a:t>First full </a:t>
            </a:r>
            <a:r>
              <a:rPr lang="en-US" sz="2400" dirty="0" smtClean="0"/>
              <a:t>1920x1080 HDTV </a:t>
            </a:r>
            <a:r>
              <a:rPr lang="en-US" sz="2400" dirty="0"/>
              <a:t>ROV camera </a:t>
            </a:r>
            <a:r>
              <a:rPr lang="en-US" sz="2400" dirty="0" smtClean="0"/>
              <a:t>system.</a:t>
            </a:r>
            <a:endParaRPr lang="en-US" sz="2400" dirty="0"/>
          </a:p>
          <a:p>
            <a:r>
              <a:rPr lang="en-US" sz="2400" dirty="0"/>
              <a:t>First high quality large format AUV camera system.</a:t>
            </a:r>
          </a:p>
          <a:p>
            <a:endParaRPr lang="en-US" sz="2400" dirty="0"/>
          </a:p>
        </p:txBody>
      </p:sp>
      <p:pic>
        <p:nvPicPr>
          <p:cNvPr id="4" name="Picture 3"/>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rcRect t="2987" r="9903" b="1"/>
          <a:stretch/>
        </p:blipFill>
        <p:spPr>
          <a:xfrm>
            <a:off x="375195" y="3967064"/>
            <a:ext cx="4638240" cy="2809302"/>
          </a:xfrm>
          <a:prstGeom prst="rect">
            <a:avLst/>
          </a:prstGeom>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08631" y="3073219"/>
            <a:ext cx="1667345" cy="1313183"/>
          </a:xfrm>
          <a:prstGeom prst="rect">
            <a:avLst/>
          </a:prstGeom>
        </p:spPr>
      </p:pic>
      <p:pic>
        <p:nvPicPr>
          <p:cNvPr id="10" name="Picture 4" descr="AUV Head shot.jpg"/>
          <p:cNvPicPr>
            <a:picLocks noChangeAspect="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8913163" y="3514817"/>
            <a:ext cx="3107702" cy="3261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9501010" y="154801"/>
            <a:ext cx="2519855" cy="2184349"/>
          </a:xfrm>
          <a:prstGeom prst="rect">
            <a:avLst/>
          </a:prstGeom>
        </p:spPr>
      </p:pic>
      <p:pic>
        <p:nvPicPr>
          <p:cNvPr id="12" name="Picture 11"/>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5302502" y="4448237"/>
            <a:ext cx="3415465" cy="2328129"/>
          </a:xfrm>
          <a:prstGeom prst="rect">
            <a:avLst/>
          </a:prstGeom>
        </p:spPr>
      </p:pic>
      <p:sp>
        <p:nvSpPr>
          <p:cNvPr id="2" name="Title 1"/>
          <p:cNvSpPr>
            <a:spLocks noGrp="1"/>
          </p:cNvSpPr>
          <p:nvPr>
            <p:ph type="title"/>
          </p:nvPr>
        </p:nvSpPr>
        <p:spPr>
          <a:xfrm>
            <a:off x="978195" y="254264"/>
            <a:ext cx="8029561" cy="657447"/>
          </a:xfrm>
        </p:spPr>
        <p:txBody>
          <a:bodyPr>
            <a:noAutofit/>
          </a:bodyPr>
          <a:lstStyle/>
          <a:p>
            <a:r>
              <a:rPr lang="en-US" sz="4000" dirty="0" smtClean="0"/>
              <a:t>Previous MBARI Video Camera Work</a:t>
            </a:r>
            <a:endParaRPr lang="en-US" sz="4000" dirty="0"/>
          </a:p>
        </p:txBody>
      </p:sp>
      <p:pic>
        <p:nvPicPr>
          <p:cNvPr id="13" name="Picture 12"/>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6927458" y="3117155"/>
            <a:ext cx="1773986" cy="1269541"/>
          </a:xfrm>
          <a:prstGeom prst="rect">
            <a:avLst/>
          </a:prstGeom>
        </p:spPr>
      </p:pic>
      <p:pic>
        <p:nvPicPr>
          <p:cNvPr id="14" name="Picture 1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487997" y="2469744"/>
            <a:ext cx="2525438" cy="1331774"/>
          </a:xfrm>
          <a:prstGeom prst="rect">
            <a:avLst/>
          </a:prstGeom>
        </p:spPr>
      </p:pic>
    </p:spTree>
    <p:extLst>
      <p:ext uri="{BB962C8B-B14F-4D97-AF65-F5344CB8AC3E}">
        <p14:creationId xmlns:p14="http://schemas.microsoft.com/office/powerpoint/2010/main" val="15822333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6828" y="1960275"/>
            <a:ext cx="4866229" cy="4897725"/>
          </a:xfrm>
          <a:prstGeom prst="rect">
            <a:avLst/>
          </a:prstGeom>
        </p:spPr>
      </p:pic>
      <p:sp>
        <p:nvSpPr>
          <p:cNvPr id="2" name="Title 1"/>
          <p:cNvSpPr>
            <a:spLocks noGrp="1"/>
          </p:cNvSpPr>
          <p:nvPr>
            <p:ph type="title"/>
          </p:nvPr>
        </p:nvSpPr>
        <p:spPr>
          <a:xfrm>
            <a:off x="370315" y="520714"/>
            <a:ext cx="6256283" cy="1143000"/>
          </a:xfrm>
        </p:spPr>
        <p:txBody>
          <a:bodyPr>
            <a:noAutofit/>
          </a:bodyPr>
          <a:lstStyle/>
          <a:p>
            <a:r>
              <a:rPr lang="en-US" sz="3600" dirty="0" smtClean="0"/>
              <a:t>4000 Meter ROV Camera</a:t>
            </a:r>
            <a:br>
              <a:rPr lang="en-US" sz="3600" dirty="0" smtClean="0"/>
            </a:br>
            <a:r>
              <a:rPr lang="en-US" sz="2400" dirty="0" smtClean="0"/>
              <a:t>Sony HDC-750 camera and Fujinon HA10X5.2 wide angle zoom lens. MBARI camera and lens servo controls. Optical design by Milt </a:t>
            </a:r>
            <a:r>
              <a:rPr lang="en-US" sz="2400" dirty="0" err="1" smtClean="0"/>
              <a:t>Laikin</a:t>
            </a:r>
            <a:r>
              <a:rPr lang="en-US" sz="2400" dirty="0" smtClean="0"/>
              <a:t>, custom housing by </a:t>
            </a:r>
            <a:r>
              <a:rPr lang="en-US" sz="2400" dirty="0" err="1" smtClean="0"/>
              <a:t>Insite</a:t>
            </a:r>
            <a:r>
              <a:rPr lang="en-US" sz="2400" dirty="0" smtClean="0"/>
              <a:t> Pacific.</a:t>
            </a:r>
            <a:endParaRPr lang="en-US" sz="2400" dirty="0"/>
          </a:p>
        </p:txBody>
      </p:sp>
      <p:pic>
        <p:nvPicPr>
          <p:cNvPr id="4" name="Content Placeholder 3"/>
          <p:cNvPicPr>
            <a:picLocks noGrp="1" noChangeAspect="1"/>
          </p:cNvPicPr>
          <p:nvPr>
            <p:ph idx="1"/>
          </p:nvPr>
        </p:nvPicPr>
        <p:blipFill rotWithShape="1">
          <a:blip r:embed="rId4">
            <a:extLst>
              <a:ext uri="{28A0092B-C50C-407E-A947-70E740481C1C}">
                <a14:useLocalDpi xmlns:a14="http://schemas.microsoft.com/office/drawing/2010/main" val="0"/>
              </a:ext>
            </a:extLst>
          </a:blip>
          <a:srcRect/>
          <a:stretch/>
        </p:blipFill>
        <p:spPr>
          <a:xfrm>
            <a:off x="5244582" y="3892998"/>
            <a:ext cx="6684580" cy="2751083"/>
          </a:xfr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15445" y="168109"/>
            <a:ext cx="5413717" cy="3615241"/>
          </a:xfrm>
          <a:prstGeom prst="rect">
            <a:avLst/>
          </a:prstGeom>
        </p:spPr>
      </p:pic>
    </p:spTree>
    <p:extLst>
      <p:ext uri="{BB962C8B-B14F-4D97-AF65-F5344CB8AC3E}">
        <p14:creationId xmlns:p14="http://schemas.microsoft.com/office/powerpoint/2010/main" val="36056536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Description: C:\Users\francois\Desktop\I2map paper figures\Camera Housing Cross Section.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30487" y="252246"/>
            <a:ext cx="2657416" cy="219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385399" y="2557921"/>
            <a:ext cx="5928691" cy="4005388"/>
          </a:xfrm>
          <a:prstGeom prst="rect">
            <a:avLst/>
          </a:prstGeom>
        </p:spPr>
      </p:pic>
      <p:sp>
        <p:nvSpPr>
          <p:cNvPr id="2" name="Title 1"/>
          <p:cNvSpPr>
            <a:spLocks noGrp="1"/>
          </p:cNvSpPr>
          <p:nvPr>
            <p:ph type="title"/>
          </p:nvPr>
        </p:nvSpPr>
        <p:spPr>
          <a:xfrm>
            <a:off x="134008" y="252246"/>
            <a:ext cx="4552890" cy="2033754"/>
          </a:xfrm>
        </p:spPr>
        <p:txBody>
          <a:bodyPr>
            <a:normAutofit fontScale="90000"/>
          </a:bodyPr>
          <a:lstStyle/>
          <a:p>
            <a:r>
              <a:rPr lang="en-US" sz="3200" dirty="0" smtClean="0"/>
              <a:t>MBARI i2MAP 4K Autonomous Vehicle Camera &amp; 2 TB Recorder</a:t>
            </a:r>
            <a:br>
              <a:rPr lang="en-US" sz="3200" dirty="0" smtClean="0"/>
            </a:br>
            <a:r>
              <a:rPr lang="en-US" sz="1600" dirty="0" smtClean="0"/>
              <a:t>Sony PMW-F5 and AJA Ki Pro Quad recorder</a:t>
            </a:r>
            <a:br>
              <a:rPr lang="en-US" sz="1600" dirty="0" smtClean="0"/>
            </a:br>
            <a:r>
              <a:rPr lang="en-US" sz="1600" dirty="0" smtClean="0"/>
              <a:t>super 35 Bayer array and Sony SCL-P11X15 wide </a:t>
            </a:r>
            <a:r>
              <a:rPr lang="en-US" sz="1600" dirty="0"/>
              <a:t>a</a:t>
            </a:r>
            <a:r>
              <a:rPr lang="en-US" sz="1600" dirty="0" smtClean="0"/>
              <a:t>ngle lens. Camera assembly and 1500 meter housing by MBARI. Optical path design by Paul </a:t>
            </a:r>
            <a:r>
              <a:rPr lang="en-US" sz="1600" dirty="0" err="1" smtClean="0"/>
              <a:t>Remijan</a:t>
            </a:r>
            <a:r>
              <a:rPr lang="en-US" sz="1600" dirty="0" smtClean="0"/>
              <a:t> PhD.</a:t>
            </a:r>
            <a:endParaRPr lang="en-US" sz="2000" dirty="0"/>
          </a:p>
        </p:txBody>
      </p:sp>
      <p:pic>
        <p:nvPicPr>
          <p:cNvPr id="4" name="Content Placeholder 3"/>
          <p:cNvPicPr>
            <a:picLocks noGrp="1" noChangeAspect="1"/>
          </p:cNvPicPr>
          <p:nvPr>
            <p:ph idx="1"/>
          </p:nvPr>
        </p:nvPicPr>
        <p:blipFill rotWithShape="1">
          <a:blip r:embed="rId4">
            <a:extLst>
              <a:ext uri="{28A0092B-C50C-407E-A947-70E740481C1C}">
                <a14:useLocalDpi xmlns:a14="http://schemas.microsoft.com/office/drawing/2010/main" val="0"/>
              </a:ext>
            </a:extLst>
          </a:blip>
          <a:srcRect/>
          <a:stretch/>
        </p:blipFill>
        <p:spPr>
          <a:xfrm>
            <a:off x="7631492" y="252246"/>
            <a:ext cx="4162388" cy="2199289"/>
          </a:xfr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71745" y="2571708"/>
            <a:ext cx="5322135" cy="3991601"/>
          </a:xfrm>
          <a:prstGeom prst="rect">
            <a:avLst/>
          </a:prstGeom>
        </p:spPr>
      </p:pic>
    </p:spTree>
    <p:extLst>
      <p:ext uri="{BB962C8B-B14F-4D97-AF65-F5344CB8AC3E}">
        <p14:creationId xmlns:p14="http://schemas.microsoft.com/office/powerpoint/2010/main" val="11626085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639762"/>
          </a:xfrm>
        </p:spPr>
        <p:txBody>
          <a:bodyPr>
            <a:noAutofit/>
          </a:bodyPr>
          <a:lstStyle/>
          <a:p>
            <a:r>
              <a:rPr lang="it-IT" sz="3200" dirty="0"/>
              <a:t>MBARI i2MAP 4K Autonomous Vehicle </a:t>
            </a:r>
            <a:r>
              <a:rPr lang="it-IT" sz="3200" dirty="0" smtClean="0"/>
              <a:t>Camera ~1.5 meters</a:t>
            </a:r>
            <a:endParaRPr lang="en-US" sz="3200" dirty="0"/>
          </a:p>
        </p:txBody>
      </p:sp>
      <p:pic>
        <p:nvPicPr>
          <p:cNvPr id="4" name="Content Placeholder 3"/>
          <p:cNvPicPr>
            <a:picLocks noGrp="1" noChangeAspect="1"/>
          </p:cNvPicPr>
          <p:nvPr>
            <p:ph idx="1"/>
          </p:nvPr>
        </p:nvPicPr>
        <p:blipFill>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19167" y="914400"/>
            <a:ext cx="11153665" cy="5881816"/>
          </a:xfrm>
        </p:spPr>
      </p:pic>
      <p:sp>
        <p:nvSpPr>
          <p:cNvPr id="5" name="Oval 4"/>
          <p:cNvSpPr/>
          <p:nvPr/>
        </p:nvSpPr>
        <p:spPr>
          <a:xfrm>
            <a:off x="923171" y="780438"/>
            <a:ext cx="762000" cy="773724"/>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521578" y="827817"/>
            <a:ext cx="2084294" cy="830997"/>
          </a:xfrm>
          <a:prstGeom prst="rect">
            <a:avLst/>
          </a:prstGeom>
          <a:noFill/>
        </p:spPr>
        <p:txBody>
          <a:bodyPr wrap="square" rtlCol="0">
            <a:spAutoFit/>
          </a:bodyPr>
          <a:lstStyle/>
          <a:p>
            <a:r>
              <a:rPr lang="en-US" sz="2400" b="1" dirty="0" smtClean="0">
                <a:solidFill>
                  <a:srgbClr val="FF0000"/>
                </a:solidFill>
              </a:rPr>
              <a:t>Corner resolution</a:t>
            </a:r>
            <a:endParaRPr lang="en-US" sz="2400" b="1" dirty="0">
              <a:solidFill>
                <a:srgbClr val="FF0000"/>
              </a:solidFill>
            </a:endParaRPr>
          </a:p>
        </p:txBody>
      </p:sp>
      <p:cxnSp>
        <p:nvCxnSpPr>
          <p:cNvPr id="7" name="Straight Arrow Connector 6"/>
          <p:cNvCxnSpPr/>
          <p:nvPr/>
        </p:nvCxnSpPr>
        <p:spPr>
          <a:xfrm flipH="1" flipV="1">
            <a:off x="1825298" y="1042318"/>
            <a:ext cx="575257" cy="124982"/>
          </a:xfrm>
          <a:prstGeom prst="straightConnector1">
            <a:avLst/>
          </a:prstGeom>
          <a:ln w="444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5652489" y="3422262"/>
            <a:ext cx="762000" cy="773724"/>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3757282" y="3433960"/>
            <a:ext cx="2084294" cy="830997"/>
          </a:xfrm>
          <a:prstGeom prst="rect">
            <a:avLst/>
          </a:prstGeom>
          <a:noFill/>
        </p:spPr>
        <p:txBody>
          <a:bodyPr wrap="square" rtlCol="0">
            <a:spAutoFit/>
          </a:bodyPr>
          <a:lstStyle/>
          <a:p>
            <a:r>
              <a:rPr lang="en-US" sz="2400" b="1" dirty="0" smtClean="0">
                <a:solidFill>
                  <a:srgbClr val="FF0000"/>
                </a:solidFill>
              </a:rPr>
              <a:t>Center resolution</a:t>
            </a:r>
            <a:endParaRPr lang="en-US" sz="2400" b="1" dirty="0">
              <a:solidFill>
                <a:srgbClr val="FF0000"/>
              </a:solidFill>
            </a:endParaRPr>
          </a:p>
        </p:txBody>
      </p:sp>
      <p:cxnSp>
        <p:nvCxnSpPr>
          <p:cNvPr id="10" name="Straight Arrow Connector 9"/>
          <p:cNvCxnSpPr/>
          <p:nvPr/>
        </p:nvCxnSpPr>
        <p:spPr>
          <a:xfrm flipV="1">
            <a:off x="5176186" y="3893162"/>
            <a:ext cx="406240" cy="145430"/>
          </a:xfrm>
          <a:prstGeom prst="straightConnector1">
            <a:avLst/>
          </a:prstGeom>
          <a:ln w="444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2368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4781" y="145976"/>
            <a:ext cx="10515600" cy="1325563"/>
          </a:xfrm>
        </p:spPr>
        <p:txBody>
          <a:bodyPr>
            <a:noAutofit/>
          </a:bodyPr>
          <a:lstStyle/>
          <a:p>
            <a:r>
              <a:rPr lang="it-IT" sz="3200" dirty="0"/>
              <a:t>MBARI i2MAP 4K Autonomous Vehicle </a:t>
            </a:r>
            <a:r>
              <a:rPr lang="it-IT" sz="3200" dirty="0" smtClean="0"/>
              <a:t>Camera – pixel limited resolution at 1.5 meters </a:t>
            </a:r>
            <a:r>
              <a:rPr lang="it-IT" sz="1600" dirty="0" smtClean="0"/>
              <a:t>(in filtered sea water)</a:t>
            </a:r>
            <a:endParaRPr lang="en-US" sz="3200"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24125" t="5100" r="19687" b="7500"/>
          <a:stretch/>
        </p:blipFill>
        <p:spPr>
          <a:xfrm>
            <a:off x="6893189" y="2441279"/>
            <a:ext cx="3788988" cy="3683621"/>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25625" t="10500" r="17813" b="13500"/>
          <a:stretch/>
        </p:blipFill>
        <p:spPr>
          <a:xfrm>
            <a:off x="864781" y="2446152"/>
            <a:ext cx="4380614" cy="3678748"/>
          </a:xfrm>
          <a:prstGeom prst="rect">
            <a:avLst/>
          </a:prstGeom>
        </p:spPr>
      </p:pic>
      <p:sp>
        <p:nvSpPr>
          <p:cNvPr id="6" name="TextBox 5"/>
          <p:cNvSpPr txBox="1"/>
          <p:nvPr/>
        </p:nvSpPr>
        <p:spPr>
          <a:xfrm>
            <a:off x="8151628" y="6217721"/>
            <a:ext cx="2183219" cy="369332"/>
          </a:xfrm>
          <a:prstGeom prst="rect">
            <a:avLst/>
          </a:prstGeom>
          <a:noFill/>
        </p:spPr>
        <p:txBody>
          <a:bodyPr wrap="square" rtlCol="0">
            <a:spAutoFit/>
          </a:bodyPr>
          <a:lstStyle/>
          <a:p>
            <a:r>
              <a:rPr lang="en-US" dirty="0" smtClean="0"/>
              <a:t>Picture Center</a:t>
            </a:r>
            <a:endParaRPr lang="en-US" dirty="0"/>
          </a:p>
        </p:txBody>
      </p:sp>
      <p:sp>
        <p:nvSpPr>
          <p:cNvPr id="7" name="TextBox 6"/>
          <p:cNvSpPr txBox="1"/>
          <p:nvPr/>
        </p:nvSpPr>
        <p:spPr>
          <a:xfrm>
            <a:off x="1601972" y="6217721"/>
            <a:ext cx="3643423" cy="369332"/>
          </a:xfrm>
          <a:prstGeom prst="rect">
            <a:avLst/>
          </a:prstGeom>
          <a:noFill/>
        </p:spPr>
        <p:txBody>
          <a:bodyPr wrap="square" rtlCol="0">
            <a:spAutoFit/>
          </a:bodyPr>
          <a:lstStyle/>
          <a:p>
            <a:r>
              <a:rPr lang="en-US" dirty="0" smtClean="0"/>
              <a:t>Picture Extreme Diagonal Corner</a:t>
            </a:r>
            <a:endParaRPr lang="en-US" dirty="0"/>
          </a:p>
        </p:txBody>
      </p:sp>
      <p:sp>
        <p:nvSpPr>
          <p:cNvPr id="8" name="TextBox 7"/>
          <p:cNvSpPr txBox="1"/>
          <p:nvPr/>
        </p:nvSpPr>
        <p:spPr>
          <a:xfrm>
            <a:off x="4281378" y="1471539"/>
            <a:ext cx="5663609" cy="923330"/>
          </a:xfrm>
          <a:prstGeom prst="rect">
            <a:avLst/>
          </a:prstGeom>
          <a:noFill/>
        </p:spPr>
        <p:txBody>
          <a:bodyPr wrap="square" rtlCol="0">
            <a:spAutoFit/>
          </a:bodyPr>
          <a:lstStyle/>
          <a:p>
            <a:pPr marL="285750" indent="-285750">
              <a:buFont typeface="Arial" panose="020B0604020202020204" pitchFamily="34" charset="0"/>
              <a:buChar char="•"/>
            </a:pPr>
            <a:r>
              <a:rPr lang="en-US" dirty="0" smtClean="0"/>
              <a:t>Low noise</a:t>
            </a:r>
          </a:p>
          <a:p>
            <a:pPr marL="285750" indent="-285750">
              <a:buFont typeface="Arial" panose="020B0604020202020204" pitchFamily="34" charset="0"/>
              <a:buChar char="•"/>
            </a:pPr>
            <a:r>
              <a:rPr lang="en-US" dirty="0" smtClean="0"/>
              <a:t>Minimal lateral color</a:t>
            </a:r>
          </a:p>
          <a:p>
            <a:pPr marL="285750" indent="-285750">
              <a:buFont typeface="Arial" panose="020B0604020202020204" pitchFamily="34" charset="0"/>
              <a:buChar char="•"/>
            </a:pPr>
            <a:r>
              <a:rPr lang="en-US" dirty="0" smtClean="0"/>
              <a:t>High MTF across the entire image</a:t>
            </a:r>
            <a:endParaRPr lang="en-US" dirty="0"/>
          </a:p>
        </p:txBody>
      </p:sp>
    </p:spTree>
    <p:extLst>
      <p:ext uri="{BB962C8B-B14F-4D97-AF65-F5344CB8AC3E}">
        <p14:creationId xmlns:p14="http://schemas.microsoft.com/office/powerpoint/2010/main" val="36458643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7573" y="2487230"/>
            <a:ext cx="4024184" cy="1325563"/>
          </a:xfrm>
        </p:spPr>
        <p:txBody>
          <a:bodyPr>
            <a:normAutofit/>
          </a:bodyPr>
          <a:lstStyle/>
          <a:p>
            <a:r>
              <a:rPr lang="en-US" dirty="0" smtClean="0"/>
              <a:t>End</a:t>
            </a:r>
            <a:endParaRPr lang="en-US" dirty="0"/>
          </a:p>
        </p:txBody>
      </p:sp>
    </p:spTree>
    <p:extLst>
      <p:ext uri="{BB962C8B-B14F-4D97-AF65-F5344CB8AC3E}">
        <p14:creationId xmlns:p14="http://schemas.microsoft.com/office/powerpoint/2010/main" val="33080444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1225" y="324769"/>
            <a:ext cx="10515600" cy="698321"/>
          </a:xfrm>
        </p:spPr>
        <p:txBody>
          <a:bodyPr>
            <a:noAutofit/>
          </a:bodyPr>
          <a:lstStyle/>
          <a:p>
            <a:pPr algn="ctr"/>
            <a:r>
              <a:rPr lang="en-US" sz="3200" dirty="0" smtClean="0"/>
              <a:t>The History of Video Formats and Cameras at MBARI</a:t>
            </a:r>
            <a:endParaRPr lang="en-US" sz="3200" dirty="0"/>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22678" t="19376" r="20160" b="2480"/>
          <a:stretch/>
        </p:blipFill>
        <p:spPr>
          <a:xfrm>
            <a:off x="3187421" y="1013216"/>
            <a:ext cx="2443822" cy="1900750"/>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33919" t="33875" r="39587" b="33599"/>
          <a:stretch/>
        </p:blipFill>
        <p:spPr>
          <a:xfrm>
            <a:off x="594025" y="1006918"/>
            <a:ext cx="2302201" cy="1913346"/>
          </a:xfrm>
          <a:prstGeom prst="rect">
            <a:avLst/>
          </a:prstGeom>
        </p:spPr>
      </p:pic>
      <p:sp>
        <p:nvSpPr>
          <p:cNvPr id="11" name="TextBox 10"/>
          <p:cNvSpPr txBox="1"/>
          <p:nvPr/>
        </p:nvSpPr>
        <p:spPr>
          <a:xfrm>
            <a:off x="1846279" y="5445924"/>
            <a:ext cx="1647494" cy="369332"/>
          </a:xfrm>
          <a:prstGeom prst="rect">
            <a:avLst/>
          </a:prstGeom>
          <a:noFill/>
        </p:spPr>
        <p:txBody>
          <a:bodyPr wrap="square" rtlCol="0">
            <a:spAutoFit/>
          </a:bodyPr>
          <a:lstStyle/>
          <a:p>
            <a:endParaRPr lang="en-US" dirty="0"/>
          </a:p>
        </p:txBody>
      </p:sp>
      <p:grpSp>
        <p:nvGrpSpPr>
          <p:cNvPr id="22" name="Group 21"/>
          <p:cNvGrpSpPr/>
          <p:nvPr/>
        </p:nvGrpSpPr>
        <p:grpSpPr>
          <a:xfrm>
            <a:off x="9097918" y="996228"/>
            <a:ext cx="2625482" cy="1913346"/>
            <a:chOff x="5536160" y="1919946"/>
            <a:chExt cx="2625482" cy="1913346"/>
          </a:xfrm>
        </p:grpSpPr>
        <p:sp>
          <p:nvSpPr>
            <p:cNvPr id="17" name="Rectangle 16"/>
            <p:cNvSpPr/>
            <p:nvPr/>
          </p:nvSpPr>
          <p:spPr>
            <a:xfrm>
              <a:off x="5536160" y="1919946"/>
              <a:ext cx="2625482" cy="19133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901993" y="2091789"/>
              <a:ext cx="2153996" cy="1269578"/>
            </a:xfrm>
            <a:prstGeom prst="rect">
              <a:avLst/>
            </a:prstGeom>
            <a:noFill/>
          </p:spPr>
          <p:txBody>
            <a:bodyPr wrap="square" rtlCol="0">
              <a:spAutoFit/>
            </a:bodyPr>
            <a:lstStyle/>
            <a:p>
              <a:r>
                <a:rPr lang="en-US" sz="1050" dirty="0" smtClean="0"/>
                <a:t>COMING NEXT</a:t>
              </a:r>
            </a:p>
            <a:p>
              <a:r>
                <a:rPr lang="en-US" sz="6600" dirty="0" smtClean="0"/>
                <a:t>4K!</a:t>
              </a:r>
              <a:endParaRPr lang="en-US" sz="6600" dirty="0"/>
            </a:p>
          </p:txBody>
        </p:sp>
      </p:grpSp>
      <p:grpSp>
        <p:nvGrpSpPr>
          <p:cNvPr id="4" name="Group 3"/>
          <p:cNvGrpSpPr/>
          <p:nvPr/>
        </p:nvGrpSpPr>
        <p:grpSpPr>
          <a:xfrm>
            <a:off x="308732" y="4061529"/>
            <a:ext cx="2872786" cy="852317"/>
            <a:chOff x="286133" y="3615009"/>
            <a:chExt cx="2872786" cy="852317"/>
          </a:xfrm>
        </p:grpSpPr>
        <p:sp>
          <p:nvSpPr>
            <p:cNvPr id="12" name="TextBox 11"/>
            <p:cNvSpPr txBox="1"/>
            <p:nvPr/>
          </p:nvSpPr>
          <p:spPr>
            <a:xfrm>
              <a:off x="286133" y="3944106"/>
              <a:ext cx="1099774" cy="523220"/>
            </a:xfrm>
            <a:prstGeom prst="rect">
              <a:avLst/>
            </a:prstGeom>
            <a:noFill/>
          </p:spPr>
          <p:txBody>
            <a:bodyPr wrap="square" rtlCol="0">
              <a:spAutoFit/>
            </a:bodyPr>
            <a:lstStyle/>
            <a:p>
              <a:r>
                <a:rPr lang="en-US" sz="1400" dirty="0" err="1" smtClean="0"/>
                <a:t>Betacam</a:t>
              </a:r>
              <a:r>
                <a:rPr lang="en-US" sz="1400" dirty="0" smtClean="0"/>
                <a:t> SP</a:t>
              </a:r>
            </a:p>
            <a:p>
              <a:r>
                <a:rPr lang="en-US" sz="1400" dirty="0" smtClean="0"/>
                <a:t>Analog</a:t>
              </a:r>
              <a:endParaRPr lang="en-US" sz="1400" dirty="0"/>
            </a:p>
          </p:txBody>
        </p:sp>
        <p:sp>
          <p:nvSpPr>
            <p:cNvPr id="21" name="TextBox 20"/>
            <p:cNvSpPr txBox="1"/>
            <p:nvPr/>
          </p:nvSpPr>
          <p:spPr>
            <a:xfrm>
              <a:off x="436590" y="3615009"/>
              <a:ext cx="834887" cy="400110"/>
            </a:xfrm>
            <a:prstGeom prst="rect">
              <a:avLst/>
            </a:prstGeom>
            <a:noFill/>
          </p:spPr>
          <p:txBody>
            <a:bodyPr wrap="square" rtlCol="0">
              <a:spAutoFit/>
            </a:bodyPr>
            <a:lstStyle/>
            <a:p>
              <a:r>
                <a:rPr lang="en-US" sz="2000" dirty="0" smtClean="0"/>
                <a:t>1988</a:t>
              </a:r>
              <a:endParaRPr lang="en-US" sz="2000" dirty="0"/>
            </a:p>
          </p:txBody>
        </p:sp>
        <p:sp>
          <p:nvSpPr>
            <p:cNvPr id="23" name="Right Arrow 22"/>
            <p:cNvSpPr/>
            <p:nvPr/>
          </p:nvSpPr>
          <p:spPr>
            <a:xfrm>
              <a:off x="1097116" y="3619171"/>
              <a:ext cx="1226916" cy="372675"/>
            </a:xfrm>
            <a:prstGeom prst="rightArrow">
              <a:avLst>
                <a:gd name="adj1" fmla="val 50000"/>
                <a:gd name="adj2" fmla="val 4699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2324032" y="3615009"/>
              <a:ext cx="834887" cy="400110"/>
            </a:xfrm>
            <a:prstGeom prst="rect">
              <a:avLst/>
            </a:prstGeom>
            <a:noFill/>
          </p:spPr>
          <p:txBody>
            <a:bodyPr wrap="square" rtlCol="0">
              <a:spAutoFit/>
            </a:bodyPr>
            <a:lstStyle/>
            <a:p>
              <a:r>
                <a:rPr lang="en-US" sz="2000" dirty="0" smtClean="0"/>
                <a:t>1998</a:t>
              </a:r>
              <a:endParaRPr lang="en-US" sz="2000" dirty="0"/>
            </a:p>
          </p:txBody>
        </p:sp>
      </p:grpSp>
      <p:grpSp>
        <p:nvGrpSpPr>
          <p:cNvPr id="32" name="Group 31"/>
          <p:cNvGrpSpPr/>
          <p:nvPr/>
        </p:nvGrpSpPr>
        <p:grpSpPr>
          <a:xfrm>
            <a:off x="1122690" y="4654634"/>
            <a:ext cx="4508553" cy="915758"/>
            <a:chOff x="1142540" y="4123246"/>
            <a:chExt cx="4508553" cy="915758"/>
          </a:xfrm>
        </p:grpSpPr>
        <p:grpSp>
          <p:nvGrpSpPr>
            <p:cNvPr id="31" name="Group 30"/>
            <p:cNvGrpSpPr/>
            <p:nvPr/>
          </p:nvGrpSpPr>
          <p:grpSpPr>
            <a:xfrm>
              <a:off x="1142540" y="4123246"/>
              <a:ext cx="3673666" cy="915758"/>
              <a:chOff x="1097116" y="4185555"/>
              <a:chExt cx="3673666" cy="915758"/>
            </a:xfrm>
          </p:grpSpPr>
          <p:sp>
            <p:nvSpPr>
              <p:cNvPr id="9" name="Right Arrow 8"/>
              <p:cNvSpPr/>
              <p:nvPr/>
            </p:nvSpPr>
            <p:spPr>
              <a:xfrm>
                <a:off x="2140226" y="4199272"/>
                <a:ext cx="2630556" cy="372675"/>
              </a:xfrm>
              <a:prstGeom prst="rightArrow">
                <a:avLst>
                  <a:gd name="adj1" fmla="val 50000"/>
                  <a:gd name="adj2" fmla="val 4699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097116" y="4578093"/>
                <a:ext cx="1770972" cy="523220"/>
              </a:xfrm>
              <a:prstGeom prst="rect">
                <a:avLst/>
              </a:prstGeom>
              <a:noFill/>
            </p:spPr>
            <p:txBody>
              <a:bodyPr wrap="square" rtlCol="0">
                <a:spAutoFit/>
              </a:bodyPr>
              <a:lstStyle/>
              <a:p>
                <a:r>
                  <a:rPr lang="en-US" sz="1400" dirty="0" smtClean="0"/>
                  <a:t>Digital </a:t>
                </a:r>
                <a:r>
                  <a:rPr lang="en-US" sz="1400" dirty="0" err="1" smtClean="0"/>
                  <a:t>Betacam</a:t>
                </a:r>
                <a:r>
                  <a:rPr lang="en-US" sz="1400" dirty="0" smtClean="0"/>
                  <a:t> 720x480 60i</a:t>
                </a:r>
                <a:endParaRPr lang="en-US" sz="1400" dirty="0"/>
              </a:p>
            </p:txBody>
          </p:sp>
          <p:sp>
            <p:nvSpPr>
              <p:cNvPr id="20" name="TextBox 19"/>
              <p:cNvSpPr txBox="1"/>
              <p:nvPr/>
            </p:nvSpPr>
            <p:spPr>
              <a:xfrm>
                <a:off x="1458091" y="4185555"/>
                <a:ext cx="834887" cy="400110"/>
              </a:xfrm>
              <a:prstGeom prst="rect">
                <a:avLst/>
              </a:prstGeom>
              <a:noFill/>
            </p:spPr>
            <p:txBody>
              <a:bodyPr wrap="square" rtlCol="0">
                <a:spAutoFit/>
              </a:bodyPr>
              <a:lstStyle/>
              <a:p>
                <a:r>
                  <a:rPr lang="en-US" sz="2000" dirty="0" smtClean="0"/>
                  <a:t>1995</a:t>
                </a:r>
                <a:endParaRPr lang="en-US" sz="2000" dirty="0"/>
              </a:p>
            </p:txBody>
          </p:sp>
        </p:grpSp>
        <p:sp>
          <p:nvSpPr>
            <p:cNvPr id="26" name="TextBox 25"/>
            <p:cNvSpPr txBox="1"/>
            <p:nvPr/>
          </p:nvSpPr>
          <p:spPr>
            <a:xfrm>
              <a:off x="4816206" y="4130767"/>
              <a:ext cx="834887" cy="400110"/>
            </a:xfrm>
            <a:prstGeom prst="rect">
              <a:avLst/>
            </a:prstGeom>
            <a:noFill/>
          </p:spPr>
          <p:txBody>
            <a:bodyPr wrap="square" rtlCol="0">
              <a:spAutoFit/>
            </a:bodyPr>
            <a:lstStyle/>
            <a:p>
              <a:r>
                <a:rPr lang="en-US" sz="2000" dirty="0" smtClean="0"/>
                <a:t>2010</a:t>
              </a:r>
              <a:endParaRPr lang="en-US" sz="2000" dirty="0"/>
            </a:p>
          </p:txBody>
        </p:sp>
      </p:grpSp>
      <p:grpSp>
        <p:nvGrpSpPr>
          <p:cNvPr id="49" name="Group 48"/>
          <p:cNvGrpSpPr/>
          <p:nvPr/>
        </p:nvGrpSpPr>
        <p:grpSpPr>
          <a:xfrm>
            <a:off x="9336618" y="5608729"/>
            <a:ext cx="2386781" cy="959785"/>
            <a:chOff x="9336619" y="5676104"/>
            <a:chExt cx="2386781" cy="959785"/>
          </a:xfrm>
        </p:grpSpPr>
        <p:sp>
          <p:nvSpPr>
            <p:cNvPr id="15" name="TextBox 14"/>
            <p:cNvSpPr txBox="1"/>
            <p:nvPr/>
          </p:nvSpPr>
          <p:spPr>
            <a:xfrm>
              <a:off x="9829285" y="5989558"/>
              <a:ext cx="1770972" cy="646331"/>
            </a:xfrm>
            <a:prstGeom prst="rect">
              <a:avLst/>
            </a:prstGeom>
            <a:noFill/>
          </p:spPr>
          <p:txBody>
            <a:bodyPr wrap="square" rtlCol="0">
              <a:spAutoFit/>
            </a:bodyPr>
            <a:lstStyle/>
            <a:p>
              <a:pPr algn="ctr"/>
              <a:r>
                <a:rPr lang="en-US" sz="1200" dirty="0" smtClean="0"/>
                <a:t>ProRes HQ Files 4096x2160 60p</a:t>
              </a:r>
            </a:p>
            <a:p>
              <a:pPr algn="ctr"/>
              <a:r>
                <a:rPr lang="en-US" sz="1200" b="1" dirty="0" smtClean="0">
                  <a:solidFill>
                    <a:srgbClr val="FF0000"/>
                  </a:solidFill>
                </a:rPr>
                <a:t>4K Video!</a:t>
              </a:r>
              <a:endParaRPr lang="en-US" sz="1200" b="1" dirty="0">
                <a:solidFill>
                  <a:srgbClr val="FF0000"/>
                </a:solidFill>
              </a:endParaRPr>
            </a:p>
          </p:txBody>
        </p:sp>
        <p:sp>
          <p:nvSpPr>
            <p:cNvPr id="29" name="Right Arrow 28"/>
            <p:cNvSpPr/>
            <p:nvPr/>
          </p:nvSpPr>
          <p:spPr>
            <a:xfrm>
              <a:off x="10055412" y="5700380"/>
              <a:ext cx="1667988" cy="372675"/>
            </a:xfrm>
            <a:prstGeom prst="rightArrow">
              <a:avLst>
                <a:gd name="adj1" fmla="val 50000"/>
                <a:gd name="adj2" fmla="val 46998"/>
              </a:avLst>
            </a:prstGeom>
            <a:solidFill>
              <a:srgbClr val="FF0000">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9336619" y="5676104"/>
              <a:ext cx="1053549" cy="400110"/>
            </a:xfrm>
            <a:prstGeom prst="rect">
              <a:avLst/>
            </a:prstGeom>
            <a:noFill/>
          </p:spPr>
          <p:txBody>
            <a:bodyPr wrap="square" rtlCol="0">
              <a:spAutoFit/>
            </a:bodyPr>
            <a:lstStyle/>
            <a:p>
              <a:r>
                <a:rPr lang="en-US" sz="2000" dirty="0" smtClean="0"/>
                <a:t>2020</a:t>
              </a:r>
              <a:endParaRPr lang="en-US" sz="2000" dirty="0"/>
            </a:p>
          </p:txBody>
        </p:sp>
      </p:grpSp>
      <p:grpSp>
        <p:nvGrpSpPr>
          <p:cNvPr id="5" name="Group 4"/>
          <p:cNvGrpSpPr/>
          <p:nvPr/>
        </p:nvGrpSpPr>
        <p:grpSpPr>
          <a:xfrm>
            <a:off x="3124230" y="4479727"/>
            <a:ext cx="8343070" cy="1504054"/>
            <a:chOff x="3121138" y="4316922"/>
            <a:chExt cx="8343070" cy="1504054"/>
          </a:xfrm>
        </p:grpSpPr>
        <p:sp>
          <p:nvSpPr>
            <p:cNvPr id="13" name="TextBox 12"/>
            <p:cNvSpPr txBox="1"/>
            <p:nvPr/>
          </p:nvSpPr>
          <p:spPr>
            <a:xfrm>
              <a:off x="3900205" y="5297756"/>
              <a:ext cx="1770972" cy="523220"/>
            </a:xfrm>
            <a:prstGeom prst="rect">
              <a:avLst/>
            </a:prstGeom>
            <a:noFill/>
          </p:spPr>
          <p:txBody>
            <a:bodyPr wrap="square" rtlCol="0">
              <a:spAutoFit/>
            </a:bodyPr>
            <a:lstStyle/>
            <a:p>
              <a:r>
                <a:rPr lang="en-US" sz="1400" dirty="0" smtClean="0"/>
                <a:t>Panasonic D5 1920x1080 60i</a:t>
              </a:r>
              <a:endParaRPr lang="en-US" sz="1400" dirty="0"/>
            </a:p>
          </p:txBody>
        </p:sp>
        <p:sp>
          <p:nvSpPr>
            <p:cNvPr id="14" name="TextBox 13"/>
            <p:cNvSpPr txBox="1"/>
            <p:nvPr/>
          </p:nvSpPr>
          <p:spPr>
            <a:xfrm>
              <a:off x="8067230" y="4316922"/>
              <a:ext cx="1762056" cy="523220"/>
            </a:xfrm>
            <a:prstGeom prst="rect">
              <a:avLst/>
            </a:prstGeom>
            <a:noFill/>
          </p:spPr>
          <p:txBody>
            <a:bodyPr wrap="square" rtlCol="0">
              <a:spAutoFit/>
            </a:bodyPr>
            <a:lstStyle/>
            <a:p>
              <a:r>
                <a:rPr lang="en-US" sz="1400" dirty="0" smtClean="0"/>
                <a:t>2018 ProRes HQ Files 1920x1080 60i</a:t>
              </a:r>
              <a:endParaRPr lang="en-US" sz="1400" dirty="0"/>
            </a:p>
          </p:txBody>
        </p:sp>
        <p:sp>
          <p:nvSpPr>
            <p:cNvPr id="19" name="TextBox 18"/>
            <p:cNvSpPr txBox="1"/>
            <p:nvPr/>
          </p:nvSpPr>
          <p:spPr>
            <a:xfrm>
              <a:off x="3121138" y="4990957"/>
              <a:ext cx="834887" cy="400110"/>
            </a:xfrm>
            <a:prstGeom prst="rect">
              <a:avLst/>
            </a:prstGeom>
            <a:noFill/>
          </p:spPr>
          <p:txBody>
            <a:bodyPr wrap="square" rtlCol="0">
              <a:spAutoFit/>
            </a:bodyPr>
            <a:lstStyle/>
            <a:p>
              <a:r>
                <a:rPr lang="en-US" sz="2000" dirty="0" smtClean="0"/>
                <a:t>1999</a:t>
              </a:r>
              <a:endParaRPr lang="en-US" sz="2000" dirty="0"/>
            </a:p>
          </p:txBody>
        </p:sp>
        <p:sp>
          <p:nvSpPr>
            <p:cNvPr id="24" name="Right Arrow 23"/>
            <p:cNvSpPr/>
            <p:nvPr/>
          </p:nvSpPr>
          <p:spPr>
            <a:xfrm>
              <a:off x="3826412" y="4998729"/>
              <a:ext cx="6480466" cy="372675"/>
            </a:xfrm>
            <a:prstGeom prst="rightArrow">
              <a:avLst>
                <a:gd name="adj1" fmla="val 50000"/>
                <a:gd name="adj2" fmla="val 4699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10410659" y="4971294"/>
              <a:ext cx="1053549" cy="400110"/>
            </a:xfrm>
            <a:prstGeom prst="rect">
              <a:avLst/>
            </a:prstGeom>
            <a:noFill/>
          </p:spPr>
          <p:txBody>
            <a:bodyPr wrap="square" rtlCol="0">
              <a:spAutoFit/>
            </a:bodyPr>
            <a:lstStyle/>
            <a:p>
              <a:r>
                <a:rPr lang="en-US" sz="2000" dirty="0" smtClean="0"/>
                <a:t>2020 +</a:t>
              </a:r>
              <a:endParaRPr lang="en-US" sz="2000" dirty="0"/>
            </a:p>
          </p:txBody>
        </p:sp>
        <p:sp>
          <p:nvSpPr>
            <p:cNvPr id="33" name="Down Arrow 32"/>
            <p:cNvSpPr/>
            <p:nvPr/>
          </p:nvSpPr>
          <p:spPr>
            <a:xfrm>
              <a:off x="8554497" y="4801945"/>
              <a:ext cx="238539" cy="250503"/>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6881621" y="5245869"/>
              <a:ext cx="1477188" cy="400110"/>
            </a:xfrm>
            <a:prstGeom prst="rect">
              <a:avLst/>
            </a:prstGeom>
            <a:noFill/>
          </p:spPr>
          <p:txBody>
            <a:bodyPr wrap="square" rtlCol="0">
              <a:spAutoFit/>
            </a:bodyPr>
            <a:lstStyle/>
            <a:p>
              <a:r>
                <a:rPr lang="en-US" sz="2000" dirty="0" smtClean="0"/>
                <a:t>20 years + !!</a:t>
              </a:r>
              <a:endParaRPr lang="en-US" sz="2000" dirty="0"/>
            </a:p>
          </p:txBody>
        </p:sp>
      </p:grpSp>
      <p:pic>
        <p:nvPicPr>
          <p:cNvPr id="35" name="Picture 3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53576" y="1027389"/>
            <a:ext cx="2909074" cy="1900750"/>
          </a:xfrm>
          <a:prstGeom prst="rect">
            <a:avLst/>
          </a:prstGeom>
        </p:spPr>
      </p:pic>
      <p:sp>
        <p:nvSpPr>
          <p:cNvPr id="36" name="Left Brace 35"/>
          <p:cNvSpPr/>
          <p:nvPr/>
        </p:nvSpPr>
        <p:spPr>
          <a:xfrm rot="16200000">
            <a:off x="3669642" y="2763082"/>
            <a:ext cx="405632" cy="6871308"/>
          </a:xfrm>
          <a:prstGeom prst="leftBrace">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TextBox 36"/>
          <p:cNvSpPr txBox="1"/>
          <p:nvPr/>
        </p:nvSpPr>
        <p:spPr>
          <a:xfrm>
            <a:off x="2191111" y="6466612"/>
            <a:ext cx="3817914" cy="338554"/>
          </a:xfrm>
          <a:prstGeom prst="rect">
            <a:avLst/>
          </a:prstGeom>
          <a:noFill/>
        </p:spPr>
        <p:txBody>
          <a:bodyPr wrap="square" rtlCol="0">
            <a:spAutoFit/>
          </a:bodyPr>
          <a:lstStyle/>
          <a:p>
            <a:r>
              <a:rPr lang="en-US" sz="1600" dirty="0" smtClean="0"/>
              <a:t>Museum of Obsolete Media &amp; Formats</a:t>
            </a:r>
            <a:endParaRPr lang="en-US" sz="1600" dirty="0"/>
          </a:p>
        </p:txBody>
      </p:sp>
      <p:grpSp>
        <p:nvGrpSpPr>
          <p:cNvPr id="6" name="Group 5"/>
          <p:cNvGrpSpPr/>
          <p:nvPr/>
        </p:nvGrpSpPr>
        <p:grpSpPr>
          <a:xfrm>
            <a:off x="436590" y="3031398"/>
            <a:ext cx="3824438" cy="601041"/>
            <a:chOff x="436590" y="3031398"/>
            <a:chExt cx="3824438" cy="601041"/>
          </a:xfrm>
        </p:grpSpPr>
        <p:sp>
          <p:nvSpPr>
            <p:cNvPr id="38" name="Right Arrow 37"/>
            <p:cNvSpPr/>
            <p:nvPr/>
          </p:nvSpPr>
          <p:spPr>
            <a:xfrm>
              <a:off x="1096157" y="3256186"/>
              <a:ext cx="3164871" cy="372675"/>
            </a:xfrm>
            <a:prstGeom prst="rightArrow">
              <a:avLst>
                <a:gd name="adj1" fmla="val 50000"/>
                <a:gd name="adj2" fmla="val 46998"/>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p:cNvSpPr txBox="1"/>
            <p:nvPr/>
          </p:nvSpPr>
          <p:spPr>
            <a:xfrm>
              <a:off x="436590" y="3232329"/>
              <a:ext cx="834887" cy="400110"/>
            </a:xfrm>
            <a:prstGeom prst="rect">
              <a:avLst/>
            </a:prstGeom>
            <a:noFill/>
          </p:spPr>
          <p:txBody>
            <a:bodyPr wrap="square" rtlCol="0">
              <a:spAutoFit/>
            </a:bodyPr>
            <a:lstStyle/>
            <a:p>
              <a:r>
                <a:rPr lang="en-US" sz="2000" dirty="0" smtClean="0"/>
                <a:t>1988</a:t>
              </a:r>
              <a:endParaRPr lang="en-US" sz="2000" dirty="0"/>
            </a:p>
          </p:txBody>
        </p:sp>
        <p:sp>
          <p:nvSpPr>
            <p:cNvPr id="3" name="TextBox 2"/>
            <p:cNvSpPr txBox="1"/>
            <p:nvPr/>
          </p:nvSpPr>
          <p:spPr>
            <a:xfrm>
              <a:off x="1088155" y="3031398"/>
              <a:ext cx="2859867" cy="307777"/>
            </a:xfrm>
            <a:prstGeom prst="rect">
              <a:avLst/>
            </a:prstGeom>
            <a:noFill/>
          </p:spPr>
          <p:txBody>
            <a:bodyPr wrap="square" rtlCol="0">
              <a:spAutoFit/>
            </a:bodyPr>
            <a:lstStyle/>
            <a:p>
              <a:r>
                <a:rPr lang="en-US" sz="1400" dirty="0" smtClean="0"/>
                <a:t>Sony DXC 3000 &amp; Panasonic SDTV</a:t>
              </a:r>
              <a:endParaRPr lang="en-US" sz="1400" dirty="0"/>
            </a:p>
          </p:txBody>
        </p:sp>
      </p:grpSp>
      <p:grpSp>
        <p:nvGrpSpPr>
          <p:cNvPr id="16" name="Group 15"/>
          <p:cNvGrpSpPr/>
          <p:nvPr/>
        </p:nvGrpSpPr>
        <p:grpSpPr>
          <a:xfrm>
            <a:off x="3866340" y="3298028"/>
            <a:ext cx="2596884" cy="667931"/>
            <a:chOff x="3866340" y="3298028"/>
            <a:chExt cx="2596884" cy="667931"/>
          </a:xfrm>
        </p:grpSpPr>
        <p:sp>
          <p:nvSpPr>
            <p:cNvPr id="40" name="Right Arrow 39"/>
            <p:cNvSpPr/>
            <p:nvPr/>
          </p:nvSpPr>
          <p:spPr>
            <a:xfrm>
              <a:off x="3866340" y="3593284"/>
              <a:ext cx="2596884" cy="372675"/>
            </a:xfrm>
            <a:prstGeom prst="rightArrow">
              <a:avLst>
                <a:gd name="adj1" fmla="val 50000"/>
                <a:gd name="adj2" fmla="val 46998"/>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4352610" y="3298028"/>
              <a:ext cx="2110614" cy="307777"/>
            </a:xfrm>
            <a:prstGeom prst="rect">
              <a:avLst/>
            </a:prstGeom>
            <a:noFill/>
          </p:spPr>
          <p:txBody>
            <a:bodyPr wrap="square" rtlCol="0">
              <a:spAutoFit/>
            </a:bodyPr>
            <a:lstStyle/>
            <a:p>
              <a:r>
                <a:rPr lang="en-US" sz="1400" dirty="0" smtClean="0"/>
                <a:t>Sony HDC-750 HDTV</a:t>
              </a:r>
              <a:endParaRPr lang="en-US" sz="1400" dirty="0"/>
            </a:p>
          </p:txBody>
        </p:sp>
      </p:grpSp>
      <p:grpSp>
        <p:nvGrpSpPr>
          <p:cNvPr id="28" name="Group 27"/>
          <p:cNvGrpSpPr/>
          <p:nvPr/>
        </p:nvGrpSpPr>
        <p:grpSpPr>
          <a:xfrm>
            <a:off x="5181600" y="3656665"/>
            <a:ext cx="5125278" cy="624673"/>
            <a:chOff x="5181600" y="3656665"/>
            <a:chExt cx="5125278" cy="624673"/>
          </a:xfrm>
        </p:grpSpPr>
        <p:sp>
          <p:nvSpPr>
            <p:cNvPr id="42" name="Right Arrow 41"/>
            <p:cNvSpPr/>
            <p:nvPr/>
          </p:nvSpPr>
          <p:spPr>
            <a:xfrm>
              <a:off x="5181600" y="3908663"/>
              <a:ext cx="5125278" cy="372675"/>
            </a:xfrm>
            <a:prstGeom prst="rightArrow">
              <a:avLst>
                <a:gd name="adj1" fmla="val 50000"/>
                <a:gd name="adj2" fmla="val 46998"/>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p:cNvSpPr txBox="1"/>
            <p:nvPr/>
          </p:nvSpPr>
          <p:spPr>
            <a:xfrm>
              <a:off x="6776031" y="3656665"/>
              <a:ext cx="3279381" cy="307777"/>
            </a:xfrm>
            <a:prstGeom prst="rect">
              <a:avLst/>
            </a:prstGeom>
            <a:noFill/>
          </p:spPr>
          <p:txBody>
            <a:bodyPr wrap="square" rtlCol="0">
              <a:spAutoFit/>
            </a:bodyPr>
            <a:lstStyle/>
            <a:p>
              <a:r>
                <a:rPr lang="en-US" sz="1400" dirty="0" err="1" smtClean="0"/>
                <a:t>Zues</a:t>
              </a:r>
              <a:r>
                <a:rPr lang="en-US" sz="1400" dirty="0" smtClean="0"/>
                <a:t> Plus Ikegami HDL40-HDL57 HDTV</a:t>
              </a:r>
              <a:endParaRPr lang="en-US" sz="1400" dirty="0"/>
            </a:p>
          </p:txBody>
        </p:sp>
      </p:grpSp>
      <p:grpSp>
        <p:nvGrpSpPr>
          <p:cNvPr id="48" name="Group 47"/>
          <p:cNvGrpSpPr/>
          <p:nvPr/>
        </p:nvGrpSpPr>
        <p:grpSpPr>
          <a:xfrm>
            <a:off x="10055412" y="3728808"/>
            <a:ext cx="1877550" cy="922661"/>
            <a:chOff x="10055412" y="3728808"/>
            <a:chExt cx="1877550" cy="922661"/>
          </a:xfrm>
        </p:grpSpPr>
        <p:sp>
          <p:nvSpPr>
            <p:cNvPr id="44" name="Right Arrow 43"/>
            <p:cNvSpPr/>
            <p:nvPr/>
          </p:nvSpPr>
          <p:spPr>
            <a:xfrm>
              <a:off x="10055412" y="4278794"/>
              <a:ext cx="1667987" cy="372675"/>
            </a:xfrm>
            <a:prstGeom prst="rightArrow">
              <a:avLst>
                <a:gd name="adj1" fmla="val 50000"/>
                <a:gd name="adj2" fmla="val 46998"/>
              </a:avLst>
            </a:prstGeom>
            <a:solidFill>
              <a:srgbClr val="FF0000">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p:cNvSpPr txBox="1"/>
            <p:nvPr/>
          </p:nvSpPr>
          <p:spPr>
            <a:xfrm>
              <a:off x="10600688" y="3728808"/>
              <a:ext cx="1332274" cy="523220"/>
            </a:xfrm>
            <a:prstGeom prst="rect">
              <a:avLst/>
            </a:prstGeom>
            <a:noFill/>
          </p:spPr>
          <p:txBody>
            <a:bodyPr wrap="square" rtlCol="0">
              <a:spAutoFit/>
            </a:bodyPr>
            <a:lstStyle/>
            <a:p>
              <a:r>
                <a:rPr lang="en-US" sz="1400" dirty="0" smtClean="0"/>
                <a:t>Sony HDC-P50 UHDTV</a:t>
              </a:r>
              <a:endParaRPr lang="en-US" sz="1400" dirty="0"/>
            </a:p>
          </p:txBody>
        </p:sp>
      </p:grpSp>
      <p:sp>
        <p:nvSpPr>
          <p:cNvPr id="46" name="TextBox 45"/>
          <p:cNvSpPr txBox="1"/>
          <p:nvPr/>
        </p:nvSpPr>
        <p:spPr>
          <a:xfrm rot="16200000">
            <a:off x="-544797" y="4472672"/>
            <a:ext cx="1565545" cy="338554"/>
          </a:xfrm>
          <a:prstGeom prst="rect">
            <a:avLst/>
          </a:prstGeom>
          <a:noFill/>
        </p:spPr>
        <p:txBody>
          <a:bodyPr wrap="square" rtlCol="0">
            <a:spAutoFit/>
          </a:bodyPr>
          <a:lstStyle/>
          <a:p>
            <a:r>
              <a:rPr lang="en-US" sz="1600" dirty="0" smtClean="0"/>
              <a:t>RECORDERS</a:t>
            </a:r>
            <a:endParaRPr lang="en-US" sz="1600" dirty="0"/>
          </a:p>
        </p:txBody>
      </p:sp>
      <p:sp>
        <p:nvSpPr>
          <p:cNvPr id="47" name="TextBox 46"/>
          <p:cNvSpPr txBox="1"/>
          <p:nvPr/>
        </p:nvSpPr>
        <p:spPr>
          <a:xfrm rot="16200000">
            <a:off x="-539672" y="3038369"/>
            <a:ext cx="1565545" cy="338554"/>
          </a:xfrm>
          <a:prstGeom prst="rect">
            <a:avLst/>
          </a:prstGeom>
          <a:noFill/>
        </p:spPr>
        <p:txBody>
          <a:bodyPr wrap="square" rtlCol="0">
            <a:spAutoFit/>
          </a:bodyPr>
          <a:lstStyle/>
          <a:p>
            <a:r>
              <a:rPr lang="en-US" sz="1600" dirty="0" smtClean="0"/>
              <a:t>CAMERAS</a:t>
            </a:r>
            <a:endParaRPr lang="en-US" sz="1600" dirty="0"/>
          </a:p>
        </p:txBody>
      </p:sp>
    </p:spTree>
    <p:extLst>
      <p:ext uri="{BB962C8B-B14F-4D97-AF65-F5344CB8AC3E}">
        <p14:creationId xmlns:p14="http://schemas.microsoft.com/office/powerpoint/2010/main" val="7131946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028" y="0"/>
            <a:ext cx="11241051" cy="1325563"/>
          </a:xfrm>
        </p:spPr>
        <p:txBody>
          <a:bodyPr>
            <a:normAutofit/>
          </a:bodyPr>
          <a:lstStyle/>
          <a:p>
            <a:pPr algn="ctr"/>
            <a:r>
              <a:rPr lang="en-US" sz="3600" dirty="0" smtClean="0"/>
              <a:t>MBARI Strives for the Highest Quality ROV Video to Support our Research Mission</a:t>
            </a:r>
            <a:endParaRPr lang="en-US" sz="3600"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2148" y="3203944"/>
            <a:ext cx="6918251" cy="3657600"/>
          </a:xfrm>
          <a:prstGeom prst="rect">
            <a:avLst/>
          </a:prstGeo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6819013" y="4309729"/>
            <a:ext cx="5206333" cy="2548271"/>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44638" y="1170580"/>
            <a:ext cx="5580709" cy="3139149"/>
          </a:xfrm>
          <a:prstGeom prst="rect">
            <a:avLst/>
          </a:prstGeom>
        </p:spPr>
      </p:pic>
      <p:pic>
        <p:nvPicPr>
          <p:cNvPr id="6" name="Picture 5"/>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92148" y="1064256"/>
            <a:ext cx="3201599" cy="2139688"/>
          </a:xfrm>
          <a:prstGeom prst="rect">
            <a:avLst/>
          </a:prstGeom>
        </p:spPr>
      </p:pic>
      <p:pic>
        <p:nvPicPr>
          <p:cNvPr id="7" name="Picture 6"/>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3201599" y="1159116"/>
            <a:ext cx="3792279" cy="2324987"/>
          </a:xfrm>
          <a:prstGeom prst="rect">
            <a:avLst/>
          </a:prstGeom>
        </p:spPr>
      </p:pic>
    </p:spTree>
    <p:extLst>
      <p:ext uri="{BB962C8B-B14F-4D97-AF65-F5344CB8AC3E}">
        <p14:creationId xmlns:p14="http://schemas.microsoft.com/office/powerpoint/2010/main" val="2182028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59638"/>
          </a:xfrm>
        </p:spPr>
        <p:txBody>
          <a:bodyPr>
            <a:normAutofit/>
          </a:bodyPr>
          <a:lstStyle/>
          <a:p>
            <a:r>
              <a:rPr lang="en-US" sz="4400" dirty="0" smtClean="0"/>
              <a:t>Advantages of 4K Video</a:t>
            </a:r>
            <a:endParaRPr lang="en-US" sz="4400" dirty="0"/>
          </a:p>
        </p:txBody>
      </p:sp>
      <p:sp>
        <p:nvSpPr>
          <p:cNvPr id="3" name="Content Placeholder 2"/>
          <p:cNvSpPr>
            <a:spLocks noGrp="1"/>
          </p:cNvSpPr>
          <p:nvPr>
            <p:ph idx="1"/>
          </p:nvPr>
        </p:nvSpPr>
        <p:spPr>
          <a:xfrm>
            <a:off x="277799" y="1424764"/>
            <a:ext cx="7319280" cy="5017552"/>
          </a:xfrm>
        </p:spPr>
        <p:txBody>
          <a:bodyPr>
            <a:normAutofit/>
          </a:bodyPr>
          <a:lstStyle/>
          <a:p>
            <a:r>
              <a:rPr lang="en-US" sz="2400" dirty="0" smtClean="0"/>
              <a:t>Four times the pixel resolution of current HD.</a:t>
            </a:r>
          </a:p>
          <a:p>
            <a:pPr lvl="1"/>
            <a:r>
              <a:rPr lang="en-US" sz="2000" dirty="0" smtClean="0"/>
              <a:t>Better resolution increases scientific insight.</a:t>
            </a:r>
          </a:p>
          <a:p>
            <a:pPr lvl="1"/>
            <a:r>
              <a:rPr lang="en-US" sz="2000" dirty="0" smtClean="0"/>
              <a:t>Provides high quality images for public outreach and education.</a:t>
            </a:r>
          </a:p>
          <a:p>
            <a:pPr lvl="1"/>
            <a:r>
              <a:rPr lang="en-US" sz="2000" dirty="0" smtClean="0"/>
              <a:t>Allows cropping of images for publication with minimal visual degradation.</a:t>
            </a:r>
          </a:p>
          <a:p>
            <a:r>
              <a:rPr lang="en-US" sz="2400" dirty="0" smtClean="0"/>
              <a:t>Images are scanned progressively.</a:t>
            </a:r>
          </a:p>
          <a:p>
            <a:pPr lvl="1"/>
            <a:r>
              <a:rPr lang="en-US" sz="2000" dirty="0" smtClean="0"/>
              <a:t>Eliminates interlace artifacts.</a:t>
            </a:r>
          </a:p>
          <a:p>
            <a:r>
              <a:rPr lang="en-US" sz="2400" dirty="0" smtClean="0"/>
              <a:t>Future proof your image library.</a:t>
            </a:r>
          </a:p>
          <a:p>
            <a:pPr lvl="1"/>
            <a:r>
              <a:rPr lang="en-US" sz="2000" dirty="0" smtClean="0"/>
              <a:t>Major producers of educational and documentary material are requiring 4K formats.</a:t>
            </a:r>
          </a:p>
          <a:p>
            <a:r>
              <a:rPr lang="en-US" sz="2400" dirty="0" smtClean="0"/>
              <a:t>High quality 4K camera modules are now available.</a:t>
            </a:r>
          </a:p>
          <a:p>
            <a:pPr lvl="1"/>
            <a:r>
              <a:rPr lang="en-US" sz="2000" dirty="0" smtClean="0"/>
              <a:t>2/3” 3-chip for excellent depth of field and sensitivity.</a:t>
            </a:r>
          </a:p>
          <a:p>
            <a:pPr lvl="1"/>
            <a:r>
              <a:rPr lang="en-US" sz="2000" dirty="0" smtClean="0"/>
              <a:t>Compact modules suitable for deep housings.</a:t>
            </a:r>
          </a:p>
          <a:p>
            <a:endParaRPr lang="en-US" sz="2400"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58273" y="1492518"/>
            <a:ext cx="2137105" cy="5017552"/>
          </a:xfrm>
          <a:prstGeom prst="rect">
            <a:avLst/>
          </a:prstGeom>
        </p:spPr>
      </p:pic>
      <p:pic>
        <p:nvPicPr>
          <p:cNvPr id="8" name="Picture 7"/>
          <p:cNvPicPr>
            <a:picLocks noChangeAspect="1"/>
          </p:cNvPicPr>
          <p:nvPr/>
        </p:nvPicPr>
        <p:blipFill>
          <a:blip r:embed="rId4">
            <a:lum bright="-5000"/>
            <a:extLst>
              <a:ext uri="{28A0092B-C50C-407E-A947-70E740481C1C}">
                <a14:useLocalDpi xmlns:a14="http://schemas.microsoft.com/office/drawing/2010/main" val="0"/>
              </a:ext>
            </a:extLst>
          </a:blip>
          <a:stretch>
            <a:fillRect/>
          </a:stretch>
        </p:blipFill>
        <p:spPr>
          <a:xfrm>
            <a:off x="7673386" y="1492518"/>
            <a:ext cx="2208580" cy="5017552"/>
          </a:xfrm>
          <a:prstGeom prst="rect">
            <a:avLst/>
          </a:prstGeom>
        </p:spPr>
      </p:pic>
      <p:sp>
        <p:nvSpPr>
          <p:cNvPr id="9" name="Oval 8"/>
          <p:cNvSpPr/>
          <p:nvPr/>
        </p:nvSpPr>
        <p:spPr>
          <a:xfrm>
            <a:off x="7330958" y="1322662"/>
            <a:ext cx="1726108" cy="94801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9627692" y="4079220"/>
            <a:ext cx="1726108" cy="94801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7952776" y="926031"/>
            <a:ext cx="2208580" cy="369332"/>
          </a:xfrm>
          <a:prstGeom prst="rect">
            <a:avLst/>
          </a:prstGeom>
          <a:noFill/>
        </p:spPr>
        <p:txBody>
          <a:bodyPr wrap="square" rtlCol="0">
            <a:spAutoFit/>
          </a:bodyPr>
          <a:lstStyle/>
          <a:p>
            <a:r>
              <a:rPr lang="en-US" dirty="0" smtClean="0"/>
              <a:t>Imaged in 2K</a:t>
            </a:r>
            <a:endParaRPr lang="en-US" dirty="0"/>
          </a:p>
        </p:txBody>
      </p:sp>
      <p:sp>
        <p:nvSpPr>
          <p:cNvPr id="12" name="TextBox 11"/>
          <p:cNvSpPr txBox="1"/>
          <p:nvPr/>
        </p:nvSpPr>
        <p:spPr>
          <a:xfrm>
            <a:off x="9983420" y="926031"/>
            <a:ext cx="2208580" cy="369332"/>
          </a:xfrm>
          <a:prstGeom prst="rect">
            <a:avLst/>
          </a:prstGeom>
          <a:noFill/>
        </p:spPr>
        <p:txBody>
          <a:bodyPr wrap="square" rtlCol="0">
            <a:spAutoFit/>
          </a:bodyPr>
          <a:lstStyle/>
          <a:p>
            <a:r>
              <a:rPr lang="en-US" dirty="0" smtClean="0"/>
              <a:t>Imaged in 4K</a:t>
            </a:r>
            <a:endParaRPr lang="en-US" dirty="0"/>
          </a:p>
        </p:txBody>
      </p:sp>
      <p:sp>
        <p:nvSpPr>
          <p:cNvPr id="13" name="TextBox 12"/>
          <p:cNvSpPr txBox="1"/>
          <p:nvPr/>
        </p:nvSpPr>
        <p:spPr>
          <a:xfrm>
            <a:off x="7498080" y="266196"/>
            <a:ext cx="4744647" cy="584775"/>
          </a:xfrm>
          <a:prstGeom prst="rect">
            <a:avLst/>
          </a:prstGeom>
          <a:noFill/>
        </p:spPr>
        <p:txBody>
          <a:bodyPr wrap="square" rtlCol="0">
            <a:spAutoFit/>
          </a:bodyPr>
          <a:lstStyle/>
          <a:p>
            <a:pPr algn="ctr"/>
            <a:r>
              <a:rPr lang="en-US" sz="1600" dirty="0" smtClean="0"/>
              <a:t>Actual i2MAP Test Tank Recordings Horizontal Resolution in Hundreds of Line Pairs/Picture Width</a:t>
            </a:r>
            <a:endParaRPr lang="en-US" sz="1600" dirty="0"/>
          </a:p>
        </p:txBody>
      </p:sp>
    </p:spTree>
    <p:extLst>
      <p:ext uri="{BB962C8B-B14F-4D97-AF65-F5344CB8AC3E}">
        <p14:creationId xmlns:p14="http://schemas.microsoft.com/office/powerpoint/2010/main" val="18869277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Existing Commercial Products Do Not Meet Our Requirements</a:t>
            </a:r>
            <a:endParaRPr lang="en-US" dirty="0"/>
          </a:p>
        </p:txBody>
      </p:sp>
      <p:sp>
        <p:nvSpPr>
          <p:cNvPr id="3" name="Content Placeholder 2"/>
          <p:cNvSpPr>
            <a:spLocks noGrp="1"/>
          </p:cNvSpPr>
          <p:nvPr>
            <p:ph idx="1"/>
          </p:nvPr>
        </p:nvSpPr>
        <p:spPr/>
        <p:txBody>
          <a:bodyPr/>
          <a:lstStyle/>
          <a:p>
            <a:r>
              <a:rPr lang="en-US" dirty="0" smtClean="0"/>
              <a:t>MBARI in-water tested “4K” cameras from the these commercial ROV camera companies:</a:t>
            </a:r>
          </a:p>
          <a:p>
            <a:pPr lvl="1"/>
            <a:r>
              <a:rPr lang="en-US" dirty="0" err="1" smtClean="0"/>
              <a:t>Sulis</a:t>
            </a:r>
            <a:r>
              <a:rPr lang="en-US" dirty="0" smtClean="0"/>
              <a:t> Subsea</a:t>
            </a:r>
          </a:p>
          <a:p>
            <a:pPr lvl="1"/>
            <a:r>
              <a:rPr lang="en-US" dirty="0" smtClean="0"/>
              <a:t>Deep Sea Power &amp; Light</a:t>
            </a:r>
          </a:p>
          <a:p>
            <a:pPr lvl="1"/>
            <a:r>
              <a:rPr lang="en-US" dirty="0" err="1" smtClean="0"/>
              <a:t>Insite</a:t>
            </a:r>
            <a:r>
              <a:rPr lang="en-US" dirty="0" smtClean="0"/>
              <a:t> Pacific</a:t>
            </a:r>
          </a:p>
          <a:p>
            <a:pPr lvl="1"/>
            <a:r>
              <a:rPr lang="en-US" dirty="0" err="1" smtClean="0"/>
              <a:t>SubC</a:t>
            </a:r>
            <a:r>
              <a:rPr lang="en-US" dirty="0" smtClean="0"/>
              <a:t> Imaging Inc.</a:t>
            </a:r>
          </a:p>
          <a:p>
            <a:r>
              <a:rPr lang="en-US" dirty="0" smtClean="0"/>
              <a:t>Each failed to meet our image quality and/or lens control precision requirements.</a:t>
            </a:r>
            <a:endParaRPr lang="en-US" dirty="0"/>
          </a:p>
        </p:txBody>
      </p:sp>
    </p:spTree>
    <p:extLst>
      <p:ext uri="{BB962C8B-B14F-4D97-AF65-F5344CB8AC3E}">
        <p14:creationId xmlns:p14="http://schemas.microsoft.com/office/powerpoint/2010/main" val="19559161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37918"/>
            <a:ext cx="10515600" cy="617921"/>
          </a:xfrm>
        </p:spPr>
        <p:txBody>
          <a:bodyPr>
            <a:noAutofit/>
          </a:bodyPr>
          <a:lstStyle/>
          <a:p>
            <a:r>
              <a:rPr lang="en-US" sz="2800" dirty="0" smtClean="0"/>
              <a:t>Tests of Commercially Available ROV 4K Cameras (corner resolution)</a:t>
            </a:r>
            <a:endParaRPr lang="en-US" sz="2800" dirty="0"/>
          </a:p>
        </p:txBody>
      </p:sp>
      <p:pic>
        <p:nvPicPr>
          <p:cNvPr id="1026" name="Picture 2" descr="Left angle view of Black Controlle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rot="1236097">
            <a:off x="9634683" y="4475806"/>
            <a:ext cx="2013522" cy="175025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ww.image-sensing-solutions.eu/site_resources/issv2/product_images/fluid/79600CB9AC07.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532922" y="1145151"/>
            <a:ext cx="1895039" cy="182918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5" cstate="print">
            <a:extLst>
              <a:ext uri="{28A0092B-C50C-407E-A947-70E740481C1C}">
                <a14:useLocalDpi xmlns:a14="http://schemas.microsoft.com/office/drawing/2010/main"/>
              </a:ext>
            </a:extLst>
          </a:blip>
          <a:srcRect t="19340" b="19427"/>
          <a:stretch/>
        </p:blipFill>
        <p:spPr>
          <a:xfrm>
            <a:off x="9391135" y="2974339"/>
            <a:ext cx="2253441" cy="1379837"/>
          </a:xfrm>
          <a:prstGeom prst="rect">
            <a:avLst/>
          </a:prstGeom>
        </p:spPr>
      </p:pic>
      <p:pic>
        <p:nvPicPr>
          <p:cNvPr id="7" name="Picture 6"/>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1292721" y="1339910"/>
            <a:ext cx="3081572" cy="1463193"/>
          </a:xfrm>
          <a:prstGeom prst="rect">
            <a:avLst/>
          </a:prstGeom>
        </p:spPr>
      </p:pic>
      <p:pic>
        <p:nvPicPr>
          <p:cNvPr id="8" name="Picture 7"/>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1793458" y="2854279"/>
            <a:ext cx="2580835" cy="1499897"/>
          </a:xfrm>
          <a:prstGeom prst="rect">
            <a:avLst/>
          </a:prstGeom>
        </p:spPr>
      </p:pic>
      <p:pic>
        <p:nvPicPr>
          <p:cNvPr id="5" name="Picture 4"/>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1029731" y="4453031"/>
            <a:ext cx="3344562" cy="1524000"/>
          </a:xfrm>
          <a:prstGeom prst="rect">
            <a:avLst/>
          </a:prstGeom>
        </p:spPr>
      </p:pic>
      <p:pic>
        <p:nvPicPr>
          <p:cNvPr id="11" name="Picture 10"/>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4512275" y="1337708"/>
            <a:ext cx="2737125" cy="1465395"/>
          </a:xfrm>
          <a:prstGeom prst="rect">
            <a:avLst/>
          </a:prstGeom>
        </p:spPr>
      </p:pic>
      <p:pic>
        <p:nvPicPr>
          <p:cNvPr id="12" name="Picture 11"/>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4512275" y="4460963"/>
            <a:ext cx="3104983" cy="1508135"/>
          </a:xfrm>
          <a:prstGeom prst="rect">
            <a:avLst/>
          </a:prstGeom>
        </p:spPr>
      </p:pic>
      <p:sp>
        <p:nvSpPr>
          <p:cNvPr id="6" name="TextBox 5"/>
          <p:cNvSpPr txBox="1"/>
          <p:nvPr/>
        </p:nvSpPr>
        <p:spPr>
          <a:xfrm>
            <a:off x="7597133" y="3664257"/>
            <a:ext cx="1935789" cy="369332"/>
          </a:xfrm>
          <a:prstGeom prst="rect">
            <a:avLst/>
          </a:prstGeom>
          <a:noFill/>
        </p:spPr>
        <p:txBody>
          <a:bodyPr wrap="square" rtlCol="0">
            <a:spAutoFit/>
          </a:bodyPr>
          <a:lstStyle/>
          <a:p>
            <a:r>
              <a:rPr lang="en-US"/>
              <a:t>Sony FDR-AX100</a:t>
            </a:r>
            <a:endParaRPr lang="en-US" dirty="0"/>
          </a:p>
        </p:txBody>
      </p:sp>
      <p:sp>
        <p:nvSpPr>
          <p:cNvPr id="10" name="TextBox 9"/>
          <p:cNvSpPr txBox="1"/>
          <p:nvPr/>
        </p:nvSpPr>
        <p:spPr>
          <a:xfrm>
            <a:off x="7654745" y="2075382"/>
            <a:ext cx="1941403" cy="369332"/>
          </a:xfrm>
          <a:prstGeom prst="rect">
            <a:avLst/>
          </a:prstGeom>
          <a:noFill/>
        </p:spPr>
        <p:txBody>
          <a:bodyPr wrap="square" rtlCol="0">
            <a:spAutoFit/>
          </a:bodyPr>
          <a:lstStyle/>
          <a:p>
            <a:r>
              <a:rPr lang="en-US" dirty="0" smtClean="0"/>
              <a:t>Sony FCB-ER8550</a:t>
            </a:r>
            <a:endParaRPr lang="en-US" dirty="0"/>
          </a:p>
        </p:txBody>
      </p:sp>
      <p:sp>
        <p:nvSpPr>
          <p:cNvPr id="13" name="&quot;No&quot; Symbol 12"/>
          <p:cNvSpPr/>
          <p:nvPr/>
        </p:nvSpPr>
        <p:spPr>
          <a:xfrm>
            <a:off x="9596149" y="4403583"/>
            <a:ext cx="1843412" cy="1894703"/>
          </a:xfrm>
          <a:prstGeom prst="noSmoking">
            <a:avLst>
              <a:gd name="adj" fmla="val 6537"/>
            </a:avLst>
          </a:prstGeom>
          <a:solidFill>
            <a:srgbClr val="FF0000">
              <a:alpha val="18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TextBox 13"/>
          <p:cNvSpPr txBox="1"/>
          <p:nvPr/>
        </p:nvSpPr>
        <p:spPr>
          <a:xfrm>
            <a:off x="1292721" y="6091030"/>
            <a:ext cx="8303428" cy="461665"/>
          </a:xfrm>
          <a:prstGeom prst="rect">
            <a:avLst/>
          </a:prstGeom>
          <a:noFill/>
        </p:spPr>
        <p:txBody>
          <a:bodyPr wrap="square" rtlCol="0">
            <a:spAutoFit/>
          </a:bodyPr>
          <a:lstStyle/>
          <a:p>
            <a:r>
              <a:rPr lang="en-US" sz="2400" dirty="0" smtClean="0"/>
              <a:t>All commercial cameras tested had very poor lens controls…….</a:t>
            </a:r>
            <a:endParaRPr lang="en-US" sz="2400" dirty="0"/>
          </a:p>
        </p:txBody>
      </p:sp>
      <p:sp>
        <p:nvSpPr>
          <p:cNvPr id="15" name="TextBox 14"/>
          <p:cNvSpPr txBox="1"/>
          <p:nvPr/>
        </p:nvSpPr>
        <p:spPr>
          <a:xfrm>
            <a:off x="253218" y="1721708"/>
            <a:ext cx="867128" cy="369332"/>
          </a:xfrm>
          <a:prstGeom prst="rect">
            <a:avLst/>
          </a:prstGeom>
          <a:noFill/>
        </p:spPr>
        <p:txBody>
          <a:bodyPr wrap="square" rtlCol="0">
            <a:spAutoFit/>
          </a:bodyPr>
          <a:lstStyle/>
          <a:p>
            <a:r>
              <a:rPr lang="en-US" dirty="0" smtClean="0"/>
              <a:t>DSP&amp;L</a:t>
            </a:r>
            <a:endParaRPr lang="en-US" dirty="0"/>
          </a:p>
        </p:txBody>
      </p:sp>
      <p:sp>
        <p:nvSpPr>
          <p:cNvPr id="16" name="TextBox 15"/>
          <p:cNvSpPr txBox="1"/>
          <p:nvPr/>
        </p:nvSpPr>
        <p:spPr>
          <a:xfrm>
            <a:off x="1068861" y="3419561"/>
            <a:ext cx="708455" cy="369332"/>
          </a:xfrm>
          <a:prstGeom prst="rect">
            <a:avLst/>
          </a:prstGeom>
          <a:noFill/>
        </p:spPr>
        <p:txBody>
          <a:bodyPr wrap="square" rtlCol="0">
            <a:spAutoFit/>
          </a:bodyPr>
          <a:lstStyle/>
          <a:p>
            <a:r>
              <a:rPr lang="en-US" dirty="0" err="1" smtClean="0"/>
              <a:t>Sulis</a:t>
            </a:r>
            <a:endParaRPr lang="en-US" dirty="0"/>
          </a:p>
        </p:txBody>
      </p:sp>
      <p:sp>
        <p:nvSpPr>
          <p:cNvPr id="17" name="TextBox 16"/>
          <p:cNvSpPr txBox="1"/>
          <p:nvPr/>
        </p:nvSpPr>
        <p:spPr>
          <a:xfrm>
            <a:off x="321276" y="5166268"/>
            <a:ext cx="710517" cy="369332"/>
          </a:xfrm>
          <a:prstGeom prst="rect">
            <a:avLst/>
          </a:prstGeom>
          <a:noFill/>
        </p:spPr>
        <p:txBody>
          <a:bodyPr wrap="square" rtlCol="0">
            <a:spAutoFit/>
          </a:bodyPr>
          <a:lstStyle/>
          <a:p>
            <a:r>
              <a:rPr lang="en-US" dirty="0" err="1" smtClean="0"/>
              <a:t>Insite</a:t>
            </a:r>
            <a:endParaRPr lang="en-US" dirty="0"/>
          </a:p>
        </p:txBody>
      </p:sp>
      <p:sp>
        <p:nvSpPr>
          <p:cNvPr id="18" name="TextBox 17"/>
          <p:cNvSpPr txBox="1"/>
          <p:nvPr/>
        </p:nvSpPr>
        <p:spPr>
          <a:xfrm>
            <a:off x="5421421" y="2810994"/>
            <a:ext cx="1128583" cy="369332"/>
          </a:xfrm>
          <a:prstGeom prst="rect">
            <a:avLst/>
          </a:prstGeom>
          <a:noFill/>
        </p:spPr>
        <p:txBody>
          <a:bodyPr wrap="square" rtlCol="0">
            <a:spAutoFit/>
          </a:bodyPr>
          <a:lstStyle/>
          <a:p>
            <a:r>
              <a:rPr lang="en-US" dirty="0" err="1" smtClean="0"/>
              <a:t>SubC</a:t>
            </a:r>
            <a:endParaRPr lang="en-US" dirty="0"/>
          </a:p>
        </p:txBody>
      </p:sp>
      <p:sp>
        <p:nvSpPr>
          <p:cNvPr id="19" name="TextBox 18"/>
          <p:cNvSpPr txBox="1"/>
          <p:nvPr/>
        </p:nvSpPr>
        <p:spPr>
          <a:xfrm>
            <a:off x="5166398" y="3820600"/>
            <a:ext cx="2035670" cy="646331"/>
          </a:xfrm>
          <a:prstGeom prst="rect">
            <a:avLst/>
          </a:prstGeom>
          <a:noFill/>
        </p:spPr>
        <p:txBody>
          <a:bodyPr wrap="square" rtlCol="0">
            <a:spAutoFit/>
          </a:bodyPr>
          <a:lstStyle/>
          <a:p>
            <a:r>
              <a:rPr lang="en-US" dirty="0" smtClean="0"/>
              <a:t>MBARI i2MAP </a:t>
            </a:r>
            <a:r>
              <a:rPr lang="en-US" dirty="0" smtClean="0"/>
              <a:t>4K</a:t>
            </a:r>
          </a:p>
          <a:p>
            <a:r>
              <a:rPr lang="en-US" dirty="0" smtClean="0"/>
              <a:t>(for comparison)</a:t>
            </a:r>
            <a:endParaRPr lang="en-US" dirty="0"/>
          </a:p>
        </p:txBody>
      </p:sp>
      <p:sp>
        <p:nvSpPr>
          <p:cNvPr id="20" name="TextBox 19"/>
          <p:cNvSpPr txBox="1"/>
          <p:nvPr/>
        </p:nvSpPr>
        <p:spPr>
          <a:xfrm>
            <a:off x="9703173" y="747472"/>
            <a:ext cx="1941403" cy="369332"/>
          </a:xfrm>
          <a:prstGeom prst="rect">
            <a:avLst/>
          </a:prstGeom>
          <a:noFill/>
        </p:spPr>
        <p:txBody>
          <a:bodyPr wrap="square" rtlCol="0">
            <a:spAutoFit/>
          </a:bodyPr>
          <a:lstStyle/>
          <a:p>
            <a:r>
              <a:rPr lang="en-US" dirty="0" smtClean="0"/>
              <a:t>Building Blocks</a:t>
            </a:r>
            <a:endParaRPr lang="en-US" dirty="0"/>
          </a:p>
        </p:txBody>
      </p:sp>
    </p:spTree>
    <p:extLst>
      <p:ext uri="{BB962C8B-B14F-4D97-AF65-F5344CB8AC3E}">
        <p14:creationId xmlns:p14="http://schemas.microsoft.com/office/powerpoint/2010/main" val="186058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Major Camera Requirements Summary</a:t>
            </a:r>
            <a:endParaRPr lang="en-US" dirty="0"/>
          </a:p>
        </p:txBody>
      </p:sp>
      <p:sp>
        <p:nvSpPr>
          <p:cNvPr id="3" name="Content Placeholder 2"/>
          <p:cNvSpPr>
            <a:spLocks noGrp="1"/>
          </p:cNvSpPr>
          <p:nvPr>
            <p:ph idx="1"/>
          </p:nvPr>
        </p:nvSpPr>
        <p:spPr>
          <a:xfrm>
            <a:off x="838200" y="1572242"/>
            <a:ext cx="10515600" cy="4469784"/>
          </a:xfrm>
        </p:spPr>
        <p:txBody>
          <a:bodyPr>
            <a:normAutofit lnSpcReduction="10000"/>
          </a:bodyPr>
          <a:lstStyle/>
          <a:p>
            <a:r>
              <a:rPr lang="en-US" dirty="0" smtClean="0"/>
              <a:t>Image quality</a:t>
            </a:r>
          </a:p>
          <a:p>
            <a:pPr lvl="1"/>
            <a:r>
              <a:rPr lang="en-US" dirty="0"/>
              <a:t>Resolution – 4K </a:t>
            </a:r>
            <a:r>
              <a:rPr lang="en-US" dirty="0" smtClean="0"/>
              <a:t>(4096 </a:t>
            </a:r>
            <a:r>
              <a:rPr lang="en-US" dirty="0"/>
              <a:t>x </a:t>
            </a:r>
            <a:r>
              <a:rPr lang="en-US" dirty="0" smtClean="0"/>
              <a:t>2160) </a:t>
            </a:r>
            <a:r>
              <a:rPr lang="en-US" dirty="0"/>
              <a:t>or </a:t>
            </a:r>
            <a:r>
              <a:rPr lang="en-US" dirty="0" smtClean="0"/>
              <a:t>UHD (3840 </a:t>
            </a:r>
            <a:r>
              <a:rPr lang="en-US" dirty="0"/>
              <a:t>x </a:t>
            </a:r>
            <a:r>
              <a:rPr lang="en-US" dirty="0" smtClean="0"/>
              <a:t>2160) </a:t>
            </a:r>
            <a:r>
              <a:rPr lang="en-US" dirty="0"/>
              <a:t>progressive scanning format capable of 59.94 or 60 frames per </a:t>
            </a:r>
            <a:r>
              <a:rPr lang="en-US" dirty="0" smtClean="0"/>
              <a:t>second.</a:t>
            </a:r>
          </a:p>
          <a:p>
            <a:pPr lvl="1"/>
            <a:r>
              <a:rPr lang="en-US" dirty="0" smtClean="0"/>
              <a:t>Contrast</a:t>
            </a:r>
            <a:r>
              <a:rPr lang="en-US" baseline="0" dirty="0" smtClean="0"/>
              <a:t> </a:t>
            </a:r>
            <a:r>
              <a:rPr lang="en-US" dirty="0"/>
              <a:t>ratio – MTF at least 50% at 100 line-pairs per </a:t>
            </a:r>
            <a:r>
              <a:rPr lang="en-US" dirty="0" smtClean="0"/>
              <a:t>millimeter.</a:t>
            </a:r>
            <a:endParaRPr lang="en-US" baseline="0" dirty="0" smtClean="0"/>
          </a:p>
          <a:p>
            <a:pPr lvl="1"/>
            <a:r>
              <a:rPr lang="en-US" baseline="0" dirty="0" smtClean="0"/>
              <a:t>Color reproduction </a:t>
            </a:r>
            <a:r>
              <a:rPr lang="en-US" dirty="0"/>
              <a:t>-  ITU-R BT.2020 color </a:t>
            </a:r>
            <a:r>
              <a:rPr lang="en-US" dirty="0" smtClean="0"/>
              <a:t>gamut.</a:t>
            </a:r>
            <a:endParaRPr lang="en-US" baseline="0" dirty="0" smtClean="0"/>
          </a:p>
          <a:p>
            <a:r>
              <a:rPr lang="en-US" baseline="0" dirty="0" smtClean="0"/>
              <a:t>Camera controls</a:t>
            </a:r>
          </a:p>
          <a:p>
            <a:pPr lvl="1"/>
            <a:r>
              <a:rPr lang="en-US" baseline="0" dirty="0" smtClean="0"/>
              <a:t>Zoom, focus and iris – professional quality “feel” with fully </a:t>
            </a:r>
            <a:r>
              <a:rPr lang="en-US" baseline="0" dirty="0" err="1" smtClean="0"/>
              <a:t>servoed</a:t>
            </a:r>
            <a:r>
              <a:rPr lang="en-US" dirty="0" smtClean="0"/>
              <a:t> rate and position.</a:t>
            </a:r>
            <a:endParaRPr lang="en-US" baseline="0" dirty="0" smtClean="0"/>
          </a:p>
          <a:p>
            <a:pPr lvl="1"/>
            <a:r>
              <a:rPr lang="en-US" baseline="0" dirty="0" smtClean="0"/>
              <a:t>Black and white balance, shutter speed , etc.</a:t>
            </a:r>
          </a:p>
          <a:p>
            <a:pPr lvl="1"/>
            <a:r>
              <a:rPr lang="en-US" dirty="0" smtClean="0"/>
              <a:t>Temperature, humidity and water alarms.</a:t>
            </a:r>
            <a:endParaRPr lang="en-US" baseline="0" dirty="0" smtClean="0"/>
          </a:p>
          <a:p>
            <a:pPr lvl="0"/>
            <a:r>
              <a:rPr lang="en-US" baseline="0" dirty="0" smtClean="0"/>
              <a:t>Camera size and weight – comparable to </a:t>
            </a:r>
            <a:r>
              <a:rPr lang="en-US" baseline="0" dirty="0" err="1" smtClean="0"/>
              <a:t>Insite</a:t>
            </a:r>
            <a:r>
              <a:rPr lang="en-US" baseline="0" dirty="0" smtClean="0"/>
              <a:t> </a:t>
            </a:r>
            <a:r>
              <a:rPr lang="en-US" baseline="0" dirty="0" err="1" smtClean="0"/>
              <a:t>Zues</a:t>
            </a:r>
            <a:r>
              <a:rPr lang="en-US" baseline="0" dirty="0" smtClean="0"/>
              <a:t> Plus HDTV</a:t>
            </a:r>
            <a:r>
              <a:rPr lang="en-US" dirty="0" smtClean="0"/>
              <a:t> camera.</a:t>
            </a:r>
            <a:endParaRPr lang="en-US" baseline="0" dirty="0" smtClean="0"/>
          </a:p>
        </p:txBody>
      </p:sp>
      <p:sp>
        <p:nvSpPr>
          <p:cNvPr id="5" name="TextBox 4"/>
          <p:cNvSpPr txBox="1"/>
          <p:nvPr/>
        </p:nvSpPr>
        <p:spPr>
          <a:xfrm>
            <a:off x="3282480" y="6042026"/>
            <a:ext cx="5368139" cy="338554"/>
          </a:xfrm>
          <a:prstGeom prst="rect">
            <a:avLst/>
          </a:prstGeom>
          <a:noFill/>
        </p:spPr>
        <p:txBody>
          <a:bodyPr wrap="square" rtlCol="0">
            <a:spAutoFit/>
          </a:bodyPr>
          <a:lstStyle/>
          <a:p>
            <a:r>
              <a:rPr lang="en-US" sz="1600" dirty="0" smtClean="0"/>
              <a:t>Full requirements document is available upon request.</a:t>
            </a:r>
            <a:endParaRPr lang="en-US" sz="1600" dirty="0"/>
          </a:p>
        </p:txBody>
      </p:sp>
    </p:spTree>
    <p:extLst>
      <p:ext uri="{BB962C8B-B14F-4D97-AF65-F5344CB8AC3E}">
        <p14:creationId xmlns:p14="http://schemas.microsoft.com/office/powerpoint/2010/main" val="39180911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Topside Control Box Requirements</a:t>
            </a:r>
            <a:endParaRPr lang="en-US" sz="4000" dirty="0"/>
          </a:p>
        </p:txBody>
      </p:sp>
      <p:sp>
        <p:nvSpPr>
          <p:cNvPr id="3" name="Content Placeholder 2"/>
          <p:cNvSpPr>
            <a:spLocks noGrp="1"/>
          </p:cNvSpPr>
          <p:nvPr>
            <p:ph idx="1"/>
          </p:nvPr>
        </p:nvSpPr>
        <p:spPr>
          <a:xfrm>
            <a:off x="973078" y="1635064"/>
            <a:ext cx="10515600" cy="4351338"/>
          </a:xfrm>
        </p:spPr>
        <p:txBody>
          <a:bodyPr/>
          <a:lstStyle/>
          <a:p>
            <a:r>
              <a:rPr lang="en-US" dirty="0" smtClean="0"/>
              <a:t>MBARI </a:t>
            </a:r>
            <a:r>
              <a:rPr lang="en-US" dirty="0"/>
              <a:t>requires </a:t>
            </a:r>
            <a:r>
              <a:rPr lang="en-US" dirty="0" smtClean="0"/>
              <a:t>and builds professional </a:t>
            </a:r>
            <a:r>
              <a:rPr lang="en-US" dirty="0"/>
              <a:t>quality zoom and focus controls!</a:t>
            </a:r>
          </a:p>
        </p:txBody>
      </p:sp>
      <p:grpSp>
        <p:nvGrpSpPr>
          <p:cNvPr id="13" name="Group 12"/>
          <p:cNvGrpSpPr/>
          <p:nvPr/>
        </p:nvGrpSpPr>
        <p:grpSpPr>
          <a:xfrm>
            <a:off x="550928" y="2628611"/>
            <a:ext cx="7330898" cy="3609259"/>
            <a:chOff x="705253" y="3048740"/>
            <a:chExt cx="7330898" cy="3609259"/>
          </a:xfrm>
        </p:grpSpPr>
        <p:pic>
          <p:nvPicPr>
            <p:cNvPr id="4" name="Content Placeholder 3"/>
            <p:cNvPicPr>
              <a:picLocks noChangeAspect="1"/>
            </p:cNvPicPr>
            <p:nvPr/>
          </p:nvPicPr>
          <p:blipFill>
            <a:blip r:embed="rId5" cstate="print">
              <a:lum bright="9000"/>
              <a:extLst>
                <a:ext uri="{28A0092B-C50C-407E-A947-70E740481C1C}">
                  <a14:useLocalDpi xmlns:a14="http://schemas.microsoft.com/office/drawing/2010/main" val="0"/>
                </a:ext>
              </a:extLst>
            </a:blip>
            <a:stretch>
              <a:fillRect/>
            </a:stretch>
          </p:blipFill>
          <p:spPr>
            <a:xfrm>
              <a:off x="2063805" y="3048740"/>
              <a:ext cx="4812345" cy="3609259"/>
            </a:xfrm>
            <a:prstGeom prst="rect">
              <a:avLst/>
            </a:prstGeom>
          </p:spPr>
        </p:pic>
        <p:sp>
          <p:nvSpPr>
            <p:cNvPr id="5" name="TextBox 4"/>
            <p:cNvSpPr txBox="1"/>
            <p:nvPr/>
          </p:nvSpPr>
          <p:spPr>
            <a:xfrm>
              <a:off x="6502760" y="3366109"/>
              <a:ext cx="1533391" cy="646331"/>
            </a:xfrm>
            <a:prstGeom prst="rect">
              <a:avLst/>
            </a:prstGeom>
            <a:solidFill>
              <a:schemeClr val="bg1"/>
            </a:solidFill>
          </p:spPr>
          <p:txBody>
            <a:bodyPr wrap="square" rtlCol="0">
              <a:spAutoFit/>
            </a:bodyPr>
            <a:lstStyle/>
            <a:p>
              <a:r>
                <a:rPr lang="en-US" dirty="0"/>
                <a:t>Focus Position Slider</a:t>
              </a:r>
            </a:p>
          </p:txBody>
        </p:sp>
        <p:sp>
          <p:nvSpPr>
            <p:cNvPr id="6" name="TextBox 5"/>
            <p:cNvSpPr txBox="1"/>
            <p:nvPr/>
          </p:nvSpPr>
          <p:spPr>
            <a:xfrm>
              <a:off x="6613119" y="4207038"/>
              <a:ext cx="1218248" cy="646331"/>
            </a:xfrm>
            <a:prstGeom prst="rect">
              <a:avLst/>
            </a:prstGeom>
            <a:solidFill>
              <a:schemeClr val="bg1"/>
            </a:solidFill>
          </p:spPr>
          <p:txBody>
            <a:bodyPr wrap="square" rtlCol="0">
              <a:spAutoFit/>
            </a:bodyPr>
            <a:lstStyle/>
            <a:p>
              <a:r>
                <a:rPr lang="en-US" dirty="0"/>
                <a:t>Pan &amp; Tilt Control</a:t>
              </a:r>
            </a:p>
          </p:txBody>
        </p:sp>
        <p:sp>
          <p:nvSpPr>
            <p:cNvPr id="7" name="TextBox 6"/>
            <p:cNvSpPr txBox="1"/>
            <p:nvPr/>
          </p:nvSpPr>
          <p:spPr>
            <a:xfrm>
              <a:off x="705253" y="4866413"/>
              <a:ext cx="1883528" cy="923330"/>
            </a:xfrm>
            <a:prstGeom prst="rect">
              <a:avLst/>
            </a:prstGeom>
            <a:solidFill>
              <a:schemeClr val="bg1"/>
            </a:solidFill>
          </p:spPr>
          <p:txBody>
            <a:bodyPr wrap="square" rtlCol="0">
              <a:spAutoFit/>
            </a:bodyPr>
            <a:lstStyle/>
            <a:p>
              <a:r>
                <a:rPr lang="en-US" dirty="0"/>
                <a:t>Zoom Rate Control Rocker Switch</a:t>
              </a:r>
            </a:p>
          </p:txBody>
        </p:sp>
        <p:sp>
          <p:nvSpPr>
            <p:cNvPr id="8" name="TextBox 7"/>
            <p:cNvSpPr txBox="1"/>
            <p:nvPr/>
          </p:nvSpPr>
          <p:spPr>
            <a:xfrm>
              <a:off x="5574340" y="5366358"/>
              <a:ext cx="1192605" cy="369332"/>
            </a:xfrm>
            <a:prstGeom prst="rect">
              <a:avLst/>
            </a:prstGeom>
            <a:solidFill>
              <a:schemeClr val="bg1"/>
            </a:solidFill>
          </p:spPr>
          <p:txBody>
            <a:bodyPr wrap="square" rtlCol="0">
              <a:spAutoFit/>
            </a:bodyPr>
            <a:lstStyle/>
            <a:p>
              <a:r>
                <a:rPr lang="en-US" dirty="0" smtClean="0"/>
                <a:t>Sony </a:t>
              </a:r>
              <a:r>
                <a:rPr lang="en-US" dirty="0"/>
                <a:t>RCP</a:t>
              </a:r>
            </a:p>
          </p:txBody>
        </p:sp>
        <p:cxnSp>
          <p:nvCxnSpPr>
            <p:cNvPr id="9" name="Straight Arrow Connector 8"/>
            <p:cNvCxnSpPr/>
            <p:nvPr/>
          </p:nvCxnSpPr>
          <p:spPr>
            <a:xfrm flipH="1">
              <a:off x="5886180" y="3810733"/>
              <a:ext cx="519631" cy="221954"/>
            </a:xfrm>
            <a:prstGeom prst="straightConnector1">
              <a:avLst/>
            </a:prstGeom>
            <a:ln w="317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flipV="1">
              <a:off x="5904257" y="4525429"/>
              <a:ext cx="653243" cy="33379"/>
            </a:xfrm>
            <a:prstGeom prst="straightConnector1">
              <a:avLst/>
            </a:prstGeom>
            <a:ln w="317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4959945" y="5478317"/>
              <a:ext cx="542633" cy="105870"/>
            </a:xfrm>
            <a:prstGeom prst="straightConnector1">
              <a:avLst/>
            </a:prstGeom>
            <a:ln w="317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2738802" y="5309539"/>
              <a:ext cx="787175" cy="37078"/>
            </a:xfrm>
            <a:prstGeom prst="straightConnector1">
              <a:avLst/>
            </a:prstGeom>
            <a:ln w="317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
        <p:nvSpPr>
          <p:cNvPr id="23" name="TextBox 22"/>
          <p:cNvSpPr txBox="1"/>
          <p:nvPr/>
        </p:nvSpPr>
        <p:spPr>
          <a:xfrm>
            <a:off x="7131757" y="4672523"/>
            <a:ext cx="5060243" cy="646331"/>
          </a:xfrm>
          <a:prstGeom prst="rect">
            <a:avLst/>
          </a:prstGeom>
          <a:noFill/>
        </p:spPr>
        <p:txBody>
          <a:bodyPr wrap="square" rtlCol="0">
            <a:spAutoFit/>
          </a:bodyPr>
          <a:lstStyle/>
          <a:p>
            <a:r>
              <a:rPr lang="en-US" dirty="0">
                <a:solidFill>
                  <a:schemeClr val="bg2">
                    <a:lumMod val="60000"/>
                    <a:lumOff val="40000"/>
                  </a:schemeClr>
                </a:solidFill>
                <a:hlinkClick r:id="rId6"/>
              </a:rPr>
              <a:t>https://www.youtube.com/watch?v=X8oWnbcLI40</a:t>
            </a:r>
            <a:endParaRPr lang="en-US" dirty="0">
              <a:solidFill>
                <a:schemeClr val="bg2">
                  <a:lumMod val="60000"/>
                  <a:lumOff val="40000"/>
                </a:schemeClr>
              </a:solidFill>
            </a:endParaRPr>
          </a:p>
          <a:p>
            <a:endParaRPr lang="en-US" dirty="0">
              <a:solidFill>
                <a:schemeClr val="bg2">
                  <a:lumMod val="40000"/>
                  <a:lumOff val="60000"/>
                </a:schemeClr>
              </a:solidFill>
            </a:endParaRPr>
          </a:p>
        </p:txBody>
      </p:sp>
      <p:sp>
        <p:nvSpPr>
          <p:cNvPr id="24" name="TextBox 23"/>
          <p:cNvSpPr txBox="1"/>
          <p:nvPr/>
        </p:nvSpPr>
        <p:spPr>
          <a:xfrm>
            <a:off x="8585148" y="5215972"/>
            <a:ext cx="2153092" cy="369332"/>
          </a:xfrm>
          <a:prstGeom prst="rect">
            <a:avLst/>
          </a:prstGeom>
          <a:noFill/>
        </p:spPr>
        <p:txBody>
          <a:bodyPr wrap="square" rtlCol="0">
            <a:spAutoFit/>
          </a:bodyPr>
          <a:lstStyle/>
          <a:p>
            <a:r>
              <a:rPr lang="en-US" dirty="0"/>
              <a:t>(2,794,882 views)</a:t>
            </a:r>
          </a:p>
        </p:txBody>
      </p:sp>
      <p:sp>
        <p:nvSpPr>
          <p:cNvPr id="25" name="TextBox 24"/>
          <p:cNvSpPr txBox="1"/>
          <p:nvPr/>
        </p:nvSpPr>
        <p:spPr>
          <a:xfrm>
            <a:off x="8654259" y="4221407"/>
            <a:ext cx="2014870" cy="369332"/>
          </a:xfrm>
          <a:prstGeom prst="rect">
            <a:avLst/>
          </a:prstGeom>
          <a:noFill/>
        </p:spPr>
        <p:txBody>
          <a:bodyPr wrap="square" rtlCol="0">
            <a:spAutoFit/>
          </a:bodyPr>
          <a:lstStyle/>
          <a:p>
            <a:r>
              <a:rPr lang="en-US" dirty="0"/>
              <a:t>Focus example</a:t>
            </a:r>
          </a:p>
        </p:txBody>
      </p:sp>
      <p:pic>
        <p:nvPicPr>
          <p:cNvPr id="14" name="vamp_mouth">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8436460" y="2752185"/>
            <a:ext cx="2525643" cy="1420674"/>
          </a:xfrm>
          <a:prstGeom prst="rect">
            <a:avLst/>
          </a:prstGeom>
        </p:spPr>
      </p:pic>
    </p:spTree>
    <p:extLst>
      <p:ext uri="{BB962C8B-B14F-4D97-AF65-F5344CB8AC3E}">
        <p14:creationId xmlns:p14="http://schemas.microsoft.com/office/powerpoint/2010/main" val="290153191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4"/>
                                        </p:tgtEl>
                                      </p:cBhvr>
                                    </p:cmd>
                                  </p:childTnLst>
                                </p:cTn>
                              </p:par>
                            </p:childTnLst>
                          </p:cTn>
                        </p:par>
                      </p:childTnLst>
                    </p:cTn>
                  </p:par>
                </p:childTnLst>
              </p:cTn>
              <p:nextCondLst>
                <p:cond evt="onClick" delay="0">
                  <p:tgtEl>
                    <p:spTgt spid="14"/>
                  </p:tgtEl>
                </p:cond>
              </p:nextCondLst>
            </p:seq>
            <p:video fullScrn="1">
              <p:cMediaNode vol="80000">
                <p:cTn id="7" repeatCount="indefinite" fill="hold" display="0">
                  <p:stCondLst>
                    <p:cond delay="indefinite"/>
                  </p:stCondLst>
                </p:cTn>
                <p:tgtEl>
                  <p:spTgt spid="1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MBARI is Developing a State-of-the-Art 4K ROV Camera</a:t>
            </a:r>
            <a:endParaRPr lang="en-US" dirty="0"/>
          </a:p>
        </p:txBody>
      </p:sp>
      <p:sp>
        <p:nvSpPr>
          <p:cNvPr id="3" name="Content Placeholder 2"/>
          <p:cNvSpPr>
            <a:spLocks noGrp="1"/>
          </p:cNvSpPr>
          <p:nvPr>
            <p:ph idx="1"/>
          </p:nvPr>
        </p:nvSpPr>
        <p:spPr>
          <a:xfrm>
            <a:off x="411163" y="1935125"/>
            <a:ext cx="10233800" cy="4248926"/>
          </a:xfrm>
        </p:spPr>
        <p:txBody>
          <a:bodyPr>
            <a:normAutofit fontScale="92500" lnSpcReduction="20000"/>
          </a:bodyPr>
          <a:lstStyle/>
          <a:p>
            <a:r>
              <a:rPr lang="en-US" dirty="0" smtClean="0"/>
              <a:t>Based around the Sony HDC-P50 Module and </a:t>
            </a:r>
            <a:r>
              <a:rPr lang="en-US" dirty="0"/>
              <a:t>Canon CJ15ex4.3B </a:t>
            </a:r>
            <a:r>
              <a:rPr lang="en-US" dirty="0"/>
              <a:t>4K UHD </a:t>
            </a:r>
            <a:r>
              <a:rPr lang="en-US" dirty="0" smtClean="0"/>
              <a:t>Super Wide </a:t>
            </a:r>
            <a:r>
              <a:rPr lang="en-US" dirty="0"/>
              <a:t>lens with </a:t>
            </a:r>
            <a:r>
              <a:rPr lang="en-US" dirty="0" smtClean="0"/>
              <a:t>15x </a:t>
            </a:r>
            <a:r>
              <a:rPr lang="en-US" dirty="0" smtClean="0"/>
              <a:t>Zoom.</a:t>
            </a:r>
          </a:p>
          <a:p>
            <a:pPr lvl="1"/>
            <a:r>
              <a:rPr lang="en-US" dirty="0"/>
              <a:t>2/3” 3-Chip CMOS imager</a:t>
            </a:r>
          </a:p>
          <a:p>
            <a:pPr lvl="1"/>
            <a:r>
              <a:rPr lang="en-US" dirty="0"/>
              <a:t>4096x2160 progressive scanning @ 60 frames/sec.</a:t>
            </a:r>
          </a:p>
          <a:p>
            <a:pPr lvl="1"/>
            <a:r>
              <a:rPr lang="en-US" dirty="0"/>
              <a:t>Global shutter</a:t>
            </a:r>
          </a:p>
          <a:p>
            <a:pPr lvl="1"/>
            <a:r>
              <a:rPr lang="en-US" dirty="0"/>
              <a:t>ITU-R BT.2020 color gamut</a:t>
            </a:r>
          </a:p>
          <a:p>
            <a:pPr lvl="1"/>
            <a:r>
              <a:rPr lang="en-US" dirty="0"/>
              <a:t>High Dynamic Range (HDR) capable</a:t>
            </a:r>
          </a:p>
          <a:p>
            <a:pPr lvl="1"/>
            <a:r>
              <a:rPr lang="en-US" dirty="0" smtClean="0"/>
              <a:t>Smooth precision rate zoom and position focus servos.</a:t>
            </a:r>
          </a:p>
          <a:p>
            <a:pPr lvl="1"/>
            <a:r>
              <a:rPr lang="en-US" dirty="0" smtClean="0"/>
              <a:t>Professional topside control box.</a:t>
            </a:r>
          </a:p>
          <a:p>
            <a:pPr lvl="1"/>
            <a:r>
              <a:rPr lang="en-US" dirty="0" smtClean="0"/>
              <a:t>Single fiber telemetry for quad 3G-SDI video and all auxiliary channels.</a:t>
            </a:r>
          </a:p>
          <a:p>
            <a:pPr lvl="1"/>
            <a:r>
              <a:rPr lang="en-US" dirty="0" smtClean="0"/>
              <a:t>14-36Volt power supply input.</a:t>
            </a:r>
          </a:p>
          <a:p>
            <a:pPr lvl="1"/>
            <a:r>
              <a:rPr lang="en-US" dirty="0" smtClean="0"/>
              <a:t>Internal monitoring for temperature, humidity, pressure and water alarm.</a:t>
            </a:r>
          </a:p>
          <a:p>
            <a:pPr lvl="1"/>
            <a:r>
              <a:rPr lang="en-US" dirty="0" smtClean="0"/>
              <a:t>Housing size approximately equivalent to </a:t>
            </a:r>
            <a:r>
              <a:rPr lang="en-US" dirty="0" err="1" smtClean="0"/>
              <a:t>Insite</a:t>
            </a:r>
            <a:r>
              <a:rPr lang="en-US" dirty="0" smtClean="0"/>
              <a:t> Pacific Zeus Plus camera.</a:t>
            </a:r>
          </a:p>
          <a:p>
            <a:endParaRPr lang="en-US" dirty="0"/>
          </a:p>
        </p:txBody>
      </p:sp>
      <p:pic>
        <p:nvPicPr>
          <p:cNvPr id="4" name="Picture 3"/>
          <p:cNvPicPr>
            <a:picLocks noChangeAspect="1"/>
          </p:cNvPicPr>
          <p:nvPr/>
        </p:nvPicPr>
        <p:blipFill rotWithShape="1">
          <a:blip r:embed="rId2">
            <a:clrChange>
              <a:clrFrom>
                <a:srgbClr val="FFFFFF"/>
              </a:clrFrom>
              <a:clrTo>
                <a:srgbClr val="FFFFFF">
                  <a:alpha val="0"/>
                </a:srgbClr>
              </a:clrTo>
            </a:clrChange>
            <a:duotone>
              <a:prstClr val="black"/>
              <a:srgbClr val="FFFFFF">
                <a:tint val="45000"/>
                <a:satMod val="400000"/>
              </a:srgbClr>
            </a:duotone>
            <a:extLst>
              <a:ext uri="{28A0092B-C50C-407E-A947-70E740481C1C}">
                <a14:useLocalDpi xmlns:a14="http://schemas.microsoft.com/office/drawing/2010/main" val="0"/>
              </a:ext>
            </a:extLst>
          </a:blip>
          <a:srcRect l="3171" t="15609" r="3302" b="9603"/>
          <a:stretch/>
        </p:blipFill>
        <p:spPr>
          <a:xfrm>
            <a:off x="8265041" y="2399566"/>
            <a:ext cx="3459344" cy="2076835"/>
          </a:xfrm>
          <a:prstGeom prst="rect">
            <a:avLst/>
          </a:prstGeom>
          <a:ln>
            <a:solidFill>
              <a:schemeClr val="accent1"/>
            </a:solidFill>
          </a:ln>
        </p:spPr>
      </p:pic>
    </p:spTree>
    <p:extLst>
      <p:ext uri="{BB962C8B-B14F-4D97-AF65-F5344CB8AC3E}">
        <p14:creationId xmlns:p14="http://schemas.microsoft.com/office/powerpoint/2010/main" val="25836389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Development Plan</a:t>
            </a:r>
            <a:endParaRPr lang="en-US" dirty="0"/>
          </a:p>
        </p:txBody>
      </p:sp>
      <p:sp>
        <p:nvSpPr>
          <p:cNvPr id="3" name="Content Placeholder 2"/>
          <p:cNvSpPr>
            <a:spLocks noGrp="1"/>
          </p:cNvSpPr>
          <p:nvPr>
            <p:ph idx="1"/>
          </p:nvPr>
        </p:nvSpPr>
        <p:spPr>
          <a:xfrm>
            <a:off x="1120000" y="1690688"/>
            <a:ext cx="10233800" cy="4351338"/>
          </a:xfrm>
        </p:spPr>
        <p:txBody>
          <a:bodyPr/>
          <a:lstStyle/>
          <a:p>
            <a:r>
              <a:rPr lang="en-US" dirty="0" smtClean="0"/>
              <a:t>MBARI is modifying the HDC P-50 to fit inside a </a:t>
            </a:r>
            <a:r>
              <a:rPr lang="en-US" dirty="0" smtClean="0"/>
              <a:t>180mm </a:t>
            </a:r>
            <a:r>
              <a:rPr lang="en-US" dirty="0" smtClean="0"/>
              <a:t>I.D. Housing.</a:t>
            </a:r>
          </a:p>
          <a:p>
            <a:pPr lvl="1"/>
            <a:r>
              <a:rPr lang="en-US" dirty="0" smtClean="0"/>
              <a:t>Custom chassis</a:t>
            </a:r>
          </a:p>
          <a:p>
            <a:pPr lvl="1"/>
            <a:r>
              <a:rPr lang="en-US" dirty="0" smtClean="0"/>
              <a:t>Telemetry, electronics and lens control systems.</a:t>
            </a:r>
          </a:p>
          <a:p>
            <a:pPr lvl="1"/>
            <a:r>
              <a:rPr lang="en-US" dirty="0" smtClean="0"/>
              <a:t>Topside control box.</a:t>
            </a:r>
          </a:p>
          <a:p>
            <a:r>
              <a:rPr lang="en-US" dirty="0" smtClean="0"/>
              <a:t>Plan is to have commercial vendor design and fabricate the optical dome port, optical adapter assembly and housing.</a:t>
            </a:r>
          </a:p>
          <a:p>
            <a:pPr lvl="1"/>
            <a:r>
              <a:rPr lang="en-US" dirty="0" smtClean="0"/>
              <a:t>Highly respected and experienced deep ocean vendor.</a:t>
            </a:r>
          </a:p>
          <a:p>
            <a:pPr lvl="1"/>
            <a:r>
              <a:rPr lang="en-US" dirty="0" smtClean="0"/>
              <a:t>Optical engineering is by the leading expert in the field.</a:t>
            </a:r>
          </a:p>
        </p:txBody>
      </p:sp>
    </p:spTree>
    <p:extLst>
      <p:ext uri="{BB962C8B-B14F-4D97-AF65-F5344CB8AC3E}">
        <p14:creationId xmlns:p14="http://schemas.microsoft.com/office/powerpoint/2010/main" val="203731516"/>
      </p:ext>
    </p:extLst>
  </p:cSld>
  <p:clrMapOvr>
    <a:masterClrMapping/>
  </p:clrMapOvr>
  <p:timing>
    <p:tnLst>
      <p:par>
        <p:cTn id="1" dur="indefinite" restart="never" nodeType="tmRoot"/>
      </p:par>
    </p:tnLst>
  </p:timing>
</p:sld>
</file>

<file path=ppt/theme/theme1.xml><?xml version="1.0" encoding="utf-8"?>
<a:theme xmlns:a="http://schemas.openxmlformats.org/drawingml/2006/main" name="Depth">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TM04033923[[fn=Depth]]</Template>
  <TotalTime>9032</TotalTime>
  <Words>1048</Words>
  <Application>Microsoft Office PowerPoint</Application>
  <PresentationFormat>Widescreen</PresentationFormat>
  <Paragraphs>146</Paragraphs>
  <Slides>18</Slides>
  <Notes>11</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Corbel</vt:lpstr>
      <vt:lpstr>Depth</vt:lpstr>
      <vt:lpstr>4K  ROV  Camera  Development   Project</vt:lpstr>
      <vt:lpstr>MBARI Strives for the Highest Quality ROV Video to Support our Research Mission</vt:lpstr>
      <vt:lpstr>Advantages of 4K Video</vt:lpstr>
      <vt:lpstr>Existing Commercial Products Do Not Meet Our Requirements</vt:lpstr>
      <vt:lpstr>Tests of Commercially Available ROV 4K Cameras (corner resolution)</vt:lpstr>
      <vt:lpstr>Major Camera Requirements Summary</vt:lpstr>
      <vt:lpstr>Topside Control Box Requirements</vt:lpstr>
      <vt:lpstr>MBARI is Developing a State-of-the-Art 4K ROV Camera</vt:lpstr>
      <vt:lpstr>Development Plan</vt:lpstr>
      <vt:lpstr>4K 4000 meter Camera Systems Costs</vt:lpstr>
      <vt:lpstr>Development Schedule</vt:lpstr>
      <vt:lpstr>Previous MBARI Video Camera Work</vt:lpstr>
      <vt:lpstr>4000 Meter ROV Camera Sony HDC-750 camera and Fujinon HA10X5.2 wide angle zoom lens. MBARI camera and lens servo controls. Optical design by Milt Laikin, custom housing by Insite Pacific.</vt:lpstr>
      <vt:lpstr>MBARI i2MAP 4K Autonomous Vehicle Camera &amp; 2 TB Recorder Sony PMW-F5 and AJA Ki Pro Quad recorder super 35 Bayer array and Sony SCL-P11X15 wide angle lens. Camera assembly and 1500 meter housing by MBARI. Optical path design by Paul Remijan PhD.</vt:lpstr>
      <vt:lpstr>MBARI i2MAP 4K Autonomous Vehicle Camera ~1.5 meters</vt:lpstr>
      <vt:lpstr>MBARI i2MAP 4K Autonomous Vehicle Camera – pixel limited resolution at 1.5 meters (in filtered sea water)</vt:lpstr>
      <vt:lpstr>End</vt:lpstr>
      <vt:lpstr>The History of Video Formats and Cameras at MBARI</vt:lpstr>
    </vt:vector>
  </TitlesOfParts>
  <Company>MBARI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4K  ROV  Camera  Development   Abstract  Presentation</dc:title>
  <dc:creator>Mark Chaffey</dc:creator>
  <cp:lastModifiedBy>Mark Chaffey</cp:lastModifiedBy>
  <cp:revision>89</cp:revision>
  <cp:lastPrinted>2020-02-19T19:16:51Z</cp:lastPrinted>
  <dcterms:created xsi:type="dcterms:W3CDTF">2019-05-21T01:03:06Z</dcterms:created>
  <dcterms:modified xsi:type="dcterms:W3CDTF">2020-02-19T19:27:13Z</dcterms:modified>
</cp:coreProperties>
</file>