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302" r:id="rId6"/>
    <p:sldId id="277" r:id="rId7"/>
    <p:sldId id="305" r:id="rId8"/>
    <p:sldId id="306" r:id="rId9"/>
    <p:sldId id="307" r:id="rId10"/>
    <p:sldId id="308" r:id="rId11"/>
    <p:sldId id="295" r:id="rId12"/>
    <p:sldId id="309" r:id="rId13"/>
    <p:sldId id="310" r:id="rId14"/>
    <p:sldId id="311" r:id="rId15"/>
    <p:sldId id="312" r:id="rId16"/>
    <p:sldId id="303" r:id="rId17"/>
    <p:sldId id="304" r:id="rId18"/>
    <p:sldId id="298" r:id="rId19"/>
    <p:sldId id="313" r:id="rId20"/>
    <p:sldId id="299" r:id="rId21"/>
    <p:sldId id="301" r:id="rId22"/>
    <p:sldId id="315" r:id="rId23"/>
    <p:sldId id="314" r:id="rId24"/>
    <p:sldId id="321" r:id="rId25"/>
    <p:sldId id="316" r:id="rId26"/>
    <p:sldId id="317" r:id="rId27"/>
    <p:sldId id="318" r:id="rId28"/>
    <p:sldId id="320" r:id="rId2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415" autoAdjust="0"/>
  </p:normalViewPr>
  <p:slideViewPr>
    <p:cSldViewPr snapToGrid="0">
      <p:cViewPr>
        <p:scale>
          <a:sx n="66" d="100"/>
          <a:sy n="66" d="100"/>
        </p:scale>
        <p:origin x="1920" y="1368"/>
      </p:cViewPr>
      <p:guideLst/>
    </p:cSldViewPr>
  </p:slideViewPr>
  <p:outlineViewPr>
    <p:cViewPr>
      <p:scale>
        <a:sx n="33" d="100"/>
        <a:sy n="33" d="100"/>
      </p:scale>
      <p:origin x="0" y="-113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9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4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1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2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1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4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62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5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3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9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0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1D52A-3393-4FF1-BCA8-798E0B7A084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0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ibertronics.com/101001000base-t-to-sfp-ethernet-media" TargetMode="External"/><Relationship Id="rId2" Type="http://schemas.openxmlformats.org/officeDocument/2006/relationships/hyperlink" Target="https://fibertronics.com/2-port-switch-101001000-rj45-to-2-sfp-port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www.perle.com/products/10-100-poe-media-converters.shtml#applicationdiagrams" TargetMode="External"/><Relationship Id="rId4" Type="http://schemas.openxmlformats.org/officeDocument/2006/relationships/hyperlink" Target="https://www.blackbox.com/en-us/store/Detail.aspx/Pure-Networking-Copper-to-Fiber-Media-Converter---10-100BASE-TX-to-100BASE-FX-SFP/LHC210A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hop.sdp-si.com/catalog/?brand=sdp&amp;cid=p680" TargetMode="External"/><Relationship Id="rId2" Type="http://schemas.openxmlformats.org/officeDocument/2006/relationships/hyperlink" Target="https://dynatect.com/product/clutches/mechanical-slip-clutches/series-16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atalog.dynapar.com/ecatalog/incremental-encoders/en/E9?_ga=2.158800634.171294003.1560294496-1192861477.1560294496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8oWnbcLI4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43330022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Agenda: 4K ROV Camera Architecture Brainstorming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July 2,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53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488" y="257695"/>
            <a:ext cx="9888741" cy="642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9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24604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54" y="206951"/>
            <a:ext cx="9487593" cy="644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1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06" y="111570"/>
            <a:ext cx="9582157" cy="657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8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5702"/>
            <a:ext cx="10582399" cy="665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7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2346" y="281998"/>
            <a:ext cx="5695604" cy="744687"/>
          </a:xfrm>
        </p:spPr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Lapbox</a:t>
            </a:r>
            <a:r>
              <a:rPr lang="en-US" dirty="0" smtClean="0"/>
              <a:t>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888" y="1109812"/>
            <a:ext cx="6833062" cy="574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Fujinon Lens Control Interfaces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3" y="1690688"/>
            <a:ext cx="7929888" cy="40194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049" y="1465728"/>
            <a:ext cx="4239058" cy="457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8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Fujinon Lens </a:t>
            </a:r>
            <a:r>
              <a:rPr lang="en-US" dirty="0" smtClean="0"/>
              <a:t>to Camera Interface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4475" y="1886401"/>
            <a:ext cx="5341613" cy="391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3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Older HD lens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48871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2970415" y="113974"/>
            <a:ext cx="8872158" cy="6744026"/>
            <a:chOff x="1889760" y="54135"/>
            <a:chExt cx="8872158" cy="674402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9760" y="54135"/>
              <a:ext cx="8872158" cy="6744026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3771900" y="2944905"/>
              <a:ext cx="1546412" cy="85388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5253644" y="2443942"/>
              <a:ext cx="1072195" cy="723207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325838" y="2186247"/>
              <a:ext cx="20201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Micro coax cables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 flipV="1">
              <a:off x="5079076" y="1428160"/>
              <a:ext cx="1190978" cy="880846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3641668" y="750587"/>
              <a:ext cx="1546412" cy="85388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367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Invited Attendees?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Dave French</a:t>
            </a:r>
          </a:p>
          <a:p>
            <a:r>
              <a:rPr lang="en-US" dirty="0" smtClean="0"/>
              <a:t>Andy Hamilton</a:t>
            </a:r>
          </a:p>
          <a:p>
            <a:r>
              <a:rPr lang="en-US" dirty="0" smtClean="0"/>
              <a:t>Paul McGill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Brent Roman</a:t>
            </a:r>
          </a:p>
          <a:p>
            <a:r>
              <a:rPr lang="en-US" dirty="0" smtClean="0"/>
              <a:t>Mike </a:t>
            </a:r>
            <a:r>
              <a:rPr lang="en-US" dirty="0" err="1" smtClean="0"/>
              <a:t>Risi</a:t>
            </a:r>
            <a:endParaRPr lang="en-US" dirty="0" smtClean="0"/>
          </a:p>
          <a:p>
            <a:r>
              <a:rPr lang="en-US" dirty="0"/>
              <a:t>Rich Henthorn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25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306" y="136526"/>
            <a:ext cx="10515600" cy="616510"/>
          </a:xfrm>
        </p:spPr>
        <p:txBody>
          <a:bodyPr>
            <a:noAutofit/>
          </a:bodyPr>
          <a:lstStyle/>
          <a:p>
            <a:r>
              <a:rPr lang="en-US" sz="3200" dirty="0" smtClean="0"/>
              <a:t>Possible technology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11306" y="753036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Ethernet to fiber </a:t>
            </a:r>
            <a:r>
              <a:rPr lang="en-US" sz="2400" dirty="0" smtClean="0"/>
              <a:t>converters</a:t>
            </a:r>
          </a:p>
          <a:p>
            <a:pPr lvl="1"/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fibertronics.com/2-port-switch-101001000-rj45-to-2-sfp-ports</a:t>
            </a:r>
            <a:endParaRPr lang="en-US" sz="2000" dirty="0" smtClean="0"/>
          </a:p>
          <a:p>
            <a:pPr lvl="1"/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fibertronics.com/101001000base-t-to-sfp-ethernet-media</a:t>
            </a:r>
            <a:endParaRPr lang="en-US" sz="2000" dirty="0" smtClean="0"/>
          </a:p>
          <a:p>
            <a:pPr lvl="1"/>
            <a:r>
              <a:rPr lang="en-US" sz="2000" dirty="0">
                <a:hlinkClick r:id="rId4"/>
              </a:rPr>
              <a:t>https://www.blackbox.com/en-us/store/Detail.aspx/Pure-Networking-Copper-to-Fiber-Media-Converter---</a:t>
            </a:r>
            <a:r>
              <a:rPr lang="en-US" sz="2000" dirty="0" smtClean="0">
                <a:hlinkClick r:id="rId4"/>
              </a:rPr>
              <a:t>10-100BASE-TX-to-100BASE-FX-SFP/LHC210A</a:t>
            </a:r>
            <a:endParaRPr lang="en-US" sz="2000" dirty="0" smtClean="0"/>
          </a:p>
          <a:p>
            <a:pPr lvl="1"/>
            <a:r>
              <a:rPr lang="en-US" sz="2000" dirty="0">
                <a:hlinkClick r:id="rId5"/>
              </a:rPr>
              <a:t>https://</a:t>
            </a:r>
            <a:r>
              <a:rPr lang="en-US" sz="2000" dirty="0" smtClean="0">
                <a:hlinkClick r:id="rId5"/>
              </a:rPr>
              <a:t>www.perle.com/products/10-100-poe-media-converters.shtml#applicationdiagrams</a:t>
            </a:r>
            <a:endParaRPr lang="en-US" sz="2000" dirty="0" smtClean="0"/>
          </a:p>
          <a:p>
            <a:r>
              <a:rPr lang="en-US" sz="2400" dirty="0" smtClean="0"/>
              <a:t>Sony RCP serial to Ethernet converters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8056" y="3432362"/>
            <a:ext cx="91821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8934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Lens Drive Motors &amp; Encoders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0453" y="1207060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Drive motors</a:t>
            </a:r>
          </a:p>
          <a:p>
            <a:pPr lvl="1"/>
            <a:r>
              <a:rPr lang="en-US" sz="1600" dirty="0" err="1" smtClean="0"/>
              <a:t>Maxon</a:t>
            </a:r>
            <a:endParaRPr lang="en-US" sz="1600" dirty="0" smtClean="0"/>
          </a:p>
          <a:p>
            <a:pPr lvl="1"/>
            <a:r>
              <a:rPr lang="en-US" sz="1600" dirty="0"/>
              <a:t>www.faulhaber.com</a:t>
            </a:r>
          </a:p>
          <a:p>
            <a:r>
              <a:rPr lang="en-US" sz="2000" dirty="0" smtClean="0"/>
              <a:t>Torque limit clutches</a:t>
            </a:r>
          </a:p>
          <a:p>
            <a:pPr lvl="1"/>
            <a:r>
              <a:rPr lang="en-US" sz="1600" dirty="0">
                <a:hlinkClick r:id="rId2"/>
              </a:rPr>
              <a:t>https://dynatect.com/product/clutches/mechanical-slip-clutches/series-16</a:t>
            </a:r>
            <a:r>
              <a:rPr lang="en-US" sz="1600" dirty="0" smtClean="0">
                <a:hlinkClick r:id="rId2"/>
              </a:rPr>
              <a:t>/</a:t>
            </a:r>
            <a:endParaRPr lang="en-US" sz="1600" dirty="0" smtClean="0"/>
          </a:p>
          <a:p>
            <a:pPr lvl="1"/>
            <a:r>
              <a:rPr lang="en-US" sz="1600" dirty="0">
                <a:hlinkClick r:id="rId3"/>
              </a:rPr>
              <a:t>https://shop.sdp-si.com/catalog/?</a:t>
            </a:r>
            <a:r>
              <a:rPr lang="en-US" sz="1600" dirty="0" smtClean="0">
                <a:hlinkClick r:id="rId3"/>
              </a:rPr>
              <a:t>brand=sdp&amp;cid=p680</a:t>
            </a:r>
            <a:endParaRPr lang="en-US" sz="1600" dirty="0" smtClean="0"/>
          </a:p>
          <a:p>
            <a:r>
              <a:rPr lang="en-US" sz="2000" dirty="0"/>
              <a:t>Encoders</a:t>
            </a:r>
          </a:p>
          <a:p>
            <a:pPr lvl="1"/>
            <a:r>
              <a:rPr lang="en-US" sz="1600" dirty="0">
                <a:hlinkClick r:id="rId4"/>
              </a:rPr>
              <a:t>https://ecatalog.dynapar.com/ecatalog/incremental-encoders/en/E9?_</a:t>
            </a:r>
            <a:r>
              <a:rPr lang="en-US" sz="1600" dirty="0" smtClean="0">
                <a:hlinkClick r:id="rId4"/>
              </a:rPr>
              <a:t>ga=2.158800634.171294003.1560294496-1192861477.1560294496</a:t>
            </a:r>
            <a:endParaRPr lang="en-US" sz="1600" dirty="0" smtClean="0"/>
          </a:p>
          <a:p>
            <a:endParaRPr lang="en-US" sz="20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3816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1" y="568643"/>
            <a:ext cx="11200286" cy="56083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9120" y="5364480"/>
            <a:ext cx="10774680" cy="33528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Sony HDC-P50 Camera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394" y="1690688"/>
            <a:ext cx="3639671" cy="4543750"/>
          </a:xfrm>
          <a:prstGeom prst="rect">
            <a:avLst/>
          </a:prstGeom>
        </p:spPr>
      </p:pic>
      <p:sp>
        <p:nvSpPr>
          <p:cNvPr id="6" name="Flowchart: Or 5"/>
          <p:cNvSpPr/>
          <p:nvPr/>
        </p:nvSpPr>
        <p:spPr>
          <a:xfrm>
            <a:off x="5984553" y="4108932"/>
            <a:ext cx="612648" cy="612648"/>
          </a:xfrm>
          <a:prstGeom prst="flowChar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/>
          <p:cNvSpPr/>
          <p:nvPr/>
        </p:nvSpPr>
        <p:spPr>
          <a:xfrm>
            <a:off x="5984553" y="3621439"/>
            <a:ext cx="612648" cy="612648"/>
          </a:xfrm>
          <a:prstGeom prst="flowChar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6597202" y="3962563"/>
            <a:ext cx="1757089" cy="3727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597201" y="3475070"/>
            <a:ext cx="1757089" cy="3727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354290" y="3233015"/>
            <a:ext cx="186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Geometric center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374821" y="3739600"/>
            <a:ext cx="186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Optical center</a:t>
            </a:r>
            <a:endParaRPr lang="en-US" dirty="0"/>
          </a:p>
        </p:txBody>
      </p:sp>
      <p:sp>
        <p:nvSpPr>
          <p:cNvPr id="18" name="Left Bracket 17"/>
          <p:cNvSpPr/>
          <p:nvPr/>
        </p:nvSpPr>
        <p:spPr>
          <a:xfrm>
            <a:off x="5727469" y="3924266"/>
            <a:ext cx="108066" cy="490990"/>
          </a:xfrm>
          <a:prstGeom prst="leftBracke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039985" y="3905174"/>
            <a:ext cx="1678672" cy="3028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57121" y="3663119"/>
            <a:ext cx="186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15.5mm offset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46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39" y="370390"/>
            <a:ext cx="6097327" cy="62040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766" y="736519"/>
            <a:ext cx="5712736" cy="571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89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093" y="1516156"/>
            <a:ext cx="6958853" cy="521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87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294" y="542925"/>
            <a:ext cx="8213912" cy="616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21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75" y="837078"/>
            <a:ext cx="7830671" cy="587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01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328" y="127746"/>
            <a:ext cx="8973671" cy="673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914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the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3237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Background on lens controllers</a:t>
            </a:r>
          </a:p>
          <a:p>
            <a:pPr lvl="1"/>
            <a:r>
              <a:rPr lang="en-US" baseline="0" dirty="0" smtClean="0"/>
              <a:t>Performance</a:t>
            </a:r>
            <a:r>
              <a:rPr lang="en-US" dirty="0" smtClean="0"/>
              <a:t> requirements.</a:t>
            </a:r>
            <a:endParaRPr lang="en-US" baseline="0" dirty="0" smtClean="0"/>
          </a:p>
          <a:p>
            <a:pPr lvl="1"/>
            <a:r>
              <a:rPr lang="en-US" baseline="0" dirty="0" smtClean="0"/>
              <a:t>Architectural</a:t>
            </a:r>
            <a:r>
              <a:rPr lang="en-US" dirty="0" smtClean="0"/>
              <a:t> constraints</a:t>
            </a:r>
            <a:r>
              <a:rPr lang="en-US" baseline="0" dirty="0" smtClean="0"/>
              <a:t>.</a:t>
            </a:r>
          </a:p>
          <a:p>
            <a:r>
              <a:rPr lang="en-US" dirty="0"/>
              <a:t>Brainstorm on lens controller architectures</a:t>
            </a:r>
          </a:p>
          <a:p>
            <a:pPr lvl="1"/>
            <a:r>
              <a:rPr lang="en-US" dirty="0" smtClean="0"/>
              <a:t>Four different architectural possibilities.</a:t>
            </a:r>
          </a:p>
          <a:p>
            <a:pPr lvl="2"/>
            <a:r>
              <a:rPr lang="en-US" dirty="0" smtClean="0"/>
              <a:t>#1 - Build from scratch.</a:t>
            </a:r>
          </a:p>
          <a:p>
            <a:pPr lvl="2"/>
            <a:r>
              <a:rPr lang="en-US" dirty="0" smtClean="0"/>
              <a:t>#2 - Use Fujinon controller for Iris.</a:t>
            </a:r>
          </a:p>
          <a:p>
            <a:pPr lvl="2"/>
            <a:r>
              <a:rPr lang="en-US" dirty="0" smtClean="0"/>
              <a:t>#3 - Use analog inputs to Fujinon Controller.</a:t>
            </a:r>
          </a:p>
          <a:p>
            <a:pPr lvl="2"/>
            <a:r>
              <a:rPr lang="en-US" dirty="0" smtClean="0"/>
              <a:t>#4 - Use digital inputs to Fujinon Controller.</a:t>
            </a:r>
          </a:p>
          <a:p>
            <a:pPr lvl="1"/>
            <a:r>
              <a:rPr lang="en-US" dirty="0" smtClean="0"/>
              <a:t>What option is the easiest to implement?</a:t>
            </a:r>
            <a:endParaRPr lang="en-US" baseline="0" dirty="0" smtClean="0"/>
          </a:p>
          <a:p>
            <a:pPr lvl="1"/>
            <a:r>
              <a:rPr lang="en-US" baseline="0" dirty="0" smtClean="0"/>
              <a:t>How much software development required?</a:t>
            </a:r>
          </a:p>
        </p:txBody>
      </p:sp>
    </p:spTree>
    <p:extLst>
      <p:ext uri="{BB962C8B-B14F-4D97-AF65-F5344CB8AC3E}">
        <p14:creationId xmlns:p14="http://schemas.microsoft.com/office/powerpoint/2010/main" val="92861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lvl="0"/>
            <a:r>
              <a:rPr lang="en-US" baseline="0" dirty="0" smtClean="0"/>
              <a:t>Camera controls</a:t>
            </a:r>
          </a:p>
          <a:p>
            <a:pPr lvl="1"/>
            <a:r>
              <a:rPr lang="en-US" baseline="0" dirty="0" smtClean="0"/>
              <a:t>Zoom</a:t>
            </a:r>
            <a:r>
              <a:rPr lang="en-US" dirty="0" smtClean="0"/>
              <a:t> : RATE control with smooth start and stop into low speed</a:t>
            </a:r>
            <a:r>
              <a:rPr lang="en-US" baseline="0" dirty="0" smtClean="0"/>
              <a:t> movement , but fast ramp to high speed. Feedback is either tachometer</a:t>
            </a:r>
            <a:r>
              <a:rPr lang="en-US" dirty="0" smtClean="0"/>
              <a:t> or </a:t>
            </a:r>
            <a:r>
              <a:rPr lang="en-US" baseline="0" dirty="0" smtClean="0"/>
              <a:t>encoder</a:t>
            </a:r>
            <a:r>
              <a:rPr lang="en-US" dirty="0" smtClean="0"/>
              <a:t>, depending on drive motor selection.</a:t>
            </a:r>
            <a:endParaRPr lang="en-US" baseline="0" dirty="0" smtClean="0"/>
          </a:p>
          <a:p>
            <a:pPr lvl="1"/>
            <a:r>
              <a:rPr lang="en-US" baseline="0" dirty="0" smtClean="0"/>
              <a:t>Focus : POSITION control with</a:t>
            </a:r>
            <a:r>
              <a:rPr lang="en-US" dirty="0" smtClean="0"/>
              <a:t> smooth ramps to commanded position. Feedback is either position pot or encoder depending on drive motor selection.</a:t>
            </a:r>
          </a:p>
          <a:p>
            <a:pPr lvl="1"/>
            <a:r>
              <a:rPr lang="en-US" baseline="0" dirty="0" smtClean="0"/>
              <a:t>Iris</a:t>
            </a:r>
            <a:r>
              <a:rPr lang="en-US" dirty="0"/>
              <a:t>: POSITION control with smooth ramps to commanded position. Feedback is either position pot or encoder depending on drive motor selection</a:t>
            </a:r>
            <a:r>
              <a:rPr lang="en-US" dirty="0" smtClean="0"/>
              <a:t>. Command signal comes though camera/lens interface.</a:t>
            </a:r>
          </a:p>
          <a:p>
            <a:pPr lvl="2"/>
            <a:r>
              <a:rPr lang="en-US" dirty="0" smtClean="0"/>
              <a:t>Option: Use Fujinon lens drive for Iris.</a:t>
            </a:r>
            <a:endParaRPr lang="en-US" dirty="0"/>
          </a:p>
          <a:p>
            <a:pPr lvl="1"/>
            <a:r>
              <a:rPr lang="en-US" baseline="0" dirty="0" smtClean="0"/>
              <a:t>Black and white balance, shutter speed , etc. Handled through</a:t>
            </a:r>
            <a:r>
              <a:rPr lang="en-US" dirty="0" smtClean="0"/>
              <a:t> camera system remote control panel (RCP).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73891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to resolve in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70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Can Ethernet be real-time enough for control response without lag or intermittent sluggishness?</a:t>
            </a:r>
          </a:p>
          <a:p>
            <a:pPr lvl="1"/>
            <a:r>
              <a:rPr lang="en-US" dirty="0" smtClean="0"/>
              <a:t>Option would be to switch to EIA232/422, but would then have to write communications application?</a:t>
            </a:r>
          </a:p>
          <a:p>
            <a:r>
              <a:rPr lang="en-US" dirty="0" smtClean="0"/>
              <a:t>Which embedded processor/development environment would be the best choice for the motor drive application?</a:t>
            </a:r>
          </a:p>
          <a:p>
            <a:r>
              <a:rPr lang="en-US" dirty="0" smtClean="0"/>
              <a:t>Fujinon remote digital interface does not appear to have a rate control mode for zoom – position only. Would this be any good?</a:t>
            </a:r>
          </a:p>
          <a:p>
            <a:r>
              <a:rPr lang="en-US" dirty="0" smtClean="0"/>
              <a:t>Not clear of Fujinon analog zoom input is rate or position – looks like position. Better option to spoof the hand control rocker input? It is definitely a rate control.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36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805" y="3048740"/>
            <a:ext cx="4812345" cy="36092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MBARI requirements for our main ROV cameras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MBARI </a:t>
            </a:r>
            <a:r>
              <a:rPr lang="en-US" dirty="0"/>
              <a:t>requires professional quality zoom and focus controls!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02760" y="3366109"/>
            <a:ext cx="15333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Focus Position Slider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13119" y="4207038"/>
            <a:ext cx="121824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Pan &amp; Tilt Control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5253" y="4866413"/>
            <a:ext cx="188352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Zoom Rate Control Rocker Switch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4340" y="5366358"/>
            <a:ext cx="119260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Ikegami RCP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886180" y="3810733"/>
            <a:ext cx="519631" cy="221954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904257" y="4525429"/>
            <a:ext cx="653243" cy="33379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4959945" y="5478317"/>
            <a:ext cx="505190" cy="211206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738802" y="5309539"/>
            <a:ext cx="787175" cy="37078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131755" y="5627931"/>
            <a:ext cx="5060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https://www.youtube.com/watch?v=X8oWnbcLI40</a:t>
            </a:r>
            <a:endParaRPr lang="en-US" dirty="0"/>
          </a:p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687540" y="6040947"/>
            <a:ext cx="215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(2,794,882 views)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7540" y="5242072"/>
            <a:ext cx="201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Focus example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75958" y="4668703"/>
            <a:ext cx="2971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vimeo.com/43330022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8036151" y="4156097"/>
            <a:ext cx="3317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Commercial follow focus </a:t>
            </a:r>
            <a:r>
              <a:rPr lang="en-US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2939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265" y="246785"/>
            <a:ext cx="8927691" cy="815282"/>
          </a:xfrm>
        </p:spPr>
        <p:txBody>
          <a:bodyPr/>
          <a:lstStyle/>
          <a:p>
            <a:r>
              <a:rPr lang="en-US" dirty="0" smtClean="0"/>
              <a:t>Top to Bottom Architecture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05" y="1113791"/>
            <a:ext cx="11415790" cy="547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0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7340"/>
          </a:xfrm>
        </p:spPr>
        <p:txBody>
          <a:bodyPr>
            <a:normAutofit fontScale="90000"/>
          </a:bodyPr>
          <a:lstStyle/>
          <a:p>
            <a:r>
              <a:rPr lang="en-US" dirty="0"/>
              <a:t>Top to Bottom Architecture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28" y="932203"/>
            <a:ext cx="10896890" cy="506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2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652" y="197340"/>
            <a:ext cx="10131148" cy="651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2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84915</TotalTime>
  <Words>467</Words>
  <Application>Microsoft Office PowerPoint</Application>
  <PresentationFormat>Widescreen</PresentationFormat>
  <Paragraphs>73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Agenda: 4K ROV Camera Architecture Brainstorming</vt:lpstr>
      <vt:lpstr>Invited Attendees?</vt:lpstr>
      <vt:lpstr>Goals of the Session</vt:lpstr>
      <vt:lpstr>Requirements</vt:lpstr>
      <vt:lpstr>Issues to resolve in system design</vt:lpstr>
      <vt:lpstr>MBARI requirements for our main ROV cameras</vt:lpstr>
      <vt:lpstr>Top to Bottom Architecture 1</vt:lpstr>
      <vt:lpstr>Top to Bottom Architecture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Lapbox Design</vt:lpstr>
      <vt:lpstr>Fujinon Lens Control Interfaces</vt:lpstr>
      <vt:lpstr>Fujinon Lens to Camera Interface</vt:lpstr>
      <vt:lpstr>Older HD lens</vt:lpstr>
      <vt:lpstr>PowerPoint Presentation</vt:lpstr>
      <vt:lpstr>Possible technology</vt:lpstr>
      <vt:lpstr>Lens Drive Motors &amp; Encoders</vt:lpstr>
      <vt:lpstr>PowerPoint Presentation</vt:lpstr>
      <vt:lpstr>Sony HDC-P50 Camera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on 4K ROV Camera Requirements</dc:title>
  <dc:creator>Mark Chaffey</dc:creator>
  <cp:lastModifiedBy>Mark Chaffey</cp:lastModifiedBy>
  <cp:revision>82</cp:revision>
  <cp:lastPrinted>2019-06-27T22:44:56Z</cp:lastPrinted>
  <dcterms:created xsi:type="dcterms:W3CDTF">2018-11-08T21:26:11Z</dcterms:created>
  <dcterms:modified xsi:type="dcterms:W3CDTF">2019-12-02T19:21:17Z</dcterms:modified>
</cp:coreProperties>
</file>