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notesSlides/notesSlide4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68" r:id="rId3"/>
    <p:sldId id="557" r:id="rId4"/>
    <p:sldId id="552" r:id="rId5"/>
    <p:sldId id="257" r:id="rId6"/>
    <p:sldId id="295" r:id="rId7"/>
    <p:sldId id="297" r:id="rId8"/>
    <p:sldId id="298" r:id="rId9"/>
    <p:sldId id="266" r:id="rId10"/>
    <p:sldId id="299" r:id="rId11"/>
    <p:sldId id="305" r:id="rId12"/>
    <p:sldId id="300" r:id="rId13"/>
    <p:sldId id="301" r:id="rId14"/>
    <p:sldId id="302" r:id="rId15"/>
    <p:sldId id="303" r:id="rId16"/>
    <p:sldId id="304" r:id="rId17"/>
    <p:sldId id="294" r:id="rId18"/>
    <p:sldId id="306" r:id="rId19"/>
    <p:sldId id="551" r:id="rId20"/>
    <p:sldId id="315" r:id="rId21"/>
    <p:sldId id="553" r:id="rId22"/>
    <p:sldId id="554" r:id="rId23"/>
    <p:sldId id="558" r:id="rId24"/>
    <p:sldId id="313" r:id="rId25"/>
    <p:sldId id="317" r:id="rId26"/>
    <p:sldId id="308" r:id="rId27"/>
    <p:sldId id="322" r:id="rId28"/>
    <p:sldId id="318" r:id="rId29"/>
    <p:sldId id="319" r:id="rId30"/>
    <p:sldId id="321" r:id="rId31"/>
    <p:sldId id="320" r:id="rId32"/>
    <p:sldId id="550" r:id="rId33"/>
    <p:sldId id="555" r:id="rId34"/>
    <p:sldId id="556" r:id="rId35"/>
    <p:sldId id="278" r:id="rId36"/>
    <p:sldId id="311" r:id="rId37"/>
    <p:sldId id="312" r:id="rId38"/>
    <p:sldId id="316" r:id="rId39"/>
    <p:sldId id="279" r:id="rId40"/>
    <p:sldId id="280" r:id="rId41"/>
    <p:sldId id="283" r:id="rId42"/>
    <p:sldId id="284" r:id="rId43"/>
    <p:sldId id="285" r:id="rId44"/>
    <p:sldId id="287" r:id="rId45"/>
    <p:sldId id="288" r:id="rId46"/>
    <p:sldId id="289" r:id="rId47"/>
    <p:sldId id="272" r:id="rId4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99" autoAdjust="0"/>
    <p:restoredTop sz="94056" autoAdjust="0"/>
  </p:normalViewPr>
  <p:slideViewPr>
    <p:cSldViewPr snapToGrid="0">
      <p:cViewPr varScale="1">
        <p:scale>
          <a:sx n="130" d="100"/>
          <a:sy n="130" d="100"/>
        </p:scale>
        <p:origin x="77" y="230"/>
      </p:cViewPr>
      <p:guideLst/>
    </p:cSldViewPr>
  </p:slideViewPr>
  <p:outlineViewPr>
    <p:cViewPr>
      <p:scale>
        <a:sx n="33" d="100"/>
        <a:sy n="33" d="100"/>
      </p:scale>
      <p:origin x="0" y="-1138"/>
    </p:cViewPr>
  </p:outlineViewPr>
  <p:notesTextViewPr>
    <p:cViewPr>
      <p:scale>
        <a:sx n="1" d="1"/>
        <a:sy n="1" d="1"/>
      </p:scale>
      <p:origin x="0" y="0"/>
    </p:cViewPr>
  </p:notesTextViewPr>
  <p:sorterViewPr>
    <p:cViewPr varScale="1">
      <p:scale>
        <a:sx n="100" d="100"/>
        <a:sy n="100" d="100"/>
      </p:scale>
      <p:origin x="0" y="-1252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file:///\\Atlas\ProjectLibrary\TechnicalAdvisoryGroups\Video\StategicVIsionForImagery\StrategicVisionReport\StorageCalculations.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oleObject" Target="file:///\\Atlas\ProjectLibrary\TechnicalAdvisoryGroups\Video\StategicVIsionForImagery\StrategicVisionReport\StorageCalculations.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MBARI/IBM Elastic</a:t>
            </a:r>
            <a:r>
              <a:rPr lang="en-US" baseline="0"/>
              <a:t> Storage "</a:t>
            </a:r>
            <a:r>
              <a:rPr lang="en-US"/>
              <a:t>Titan" and Projected Data Storage Model A Keep all 4K - 10 years</a:t>
            </a:r>
            <a:r>
              <a:rPr lang="en-US"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5198158881166248E-2"/>
          <c:y val="8.7229539040451554E-2"/>
          <c:w val="0.8896036822376675"/>
          <c:h val="0.66517248020385034"/>
        </c:manualLayout>
      </c:layout>
      <c:areaChart>
        <c:grouping val="stacked"/>
        <c:varyColors val="0"/>
        <c:ser>
          <c:idx val="0"/>
          <c:order val="0"/>
          <c:tx>
            <c:strRef>
              <c:f>'DataStorageAll+4K+Archive'!$C$2</c:f>
              <c:strCache>
                <c:ptCount val="1"/>
                <c:pt idx="0">
                  <c:v>Cumulative VideoData Main ROV Cameras HD 60P + Mezz TB -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'DataStorageAll+4K+Archive'!$C$4:$C$16</c:f>
              <c:numCache>
                <c:formatCode>0</c:formatCode>
                <c:ptCount val="13"/>
                <c:pt idx="0" formatCode="General">
                  <c:v>180</c:v>
                </c:pt>
                <c:pt idx="1">
                  <c:v>326.70000000000005</c:v>
                </c:pt>
                <c:pt idx="2">
                  <c:v>653.40000000000009</c:v>
                </c:pt>
                <c:pt idx="3">
                  <c:v>653.40000000000009</c:v>
                </c:pt>
                <c:pt idx="4">
                  <c:v>653.40000000000009</c:v>
                </c:pt>
                <c:pt idx="5">
                  <c:v>653.40000000000009</c:v>
                </c:pt>
                <c:pt idx="6">
                  <c:v>653.40000000000009</c:v>
                </c:pt>
                <c:pt idx="7">
                  <c:v>653.40000000000009</c:v>
                </c:pt>
                <c:pt idx="8">
                  <c:v>653.40000000000009</c:v>
                </c:pt>
                <c:pt idx="9">
                  <c:v>653.40000000000009</c:v>
                </c:pt>
                <c:pt idx="10">
                  <c:v>653.40000000000009</c:v>
                </c:pt>
                <c:pt idx="11">
                  <c:v>653.40000000000009</c:v>
                </c:pt>
                <c:pt idx="12">
                  <c:v>653.40000000000009</c:v>
                </c:pt>
              </c:numCache>
            </c:numRef>
          </c:val>
          <c:extLst>
            <c:ext xmlns:c16="http://schemas.microsoft.com/office/drawing/2014/chart" uri="{C3380CC4-5D6E-409C-BE32-E72D297353CC}">
              <c16:uniqueId val="{00000000-F5A5-A14F-AE69-E3F6B79DEEDD}"/>
            </c:ext>
          </c:extLst>
        </c:ser>
        <c:ser>
          <c:idx val="1"/>
          <c:order val="1"/>
          <c:tx>
            <c:strRef>
              <c:f>'DataStorageAll+4K+Archive'!$D$2</c:f>
              <c:strCache>
                <c:ptCount val="1"/>
                <c:pt idx="0">
                  <c:v>Model A Cumulative VideoData Main ROV Cameras 4K HQ + Mezz TB</c:v>
                </c:pt>
              </c:strCache>
            </c:strRef>
          </c:tx>
          <c:spPr>
            <a:solidFill>
              <a:schemeClr val="accent2"/>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'DataStorageAll+4K+Archive'!$D$4:$D$16</c:f>
              <c:numCache>
                <c:formatCode>0</c:formatCode>
                <c:ptCount val="13"/>
                <c:pt idx="0" formatCode="General">
                  <c:v>0</c:v>
                </c:pt>
                <c:pt idx="1">
                  <c:v>0</c:v>
                </c:pt>
                <c:pt idx="2">
                  <c:v>1399.2</c:v>
                </c:pt>
                <c:pt idx="3">
                  <c:v>2798.4</c:v>
                </c:pt>
                <c:pt idx="4">
                  <c:v>4197.6000000000004</c:v>
                </c:pt>
                <c:pt idx="5">
                  <c:v>5596.8</c:v>
                </c:pt>
                <c:pt idx="6">
                  <c:v>6996</c:v>
                </c:pt>
                <c:pt idx="7">
                  <c:v>8395.2000000000007</c:v>
                </c:pt>
                <c:pt idx="8">
                  <c:v>9794.4000000000015</c:v>
                </c:pt>
                <c:pt idx="9">
                  <c:v>11193.600000000002</c:v>
                </c:pt>
                <c:pt idx="10">
                  <c:v>12592.800000000003</c:v>
                </c:pt>
                <c:pt idx="11">
                  <c:v>13992.000000000004</c:v>
                </c:pt>
                <c:pt idx="12">
                  <c:v>15391.200000000004</c:v>
                </c:pt>
              </c:numCache>
            </c:numRef>
          </c:val>
          <c:extLst>
            <c:ext xmlns:c16="http://schemas.microsoft.com/office/drawing/2014/chart" uri="{C3380CC4-5D6E-409C-BE32-E72D297353CC}">
              <c16:uniqueId val="{00000001-F5A5-A14F-AE69-E3F6B79DEEDD}"/>
            </c:ext>
          </c:extLst>
        </c:ser>
        <c:ser>
          <c:idx val="2"/>
          <c:order val="2"/>
          <c:tx>
            <c:strRef>
              <c:f>'DataStorageAll+4K+Archive'!$H$2</c:f>
              <c:strCache>
                <c:ptCount val="1"/>
                <c:pt idx="0">
                  <c:v>Cumulative VideoData All other Sources TB</c:v>
                </c:pt>
              </c:strCache>
            </c:strRef>
          </c:tx>
          <c:spPr>
            <a:solidFill>
              <a:schemeClr val="accent3"/>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'DataStorageAll+4K+Archive'!$H$4:$H$16</c:f>
              <c:numCache>
                <c:formatCode>0</c:formatCode>
                <c:ptCount val="13"/>
                <c:pt idx="0" formatCode="General">
                  <c:v>20</c:v>
                </c:pt>
                <c:pt idx="1">
                  <c:v>39.799999999999997</c:v>
                </c:pt>
                <c:pt idx="2">
                  <c:v>59.599999999999994</c:v>
                </c:pt>
                <c:pt idx="3">
                  <c:v>79.399999999999991</c:v>
                </c:pt>
                <c:pt idx="4">
                  <c:v>99.199999999999989</c:v>
                </c:pt>
                <c:pt idx="5">
                  <c:v>118.99999999999999</c:v>
                </c:pt>
                <c:pt idx="6">
                  <c:v>138.79999999999998</c:v>
                </c:pt>
                <c:pt idx="7">
                  <c:v>158.6</c:v>
                </c:pt>
                <c:pt idx="8">
                  <c:v>178.4</c:v>
                </c:pt>
                <c:pt idx="9">
                  <c:v>198.20000000000002</c:v>
                </c:pt>
                <c:pt idx="10">
                  <c:v>218.00000000000003</c:v>
                </c:pt>
                <c:pt idx="11">
                  <c:v>237.80000000000004</c:v>
                </c:pt>
                <c:pt idx="12">
                  <c:v>257.60000000000002</c:v>
                </c:pt>
              </c:numCache>
            </c:numRef>
          </c:val>
          <c:extLst>
            <c:ext xmlns:c16="http://schemas.microsoft.com/office/drawing/2014/chart" uri="{C3380CC4-5D6E-409C-BE32-E72D297353CC}">
              <c16:uniqueId val="{00000002-F5A5-A14F-AE69-E3F6B79DEEDD}"/>
            </c:ext>
          </c:extLst>
        </c:ser>
        <c:ser>
          <c:idx val="3"/>
          <c:order val="3"/>
          <c:tx>
            <c:strRef>
              <c:f>'DataStorageAll+4K+Archive'!$J$2</c:f>
              <c:strCache>
                <c:ptCount val="1"/>
                <c:pt idx="0">
                  <c:v>Cumulative All Non-Video Data TB</c:v>
                </c:pt>
              </c:strCache>
            </c:strRef>
          </c:tx>
          <c:spPr>
            <a:solidFill>
              <a:schemeClr val="accent4"/>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'DataStorageAll+4K+Archive'!$J$4:$J$16</c:f>
              <c:numCache>
                <c:formatCode>0</c:formatCode>
                <c:ptCount val="13"/>
                <c:pt idx="0" formatCode="General">
                  <c:v>350</c:v>
                </c:pt>
                <c:pt idx="1">
                  <c:v>480</c:v>
                </c:pt>
                <c:pt idx="2">
                  <c:v>610</c:v>
                </c:pt>
                <c:pt idx="3">
                  <c:v>740</c:v>
                </c:pt>
                <c:pt idx="4">
                  <c:v>870</c:v>
                </c:pt>
                <c:pt idx="5">
                  <c:v>1000</c:v>
                </c:pt>
                <c:pt idx="6">
                  <c:v>1130</c:v>
                </c:pt>
                <c:pt idx="7">
                  <c:v>1260</c:v>
                </c:pt>
                <c:pt idx="8">
                  <c:v>1390</c:v>
                </c:pt>
                <c:pt idx="9">
                  <c:v>1520</c:v>
                </c:pt>
                <c:pt idx="10">
                  <c:v>1650</c:v>
                </c:pt>
                <c:pt idx="11">
                  <c:v>1780</c:v>
                </c:pt>
                <c:pt idx="12">
                  <c:v>1910</c:v>
                </c:pt>
              </c:numCache>
            </c:numRef>
          </c:val>
          <c:extLst>
            <c:ext xmlns:c16="http://schemas.microsoft.com/office/drawing/2014/chart" uri="{C3380CC4-5D6E-409C-BE32-E72D297353CC}">
              <c16:uniqueId val="{00000003-F5A5-A14F-AE69-E3F6B79DEEDD}"/>
            </c:ext>
          </c:extLst>
        </c:ser>
        <c:ser>
          <c:idx val="4"/>
          <c:order val="4"/>
          <c:tx>
            <c:strRef>
              <c:f>'DataStorageAll+4K+Archive'!$K$2</c:f>
              <c:strCache>
                <c:ptCount val="1"/>
                <c:pt idx="0">
                  <c:v>Netbackup Space 326 Slots at 12TB per slot TB</c:v>
                </c:pt>
              </c:strCache>
            </c:strRef>
          </c:tx>
          <c:spPr>
            <a:solidFill>
              <a:schemeClr val="accent5"/>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'DataStorageAll+4K+Archive'!$K$4:$K$16</c:f>
              <c:numCache>
                <c:formatCode>0</c:formatCode>
                <c:ptCount val="13"/>
                <c:pt idx="0">
                  <c:v>3912</c:v>
                </c:pt>
                <c:pt idx="1">
                  <c:v>3912</c:v>
                </c:pt>
                <c:pt idx="2">
                  <c:v>3912</c:v>
                </c:pt>
                <c:pt idx="3">
                  <c:v>3912</c:v>
                </c:pt>
                <c:pt idx="4">
                  <c:v>3912</c:v>
                </c:pt>
                <c:pt idx="5">
                  <c:v>3912</c:v>
                </c:pt>
                <c:pt idx="6">
                  <c:v>3912</c:v>
                </c:pt>
                <c:pt idx="7">
                  <c:v>3912</c:v>
                </c:pt>
                <c:pt idx="8">
                  <c:v>3912</c:v>
                </c:pt>
                <c:pt idx="9">
                  <c:v>3912</c:v>
                </c:pt>
                <c:pt idx="10">
                  <c:v>3912</c:v>
                </c:pt>
                <c:pt idx="11">
                  <c:v>3912</c:v>
                </c:pt>
                <c:pt idx="12">
                  <c:v>3912</c:v>
                </c:pt>
              </c:numCache>
            </c:numRef>
          </c:val>
          <c:extLst>
            <c:ext xmlns:c16="http://schemas.microsoft.com/office/drawing/2014/chart" uri="{C3380CC4-5D6E-409C-BE32-E72D297353CC}">
              <c16:uniqueId val="{00000004-F5A5-A14F-AE69-E3F6B79DEEDD}"/>
            </c:ext>
          </c:extLst>
        </c:ser>
        <c:ser>
          <c:idx val="5"/>
          <c:order val="6"/>
          <c:tx>
            <c:strRef>
              <c:f>'DataStorageAll+4K+Archive'!$I$2</c:f>
              <c:strCache>
                <c:ptCount val="1"/>
                <c:pt idx="0">
                  <c:v>Video Archive Conversion to File Data TB</c:v>
                </c:pt>
              </c:strCache>
            </c:strRef>
          </c:tx>
          <c:spPr>
            <a:solidFill>
              <a:schemeClr val="accent6"/>
            </a:solidFill>
            <a:ln>
              <a:noFill/>
            </a:ln>
            <a:effectLst/>
          </c:spPr>
          <c:val>
            <c:numRef>
              <c:f>'DataStorageAll+4K+Archive'!$I$4:$I$16</c:f>
              <c:numCache>
                <c:formatCode>General</c:formatCode>
                <c:ptCount val="13"/>
                <c:pt idx="0">
                  <c:v>0</c:v>
                </c:pt>
                <c:pt idx="1">
                  <c:v>0</c:v>
                </c:pt>
                <c:pt idx="2" formatCode="0">
                  <c:v>810.53010000000006</c:v>
                </c:pt>
                <c:pt idx="3" formatCode="0">
                  <c:v>1621.0602000000001</c:v>
                </c:pt>
                <c:pt idx="4" formatCode="0">
                  <c:v>1621.0602000000001</c:v>
                </c:pt>
                <c:pt idx="5" formatCode="0">
                  <c:v>1621.0602000000001</c:v>
                </c:pt>
                <c:pt idx="6" formatCode="0">
                  <c:v>1621.0602000000001</c:v>
                </c:pt>
                <c:pt idx="7" formatCode="0">
                  <c:v>1621.0602000000001</c:v>
                </c:pt>
                <c:pt idx="8" formatCode="0">
                  <c:v>1621.0602000000001</c:v>
                </c:pt>
                <c:pt idx="9" formatCode="0">
                  <c:v>1621.0602000000001</c:v>
                </c:pt>
                <c:pt idx="10" formatCode="0">
                  <c:v>1621.0602000000001</c:v>
                </c:pt>
                <c:pt idx="11" formatCode="0">
                  <c:v>1621.0602000000001</c:v>
                </c:pt>
                <c:pt idx="12" formatCode="0">
                  <c:v>1621.0602000000001</c:v>
                </c:pt>
              </c:numCache>
            </c:numRef>
          </c:val>
          <c:extLst>
            <c:ext xmlns:c16="http://schemas.microsoft.com/office/drawing/2014/chart" uri="{C3380CC4-5D6E-409C-BE32-E72D297353CC}">
              <c16:uniqueId val="{00000005-F5A5-A14F-AE69-E3F6B79DEEDD}"/>
            </c:ext>
          </c:extLst>
        </c:ser>
        <c:dLbls>
          <c:showLegendKey val="0"/>
          <c:showVal val="0"/>
          <c:showCatName val="0"/>
          <c:showSerName val="0"/>
          <c:showPercent val="0"/>
          <c:showBubbleSize val="0"/>
        </c:dLbls>
        <c:axId val="565144032"/>
        <c:axId val="565142464"/>
      </c:areaChart>
      <c:areaChart>
        <c:grouping val="stacked"/>
        <c:varyColors val="0"/>
        <c:ser>
          <c:idx val="6"/>
          <c:order val="5"/>
          <c:tx>
            <c:strRef>
              <c:f>'DataStorageAll+4K+Archive'!$M$2</c:f>
              <c:strCache>
                <c:ptCount val="1"/>
                <c:pt idx="0">
                  <c:v>System Total Capacity TB</c:v>
                </c:pt>
              </c:strCache>
            </c:strRef>
          </c:tx>
          <c:spPr>
            <a:noFill/>
            <a:ln w="19050">
              <a:solidFill>
                <a:schemeClr val="tx1"/>
              </a:solidFill>
            </a:ln>
            <a:effectLst/>
          </c:spPr>
          <c:cat>
            <c:numRef>
              <c:f>'DataStorageAll+4K+Archive'!$A$4:$A$15</c:f>
              <c:numCache>
                <c:formatCode>0</c:formatCode>
                <c:ptCount val="12"/>
                <c:pt idx="0">
                  <c:v>2018</c:v>
                </c:pt>
                <c:pt idx="1">
                  <c:v>2019</c:v>
                </c:pt>
                <c:pt idx="2">
                  <c:v>2020</c:v>
                </c:pt>
                <c:pt idx="3">
                  <c:v>2021</c:v>
                </c:pt>
                <c:pt idx="4">
                  <c:v>2022</c:v>
                </c:pt>
                <c:pt idx="5">
                  <c:v>2023</c:v>
                </c:pt>
                <c:pt idx="6">
                  <c:v>2024</c:v>
                </c:pt>
                <c:pt idx="7">
                  <c:v>2025</c:v>
                </c:pt>
                <c:pt idx="8">
                  <c:v>2026</c:v>
                </c:pt>
                <c:pt idx="9">
                  <c:v>2027</c:v>
                </c:pt>
                <c:pt idx="10">
                  <c:v>2028</c:v>
                </c:pt>
                <c:pt idx="11">
                  <c:v>2029</c:v>
                </c:pt>
              </c:numCache>
            </c:numRef>
          </c:cat>
          <c:val>
            <c:numRef>
              <c:f>'DataStorageAll+4K+Archive'!$M$4:$M$16</c:f>
              <c:numCache>
                <c:formatCode>#,##0</c:formatCode>
                <c:ptCount val="13"/>
                <c:pt idx="0">
                  <c:v>15300</c:v>
                </c:pt>
                <c:pt idx="1">
                  <c:v>15300</c:v>
                </c:pt>
                <c:pt idx="2">
                  <c:v>15300</c:v>
                </c:pt>
                <c:pt idx="3">
                  <c:v>15300</c:v>
                </c:pt>
                <c:pt idx="4">
                  <c:v>15300</c:v>
                </c:pt>
                <c:pt idx="5">
                  <c:v>36780</c:v>
                </c:pt>
                <c:pt idx="6">
                  <c:v>36780</c:v>
                </c:pt>
                <c:pt idx="7">
                  <c:v>36780</c:v>
                </c:pt>
                <c:pt idx="8">
                  <c:v>36780</c:v>
                </c:pt>
                <c:pt idx="9">
                  <c:v>36780</c:v>
                </c:pt>
                <c:pt idx="10">
                  <c:v>36780</c:v>
                </c:pt>
                <c:pt idx="11">
                  <c:v>36780</c:v>
                </c:pt>
                <c:pt idx="12">
                  <c:v>36780</c:v>
                </c:pt>
              </c:numCache>
            </c:numRef>
          </c:val>
          <c:extLst>
            <c:ext xmlns:c16="http://schemas.microsoft.com/office/drawing/2014/chart" uri="{C3380CC4-5D6E-409C-BE32-E72D297353CC}">
              <c16:uniqueId val="{00000006-F5A5-A14F-AE69-E3F6B79DEEDD}"/>
            </c:ext>
          </c:extLst>
        </c:ser>
        <c:dLbls>
          <c:showLegendKey val="0"/>
          <c:showVal val="0"/>
          <c:showCatName val="0"/>
          <c:showSerName val="0"/>
          <c:showPercent val="0"/>
          <c:showBubbleSize val="0"/>
        </c:dLbls>
        <c:axId val="565144424"/>
        <c:axId val="565142856"/>
      </c:areaChart>
      <c:catAx>
        <c:axId val="565144032"/>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42464"/>
        <c:crosses val="autoZero"/>
        <c:auto val="1"/>
        <c:lblAlgn val="ctr"/>
        <c:lblOffset val="100"/>
        <c:noMultiLvlLbl val="0"/>
      </c:catAx>
      <c:valAx>
        <c:axId val="565142464"/>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44032"/>
        <c:crosses val="autoZero"/>
        <c:crossBetween val="midCat"/>
        <c:dispUnits>
          <c:builtInUnit val="thousands"/>
          <c:dispUnitsLbl>
            <c:layout>
              <c:manualLayout>
                <c:xMode val="edge"/>
                <c:yMode val="edge"/>
                <c:x val="1.5234613040828763E-2"/>
                <c:y val="6.4042553191489368E-2"/>
              </c:manualLayout>
            </c:layout>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valAx>
        <c:axId val="565142856"/>
        <c:scaling>
          <c:orientation val="minMax"/>
          <c:max val="40000"/>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44424"/>
        <c:crosses val="max"/>
        <c:crossBetween val="midCat"/>
        <c:dispUnits>
          <c:builtInUnit val="thousands"/>
          <c:dispUnitsLbl>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catAx>
        <c:axId val="565144424"/>
        <c:scaling>
          <c:orientation val="minMax"/>
        </c:scaling>
        <c:delete val="1"/>
        <c:axPos val="b"/>
        <c:numFmt formatCode="0" sourceLinked="1"/>
        <c:majorTickMark val="out"/>
        <c:minorTickMark val="none"/>
        <c:tickLblPos val="nextTo"/>
        <c:crossAx val="565142856"/>
        <c:crosses val="autoZero"/>
        <c:auto val="1"/>
        <c:lblAlgn val="ctr"/>
        <c:lblOffset val="100"/>
        <c:noMultiLvlLbl val="0"/>
      </c:catAx>
      <c:spPr>
        <a:noFill/>
        <a:ln>
          <a:noFill/>
        </a:ln>
        <a:effectLst/>
      </c:spPr>
    </c:plotArea>
    <c:legend>
      <c:legendPos val="b"/>
      <c:layout>
        <c:manualLayout>
          <c:xMode val="edge"/>
          <c:yMode val="edge"/>
          <c:x val="4.7709762086190835E-3"/>
          <c:y val="0.82107151058140315"/>
          <c:w val="0.99412373673232191"/>
          <c:h val="0.1601138139717483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MBARI/IBM Elastic</a:t>
            </a:r>
            <a:r>
              <a:rPr lang="en-US" baseline="0"/>
              <a:t> Storage "</a:t>
            </a:r>
            <a:r>
              <a:rPr lang="en-US"/>
              <a:t>Titan" and Projected Data Storage Model</a:t>
            </a:r>
            <a:r>
              <a:rPr lang="en-US" baseline="0"/>
              <a:t> D </a:t>
            </a:r>
            <a:r>
              <a:rPr lang="en-US"/>
              <a:t>Select 4K- 10 years</a:t>
            </a:r>
            <a:r>
              <a:rPr lang="en-US"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0871816698588354E-2"/>
          <c:y val="8.7229539040451554E-2"/>
          <c:w val="0.89825636660282326"/>
          <c:h val="0.67222798349641855"/>
        </c:manualLayout>
      </c:layout>
      <c:areaChart>
        <c:grouping val="stacked"/>
        <c:varyColors val="0"/>
        <c:ser>
          <c:idx val="0"/>
          <c:order val="0"/>
          <c:tx>
            <c:strRef>
              <c:f>'DataStorageAll+4K+Archive'!$C$2</c:f>
              <c:strCache>
                <c:ptCount val="1"/>
                <c:pt idx="0">
                  <c:v>Cumulative VideoData Main ROV Cameras HD 60P + Mezz TB -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'DataStorageAll+4K+Archive'!$C$4:$C$16</c:f>
              <c:numCache>
                <c:formatCode>0</c:formatCode>
                <c:ptCount val="13"/>
                <c:pt idx="0" formatCode="General">
                  <c:v>180</c:v>
                </c:pt>
                <c:pt idx="1">
                  <c:v>326.70000000000005</c:v>
                </c:pt>
                <c:pt idx="2">
                  <c:v>653.40000000000009</c:v>
                </c:pt>
                <c:pt idx="3">
                  <c:v>653.40000000000009</c:v>
                </c:pt>
                <c:pt idx="4">
                  <c:v>653.40000000000009</c:v>
                </c:pt>
                <c:pt idx="5">
                  <c:v>653.40000000000009</c:v>
                </c:pt>
                <c:pt idx="6">
                  <c:v>653.40000000000009</c:v>
                </c:pt>
                <c:pt idx="7">
                  <c:v>653.40000000000009</c:v>
                </c:pt>
                <c:pt idx="8">
                  <c:v>653.40000000000009</c:v>
                </c:pt>
                <c:pt idx="9">
                  <c:v>653.40000000000009</c:v>
                </c:pt>
                <c:pt idx="10">
                  <c:v>653.40000000000009</c:v>
                </c:pt>
                <c:pt idx="11">
                  <c:v>653.40000000000009</c:v>
                </c:pt>
                <c:pt idx="12">
                  <c:v>653.40000000000009</c:v>
                </c:pt>
              </c:numCache>
            </c:numRef>
          </c:val>
          <c:extLst>
            <c:ext xmlns:c16="http://schemas.microsoft.com/office/drawing/2014/chart" uri="{C3380CC4-5D6E-409C-BE32-E72D297353CC}">
              <c16:uniqueId val="{00000000-0147-8C4A-A64A-9759A30662CA}"/>
            </c:ext>
          </c:extLst>
        </c:ser>
        <c:ser>
          <c:idx val="1"/>
          <c:order val="1"/>
          <c:tx>
            <c:strRef>
              <c:f>'DataStorageAll+4K+Archive'!$G$2</c:f>
              <c:strCache>
                <c:ptCount val="1"/>
                <c:pt idx="0">
                  <c:v>Model D Cumulative VideoData Main ROV Cameras 4K HQ Post Selects + Mezz only TB</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'DataStorageAll+4K+Archive'!$G$4:$G$16</c:f>
              <c:numCache>
                <c:formatCode>General</c:formatCode>
                <c:ptCount val="13"/>
                <c:pt idx="0">
                  <c:v>0</c:v>
                </c:pt>
                <c:pt idx="1">
                  <c:v>0</c:v>
                </c:pt>
                <c:pt idx="2" formatCode="0">
                  <c:v>381.6</c:v>
                </c:pt>
                <c:pt idx="3" formatCode="0">
                  <c:v>763.2</c:v>
                </c:pt>
                <c:pt idx="4" formatCode="0">
                  <c:v>1144.8</c:v>
                </c:pt>
                <c:pt idx="5" formatCode="0">
                  <c:v>1526.3999999999999</c:v>
                </c:pt>
                <c:pt idx="6" formatCode="0">
                  <c:v>1907.9999999999998</c:v>
                </c:pt>
                <c:pt idx="7" formatCode="0">
                  <c:v>2289.6</c:v>
                </c:pt>
                <c:pt idx="8" formatCode="0">
                  <c:v>2671.2000000000003</c:v>
                </c:pt>
                <c:pt idx="9" formatCode="0">
                  <c:v>3052.8000000000006</c:v>
                </c:pt>
                <c:pt idx="10" formatCode="0">
                  <c:v>3434.400000000001</c:v>
                </c:pt>
                <c:pt idx="11" formatCode="0">
                  <c:v>3816.0000000000014</c:v>
                </c:pt>
                <c:pt idx="12" formatCode="0">
                  <c:v>4197.6000000000013</c:v>
                </c:pt>
              </c:numCache>
            </c:numRef>
          </c:val>
          <c:extLst>
            <c:ext xmlns:c16="http://schemas.microsoft.com/office/drawing/2014/chart" uri="{C3380CC4-5D6E-409C-BE32-E72D297353CC}">
              <c16:uniqueId val="{00000001-0147-8C4A-A64A-9759A30662CA}"/>
            </c:ext>
          </c:extLst>
        </c:ser>
        <c:ser>
          <c:idx val="2"/>
          <c:order val="2"/>
          <c:tx>
            <c:strRef>
              <c:f>'DataStorageAll+4K+Archive'!$H$2</c:f>
              <c:strCache>
                <c:ptCount val="1"/>
                <c:pt idx="0">
                  <c:v>Cumulative VideoData All other Sources TB</c:v>
                </c:pt>
              </c:strCache>
            </c:strRef>
          </c:tx>
          <c:spPr>
            <a:solidFill>
              <a:schemeClr val="accent3"/>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'DataStorageAll+4K+Archive'!$H$4:$H$16</c:f>
              <c:numCache>
                <c:formatCode>0</c:formatCode>
                <c:ptCount val="13"/>
                <c:pt idx="0" formatCode="General">
                  <c:v>20</c:v>
                </c:pt>
                <c:pt idx="1">
                  <c:v>39.799999999999997</c:v>
                </c:pt>
                <c:pt idx="2">
                  <c:v>59.599999999999994</c:v>
                </c:pt>
                <c:pt idx="3">
                  <c:v>79.399999999999991</c:v>
                </c:pt>
                <c:pt idx="4">
                  <c:v>99.199999999999989</c:v>
                </c:pt>
                <c:pt idx="5">
                  <c:v>118.99999999999999</c:v>
                </c:pt>
                <c:pt idx="6">
                  <c:v>138.79999999999998</c:v>
                </c:pt>
                <c:pt idx="7">
                  <c:v>158.6</c:v>
                </c:pt>
                <c:pt idx="8">
                  <c:v>178.4</c:v>
                </c:pt>
                <c:pt idx="9">
                  <c:v>198.20000000000002</c:v>
                </c:pt>
                <c:pt idx="10">
                  <c:v>218.00000000000003</c:v>
                </c:pt>
                <c:pt idx="11">
                  <c:v>237.80000000000004</c:v>
                </c:pt>
                <c:pt idx="12">
                  <c:v>257.60000000000002</c:v>
                </c:pt>
              </c:numCache>
            </c:numRef>
          </c:val>
          <c:extLst>
            <c:ext xmlns:c16="http://schemas.microsoft.com/office/drawing/2014/chart" uri="{C3380CC4-5D6E-409C-BE32-E72D297353CC}">
              <c16:uniqueId val="{00000002-0147-8C4A-A64A-9759A30662CA}"/>
            </c:ext>
          </c:extLst>
        </c:ser>
        <c:ser>
          <c:idx val="3"/>
          <c:order val="3"/>
          <c:tx>
            <c:strRef>
              <c:f>'DataStorageAll+4K+Archive'!$J$2</c:f>
              <c:strCache>
                <c:ptCount val="1"/>
                <c:pt idx="0">
                  <c:v>Cumulative All Non-Video Data TB</c:v>
                </c:pt>
              </c:strCache>
            </c:strRef>
          </c:tx>
          <c:spPr>
            <a:solidFill>
              <a:schemeClr val="accent4"/>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'DataStorageAll+4K+Archive'!$J$4:$J$16</c:f>
              <c:numCache>
                <c:formatCode>0</c:formatCode>
                <c:ptCount val="13"/>
                <c:pt idx="0" formatCode="General">
                  <c:v>350</c:v>
                </c:pt>
                <c:pt idx="1">
                  <c:v>480</c:v>
                </c:pt>
                <c:pt idx="2">
                  <c:v>610</c:v>
                </c:pt>
                <c:pt idx="3">
                  <c:v>740</c:v>
                </c:pt>
                <c:pt idx="4">
                  <c:v>870</c:v>
                </c:pt>
                <c:pt idx="5">
                  <c:v>1000</c:v>
                </c:pt>
                <c:pt idx="6">
                  <c:v>1130</c:v>
                </c:pt>
                <c:pt idx="7">
                  <c:v>1260</c:v>
                </c:pt>
                <c:pt idx="8">
                  <c:v>1390</c:v>
                </c:pt>
                <c:pt idx="9">
                  <c:v>1520</c:v>
                </c:pt>
                <c:pt idx="10">
                  <c:v>1650</c:v>
                </c:pt>
                <c:pt idx="11">
                  <c:v>1780</c:v>
                </c:pt>
                <c:pt idx="12">
                  <c:v>1910</c:v>
                </c:pt>
              </c:numCache>
            </c:numRef>
          </c:val>
          <c:extLst>
            <c:ext xmlns:c16="http://schemas.microsoft.com/office/drawing/2014/chart" uri="{C3380CC4-5D6E-409C-BE32-E72D297353CC}">
              <c16:uniqueId val="{00000003-0147-8C4A-A64A-9759A30662CA}"/>
            </c:ext>
          </c:extLst>
        </c:ser>
        <c:ser>
          <c:idx val="4"/>
          <c:order val="4"/>
          <c:tx>
            <c:strRef>
              <c:f>'DataStorageAll+4K+Archive'!$K$2</c:f>
              <c:strCache>
                <c:ptCount val="1"/>
                <c:pt idx="0">
                  <c:v>Netbackup Space 326 Slots at 12TB per slot TB</c:v>
                </c:pt>
              </c:strCache>
            </c:strRef>
          </c:tx>
          <c:spPr>
            <a:solidFill>
              <a:schemeClr val="accent5"/>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'DataStorageAll+4K+Archive'!$K$4:$K$16</c:f>
              <c:numCache>
                <c:formatCode>0</c:formatCode>
                <c:ptCount val="13"/>
                <c:pt idx="0">
                  <c:v>3912</c:v>
                </c:pt>
                <c:pt idx="1">
                  <c:v>3912</c:v>
                </c:pt>
                <c:pt idx="2">
                  <c:v>3912</c:v>
                </c:pt>
                <c:pt idx="3">
                  <c:v>3912</c:v>
                </c:pt>
                <c:pt idx="4">
                  <c:v>3912</c:v>
                </c:pt>
                <c:pt idx="5">
                  <c:v>3912</c:v>
                </c:pt>
                <c:pt idx="6">
                  <c:v>3912</c:v>
                </c:pt>
                <c:pt idx="7">
                  <c:v>3912</c:v>
                </c:pt>
                <c:pt idx="8">
                  <c:v>3912</c:v>
                </c:pt>
                <c:pt idx="9">
                  <c:v>3912</c:v>
                </c:pt>
                <c:pt idx="10">
                  <c:v>3912</c:v>
                </c:pt>
                <c:pt idx="11">
                  <c:v>3912</c:v>
                </c:pt>
                <c:pt idx="12">
                  <c:v>3912</c:v>
                </c:pt>
              </c:numCache>
            </c:numRef>
          </c:val>
          <c:extLst>
            <c:ext xmlns:c16="http://schemas.microsoft.com/office/drawing/2014/chart" uri="{C3380CC4-5D6E-409C-BE32-E72D297353CC}">
              <c16:uniqueId val="{00000004-0147-8C4A-A64A-9759A30662CA}"/>
            </c:ext>
          </c:extLst>
        </c:ser>
        <c:ser>
          <c:idx val="5"/>
          <c:order val="6"/>
          <c:tx>
            <c:strRef>
              <c:f>'DataStorageAll+4K+Archive'!$I$2</c:f>
              <c:strCache>
                <c:ptCount val="1"/>
                <c:pt idx="0">
                  <c:v>Video Archive Conversion to File Data TB</c:v>
                </c:pt>
              </c:strCache>
            </c:strRef>
          </c:tx>
          <c:spPr>
            <a:solidFill>
              <a:schemeClr val="accent6"/>
            </a:solidFill>
            <a:ln>
              <a:noFill/>
            </a:ln>
            <a:effectLst/>
          </c:spPr>
          <c:val>
            <c:numRef>
              <c:f>'DataStorageAll+4K+Archive'!$I$4:$I$16</c:f>
              <c:numCache>
                <c:formatCode>General</c:formatCode>
                <c:ptCount val="13"/>
                <c:pt idx="0">
                  <c:v>0</c:v>
                </c:pt>
                <c:pt idx="1">
                  <c:v>0</c:v>
                </c:pt>
                <c:pt idx="2" formatCode="0">
                  <c:v>810.53010000000006</c:v>
                </c:pt>
                <c:pt idx="3" formatCode="0">
                  <c:v>1621.0602000000001</c:v>
                </c:pt>
                <c:pt idx="4" formatCode="0">
                  <c:v>1621.0602000000001</c:v>
                </c:pt>
                <c:pt idx="5" formatCode="0">
                  <c:v>1621.0602000000001</c:v>
                </c:pt>
                <c:pt idx="6" formatCode="0">
                  <c:v>1621.0602000000001</c:v>
                </c:pt>
                <c:pt idx="7" formatCode="0">
                  <c:v>1621.0602000000001</c:v>
                </c:pt>
                <c:pt idx="8" formatCode="0">
                  <c:v>1621.0602000000001</c:v>
                </c:pt>
                <c:pt idx="9" formatCode="0">
                  <c:v>1621.0602000000001</c:v>
                </c:pt>
                <c:pt idx="10" formatCode="0">
                  <c:v>1621.0602000000001</c:v>
                </c:pt>
                <c:pt idx="11" formatCode="0">
                  <c:v>1621.0602000000001</c:v>
                </c:pt>
                <c:pt idx="12" formatCode="0">
                  <c:v>1621.0602000000001</c:v>
                </c:pt>
              </c:numCache>
            </c:numRef>
          </c:val>
          <c:extLst>
            <c:ext xmlns:c16="http://schemas.microsoft.com/office/drawing/2014/chart" uri="{C3380CC4-5D6E-409C-BE32-E72D297353CC}">
              <c16:uniqueId val="{00000005-0147-8C4A-A64A-9759A30662CA}"/>
            </c:ext>
          </c:extLst>
        </c:ser>
        <c:dLbls>
          <c:showLegendKey val="0"/>
          <c:showVal val="0"/>
          <c:showCatName val="0"/>
          <c:showSerName val="0"/>
          <c:showPercent val="0"/>
          <c:showBubbleSize val="0"/>
        </c:dLbls>
        <c:axId val="565155792"/>
        <c:axId val="565156184"/>
      </c:areaChart>
      <c:areaChart>
        <c:grouping val="stacked"/>
        <c:varyColors val="0"/>
        <c:ser>
          <c:idx val="6"/>
          <c:order val="5"/>
          <c:tx>
            <c:strRef>
              <c:f>'DataStorageAll+4K+Archive'!$M$2</c:f>
              <c:strCache>
                <c:ptCount val="1"/>
                <c:pt idx="0">
                  <c:v>System Total Capacity TB</c:v>
                </c:pt>
              </c:strCache>
            </c:strRef>
          </c:tx>
          <c:spPr>
            <a:noFill/>
            <a:ln w="19050">
              <a:solidFill>
                <a:schemeClr val="tx1"/>
              </a:solidFill>
            </a:ln>
            <a:effectLst/>
          </c:spPr>
          <c:cat>
            <c:numRef>
              <c:f>'DataStorageAll+4K+Archive'!$A$4:$A$15</c:f>
              <c:numCache>
                <c:formatCode>0</c:formatCode>
                <c:ptCount val="12"/>
                <c:pt idx="0">
                  <c:v>2018</c:v>
                </c:pt>
                <c:pt idx="1">
                  <c:v>2019</c:v>
                </c:pt>
                <c:pt idx="2">
                  <c:v>2020</c:v>
                </c:pt>
                <c:pt idx="3">
                  <c:v>2021</c:v>
                </c:pt>
                <c:pt idx="4">
                  <c:v>2022</c:v>
                </c:pt>
                <c:pt idx="5">
                  <c:v>2023</c:v>
                </c:pt>
                <c:pt idx="6">
                  <c:v>2024</c:v>
                </c:pt>
                <c:pt idx="7">
                  <c:v>2025</c:v>
                </c:pt>
                <c:pt idx="8">
                  <c:v>2026</c:v>
                </c:pt>
                <c:pt idx="9">
                  <c:v>2027</c:v>
                </c:pt>
                <c:pt idx="10">
                  <c:v>2028</c:v>
                </c:pt>
                <c:pt idx="11">
                  <c:v>2029</c:v>
                </c:pt>
              </c:numCache>
            </c:numRef>
          </c:cat>
          <c:val>
            <c:numRef>
              <c:f>'DataStorageAll+4K+Archive'!$M$4:$M$16</c:f>
              <c:numCache>
                <c:formatCode>#,##0</c:formatCode>
                <c:ptCount val="13"/>
                <c:pt idx="0">
                  <c:v>15300</c:v>
                </c:pt>
                <c:pt idx="1">
                  <c:v>15300</c:v>
                </c:pt>
                <c:pt idx="2">
                  <c:v>15300</c:v>
                </c:pt>
                <c:pt idx="3">
                  <c:v>15300</c:v>
                </c:pt>
                <c:pt idx="4">
                  <c:v>15300</c:v>
                </c:pt>
                <c:pt idx="5">
                  <c:v>36780</c:v>
                </c:pt>
                <c:pt idx="6">
                  <c:v>36780</c:v>
                </c:pt>
                <c:pt idx="7">
                  <c:v>36780</c:v>
                </c:pt>
                <c:pt idx="8">
                  <c:v>36780</c:v>
                </c:pt>
                <c:pt idx="9">
                  <c:v>36780</c:v>
                </c:pt>
                <c:pt idx="10">
                  <c:v>36780</c:v>
                </c:pt>
                <c:pt idx="11">
                  <c:v>36780</c:v>
                </c:pt>
                <c:pt idx="12">
                  <c:v>36780</c:v>
                </c:pt>
              </c:numCache>
            </c:numRef>
          </c:val>
          <c:extLst>
            <c:ext xmlns:c16="http://schemas.microsoft.com/office/drawing/2014/chart" uri="{C3380CC4-5D6E-409C-BE32-E72D297353CC}">
              <c16:uniqueId val="{00000006-0147-8C4A-A64A-9759A30662CA}"/>
            </c:ext>
          </c:extLst>
        </c:ser>
        <c:dLbls>
          <c:showLegendKey val="0"/>
          <c:showVal val="0"/>
          <c:showCatName val="0"/>
          <c:showSerName val="0"/>
          <c:showPercent val="0"/>
          <c:showBubbleSize val="0"/>
        </c:dLbls>
        <c:axId val="565136976"/>
        <c:axId val="565134624"/>
      </c:areaChart>
      <c:catAx>
        <c:axId val="565155792"/>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56184"/>
        <c:crosses val="autoZero"/>
        <c:auto val="1"/>
        <c:lblAlgn val="ctr"/>
        <c:lblOffset val="100"/>
        <c:noMultiLvlLbl val="0"/>
      </c:catAx>
      <c:valAx>
        <c:axId val="565156184"/>
        <c:scaling>
          <c:orientation val="minMax"/>
          <c:max val="4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55792"/>
        <c:crosses val="autoZero"/>
        <c:crossBetween val="midCat"/>
        <c:dispUnits>
          <c:builtInUnit val="thousands"/>
          <c:dispUnitsLbl>
            <c:layout>
              <c:manualLayout>
                <c:xMode val="edge"/>
                <c:yMode val="edge"/>
                <c:x val="1.5234613040828763E-2"/>
                <c:y val="6.4042553191489368E-2"/>
              </c:manualLayout>
            </c:layout>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valAx>
        <c:axId val="565134624"/>
        <c:scaling>
          <c:orientation val="minMax"/>
          <c:max val="40000"/>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5136976"/>
        <c:crosses val="max"/>
        <c:crossBetween val="midCat"/>
        <c:dispUnits>
          <c:builtInUnit val="thousands"/>
          <c:dispUnitsLbl>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a:t>Petabytes</a:t>
                  </a:r>
                </a:p>
              </c:rich>
            </c:tx>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dispUnitsLbl>
        </c:dispUnits>
      </c:valAx>
      <c:catAx>
        <c:axId val="565136976"/>
        <c:scaling>
          <c:orientation val="minMax"/>
        </c:scaling>
        <c:delete val="1"/>
        <c:axPos val="b"/>
        <c:numFmt formatCode="0" sourceLinked="1"/>
        <c:majorTickMark val="out"/>
        <c:minorTickMark val="none"/>
        <c:tickLblPos val="nextTo"/>
        <c:crossAx val="565134624"/>
        <c:crosses val="autoZero"/>
        <c:auto val="1"/>
        <c:lblAlgn val="ctr"/>
        <c:lblOffset val="100"/>
        <c:noMultiLvlLbl val="0"/>
      </c:catAx>
      <c:spPr>
        <a:noFill/>
        <a:ln>
          <a:noFill/>
        </a:ln>
        <a:effectLst/>
      </c:spPr>
    </c:plotArea>
    <c:legend>
      <c:legendPos val="b"/>
      <c:layout>
        <c:manualLayout>
          <c:xMode val="edge"/>
          <c:yMode val="edge"/>
          <c:x val="1.8278992618591297E-2"/>
          <c:y val="0.8200531847912238"/>
          <c:w val="0.97035207934052237"/>
          <c:h val="0.16100656909411748"/>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A Keep All Data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23D6-B74B-B3C8-ABDFB2B5AF33}"/>
            </c:ext>
          </c:extLst>
        </c:ser>
        <c:ser>
          <c:idx val="1"/>
          <c:order val="1"/>
          <c:tx>
            <c:strRef>
              <c:f>'DataStorageAll+4K+Archive'!$R$2</c:f>
              <c:strCache>
                <c:ptCount val="1"/>
                <c:pt idx="0">
                  <c:v>Model A 2 Main ROV Cameras Annual Video Fixed Cost + Tape 4K</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'DataStorageAll+4K+Archive'!$R$4:$R$16</c:f>
              <c:numCache>
                <c:formatCode>"$"#,##0</c:formatCode>
                <c:ptCount val="13"/>
                <c:pt idx="0">
                  <c:v>0</c:v>
                </c:pt>
                <c:pt idx="1">
                  <c:v>0</c:v>
                </c:pt>
                <c:pt idx="2">
                  <c:v>54953.991529411767</c:v>
                </c:pt>
                <c:pt idx="3">
                  <c:v>72955.111058823531</c:v>
                </c:pt>
                <c:pt idx="4">
                  <c:v>90956.23058823531</c:v>
                </c:pt>
                <c:pt idx="5">
                  <c:v>108957.35011764706</c:v>
                </c:pt>
                <c:pt idx="6">
                  <c:v>126958.46964705881</c:v>
                </c:pt>
                <c:pt idx="7">
                  <c:v>128822.08757053196</c:v>
                </c:pt>
                <c:pt idx="8">
                  <c:v>130685.70549400509</c:v>
                </c:pt>
                <c:pt idx="9">
                  <c:v>132549.32341747821</c:v>
                </c:pt>
                <c:pt idx="10">
                  <c:v>134412.94134095134</c:v>
                </c:pt>
                <c:pt idx="11">
                  <c:v>136276.55926442446</c:v>
                </c:pt>
                <c:pt idx="12">
                  <c:v>138140.17718789756</c:v>
                </c:pt>
              </c:numCache>
            </c:numRef>
          </c:val>
          <c:extLst>
            <c:ext xmlns:c16="http://schemas.microsoft.com/office/drawing/2014/chart" uri="{C3380CC4-5D6E-409C-BE32-E72D297353CC}">
              <c16:uniqueId val="{00000001-23D6-B74B-B3C8-ABDFB2B5AF33}"/>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2-23D6-B74B-B3C8-ABDFB2B5AF33}"/>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23D6-B74B-B3C8-ABDFB2B5AF33}"/>
            </c:ext>
          </c:extLst>
        </c:ser>
        <c:dLbls>
          <c:showLegendKey val="0"/>
          <c:showVal val="0"/>
          <c:showCatName val="0"/>
          <c:showSerName val="0"/>
          <c:showPercent val="0"/>
          <c:showBubbleSize val="0"/>
        </c:dLbls>
        <c:axId val="565135016"/>
        <c:axId val="565131096"/>
      </c:areaChart>
      <c:catAx>
        <c:axId val="565135016"/>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65131096"/>
        <c:crosses val="autoZero"/>
        <c:auto val="1"/>
        <c:lblAlgn val="ctr"/>
        <c:lblOffset val="100"/>
        <c:noMultiLvlLbl val="0"/>
      </c:catAx>
      <c:valAx>
        <c:axId val="56513109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65135016"/>
        <c:crosses val="autoZero"/>
        <c:crossBetween val="midCat"/>
        <c:dispUnits>
          <c:builtInUnit val="thousands"/>
          <c:dispUnitsLbl>
            <c:layout>
              <c:manualLayout>
                <c:xMode val="edge"/>
                <c:yMode val="edge"/>
                <c:x val="1.2187690432663011E-2"/>
                <c:y val="0.39874198614517437"/>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4.1706745318252539E-2"/>
          <c:y val="0.87899133080373737"/>
          <c:w val="0.93967923665471542"/>
          <c:h val="0.10140724546091175"/>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Annual Video</a:t>
            </a:r>
            <a:r>
              <a:rPr lang="en-US" baseline="0"/>
              <a:t> Only </a:t>
            </a:r>
            <a:r>
              <a:rPr lang="en-US"/>
              <a:t>Data Storage Costs with</a:t>
            </a:r>
            <a:r>
              <a:rPr lang="en-US" baseline="0"/>
              <a:t> 4K Cameras on ROV's Model D Select 4K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863789134878373"/>
          <c:y val="0.12000003739513003"/>
          <c:w val="0.83378310255446264"/>
          <c:h val="0.61908086509893812"/>
        </c:manualLayout>
      </c:layout>
      <c:areaChart>
        <c:grouping val="stacked"/>
        <c:varyColors val="0"/>
        <c:ser>
          <c:idx val="0"/>
          <c:order val="0"/>
          <c:tx>
            <c:strRef>
              <c:f>'DataStorageAll+4K+Archive'!$Q$2</c:f>
              <c:strCache>
                <c:ptCount val="1"/>
                <c:pt idx="0">
                  <c:v>2 Main ROV Cameras Annual Video Fixed Cost + Tape HD switch to 4K</c:v>
                </c:pt>
              </c:strCache>
            </c:strRef>
          </c:tx>
          <c:spPr>
            <a:solidFill>
              <a:schemeClr val="accent1"/>
            </a:solidFill>
            <a:ln>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'DataStorageAll+4K+Archive'!$Q$4:$Q$16</c:f>
              <c:numCache>
                <c:formatCode>"$"#,##0</c:formatCode>
                <c:ptCount val="13"/>
                <c:pt idx="0">
                  <c:v>7069.552941176471</c:v>
                </c:pt>
                <c:pt idx="1">
                  <c:v>8077.4385882352963</c:v>
                </c:pt>
                <c:pt idx="2">
                  <c:v>17034.33017647059</c:v>
                </c:pt>
                <c:pt idx="3">
                  <c:v>8406.1831764705894</c:v>
                </c:pt>
                <c:pt idx="4">
                  <c:v>8406.1831764705894</c:v>
                </c:pt>
                <c:pt idx="5">
                  <c:v>8406.1831764705894</c:v>
                </c:pt>
                <c:pt idx="6">
                  <c:v>8406.1831764705894</c:v>
                </c:pt>
                <c:pt idx="7">
                  <c:v>8406.1831764705894</c:v>
                </c:pt>
                <c:pt idx="8">
                  <c:v>8406.1831764705894</c:v>
                </c:pt>
                <c:pt idx="9">
                  <c:v>8406.1831764705894</c:v>
                </c:pt>
                <c:pt idx="10">
                  <c:v>8406.1831764705894</c:v>
                </c:pt>
                <c:pt idx="11">
                  <c:v>8406.1831764705894</c:v>
                </c:pt>
                <c:pt idx="12">
                  <c:v>8406.1831764705894</c:v>
                </c:pt>
              </c:numCache>
            </c:numRef>
          </c:val>
          <c:extLst>
            <c:ext xmlns:c16="http://schemas.microsoft.com/office/drawing/2014/chart" uri="{C3380CC4-5D6E-409C-BE32-E72D297353CC}">
              <c16:uniqueId val="{00000000-8670-5E4A-8BB0-BEDBE421B6F3}"/>
            </c:ext>
          </c:extLst>
        </c:ser>
        <c:ser>
          <c:idx val="1"/>
          <c:order val="1"/>
          <c:tx>
            <c:strRef>
              <c:f>'DataStorageAll+4K+Archive'!$U$2</c:f>
              <c:strCache>
                <c:ptCount val="1"/>
                <c:pt idx="0">
                  <c:v>Model D 2 Main ROV Cameras Annual Video Fixed Cost + Tape 4K HQ Selects + Mezz only</c:v>
                </c:pt>
              </c:strCache>
            </c:strRef>
          </c:tx>
          <c:spPr>
            <a:solidFill>
              <a:schemeClr val="accent2"/>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'DataStorageAll+4K+Archive'!$U$4:$U$16</c:f>
              <c:numCache>
                <c:formatCode>"$"#,##0.00</c:formatCode>
                <c:ptCount val="13"/>
                <c:pt idx="0">
                  <c:v>0</c:v>
                </c:pt>
                <c:pt idx="1">
                  <c:v>0</c:v>
                </c:pt>
                <c:pt idx="2">
                  <c:v>29065.948235294116</c:v>
                </c:pt>
                <c:pt idx="3">
                  <c:v>34616.432470588232</c:v>
                </c:pt>
                <c:pt idx="4">
                  <c:v>40166.916705882359</c:v>
                </c:pt>
                <c:pt idx="5">
                  <c:v>45717.400941176464</c:v>
                </c:pt>
                <c:pt idx="6">
                  <c:v>51267.885176470576</c:v>
                </c:pt>
                <c:pt idx="7">
                  <c:v>52417.232610145074</c:v>
                </c:pt>
                <c:pt idx="8">
                  <c:v>53566.58004381958</c:v>
                </c:pt>
                <c:pt idx="9">
                  <c:v>54715.927477494064</c:v>
                </c:pt>
                <c:pt idx="10">
                  <c:v>55865.274911168555</c:v>
                </c:pt>
                <c:pt idx="11">
                  <c:v>57014.622344843039</c:v>
                </c:pt>
                <c:pt idx="12">
                  <c:v>58163.969778517523</c:v>
                </c:pt>
              </c:numCache>
            </c:numRef>
          </c:val>
          <c:extLst>
            <c:ext xmlns:c16="http://schemas.microsoft.com/office/drawing/2014/chart" uri="{C3380CC4-5D6E-409C-BE32-E72D297353CC}">
              <c16:uniqueId val="{00000001-8670-5E4A-8BB0-BEDBE421B6F3}"/>
            </c:ext>
          </c:extLst>
        </c:ser>
        <c:ser>
          <c:idx val="2"/>
          <c:order val="2"/>
          <c:tx>
            <c:strRef>
              <c:f>'DataStorageAll+4K+Archive'!$V$2</c:f>
              <c:strCache>
                <c:ptCount val="1"/>
                <c:pt idx="0">
                  <c:v>All other Video Data Projected Annual Fixed Cost + Tape HD</c:v>
                </c:pt>
              </c:strCache>
            </c:strRef>
          </c:tx>
          <c:spPr>
            <a:solidFill>
              <a:schemeClr val="accent3"/>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'DataStorageAll+4K+Archive'!$V$4:$V$16</c:f>
              <c:numCache>
                <c:formatCode>"$"#,##0</c:formatCode>
                <c:ptCount val="13"/>
                <c:pt idx="0">
                  <c:v>785.50588235294117</c:v>
                </c:pt>
                <c:pt idx="1">
                  <c:v>1034.9567058823527</c:v>
                </c:pt>
                <c:pt idx="2">
                  <c:v>1289.6895294117644</c:v>
                </c:pt>
                <c:pt idx="3">
                  <c:v>1544.4223529411761</c:v>
                </c:pt>
                <c:pt idx="4">
                  <c:v>1799.155176470588</c:v>
                </c:pt>
                <c:pt idx="5">
                  <c:v>2053.8879999999999</c:v>
                </c:pt>
                <c:pt idx="6">
                  <c:v>2308.6208235294116</c:v>
                </c:pt>
                <c:pt idx="7">
                  <c:v>2334.9927752766725</c:v>
                </c:pt>
                <c:pt idx="8">
                  <c:v>2361.3647270239339</c:v>
                </c:pt>
                <c:pt idx="9">
                  <c:v>2387.7366787711949</c:v>
                </c:pt>
                <c:pt idx="10">
                  <c:v>2414.1086305184563</c:v>
                </c:pt>
                <c:pt idx="11">
                  <c:v>2440.4805822657172</c:v>
                </c:pt>
                <c:pt idx="12">
                  <c:v>2466.8525340129781</c:v>
                </c:pt>
              </c:numCache>
            </c:numRef>
          </c:val>
          <c:extLst>
            <c:ext xmlns:c16="http://schemas.microsoft.com/office/drawing/2014/chart" uri="{C3380CC4-5D6E-409C-BE32-E72D297353CC}">
              <c16:uniqueId val="{00000002-8670-5E4A-8BB0-BEDBE421B6F3}"/>
            </c:ext>
          </c:extLst>
        </c:ser>
        <c:ser>
          <c:idx val="3"/>
          <c:order val="3"/>
          <c:tx>
            <c:strRef>
              <c:f>'DataStorageAll+4K+Archive'!$W$2</c:f>
              <c:strCache>
                <c:ptCount val="1"/>
                <c:pt idx="0">
                  <c:v>Video Archive Conversion to File Data annual storage </c:v>
                </c:pt>
              </c:strCache>
            </c:strRef>
          </c:tx>
          <c:spPr>
            <a:solidFill>
              <a:schemeClr val="accent4"/>
            </a:solidFill>
            <a:ln w="25400">
              <a:noFill/>
            </a:ln>
            <a:effectLst/>
          </c:spPr>
          <c:cat>
            <c:numRef>
              <c:f>'DataStorageAll+4K+Archive'!$A$4:$A$16</c:f>
              <c:numCache>
                <c:formatCode>0</c:formatCode>
                <c:ptCount val="13"/>
                <c:pt idx="0">
                  <c:v>2018</c:v>
                </c:pt>
                <c:pt idx="1">
                  <c:v>2019</c:v>
                </c:pt>
                <c:pt idx="2">
                  <c:v>2020</c:v>
                </c:pt>
                <c:pt idx="3">
                  <c:v>2021</c:v>
                </c:pt>
                <c:pt idx="4">
                  <c:v>2022</c:v>
                </c:pt>
                <c:pt idx="5">
                  <c:v>2023</c:v>
                </c:pt>
                <c:pt idx="6">
                  <c:v>2024</c:v>
                </c:pt>
                <c:pt idx="7">
                  <c:v>2025</c:v>
                </c:pt>
                <c:pt idx="8">
                  <c:v>2026</c:v>
                </c:pt>
                <c:pt idx="9">
                  <c:v>2027</c:v>
                </c:pt>
                <c:pt idx="10">
                  <c:v>2028</c:v>
                </c:pt>
                <c:pt idx="11">
                  <c:v>2029</c:v>
                </c:pt>
                <c:pt idx="12">
                  <c:v>2030</c:v>
                </c:pt>
              </c:numCache>
            </c:numRef>
          </c:cat>
          <c:val>
            <c:numRef>
              <c:f>'DataStorageAll+4K+Archive'!$W$4:$W$16</c:f>
              <c:numCache>
                <c:formatCode>"$"#,##0</c:formatCode>
                <c:ptCount val="13"/>
                <c:pt idx="0">
                  <c:v>0</c:v>
                </c:pt>
                <c:pt idx="1">
                  <c:v>0</c:v>
                </c:pt>
                <c:pt idx="2">
                  <c:v>31833.808068705883</c:v>
                </c:pt>
                <c:pt idx="3">
                  <c:v>42261.516196411765</c:v>
                </c:pt>
                <c:pt idx="4">
                  <c:v>20855.416255411765</c:v>
                </c:pt>
                <c:pt idx="5">
                  <c:v>20855.416255411765</c:v>
                </c:pt>
                <c:pt idx="6">
                  <c:v>20855.416255411765</c:v>
                </c:pt>
                <c:pt idx="7">
                  <c:v>20855.416255411765</c:v>
                </c:pt>
                <c:pt idx="8">
                  <c:v>20855.416255411765</c:v>
                </c:pt>
                <c:pt idx="9">
                  <c:v>20855.416255411765</c:v>
                </c:pt>
                <c:pt idx="10">
                  <c:v>20855.416255411765</c:v>
                </c:pt>
                <c:pt idx="11">
                  <c:v>20855.416255411765</c:v>
                </c:pt>
                <c:pt idx="12">
                  <c:v>20855.416255411765</c:v>
                </c:pt>
              </c:numCache>
            </c:numRef>
          </c:val>
          <c:extLst>
            <c:ext xmlns:c16="http://schemas.microsoft.com/office/drawing/2014/chart" uri="{C3380CC4-5D6E-409C-BE32-E72D297353CC}">
              <c16:uniqueId val="{00000003-8670-5E4A-8BB0-BEDBE421B6F3}"/>
            </c:ext>
          </c:extLst>
        </c:ser>
        <c:dLbls>
          <c:showLegendKey val="0"/>
          <c:showVal val="0"/>
          <c:showCatName val="0"/>
          <c:showSerName val="0"/>
          <c:showPercent val="0"/>
          <c:showBubbleSize val="0"/>
        </c:dLbls>
        <c:axId val="565138936"/>
        <c:axId val="565135408"/>
      </c:areaChart>
      <c:catAx>
        <c:axId val="565138936"/>
        <c:scaling>
          <c:orientation val="minMax"/>
        </c:scaling>
        <c:delete val="0"/>
        <c:axPos val="b"/>
        <c:numFmt formatCode="0"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565135408"/>
        <c:crosses val="autoZero"/>
        <c:auto val="1"/>
        <c:lblAlgn val="ctr"/>
        <c:lblOffset val="100"/>
        <c:noMultiLvlLbl val="0"/>
      </c:catAx>
      <c:valAx>
        <c:axId val="565135408"/>
        <c:scaling>
          <c:orientation val="minMax"/>
          <c:max val="18000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65138936"/>
        <c:crosses val="autoZero"/>
        <c:crossBetween val="midCat"/>
        <c:dispUnits>
          <c:builtInUnit val="thousands"/>
          <c:dispUnitsLbl>
            <c:layout>
              <c:manualLayout>
                <c:xMode val="edge"/>
                <c:yMode val="edge"/>
                <c:x val="5.0477025223145547E-3"/>
                <c:y val="0.40131011165977132"/>
              </c:manualLayout>
            </c:layout>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Thousands</a:t>
                  </a:r>
                </a:p>
              </c:rich>
            </c:tx>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2.578527228041886E-2"/>
          <c:y val="0.86587488711345117"/>
          <c:w val="0.97279598547988522"/>
          <c:h val="0.1102638905494730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dirty="0"/>
              <a:t>2030 Annual Cost Breakdown: Model D - Select 4K</a:t>
            </a:r>
            <a:r>
              <a:rPr lang="en-US" sz="1400" baseline="0" dirty="0"/>
              <a:t>   </a:t>
            </a:r>
            <a:r>
              <a:rPr lang="en-US" sz="1400" dirty="0"/>
              <a:t> Total Annual </a:t>
            </a:r>
            <a:r>
              <a:rPr lang="en-US" sz="1400" b="1" dirty="0"/>
              <a:t>$90,356</a:t>
            </a:r>
          </a:p>
        </c:rich>
      </c:tx>
      <c:layout>
        <c:manualLayout>
          <c:xMode val="edge"/>
          <c:yMode val="edge"/>
          <c:x val="0.12953663741747842"/>
          <c:y val="2.180790938730314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ser>
          <c:idx val="0"/>
          <c:order val="0"/>
          <c:tx>
            <c:strRef>
              <c:f>'DataStorageAll+4K+Archive'!$P$30:$Q$30</c:f>
              <c:strCache>
                <c:ptCount val="2"/>
                <c:pt idx="0">
                  <c:v>Model D
Total Annual Cost of ALL Video Storage with 4K Selects + Mezzanine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E3B-A14C-B886-7369A3C4DE3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E3B-A14C-B886-7369A3C4DE3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E3B-A14C-B886-7369A3C4DE3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E3B-A14C-B886-7369A3C4DE3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E3B-A14C-B886-7369A3C4DE3A}"/>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E3B-A14C-B886-7369A3C4DE3A}"/>
              </c:ext>
            </c:extLst>
          </c:dPt>
          <c:dLbls>
            <c:dLbl>
              <c:idx val="0"/>
              <c:layout>
                <c:manualLayout>
                  <c:x val="2.6026675789237685E-2"/>
                  <c:y val="-1.32446126273050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3B-A14C-B886-7369A3C4DE3A}"/>
                </c:ext>
              </c:extLst>
            </c:dLbl>
            <c:dLbl>
              <c:idx val="1"/>
              <c:layout>
                <c:manualLayout>
                  <c:x val="5.5496505298418528E-2"/>
                  <c:y val="-8.265986405019685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E3B-A14C-B886-7369A3C4DE3A}"/>
                </c:ext>
              </c:extLst>
            </c:dLbl>
            <c:dLbl>
              <c:idx val="2"/>
              <c:layout>
                <c:manualLayout>
                  <c:x val="-5.4063071368656235E-2"/>
                  <c:y val="-3.4089625325960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E3B-A14C-B886-7369A3C4DE3A}"/>
                </c:ext>
              </c:extLst>
            </c:dLbl>
            <c:dLbl>
              <c:idx val="3"/>
              <c:layout>
                <c:manualLayout>
                  <c:x val="-2.9659662387562392E-2"/>
                  <c:y val="-2.86015977371760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E3B-A14C-B886-7369A3C4DE3A}"/>
                </c:ext>
              </c:extLst>
            </c:dLbl>
            <c:dLbl>
              <c:idx val="4"/>
              <c:layout>
                <c:manualLayout>
                  <c:x val="-5.4170898682729889E-2"/>
                  <c:y val="2.35336183562993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E3B-A14C-B886-7369A3C4DE3A}"/>
                </c:ext>
              </c:extLst>
            </c:dLbl>
            <c:dLbl>
              <c:idx val="5"/>
              <c:layout>
                <c:manualLayout>
                  <c:x val="1.5974539841580135E-2"/>
                  <c:y val="-2.82491849163385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E3B-A14C-B886-7369A3C4DE3A}"/>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'DataStorageAll+4K+Archive'!$R$28:$W$28</c:f>
              <c:strCache>
                <c:ptCount val="6"/>
                <c:pt idx="0">
                  <c:v>New Video Storage Tape Cost (includes backup tape)</c:v>
                </c:pt>
                <c:pt idx="1">
                  <c:v>Annual on-line fixed costs for video library</c:v>
                </c:pt>
                <c:pt idx="2">
                  <c:v>Annual backup cold storage costs for video library</c:v>
                </c:pt>
                <c:pt idx="3">
                  <c:v>Annual on-line fixed costs for converted video archive </c:v>
                </c:pt>
                <c:pt idx="4">
                  <c:v>Annual backup cold storage costs for converted video archive </c:v>
                </c:pt>
                <c:pt idx="5">
                  <c:v>Annual all other Video Data Projected Fixed Cost + Tape HD</c:v>
                </c:pt>
              </c:strCache>
            </c:strRef>
          </c:cat>
          <c:val>
            <c:numRef>
              <c:f>'DataStorageAll+4K+Archive'!$R$30:$W$30</c:f>
              <c:numCache>
                <c:formatCode>"$"#,##0</c:formatCode>
                <c:ptCount val="6"/>
                <c:pt idx="0">
                  <c:v>23515.464000000007</c:v>
                </c:pt>
                <c:pt idx="1">
                  <c:v>32946.590954988096</c:v>
                </c:pt>
                <c:pt idx="2">
                  <c:v>10108.098000000002</c:v>
                </c:pt>
                <c:pt idx="3">
                  <c:v>19834.148329411764</c:v>
                </c:pt>
                <c:pt idx="4">
                  <c:v>1021.2679260000001</c:v>
                </c:pt>
                <c:pt idx="5">
                  <c:v>2466.8525340129781</c:v>
                </c:pt>
              </c:numCache>
            </c:numRef>
          </c:val>
          <c:extLst>
            <c:ext xmlns:c16="http://schemas.microsoft.com/office/drawing/2014/chart" uri="{C3380CC4-5D6E-409C-BE32-E72D297353CC}">
              <c16:uniqueId val="{0000000C-8E3B-A14C-B886-7369A3C4DE3A}"/>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9.0054699795232174E-2"/>
          <c:y val="0.72206618070333661"/>
          <c:w val="0.81989068376762186"/>
          <c:h val="0.2771201233340978"/>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dirty="0"/>
              <a:t>2030 Annual Cost Breakdown: Model D - Select 4K    Total Annual </a:t>
            </a:r>
            <a:r>
              <a:rPr lang="en-US" b="1" dirty="0"/>
              <a:t>$103,279</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9.0054658116189082E-2"/>
          <c:y val="0.71478926177917079"/>
          <c:w val="0.81989068376762186"/>
          <c:h val="0.2771201233340978"/>
        </c:manualLayout>
      </c:layout>
      <c:overlay val="0"/>
      <c:spPr>
        <a:noFill/>
        <a:ln>
          <a:noFill/>
        </a:ln>
        <a:effectLst/>
      </c:spPr>
      <c:txPr>
        <a:bodyPr rot="0" spcFirstLastPara="1" vertOverflow="ellipsis" vert="horz" wrap="square" anchor="ctr" anchorCtr="1"/>
        <a:lstStyle/>
        <a:p>
          <a:pPr rtl="0">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baseline="0" dirty="0">
                <a:effectLst/>
              </a:rPr>
              <a:t>2030 Annual Cost Breakdown: Model A - Keep all 4K Total Annual </a:t>
            </a:r>
            <a:r>
              <a:rPr lang="en-US" sz="1400" b="1" i="0" baseline="0" dirty="0">
                <a:effectLst/>
              </a:rPr>
              <a:t>$169,560</a:t>
            </a:r>
            <a:endParaRPr lang="en-US" sz="1400" b="1"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520384694181268"/>
          <c:y val="0.13277771407214875"/>
          <c:w val="0.5099555854487261"/>
          <c:h val="0.5602910073134062"/>
        </c:manualLayout>
      </c:layout>
      <c:pieChart>
        <c:varyColors val="1"/>
        <c:ser>
          <c:idx val="0"/>
          <c:order val="0"/>
          <c:tx>
            <c:strRef>
              <c:f>'DataStorageAll+4K+Archive'!$P$29:$Q$29</c:f>
              <c:strCache>
                <c:ptCount val="2"/>
                <c:pt idx="0">
                  <c:v>Model A
Total Annual Cost of ALL Video Storage with all 4K + Mezzanine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A7D-9247-958E-DE7F870A2FC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A7D-9247-958E-DE7F870A2FC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A7D-9247-958E-DE7F870A2FC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A7D-9247-958E-DE7F870A2FC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A7D-9247-958E-DE7F870A2FC5}"/>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A7D-9247-958E-DE7F870A2FC5}"/>
              </c:ext>
            </c:extLst>
          </c:dPt>
          <c:dLbls>
            <c:dLbl>
              <c:idx val="0"/>
              <c:layout>
                <c:manualLayout>
                  <c:x val="2.6026675789237685E-2"/>
                  <c:y val="-1.32446126273050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7D-9247-958E-DE7F870A2FC5}"/>
                </c:ext>
              </c:extLst>
            </c:dLbl>
            <c:dLbl>
              <c:idx val="1"/>
              <c:layout>
                <c:manualLayout>
                  <c:x val="0.16374201715239378"/>
                  <c:y val="-4.51483692111833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7D-9247-958E-DE7F870A2FC5}"/>
                </c:ext>
              </c:extLst>
            </c:dLbl>
            <c:dLbl>
              <c:idx val="2"/>
              <c:layout>
                <c:manualLayout>
                  <c:x val="-5.4063071368656235E-2"/>
                  <c:y val="-3.40896253259604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7D-9247-958E-DE7F870A2FC5}"/>
                </c:ext>
              </c:extLst>
            </c:dLbl>
            <c:dLbl>
              <c:idx val="3"/>
              <c:layout>
                <c:manualLayout>
                  <c:x val="-2.9659662387562392E-2"/>
                  <c:y val="-2.86015977371760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7D-9247-958E-DE7F870A2FC5}"/>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'DataStorageAll+4K+Archive'!$R$28:$W$28</c:f>
              <c:strCache>
                <c:ptCount val="6"/>
                <c:pt idx="0">
                  <c:v>New Video Storage Tape Cost (includes backup tape)</c:v>
                </c:pt>
                <c:pt idx="1">
                  <c:v>Annual on-line fixed costs for video library</c:v>
                </c:pt>
                <c:pt idx="2">
                  <c:v>Annual backup cold storage costs for video library</c:v>
                </c:pt>
                <c:pt idx="3">
                  <c:v>Annual on-line fixed costs for converted video archive </c:v>
                </c:pt>
                <c:pt idx="4">
                  <c:v>Annual backup cold storage costs for converted video archive </c:v>
                </c:pt>
                <c:pt idx="5">
                  <c:v>Annual all other Video Data Projected Fixed Cost + Tape HD</c:v>
                </c:pt>
              </c:strCache>
            </c:strRef>
          </c:cat>
          <c:val>
            <c:numRef>
              <c:f>'DataStorageAll+4K+Archive'!$R$29:$W$29</c:f>
              <c:numCache>
                <c:formatCode>"$"#,##0</c:formatCode>
                <c:ptCount val="6"/>
                <c:pt idx="0">
                  <c:v>36952.872000000018</c:v>
                </c:pt>
                <c:pt idx="1">
                  <c:v>99485.390364368126</c:v>
                </c:pt>
                <c:pt idx="2">
                  <c:v>10108.098000000002</c:v>
                </c:pt>
                <c:pt idx="3">
                  <c:v>19834.148329411764</c:v>
                </c:pt>
                <c:pt idx="4">
                  <c:v>1021.2679260000001</c:v>
                </c:pt>
                <c:pt idx="5">
                  <c:v>2466.8525340129781</c:v>
                </c:pt>
              </c:numCache>
            </c:numRef>
          </c:val>
          <c:extLst>
            <c:ext xmlns:c16="http://schemas.microsoft.com/office/drawing/2014/chart" uri="{C3380CC4-5D6E-409C-BE32-E72D297353CC}">
              <c16:uniqueId val="{0000000C-5A7D-9247-958E-DE7F870A2FC5}"/>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9.0054658116189082E-2"/>
          <c:y val="0.71478926177917079"/>
          <c:w val="0.81989068376762186"/>
          <c:h val="0.2771201233340978"/>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0.25801</cdr:x>
      <cdr:y>0.11237</cdr:y>
    </cdr:from>
    <cdr:to>
      <cdr:x>0.72909</cdr:x>
      <cdr:y>0.71032</cdr:y>
    </cdr:to>
    <cdr:sp macro="" textlink="">
      <cdr:nvSpPr>
        <cdr:cNvPr id="5" name="Arc 4"/>
        <cdr:cNvSpPr/>
      </cdr:nvSpPr>
      <cdr:spPr>
        <a:xfrm xmlns:a="http://schemas.openxmlformats.org/drawingml/2006/main" rot="7984650">
          <a:off x="1655428" y="600255"/>
          <a:ext cx="3094288" cy="3056768"/>
        </a:xfrm>
        <a:prstGeom xmlns:a="http://schemas.openxmlformats.org/drawingml/2006/main" prst="arc">
          <a:avLst>
            <a:gd name="adj1" fmla="val 13918041"/>
            <a:gd name="adj2" fmla="val 2503416"/>
          </a:avLst>
        </a:prstGeom>
        <a:ln xmlns:a="http://schemas.openxmlformats.org/drawingml/2006/main" w="44450">
          <a:solidFill>
            <a:schemeClr val="accent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0.68998</cdr:x>
      <cdr:y>0.59162</cdr:y>
    </cdr:from>
    <cdr:to>
      <cdr:x>0.75052</cdr:x>
      <cdr:y>0.62565</cdr:y>
    </cdr:to>
    <cdr:cxnSp macro="">
      <cdr:nvCxnSpPr>
        <cdr:cNvPr id="7" name="Straight Arrow Connector 6">
          <a:extLst xmlns:a="http://schemas.openxmlformats.org/drawingml/2006/main">
            <a:ext uri="{FF2B5EF4-FFF2-40B4-BE49-F238E27FC236}">
              <a16:creationId xmlns:a16="http://schemas.microsoft.com/office/drawing/2014/main" id="{CBC72E3D-9139-6E4A-9CF0-F553DB431626}"/>
            </a:ext>
          </a:extLst>
        </cdr:cNvPr>
        <cdr:cNvCxnSpPr/>
      </cdr:nvCxnSpPr>
      <cdr:spPr>
        <a:xfrm xmlns:a="http://schemas.openxmlformats.org/drawingml/2006/main" flipH="1" flipV="1">
          <a:off x="4477171" y="3061547"/>
          <a:ext cx="392853" cy="176106"/>
        </a:xfrm>
        <a:prstGeom xmlns:a="http://schemas.openxmlformats.org/drawingml/2006/main" prst="straightConnector1">
          <a:avLst/>
        </a:prstGeom>
        <a:ln xmlns:a="http://schemas.openxmlformats.org/drawingml/2006/main" w="44450">
          <a:solidFill>
            <a:schemeClr val="accent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0.74843</cdr:x>
      <cdr:y>0.57278</cdr:y>
    </cdr:from>
    <cdr:to>
      <cdr:x>0.92159</cdr:x>
      <cdr:y>0.76571</cdr:y>
    </cdr:to>
    <cdr:sp macro="" textlink="">
      <cdr:nvSpPr>
        <cdr:cNvPr id="8" name="TextBox 7"/>
        <cdr:cNvSpPr txBox="1"/>
      </cdr:nvSpPr>
      <cdr:spPr>
        <a:xfrm xmlns:a="http://schemas.openxmlformats.org/drawingml/2006/main">
          <a:off x="4856463" y="2964014"/>
          <a:ext cx="1123610" cy="9983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Video library on-line and cold storage costs</a:t>
          </a:r>
        </a:p>
      </cdr:txBody>
    </cdr:sp>
  </cdr:relSizeAnchor>
  <cdr:relSizeAnchor xmlns:cdr="http://schemas.openxmlformats.org/drawingml/2006/chartDrawing">
    <cdr:from>
      <cdr:x>0.25686</cdr:x>
      <cdr:y>0.12387</cdr:y>
    </cdr:from>
    <cdr:to>
      <cdr:x>0.68796</cdr:x>
      <cdr:y>0.69732</cdr:y>
    </cdr:to>
    <cdr:sp macro="" textlink="">
      <cdr:nvSpPr>
        <cdr:cNvPr id="9" name="Arc 8"/>
        <cdr:cNvSpPr/>
      </cdr:nvSpPr>
      <cdr:spPr>
        <a:xfrm xmlns:a="http://schemas.openxmlformats.org/drawingml/2006/main" rot="16801106">
          <a:off x="1581646" y="726086"/>
          <a:ext cx="2967504" cy="2797344"/>
        </a:xfrm>
        <a:prstGeom xmlns:a="http://schemas.openxmlformats.org/drawingml/2006/main" prst="arc">
          <a:avLst>
            <a:gd name="adj1" fmla="val 15327870"/>
            <a:gd name="adj2" fmla="val 20641243"/>
          </a:avLst>
        </a:prstGeom>
        <a:ln xmlns:a="http://schemas.openxmlformats.org/drawingml/2006/main" w="44450">
          <a:solidFill>
            <a:schemeClr val="accent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0.19311</cdr:x>
      <cdr:y>0.29843</cdr:y>
    </cdr:from>
    <cdr:to>
      <cdr:x>0.2611</cdr:x>
      <cdr:y>0.32157</cdr:y>
    </cdr:to>
    <cdr:cxnSp macro="">
      <cdr:nvCxnSpPr>
        <cdr:cNvPr id="10" name="Straight Arrow Connector 9">
          <a:extLst xmlns:a="http://schemas.openxmlformats.org/drawingml/2006/main">
            <a:ext uri="{FF2B5EF4-FFF2-40B4-BE49-F238E27FC236}">
              <a16:creationId xmlns:a16="http://schemas.microsoft.com/office/drawing/2014/main" id="{0590E2BE-E373-7346-9EA8-4D53743D5663}"/>
            </a:ext>
          </a:extLst>
        </cdr:cNvPr>
        <cdr:cNvCxnSpPr/>
      </cdr:nvCxnSpPr>
      <cdr:spPr>
        <a:xfrm xmlns:a="http://schemas.openxmlformats.org/drawingml/2006/main">
          <a:off x="1253064" y="1544321"/>
          <a:ext cx="441200" cy="119747"/>
        </a:xfrm>
        <a:prstGeom xmlns:a="http://schemas.openxmlformats.org/drawingml/2006/main" prst="straightConnector1">
          <a:avLst/>
        </a:prstGeom>
        <a:ln xmlns:a="http://schemas.openxmlformats.org/drawingml/2006/main" w="44450">
          <a:solidFill>
            <a:schemeClr val="accent4"/>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0.05741</cdr:x>
      <cdr:y>0.18468</cdr:y>
    </cdr:from>
    <cdr:to>
      <cdr:x>0.23057</cdr:x>
      <cdr:y>0.30066</cdr:y>
    </cdr:to>
    <cdr:sp macro="" textlink="">
      <cdr:nvSpPr>
        <cdr:cNvPr id="11" name="TextBox 2"/>
        <cdr:cNvSpPr txBox="1"/>
      </cdr:nvSpPr>
      <cdr:spPr>
        <a:xfrm xmlns:a="http://schemas.openxmlformats.org/drawingml/2006/main">
          <a:off x="372533" y="955676"/>
          <a:ext cx="1123609" cy="6001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Converted video archive on-line and cold storage costs</a:t>
          </a:r>
        </a:p>
      </cdr:txBody>
    </cdr:sp>
  </cdr:relSizeAnchor>
</c:userShapes>
</file>

<file path=ppt/drawings/drawing2.xml><?xml version="1.0" encoding="utf-8"?>
<c:userShapes xmlns:c="http://schemas.openxmlformats.org/drawingml/2006/chart">
  <cdr:relSizeAnchor xmlns:cdr="http://schemas.openxmlformats.org/drawingml/2006/chartDrawing">
    <cdr:from>
      <cdr:x>0.30057</cdr:x>
      <cdr:y>0.11997</cdr:y>
    </cdr:from>
    <cdr:to>
      <cdr:x>0.68073</cdr:x>
      <cdr:y>0.70699</cdr:y>
    </cdr:to>
    <cdr:sp macro="" textlink="">
      <cdr:nvSpPr>
        <cdr:cNvPr id="5" name="Arc 4"/>
        <cdr:cNvSpPr/>
      </cdr:nvSpPr>
      <cdr:spPr>
        <a:xfrm xmlns:a="http://schemas.openxmlformats.org/drawingml/2006/main" rot="9299727">
          <a:off x="2390100" y="620824"/>
          <a:ext cx="3022992" cy="3037727"/>
        </a:xfrm>
        <a:prstGeom xmlns:a="http://schemas.openxmlformats.org/drawingml/2006/main" prst="arc">
          <a:avLst>
            <a:gd name="adj1" fmla="val 11644356"/>
            <a:gd name="adj2" fmla="val 3840908"/>
          </a:avLst>
        </a:prstGeom>
        <a:ln xmlns:a="http://schemas.openxmlformats.org/drawingml/2006/main" w="44450">
          <a:solidFill>
            <a:schemeClr val="accent2"/>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0.2862</cdr:x>
      <cdr:y>0.57723</cdr:y>
    </cdr:from>
    <cdr:to>
      <cdr:x>0.32453</cdr:x>
      <cdr:y>0.62173</cdr:y>
    </cdr:to>
    <cdr:cxnSp macro="">
      <cdr:nvCxnSpPr>
        <cdr:cNvPr id="7" name="Straight Arrow Connector 6">
          <a:extLst xmlns:a="http://schemas.openxmlformats.org/drawingml/2006/main">
            <a:ext uri="{FF2B5EF4-FFF2-40B4-BE49-F238E27FC236}">
              <a16:creationId xmlns:a16="http://schemas.microsoft.com/office/drawing/2014/main" id="{1DCDA5C5-B8E6-C24C-B867-E7650E89C94F}"/>
            </a:ext>
          </a:extLst>
        </cdr:cNvPr>
        <cdr:cNvCxnSpPr/>
      </cdr:nvCxnSpPr>
      <cdr:spPr>
        <a:xfrm xmlns:a="http://schemas.openxmlformats.org/drawingml/2006/main" flipV="1">
          <a:off x="2275841" y="2987042"/>
          <a:ext cx="304800" cy="230292"/>
        </a:xfrm>
        <a:prstGeom xmlns:a="http://schemas.openxmlformats.org/drawingml/2006/main" prst="straightConnector1">
          <a:avLst/>
        </a:prstGeom>
        <a:ln xmlns:a="http://schemas.openxmlformats.org/drawingml/2006/main" w="44450">
          <a:solidFill>
            <a:schemeClr val="accent2"/>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0.11414</cdr:x>
      <cdr:y>0.57408</cdr:y>
    </cdr:from>
    <cdr:to>
      <cdr:x>0.30232</cdr:x>
      <cdr:y>0.71204</cdr:y>
    </cdr:to>
    <cdr:sp macro="" textlink="">
      <cdr:nvSpPr>
        <cdr:cNvPr id="8" name="TextBox 7"/>
        <cdr:cNvSpPr txBox="1"/>
      </cdr:nvSpPr>
      <cdr:spPr>
        <a:xfrm xmlns:a="http://schemas.openxmlformats.org/drawingml/2006/main">
          <a:off x="907627" y="2970786"/>
          <a:ext cx="1496419" cy="71390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a:t>Video library on-line and cold storage costs</a:t>
          </a:r>
        </a:p>
      </cdr:txBody>
    </cdr:sp>
  </cdr:relSizeAnchor>
  <cdr:relSizeAnchor xmlns:cdr="http://schemas.openxmlformats.org/drawingml/2006/chartDrawing">
    <cdr:from>
      <cdr:x>0.29864</cdr:x>
      <cdr:y>0.12239</cdr:y>
    </cdr:from>
    <cdr:to>
      <cdr:x>0.68736</cdr:x>
      <cdr:y>0.71318</cdr:y>
    </cdr:to>
    <cdr:sp macro="" textlink="">
      <cdr:nvSpPr>
        <cdr:cNvPr id="9" name="Arc 8"/>
        <cdr:cNvSpPr/>
      </cdr:nvSpPr>
      <cdr:spPr>
        <a:xfrm xmlns:a="http://schemas.openxmlformats.org/drawingml/2006/main" rot="17040252">
          <a:off x="2391665" y="616435"/>
          <a:ext cx="3057236" cy="3091060"/>
        </a:xfrm>
        <a:prstGeom xmlns:a="http://schemas.openxmlformats.org/drawingml/2006/main" prst="arc">
          <a:avLst>
            <a:gd name="adj1" fmla="val 17794105"/>
            <a:gd name="adj2" fmla="val 20393299"/>
          </a:avLst>
        </a:prstGeom>
        <a:ln xmlns:a="http://schemas.openxmlformats.org/drawingml/2006/main" w="44450">
          <a:solidFill>
            <a:schemeClr val="accent4"/>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0.2845</cdr:x>
      <cdr:y>0.15576</cdr:y>
    </cdr:from>
    <cdr:to>
      <cdr:x>0.34332</cdr:x>
      <cdr:y>0.19523</cdr:y>
    </cdr:to>
    <cdr:cxnSp macro="">
      <cdr:nvCxnSpPr>
        <cdr:cNvPr id="10" name="Straight Arrow Connector 9">
          <a:extLst xmlns:a="http://schemas.openxmlformats.org/drawingml/2006/main">
            <a:ext uri="{FF2B5EF4-FFF2-40B4-BE49-F238E27FC236}">
              <a16:creationId xmlns:a16="http://schemas.microsoft.com/office/drawing/2014/main" id="{346D21CB-716A-2D4C-8DC5-452126D8C5A1}"/>
            </a:ext>
          </a:extLst>
        </cdr:cNvPr>
        <cdr:cNvCxnSpPr/>
      </cdr:nvCxnSpPr>
      <cdr:spPr>
        <a:xfrm xmlns:a="http://schemas.openxmlformats.org/drawingml/2006/main">
          <a:off x="2262295" y="806028"/>
          <a:ext cx="467748" cy="204268"/>
        </a:xfrm>
        <a:prstGeom xmlns:a="http://schemas.openxmlformats.org/drawingml/2006/main" prst="straightConnector1">
          <a:avLst/>
        </a:prstGeom>
        <a:ln xmlns:a="http://schemas.openxmlformats.org/drawingml/2006/main" w="44450">
          <a:solidFill>
            <a:schemeClr val="accent4"/>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0.1187</cdr:x>
      <cdr:y>0.0687</cdr:y>
    </cdr:from>
    <cdr:to>
      <cdr:x>0.29186</cdr:x>
      <cdr:y>0.18468</cdr:y>
    </cdr:to>
    <cdr:sp macro="" textlink="">
      <cdr:nvSpPr>
        <cdr:cNvPr id="11" name="TextBox 2"/>
        <cdr:cNvSpPr txBox="1"/>
      </cdr:nvSpPr>
      <cdr:spPr>
        <a:xfrm xmlns:a="http://schemas.openxmlformats.org/drawingml/2006/main">
          <a:off x="943900" y="355499"/>
          <a:ext cx="1376950" cy="60017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dirty="0"/>
            <a:t>Converted video archive on-line and cold storage costs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50129ABF-5EF1-4BD2-9429-AB762AA105D1}" type="datetimeFigureOut">
              <a:rPr lang="en-US" smtClean="0"/>
              <a:t>11/15/2019</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E94F457C-DA7F-4C7E-B669-D87B0C6BC2FE}" type="slidenum">
              <a:rPr lang="en-US" smtClean="0"/>
              <a:t>‹#›</a:t>
            </a:fld>
            <a:endParaRPr lang="en-US"/>
          </a:p>
        </p:txBody>
      </p:sp>
    </p:spTree>
    <p:extLst>
      <p:ext uri="{BB962C8B-B14F-4D97-AF65-F5344CB8AC3E}">
        <p14:creationId xmlns:p14="http://schemas.microsoft.com/office/powerpoint/2010/main" val="2618583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1</a:t>
            </a:fld>
            <a:endParaRPr lang="en-US"/>
          </a:p>
        </p:txBody>
      </p:sp>
    </p:spTree>
    <p:extLst>
      <p:ext uri="{BB962C8B-B14F-4D97-AF65-F5344CB8AC3E}">
        <p14:creationId xmlns:p14="http://schemas.microsoft.com/office/powerpoint/2010/main" val="1705785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MC: thermal shutdown</a:t>
            </a:r>
          </a:p>
          <a:p>
            <a:endParaRPr lang="en-US" dirty="0" smtClean="0"/>
          </a:p>
          <a:p>
            <a:r>
              <a:rPr lang="en-US" dirty="0" smtClean="0"/>
              <a:t>DJ: you’d still have </a:t>
            </a:r>
            <a:r>
              <a:rPr lang="en-US" dirty="0" err="1" smtClean="0"/>
              <a:t>comms</a:t>
            </a:r>
            <a:r>
              <a:rPr lang="en-US" dirty="0" smtClean="0"/>
              <a:t> to the camera? </a:t>
            </a:r>
          </a:p>
          <a:p>
            <a:endParaRPr lang="en-US" dirty="0" smtClean="0"/>
          </a:p>
          <a:p>
            <a:r>
              <a:rPr lang="en-US" dirty="0" smtClean="0"/>
              <a:t>MC: yes</a:t>
            </a:r>
          </a:p>
          <a:p>
            <a:endParaRPr lang="en-US" dirty="0" smtClean="0"/>
          </a:p>
          <a:p>
            <a:r>
              <a:rPr lang="en-US" dirty="0" smtClean="0"/>
              <a:t>SH: does higher temperature cause red shift?</a:t>
            </a:r>
          </a:p>
          <a:p>
            <a:endParaRPr lang="en-US" dirty="0" smtClean="0"/>
          </a:p>
          <a:p>
            <a:r>
              <a:rPr lang="en-US" dirty="0" smtClean="0"/>
              <a:t>MC: I’m not sure, they work hard to maintain image quality over temperature range </a:t>
            </a:r>
          </a:p>
          <a:p>
            <a:endParaRPr lang="en-US" dirty="0" smtClean="0"/>
          </a:p>
          <a:p>
            <a:r>
              <a:rPr lang="en-US" dirty="0" smtClean="0"/>
              <a:t>DJ: I thought it was 50 W</a:t>
            </a:r>
          </a:p>
          <a:p>
            <a:endParaRPr lang="en-US" dirty="0" smtClean="0"/>
          </a:p>
          <a:p>
            <a:r>
              <a:rPr lang="en-US" dirty="0" smtClean="0"/>
              <a:t>MC: maybe up to 80</a:t>
            </a:r>
          </a:p>
          <a:p>
            <a:endParaRPr lang="en-US" dirty="0" smtClean="0"/>
          </a:p>
          <a:p>
            <a:r>
              <a:rPr lang="en-US" dirty="0" smtClean="0"/>
              <a:t>DJ: we may need a different connector</a:t>
            </a:r>
          </a:p>
          <a:p>
            <a:r>
              <a:rPr lang="en-US" dirty="0" smtClean="0"/>
              <a:t>MC: not really anyway around the power draw</a:t>
            </a:r>
          </a:p>
          <a:p>
            <a:endParaRPr lang="en-US" dirty="0" smtClean="0"/>
          </a:p>
          <a:p>
            <a:r>
              <a:rPr lang="en-US" dirty="0" smtClean="0"/>
              <a:t>(Many): temperature shutoff is a great idea!</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10</a:t>
            </a:fld>
            <a:endParaRPr lang="en-US"/>
          </a:p>
        </p:txBody>
      </p:sp>
    </p:spTree>
    <p:extLst>
      <p:ext uri="{BB962C8B-B14F-4D97-AF65-F5344CB8AC3E}">
        <p14:creationId xmlns:p14="http://schemas.microsoft.com/office/powerpoint/2010/main" val="2670676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11</a:t>
            </a:fld>
            <a:endParaRPr lang="en-US"/>
          </a:p>
        </p:txBody>
      </p:sp>
    </p:spTree>
    <p:extLst>
      <p:ext uri="{BB962C8B-B14F-4D97-AF65-F5344CB8AC3E}">
        <p14:creationId xmlns:p14="http://schemas.microsoft.com/office/powerpoint/2010/main" val="3658004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Question</a:t>
            </a:r>
            <a:r>
              <a:rPr lang="en-US" dirty="0"/>
              <a:t>:</a:t>
            </a:r>
            <a:r>
              <a:rPr lang="en-US" baseline="0" dirty="0"/>
              <a:t> Are we all OK with a single-mode “dark” fiber</a:t>
            </a:r>
            <a:r>
              <a:rPr lang="en-US" baseline="0" dirty="0" smtClean="0"/>
              <a:t>?</a:t>
            </a:r>
          </a:p>
          <a:p>
            <a:endParaRPr lang="en-US" baseline="0" dirty="0" smtClean="0"/>
          </a:p>
          <a:p>
            <a:r>
              <a:rPr lang="en-US" dirty="0" smtClean="0"/>
              <a:t>BE: on Ricketts will always have dedicated fiber</a:t>
            </a:r>
          </a:p>
          <a:p>
            <a:endParaRPr lang="en-US" dirty="0" smtClean="0"/>
          </a:p>
          <a:p>
            <a:r>
              <a:rPr lang="en-US" dirty="0" smtClean="0"/>
              <a:t>DJ: this is also true on Ventana</a:t>
            </a:r>
          </a:p>
          <a:p>
            <a:endParaRPr lang="en-US" dirty="0" smtClean="0"/>
          </a:p>
          <a:p>
            <a:r>
              <a:rPr lang="en-US" dirty="0" smtClean="0"/>
              <a:t>MC: like to keep it at single fiber and power</a:t>
            </a:r>
          </a:p>
          <a:p>
            <a:endParaRPr lang="en-US" dirty="0" smtClean="0"/>
          </a:p>
          <a:p>
            <a:r>
              <a:rPr lang="en-US" dirty="0" smtClean="0"/>
              <a:t>(Many): best compatibility from single fiber</a:t>
            </a:r>
          </a:p>
          <a:p>
            <a:endParaRPr lang="en-US" dirty="0" smtClean="0"/>
          </a:p>
          <a:p>
            <a:r>
              <a:rPr lang="en-US" dirty="0" smtClean="0"/>
              <a:t>JB: likely want to have multiple cameras soon after deployment</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12</a:t>
            </a:fld>
            <a:endParaRPr lang="en-US"/>
          </a:p>
        </p:txBody>
      </p:sp>
    </p:spTree>
    <p:extLst>
      <p:ext uri="{BB962C8B-B14F-4D97-AF65-F5344CB8AC3E}">
        <p14:creationId xmlns:p14="http://schemas.microsoft.com/office/powerpoint/2010/main" val="198131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CD: What is the port lifetime based on?</a:t>
            </a:r>
          </a:p>
          <a:p>
            <a:endParaRPr lang="en-US" dirty="0" smtClean="0"/>
          </a:p>
          <a:p>
            <a:r>
              <a:rPr lang="en-US" dirty="0" smtClean="0"/>
              <a:t>MC: Depends on the method used to test the port</a:t>
            </a:r>
          </a:p>
          <a:p>
            <a:endParaRPr lang="en-US" dirty="0" smtClean="0"/>
          </a:p>
          <a:p>
            <a:r>
              <a:rPr lang="en-US" dirty="0" smtClean="0"/>
              <a:t>SH: 99.5% is over the 5-years or per dive?</a:t>
            </a:r>
          </a:p>
          <a:p>
            <a:endParaRPr lang="en-US" dirty="0" smtClean="0"/>
          </a:p>
          <a:p>
            <a:r>
              <a:rPr lang="en-US" dirty="0" smtClean="0"/>
              <a:t>MC: over the 5-years</a:t>
            </a:r>
          </a:p>
          <a:p>
            <a:endParaRPr lang="en-US" dirty="0" smtClean="0"/>
          </a:p>
          <a:p>
            <a:r>
              <a:rPr lang="en-US" dirty="0" smtClean="0"/>
              <a:t>CD: cost of domes is around $6000 so not too expensive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13</a:t>
            </a:fld>
            <a:endParaRPr lang="en-US"/>
          </a:p>
        </p:txBody>
      </p:sp>
    </p:spTree>
    <p:extLst>
      <p:ext uri="{BB962C8B-B14F-4D97-AF65-F5344CB8AC3E}">
        <p14:creationId xmlns:p14="http://schemas.microsoft.com/office/powerpoint/2010/main" val="3075390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MC: DSPL needs an envelope for size</a:t>
            </a:r>
          </a:p>
          <a:p>
            <a:endParaRPr lang="en-US" dirty="0" smtClean="0"/>
          </a:p>
          <a:p>
            <a:r>
              <a:rPr lang="en-US" dirty="0" smtClean="0"/>
              <a:t>BE: we already have some size issues.</a:t>
            </a:r>
          </a:p>
          <a:p>
            <a:endParaRPr lang="en-US" dirty="0" smtClean="0"/>
          </a:p>
          <a:p>
            <a:r>
              <a:rPr lang="en-US" dirty="0" smtClean="0"/>
              <a:t>Additional notes on size (mark). Heard comments that diameter was not as much as issue as length. Craig</a:t>
            </a:r>
            <a:r>
              <a:rPr lang="en-US" baseline="0" dirty="0" smtClean="0"/>
              <a:t> D. commented that he did not think that the old HD camera was necessarily too large for Ventana, replacement was more of a reliability move. Also mentioned that problems may have been due to </a:t>
            </a:r>
            <a:r>
              <a:rPr lang="en-US" baseline="0" dirty="0" err="1" smtClean="0"/>
              <a:t>vibr</a:t>
            </a:r>
            <a:r>
              <a:rPr lang="en-US" baseline="0" dirty="0" smtClean="0"/>
              <a:t>-coring and shaking the camera.</a:t>
            </a:r>
          </a:p>
          <a:p>
            <a:endParaRPr lang="en-US" baseline="0" dirty="0" smtClean="0"/>
          </a:p>
          <a:p>
            <a:r>
              <a:rPr lang="en-US" baseline="0" dirty="0" smtClean="0"/>
              <a:t>Bryan S. thought that size was defiantly an issue on the Ricketts, especially length. They have about an inch clearance front and back. When panning and tilting.</a:t>
            </a:r>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14</a:t>
            </a:fld>
            <a:endParaRPr lang="en-US"/>
          </a:p>
        </p:txBody>
      </p:sp>
    </p:spTree>
    <p:extLst>
      <p:ext uri="{BB962C8B-B14F-4D97-AF65-F5344CB8AC3E}">
        <p14:creationId xmlns:p14="http://schemas.microsoft.com/office/powerpoint/2010/main" val="41087521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MC: need to add camera temp operation requirement</a:t>
            </a:r>
          </a:p>
          <a:p>
            <a:endParaRPr lang="en-US" dirty="0" smtClean="0"/>
          </a:p>
          <a:p>
            <a:r>
              <a:rPr lang="en-US" dirty="0" smtClean="0"/>
              <a:t>JB, many: gulf of </a:t>
            </a:r>
            <a:r>
              <a:rPr lang="en-US" dirty="0" err="1" smtClean="0"/>
              <a:t>california</a:t>
            </a:r>
            <a:r>
              <a:rPr lang="en-US" dirty="0" smtClean="0"/>
              <a:t> should set the upper limit</a:t>
            </a:r>
          </a:p>
          <a:p>
            <a:endParaRPr lang="en-US" dirty="0" smtClean="0"/>
          </a:p>
          <a:p>
            <a:r>
              <a:rPr lang="en-US" dirty="0" smtClean="0"/>
              <a:t>Connectors:</a:t>
            </a:r>
          </a:p>
          <a:p>
            <a:endParaRPr lang="en-US" dirty="0" smtClean="0"/>
          </a:p>
          <a:p>
            <a:r>
              <a:rPr lang="en-US" dirty="0" smtClean="0"/>
              <a:t>MC: compatibility</a:t>
            </a:r>
          </a:p>
          <a:p>
            <a:endParaRPr lang="en-US" dirty="0" smtClean="0"/>
          </a:p>
          <a:p>
            <a:r>
              <a:rPr lang="en-US" dirty="0" smtClean="0"/>
              <a:t>DJ: don’t have to use the MINK19</a:t>
            </a:r>
          </a:p>
          <a:p>
            <a:endParaRPr lang="en-US" dirty="0" smtClean="0"/>
          </a:p>
          <a:p>
            <a:r>
              <a:rPr lang="en-US" dirty="0" smtClean="0"/>
              <a:t>DJ: MINK10-L might be a good option gigabit path</a:t>
            </a:r>
          </a:p>
          <a:p>
            <a:endParaRPr lang="en-US" dirty="0" smtClean="0"/>
          </a:p>
          <a:p>
            <a:r>
              <a:rPr lang="en-US" dirty="0" smtClean="0"/>
              <a:t>BE: have several paths for MINK10-L</a:t>
            </a:r>
          </a:p>
          <a:p>
            <a:endParaRPr lang="en-US" dirty="0" smtClean="0"/>
          </a:p>
          <a:p>
            <a:r>
              <a:rPr lang="en-US" dirty="0" smtClean="0"/>
              <a:t>BE: but our MINK10-L </a:t>
            </a:r>
            <a:r>
              <a:rPr lang="en-US" dirty="0" err="1" smtClean="0"/>
              <a:t>ar</a:t>
            </a:r>
            <a:r>
              <a:rPr lang="en-US" dirty="0" smtClean="0"/>
              <a:t> AC 110</a:t>
            </a:r>
          </a:p>
          <a:p>
            <a:endParaRPr lang="en-US" dirty="0" smtClean="0"/>
          </a:p>
          <a:p>
            <a:r>
              <a:rPr lang="en-US" dirty="0" smtClean="0"/>
              <a:t>DJ: Same as our ports</a:t>
            </a:r>
          </a:p>
          <a:p>
            <a:endParaRPr lang="en-US" dirty="0" smtClean="0"/>
          </a:p>
          <a:p>
            <a:r>
              <a:rPr lang="en-US" dirty="0" smtClean="0"/>
              <a:t>MC: Let’s continue to work on connector options</a:t>
            </a:r>
          </a:p>
          <a:p>
            <a:endParaRPr lang="en-US" dirty="0" smtClean="0"/>
          </a:p>
          <a:p>
            <a:r>
              <a:rPr lang="en-US" dirty="0" smtClean="0"/>
              <a:t>DJ: One option is to use a mink10 and double up the pins</a:t>
            </a:r>
          </a:p>
          <a:p>
            <a:endParaRPr lang="en-US" dirty="0" smtClean="0"/>
          </a:p>
          <a:p>
            <a:r>
              <a:rPr lang="en-US" dirty="0" smtClean="0"/>
              <a:t>MC: what about </a:t>
            </a:r>
            <a:r>
              <a:rPr lang="en-US" dirty="0" err="1" smtClean="0"/>
              <a:t>Seacon</a:t>
            </a:r>
            <a:r>
              <a:rPr lang="en-US" dirty="0" smtClean="0"/>
              <a:t>?</a:t>
            </a:r>
          </a:p>
          <a:p>
            <a:endParaRPr lang="en-US" dirty="0" smtClean="0"/>
          </a:p>
          <a:p>
            <a:r>
              <a:rPr lang="en-US" dirty="0" smtClean="0"/>
              <a:t>(Many): all manufacturers have supply issues these days</a:t>
            </a:r>
          </a:p>
          <a:p>
            <a:endParaRPr lang="en-US" dirty="0" smtClean="0"/>
          </a:p>
          <a:p>
            <a:r>
              <a:rPr lang="en-US" dirty="0" smtClean="0"/>
              <a:t>MC: Should have RA connectors for both fiber and power</a:t>
            </a:r>
          </a:p>
          <a:p>
            <a:endParaRPr lang="en-US" dirty="0" smtClean="0"/>
          </a:p>
          <a:p>
            <a:r>
              <a:rPr lang="en-US" dirty="0" smtClean="0"/>
              <a:t>(Many): agree</a:t>
            </a:r>
          </a:p>
          <a:p>
            <a:endParaRPr lang="en-US" dirty="0" smtClean="0"/>
          </a:p>
          <a:p>
            <a:r>
              <a:rPr lang="en-US" dirty="0" smtClean="0"/>
              <a:t>DJ: Buy in on </a:t>
            </a:r>
            <a:r>
              <a:rPr lang="en-US" dirty="0" err="1" smtClean="0"/>
              <a:t>seacon</a:t>
            </a:r>
            <a:r>
              <a:rPr lang="en-US" dirty="0" smtClean="0"/>
              <a:t> fiber connector?</a:t>
            </a:r>
          </a:p>
          <a:p>
            <a:endParaRPr lang="en-US" dirty="0" smtClean="0"/>
          </a:p>
          <a:p>
            <a:r>
              <a:rPr lang="en-US" dirty="0" smtClean="0"/>
              <a:t>(Many): Yes</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15</a:t>
            </a:fld>
            <a:endParaRPr lang="en-US"/>
          </a:p>
        </p:txBody>
      </p:sp>
    </p:spTree>
    <p:extLst>
      <p:ext uri="{BB962C8B-B14F-4D97-AF65-F5344CB8AC3E}">
        <p14:creationId xmlns:p14="http://schemas.microsoft.com/office/powerpoint/2010/main" val="2820869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MC: What about voltage?</a:t>
            </a:r>
          </a:p>
          <a:p>
            <a:endParaRPr lang="en-US" dirty="0" smtClean="0"/>
          </a:p>
          <a:p>
            <a:r>
              <a:rPr lang="en-US" dirty="0" smtClean="0"/>
              <a:t>(Many): most likely 24V is okay</a:t>
            </a:r>
          </a:p>
          <a:p>
            <a:endParaRPr lang="en-US" dirty="0" smtClean="0"/>
          </a:p>
          <a:p>
            <a:r>
              <a:rPr lang="en-US" dirty="0" smtClean="0"/>
              <a:t>MC: most likely 16-36 switcher in the housing.</a:t>
            </a:r>
          </a:p>
          <a:p>
            <a:endParaRPr lang="en-US" dirty="0" smtClean="0"/>
          </a:p>
          <a:p>
            <a:r>
              <a:rPr lang="en-US" dirty="0" smtClean="0"/>
              <a:t>MC: I’ll add the laser mount provision in the flare guard</a:t>
            </a:r>
          </a:p>
          <a:p>
            <a:endParaRPr lang="en-US" dirty="0" smtClean="0"/>
          </a:p>
          <a:p>
            <a:r>
              <a:rPr lang="en-US" dirty="0" smtClean="0"/>
              <a:t>DJ: Want to move the lasers to the hemisphere</a:t>
            </a:r>
          </a:p>
          <a:p>
            <a:endParaRPr lang="en-US" dirty="0" smtClean="0"/>
          </a:p>
          <a:p>
            <a:r>
              <a:rPr lang="en-US" dirty="0" smtClean="0"/>
              <a:t>BS: Ours are off the side</a:t>
            </a:r>
          </a:p>
          <a:p>
            <a:endParaRPr lang="en-US" dirty="0" smtClean="0"/>
          </a:p>
          <a:p>
            <a:r>
              <a:rPr lang="en-US" dirty="0" smtClean="0"/>
              <a:t>MC: any shroud design needs to take into account mounting the lasers on the side</a:t>
            </a:r>
          </a:p>
          <a:p>
            <a:endParaRPr lang="en-US" dirty="0" smtClean="0"/>
          </a:p>
          <a:p>
            <a:r>
              <a:rPr lang="en-US" dirty="0" smtClean="0"/>
              <a:t>(Many): multiple lasers</a:t>
            </a:r>
          </a:p>
          <a:p>
            <a:endParaRPr lang="en-US" dirty="0" smtClean="0"/>
          </a:p>
          <a:p>
            <a:r>
              <a:rPr lang="en-US" dirty="0" smtClean="0"/>
              <a:t>MC: Multiple shrouds for different lasers</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16</a:t>
            </a:fld>
            <a:endParaRPr lang="en-US"/>
          </a:p>
        </p:txBody>
      </p:sp>
    </p:spTree>
    <p:extLst>
      <p:ext uri="{BB962C8B-B14F-4D97-AF65-F5344CB8AC3E}">
        <p14:creationId xmlns:p14="http://schemas.microsoft.com/office/powerpoint/2010/main" val="1361830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CIE Chromaticity Diagram (1931). The three dimensional color space CIE XYZ is the basis for all color management systems. This color space contains all perceivable colors - the human gamut – based on experiments</a:t>
            </a:r>
            <a:r>
              <a:rPr lang="en-US" baseline="0" dirty="0" smtClean="0"/>
              <a:t> with actual human vision</a:t>
            </a:r>
            <a:r>
              <a:rPr lang="en-US" dirty="0" smtClean="0"/>
              <a:t>. Many of them cannot be shown on monitors or printed.</a:t>
            </a:r>
          </a:p>
          <a:p>
            <a:r>
              <a:rPr lang="en-US" dirty="0" smtClean="0"/>
              <a:t>The two dimensional CIE chromaticity diagram </a:t>
            </a:r>
            <a:r>
              <a:rPr lang="en-US" dirty="0" err="1" smtClean="0"/>
              <a:t>xyY</a:t>
            </a:r>
            <a:r>
              <a:rPr lang="en-US" dirty="0" smtClean="0"/>
              <a:t> (above) shows a special projection of the three dimensional CIE color space XYZ.</a:t>
            </a:r>
          </a:p>
          <a:p>
            <a:endParaRPr lang="en-US" dirty="0" smtClean="0"/>
          </a:p>
          <a:p>
            <a:r>
              <a:rPr lang="en-US" dirty="0" smtClean="0"/>
              <a:t>Camera Sensor</a:t>
            </a:r>
          </a:p>
          <a:p>
            <a:endParaRPr lang="en-US" dirty="0" smtClean="0"/>
          </a:p>
          <a:p>
            <a:r>
              <a:rPr lang="en-US" dirty="0" smtClean="0"/>
              <a:t>MC: Want to use the latest HDC-P50 </a:t>
            </a:r>
            <a:r>
              <a:rPr lang="en-US" dirty="0" err="1" smtClean="0"/>
              <a:t>Ony</a:t>
            </a:r>
            <a:r>
              <a:rPr lang="en-US" dirty="0" smtClean="0"/>
              <a:t> camera, </a:t>
            </a:r>
            <a:r>
              <a:rPr lang="en-US" dirty="0" err="1" smtClean="0"/>
              <a:t>heli</a:t>
            </a:r>
            <a:r>
              <a:rPr lang="en-US" dirty="0" smtClean="0"/>
              <a:t>, wire cams, sports</a:t>
            </a:r>
          </a:p>
          <a:p>
            <a:endParaRPr lang="en-US" dirty="0" smtClean="0"/>
          </a:p>
          <a:p>
            <a:r>
              <a:rPr lang="en-US" dirty="0" smtClean="0"/>
              <a:t>BE: There’s a big advantage for the framerate and resolution at 60 FPS 4k</a:t>
            </a:r>
          </a:p>
          <a:p>
            <a:endParaRPr lang="en-US" dirty="0" smtClean="0"/>
          </a:p>
          <a:p>
            <a:r>
              <a:rPr lang="en-US" dirty="0" smtClean="0"/>
              <a:t>SH: What about low light sensitivity?</a:t>
            </a:r>
          </a:p>
          <a:p>
            <a:endParaRPr lang="en-US" dirty="0" smtClean="0"/>
          </a:p>
          <a:p>
            <a:r>
              <a:rPr lang="en-US" dirty="0" smtClean="0"/>
              <a:t>MC: About the same as the </a:t>
            </a:r>
            <a:r>
              <a:rPr lang="en-US" dirty="0" err="1" smtClean="0"/>
              <a:t>ikegami</a:t>
            </a:r>
            <a:r>
              <a:rPr lang="en-US" dirty="0" smtClean="0"/>
              <a:t>, f11, 2000 lux</a:t>
            </a:r>
          </a:p>
          <a:p>
            <a:endParaRPr lang="en-US" dirty="0" smtClean="0"/>
          </a:p>
          <a:p>
            <a:r>
              <a:rPr lang="en-US" dirty="0" smtClean="0"/>
              <a:t>JB: gain control?</a:t>
            </a:r>
          </a:p>
          <a:p>
            <a:endParaRPr lang="en-US" dirty="0" smtClean="0"/>
          </a:p>
          <a:p>
            <a:r>
              <a:rPr lang="en-US" dirty="0" smtClean="0"/>
              <a:t>MC: looks really good at gain +6 </a:t>
            </a:r>
          </a:p>
          <a:p>
            <a:endParaRPr lang="en-US" dirty="0" smtClean="0"/>
          </a:p>
          <a:p>
            <a:r>
              <a:rPr lang="en-US" dirty="0" smtClean="0"/>
              <a:t>BE: Should we look at </a:t>
            </a:r>
            <a:r>
              <a:rPr lang="en-US" dirty="0" err="1" smtClean="0"/>
              <a:t>montior</a:t>
            </a:r>
            <a:r>
              <a:rPr lang="en-US" dirty="0" smtClean="0"/>
              <a:t> color space support</a:t>
            </a:r>
          </a:p>
          <a:p>
            <a:endParaRPr lang="en-US" dirty="0" smtClean="0"/>
          </a:p>
          <a:p>
            <a:r>
              <a:rPr lang="en-US" dirty="0" smtClean="0"/>
              <a:t>MC: yes</a:t>
            </a:r>
          </a:p>
          <a:p>
            <a:endParaRPr lang="en-US" dirty="0" smtClean="0"/>
          </a:p>
          <a:p>
            <a:r>
              <a:rPr lang="en-US" dirty="0" smtClean="0"/>
              <a:t>SH: color bit depth?</a:t>
            </a:r>
          </a:p>
          <a:p>
            <a:endParaRPr lang="en-US" dirty="0" smtClean="0"/>
          </a:p>
          <a:p>
            <a:r>
              <a:rPr lang="en-US" dirty="0" smtClean="0"/>
              <a:t>MC: I think it’s 10 bits, which is greater than the human eye</a:t>
            </a:r>
          </a:p>
          <a:p>
            <a:endParaRPr lang="en-US" dirty="0" smtClean="0"/>
          </a:p>
          <a:p>
            <a:r>
              <a:rPr lang="en-US" dirty="0" smtClean="0"/>
              <a:t>MC: HDR is perhaps a big improvement</a:t>
            </a:r>
          </a:p>
          <a:p>
            <a:endParaRPr lang="en-US" dirty="0" smtClean="0"/>
          </a:p>
          <a:p>
            <a:r>
              <a:rPr lang="en-US" dirty="0" smtClean="0"/>
              <a:t>(Many) need to discuss HDR options for monitors</a:t>
            </a:r>
          </a:p>
          <a:p>
            <a:endParaRPr lang="en-US" dirty="0" smtClean="0"/>
          </a:p>
          <a:p>
            <a:r>
              <a:rPr lang="en-US" dirty="0" smtClean="0"/>
              <a:t>SH: Does HDR impact frame rate</a:t>
            </a:r>
          </a:p>
          <a:p>
            <a:endParaRPr lang="en-US" dirty="0" smtClean="0"/>
          </a:p>
          <a:p>
            <a:r>
              <a:rPr lang="en-US" dirty="0" smtClean="0"/>
              <a:t>MC: no, it’s a different gamma setting, no frame to frame processing</a:t>
            </a:r>
          </a:p>
          <a:p>
            <a:endParaRPr lang="en-US" dirty="0" smtClean="0"/>
          </a:p>
          <a:p>
            <a:r>
              <a:rPr lang="en-US" dirty="0" smtClean="0"/>
              <a:t>Lens</a:t>
            </a:r>
          </a:p>
          <a:p>
            <a:endParaRPr lang="en-US" dirty="0" smtClean="0"/>
          </a:p>
          <a:p>
            <a:r>
              <a:rPr lang="en-US" dirty="0" smtClean="0"/>
              <a:t>MC: Lens?</a:t>
            </a:r>
          </a:p>
          <a:p>
            <a:endParaRPr lang="en-US" dirty="0" smtClean="0"/>
          </a:p>
          <a:p>
            <a:r>
              <a:rPr lang="en-US" dirty="0" smtClean="0"/>
              <a:t>JB: hate to give up zoom</a:t>
            </a:r>
          </a:p>
          <a:p>
            <a:endParaRPr lang="en-US" dirty="0" smtClean="0"/>
          </a:p>
          <a:p>
            <a:r>
              <a:rPr lang="en-US" dirty="0" smtClean="0"/>
              <a:t>SH: like to have close focus</a:t>
            </a:r>
          </a:p>
          <a:p>
            <a:endParaRPr lang="en-US" dirty="0" smtClean="0"/>
          </a:p>
          <a:p>
            <a:r>
              <a:rPr lang="en-US" dirty="0" smtClean="0"/>
              <a:t>MC: Jim you want more zoom?</a:t>
            </a:r>
          </a:p>
          <a:p>
            <a:endParaRPr lang="en-US" dirty="0" smtClean="0"/>
          </a:p>
          <a:p>
            <a:r>
              <a:rPr lang="en-US" dirty="0" smtClean="0"/>
              <a:t>JB: we want to get in as close as we can for distant targets but also don’t want to compromise other features</a:t>
            </a:r>
          </a:p>
          <a:p>
            <a:endParaRPr lang="en-US" dirty="0" smtClean="0"/>
          </a:p>
          <a:p>
            <a:r>
              <a:rPr lang="en-US" dirty="0" smtClean="0"/>
              <a:t>MC: we’ll look at zoom options</a:t>
            </a:r>
          </a:p>
          <a:p>
            <a:r>
              <a:rPr lang="en-US" dirty="0" smtClean="0"/>
              <a:t> </a:t>
            </a:r>
          </a:p>
          <a:p>
            <a:r>
              <a:rPr lang="en-US" dirty="0" smtClean="0"/>
              <a:t>MC: Lenses are super wide, can we stop them down</a:t>
            </a:r>
          </a:p>
          <a:p>
            <a:endParaRPr lang="en-US" dirty="0" smtClean="0"/>
          </a:p>
          <a:p>
            <a:r>
              <a:rPr lang="en-US" dirty="0" smtClean="0"/>
              <a:t>DJ: more is better but the same works</a:t>
            </a:r>
          </a:p>
          <a:p>
            <a:endParaRPr lang="en-US" dirty="0" smtClean="0"/>
          </a:p>
          <a:p>
            <a:r>
              <a:rPr lang="en-US" dirty="0" smtClean="0"/>
              <a:t>Long discussion about how wide to go</a:t>
            </a:r>
          </a:p>
          <a:p>
            <a:endParaRPr lang="en-US" dirty="0" smtClean="0"/>
          </a:p>
          <a:p>
            <a:r>
              <a:rPr lang="en-US" dirty="0" smtClean="0"/>
              <a:t>MC: TBD on this question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17</a:t>
            </a:fld>
            <a:endParaRPr lang="en-US"/>
          </a:p>
        </p:txBody>
      </p:sp>
    </p:spTree>
    <p:extLst>
      <p:ext uri="{BB962C8B-B14F-4D97-AF65-F5344CB8AC3E}">
        <p14:creationId xmlns:p14="http://schemas.microsoft.com/office/powerpoint/2010/main" val="10066581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DJ: will the shroud be inside or outside of the current round shroud</a:t>
            </a:r>
          </a:p>
          <a:p>
            <a:endParaRPr lang="en-US" dirty="0" smtClean="0"/>
          </a:p>
          <a:p>
            <a:r>
              <a:rPr lang="en-US" dirty="0" smtClean="0"/>
              <a:t>MC: it won’t be any larger in any dimension.</a:t>
            </a:r>
          </a:p>
          <a:p>
            <a:endParaRPr lang="en-US" dirty="0" smtClean="0"/>
          </a:p>
          <a:p>
            <a:r>
              <a:rPr lang="en-US" dirty="0" smtClean="0"/>
              <a:t>MC: I’m happy with the camera.</a:t>
            </a:r>
          </a:p>
          <a:p>
            <a:endParaRPr lang="en-US" dirty="0" smtClean="0"/>
          </a:p>
          <a:p>
            <a:r>
              <a:rPr lang="en-US" dirty="0" smtClean="0"/>
              <a:t>DJ: cost?</a:t>
            </a:r>
          </a:p>
          <a:p>
            <a:endParaRPr lang="en-US" dirty="0" smtClean="0"/>
          </a:p>
          <a:p>
            <a:r>
              <a:rPr lang="en-US" dirty="0" smtClean="0"/>
              <a:t>MC:$70k, but we can get them for ~$30k</a:t>
            </a:r>
          </a:p>
          <a:p>
            <a:endParaRPr lang="en-US" dirty="0" smtClean="0"/>
          </a:p>
          <a:p>
            <a:r>
              <a:rPr lang="en-US" dirty="0" smtClean="0"/>
              <a:t>MC: Go on record that the current housing is too big. The Zeus seems to be a workable size</a:t>
            </a:r>
          </a:p>
          <a:p>
            <a:endParaRPr lang="en-US" dirty="0" smtClean="0"/>
          </a:p>
          <a:p>
            <a:r>
              <a:rPr lang="en-US" dirty="0" smtClean="0"/>
              <a:t>MC: The goal is to get it in the Zeus size</a:t>
            </a:r>
          </a:p>
          <a:p>
            <a:endParaRPr lang="en-US" dirty="0" smtClean="0"/>
          </a:p>
          <a:p>
            <a:r>
              <a:rPr lang="en-US" dirty="0" smtClean="0"/>
              <a:t>(Many): Cool!</a:t>
            </a:r>
          </a:p>
          <a:p>
            <a:endParaRPr lang="en-US" dirty="0" smtClean="0"/>
          </a:p>
          <a:p>
            <a:r>
              <a:rPr lang="en-US" dirty="0" smtClean="0"/>
              <a:t>SH: PT has some vibration now and needs to be fixed.</a:t>
            </a:r>
          </a:p>
          <a:p>
            <a:endParaRPr lang="en-US" dirty="0" smtClean="0"/>
          </a:p>
          <a:p>
            <a:r>
              <a:rPr lang="en-US" dirty="0" smtClean="0"/>
              <a:t>BE: We’re looking into to the ROS PT options to reduce vibration</a:t>
            </a:r>
          </a:p>
          <a:p>
            <a:endParaRPr lang="en-US" dirty="0" smtClean="0"/>
          </a:p>
          <a:p>
            <a:r>
              <a:rPr lang="en-US" dirty="0" smtClean="0"/>
              <a:t>MB: How many cameras will we have?</a:t>
            </a:r>
          </a:p>
          <a:p>
            <a:endParaRPr lang="en-US" dirty="0" smtClean="0"/>
          </a:p>
          <a:p>
            <a:r>
              <a:rPr lang="en-US" dirty="0" smtClean="0"/>
              <a:t>MC: three, so we will have a spare</a:t>
            </a:r>
          </a:p>
          <a:p>
            <a:endParaRPr lang="en-US" dirty="0" smtClean="0"/>
          </a:p>
          <a:p>
            <a:r>
              <a:rPr lang="en-US" dirty="0" smtClean="0"/>
              <a:t>BE: Length is the bigger limit</a:t>
            </a:r>
          </a:p>
          <a:p>
            <a:endParaRPr lang="en-US" dirty="0" smtClean="0"/>
          </a:p>
          <a:p>
            <a:r>
              <a:rPr lang="en-US" dirty="0" smtClean="0"/>
              <a:t>SH: What is the length of </a:t>
            </a:r>
            <a:r>
              <a:rPr lang="en-US" dirty="0" err="1" smtClean="0"/>
              <a:t>camera+lens</a:t>
            </a:r>
            <a:r>
              <a:rPr lang="en-US" dirty="0" smtClean="0"/>
              <a:t>?</a:t>
            </a:r>
          </a:p>
          <a:p>
            <a:endParaRPr lang="en-US" dirty="0" smtClean="0"/>
          </a:p>
          <a:p>
            <a:r>
              <a:rPr lang="en-US" dirty="0" smtClean="0"/>
              <a:t>BE, BS: going to square shroud will buy us inches</a:t>
            </a:r>
          </a:p>
          <a:p>
            <a:endParaRPr lang="en-US" dirty="0" smtClean="0"/>
          </a:p>
          <a:p>
            <a:r>
              <a:rPr lang="en-US" dirty="0" smtClean="0"/>
              <a:t>MC: Shorter is better, but I think it will fit in Zeus housing</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18</a:t>
            </a:fld>
            <a:endParaRPr lang="en-US"/>
          </a:p>
        </p:txBody>
      </p:sp>
    </p:spTree>
    <p:extLst>
      <p:ext uri="{BB962C8B-B14F-4D97-AF65-F5344CB8AC3E}">
        <p14:creationId xmlns:p14="http://schemas.microsoft.com/office/powerpoint/2010/main" val="42413563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DJ: What does service look like</a:t>
            </a:r>
          </a:p>
          <a:p>
            <a:endParaRPr lang="en-US" dirty="0" smtClean="0"/>
          </a:p>
          <a:p>
            <a:r>
              <a:rPr lang="en-US" dirty="0" smtClean="0"/>
              <a:t>MC: Board swap red/green light for status, user service is straightforward</a:t>
            </a:r>
          </a:p>
          <a:p>
            <a:endParaRPr lang="en-US" dirty="0" smtClean="0"/>
          </a:p>
          <a:p>
            <a:r>
              <a:rPr lang="en-US" dirty="0" smtClean="0"/>
              <a:t>DJ: Can we </a:t>
            </a:r>
            <a:r>
              <a:rPr lang="en-US" dirty="0" err="1" smtClean="0"/>
              <a:t>vibercore</a:t>
            </a:r>
            <a:r>
              <a:rPr lang="en-US" dirty="0" smtClean="0"/>
              <a:t> with it?</a:t>
            </a:r>
          </a:p>
          <a:p>
            <a:endParaRPr lang="en-US" dirty="0" smtClean="0"/>
          </a:p>
          <a:p>
            <a:r>
              <a:rPr lang="en-US" dirty="0" smtClean="0"/>
              <a:t>MC: sounds like a bad idea</a:t>
            </a:r>
          </a:p>
          <a:p>
            <a:endParaRPr lang="en-US" dirty="0" smtClean="0"/>
          </a:p>
          <a:p>
            <a:r>
              <a:rPr lang="en-US" dirty="0" smtClean="0"/>
              <a:t>JB: is there a way to add bumpers to isolate the camera from vibration,</a:t>
            </a:r>
          </a:p>
          <a:p>
            <a:endParaRPr lang="en-US" dirty="0" smtClean="0"/>
          </a:p>
          <a:p>
            <a:r>
              <a:rPr lang="en-US" dirty="0" smtClean="0"/>
              <a:t>BE: depends on wavelength of vibration</a:t>
            </a:r>
          </a:p>
          <a:p>
            <a:endParaRPr lang="en-US" dirty="0" smtClean="0"/>
          </a:p>
          <a:p>
            <a:r>
              <a:rPr lang="en-US" dirty="0" smtClean="0"/>
              <a:t>SH: is there any smaller camera with the same specs?</a:t>
            </a:r>
          </a:p>
          <a:p>
            <a:endParaRPr lang="en-US" dirty="0" smtClean="0"/>
          </a:p>
          <a:p>
            <a:r>
              <a:rPr lang="en-US" dirty="0" smtClean="0"/>
              <a:t>MC: not that I know of</a:t>
            </a:r>
          </a:p>
          <a:p>
            <a:endParaRPr lang="en-US" dirty="0" smtClean="0"/>
          </a:p>
          <a:p>
            <a:r>
              <a:rPr lang="en-US" dirty="0" smtClean="0"/>
              <a:t>CD: can the camera fit unmodified in the larger housing?</a:t>
            </a:r>
          </a:p>
          <a:p>
            <a:endParaRPr lang="en-US" dirty="0" smtClean="0"/>
          </a:p>
          <a:p>
            <a:r>
              <a:rPr lang="en-US" dirty="0" smtClean="0"/>
              <a:t>MC: could you tolerate a larger housing?</a:t>
            </a:r>
          </a:p>
          <a:p>
            <a:endParaRPr lang="en-US" dirty="0" smtClean="0"/>
          </a:p>
          <a:p>
            <a:r>
              <a:rPr lang="en-US" dirty="0" smtClean="0"/>
              <a:t>(many): some agreement</a:t>
            </a:r>
          </a:p>
          <a:p>
            <a:endParaRPr lang="en-US" dirty="0" smtClean="0"/>
          </a:p>
          <a:p>
            <a:r>
              <a:rPr lang="en-US" dirty="0" smtClean="0"/>
              <a:t>CD: can Ricketts handle it?</a:t>
            </a:r>
          </a:p>
          <a:p>
            <a:endParaRPr lang="en-US" dirty="0" smtClean="0"/>
          </a:p>
          <a:p>
            <a:r>
              <a:rPr lang="en-US" dirty="0" smtClean="0"/>
              <a:t>BS: maybe, but can do it without a shorter housing.</a:t>
            </a:r>
          </a:p>
          <a:p>
            <a:endParaRPr lang="en-US" dirty="0" smtClean="0"/>
          </a:p>
          <a:p>
            <a:r>
              <a:rPr lang="en-US" dirty="0" smtClean="0"/>
              <a:t>DJ: thinking of a product, the smaller housing is a benefit</a:t>
            </a:r>
          </a:p>
          <a:p>
            <a:endParaRPr lang="en-US" dirty="0" smtClean="0"/>
          </a:p>
          <a:p>
            <a:r>
              <a:rPr lang="en-US" dirty="0" smtClean="0"/>
              <a:t>MC: also nice to have a drop in replacement</a:t>
            </a:r>
          </a:p>
          <a:p>
            <a:endParaRPr lang="en-US" dirty="0" smtClean="0"/>
          </a:p>
          <a:p>
            <a:r>
              <a:rPr lang="en-US" dirty="0" smtClean="0"/>
              <a:t>CD: drop-in with a larger housing might be more appealing. </a:t>
            </a:r>
          </a:p>
          <a:p>
            <a:endParaRPr lang="en-US" dirty="0" smtClean="0"/>
          </a:p>
          <a:p>
            <a:r>
              <a:rPr lang="en-US" dirty="0" smtClean="0"/>
              <a:t>JB: Action item: what are the size and weight limits for the </a:t>
            </a:r>
            <a:r>
              <a:rPr lang="en-US" dirty="0" err="1" smtClean="0"/>
              <a:t>ricketts</a:t>
            </a:r>
            <a:endParaRPr lang="en-US" dirty="0" smtClean="0"/>
          </a:p>
          <a:p>
            <a:endParaRPr lang="en-US" dirty="0" smtClean="0"/>
          </a:p>
          <a:p>
            <a:r>
              <a:rPr lang="en-US" dirty="0" smtClean="0"/>
              <a:t>(Many): Advantages to smaller size and some disassembly</a:t>
            </a:r>
          </a:p>
        </p:txBody>
      </p:sp>
      <p:sp>
        <p:nvSpPr>
          <p:cNvPr id="4" name="Slide Number Placeholder 3"/>
          <p:cNvSpPr>
            <a:spLocks noGrp="1"/>
          </p:cNvSpPr>
          <p:nvPr>
            <p:ph type="sldNum" sz="quarter" idx="10"/>
          </p:nvPr>
        </p:nvSpPr>
        <p:spPr/>
        <p:txBody>
          <a:bodyPr/>
          <a:lstStyle/>
          <a:p>
            <a:fld id="{E94F457C-DA7F-4C7E-B669-D87B0C6BC2FE}" type="slidenum">
              <a:rPr lang="en-US" smtClean="0"/>
              <a:t>19</a:t>
            </a:fld>
            <a:endParaRPr lang="en-US"/>
          </a:p>
        </p:txBody>
      </p:sp>
    </p:spTree>
    <p:extLst>
      <p:ext uri="{BB962C8B-B14F-4D97-AF65-F5344CB8AC3E}">
        <p14:creationId xmlns:p14="http://schemas.microsoft.com/office/powerpoint/2010/main" val="321692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a:t>
            </a:fld>
            <a:endParaRPr lang="en-US"/>
          </a:p>
        </p:txBody>
      </p:sp>
    </p:spTree>
    <p:extLst>
      <p:ext uri="{BB962C8B-B14F-4D97-AF65-F5344CB8AC3E}">
        <p14:creationId xmlns:p14="http://schemas.microsoft.com/office/powerpoint/2010/main" val="23757430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20</a:t>
            </a:fld>
            <a:endParaRPr lang="en-US"/>
          </a:p>
        </p:txBody>
      </p:sp>
    </p:spTree>
    <p:extLst>
      <p:ext uri="{BB962C8B-B14F-4D97-AF65-F5344CB8AC3E}">
        <p14:creationId xmlns:p14="http://schemas.microsoft.com/office/powerpoint/2010/main" val="28353359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21</a:t>
            </a:fld>
            <a:endParaRPr lang="en-US"/>
          </a:p>
        </p:txBody>
      </p:sp>
    </p:spTree>
    <p:extLst>
      <p:ext uri="{BB962C8B-B14F-4D97-AF65-F5344CB8AC3E}">
        <p14:creationId xmlns:p14="http://schemas.microsoft.com/office/powerpoint/2010/main" val="610707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22</a:t>
            </a:fld>
            <a:endParaRPr lang="en-US"/>
          </a:p>
        </p:txBody>
      </p:sp>
    </p:spTree>
    <p:extLst>
      <p:ext uri="{BB962C8B-B14F-4D97-AF65-F5344CB8AC3E}">
        <p14:creationId xmlns:p14="http://schemas.microsoft.com/office/powerpoint/2010/main" val="40455600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23</a:t>
            </a:fld>
            <a:endParaRPr lang="en-US"/>
          </a:p>
        </p:txBody>
      </p:sp>
    </p:spTree>
    <p:extLst>
      <p:ext uri="{BB962C8B-B14F-4D97-AF65-F5344CB8AC3E}">
        <p14:creationId xmlns:p14="http://schemas.microsoft.com/office/powerpoint/2010/main" val="11229168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24</a:t>
            </a:fld>
            <a:endParaRPr lang="en-US"/>
          </a:p>
        </p:txBody>
      </p:sp>
    </p:spTree>
    <p:extLst>
      <p:ext uri="{BB962C8B-B14F-4D97-AF65-F5344CB8AC3E}">
        <p14:creationId xmlns:p14="http://schemas.microsoft.com/office/powerpoint/2010/main" val="12827920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Telemetry</a:t>
            </a:r>
          </a:p>
          <a:p>
            <a:endParaRPr lang="en-US" dirty="0" smtClean="0"/>
          </a:p>
          <a:p>
            <a:r>
              <a:rPr lang="en-US" dirty="0" smtClean="0"/>
              <a:t>Telecaster option</a:t>
            </a:r>
          </a:p>
          <a:p>
            <a:endParaRPr lang="en-US" dirty="0" smtClean="0"/>
          </a:p>
          <a:p>
            <a:r>
              <a:rPr lang="en-US" dirty="0" smtClean="0"/>
              <a:t>MC: simplest, least risky option for 4k</a:t>
            </a:r>
          </a:p>
          <a:p>
            <a:endParaRPr lang="en-US" dirty="0" smtClean="0"/>
          </a:p>
          <a:p>
            <a:r>
              <a:rPr lang="en-US" dirty="0" smtClean="0"/>
              <a:t>SH: zoom, focus, iris would talk to telecaster?</a:t>
            </a:r>
          </a:p>
          <a:p>
            <a:endParaRPr lang="en-US" dirty="0" smtClean="0"/>
          </a:p>
          <a:p>
            <a:r>
              <a:rPr lang="en-US" dirty="0" smtClean="0"/>
              <a:t>MC: yes</a:t>
            </a:r>
          </a:p>
          <a:p>
            <a:endParaRPr lang="en-US" dirty="0" smtClean="0"/>
          </a:p>
          <a:p>
            <a:r>
              <a:rPr lang="en-US" dirty="0" smtClean="0"/>
              <a:t>BS: is camera control over </a:t>
            </a:r>
            <a:r>
              <a:rPr lang="en-US" dirty="0" err="1" smtClean="0"/>
              <a:t>ethernet</a:t>
            </a:r>
            <a:r>
              <a:rPr lang="en-US" dirty="0" smtClean="0"/>
              <a:t>?</a:t>
            </a:r>
          </a:p>
          <a:p>
            <a:endParaRPr lang="en-US" dirty="0" smtClean="0"/>
          </a:p>
          <a:p>
            <a:r>
              <a:rPr lang="en-US" dirty="0" smtClean="0"/>
              <a:t>MC: it would be over serial, and that should be better for lag</a:t>
            </a:r>
          </a:p>
          <a:p>
            <a:endParaRPr lang="en-US" dirty="0" smtClean="0"/>
          </a:p>
          <a:p>
            <a:r>
              <a:rPr lang="en-US" dirty="0" smtClean="0"/>
              <a:t>MC: Andy has a micro in mind for this</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25</a:t>
            </a:fld>
            <a:endParaRPr lang="en-US"/>
          </a:p>
        </p:txBody>
      </p:sp>
    </p:spTree>
    <p:extLst>
      <p:ext uri="{BB962C8B-B14F-4D97-AF65-F5344CB8AC3E}">
        <p14:creationId xmlns:p14="http://schemas.microsoft.com/office/powerpoint/2010/main" val="1474867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Vendor</a:t>
            </a:r>
          </a:p>
          <a:p>
            <a:endParaRPr lang="en-US" dirty="0" smtClean="0"/>
          </a:p>
          <a:p>
            <a:r>
              <a:rPr lang="en-US" dirty="0" smtClean="0"/>
              <a:t>(many) Good idea to use outside vendor and DSPL is a good option</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26</a:t>
            </a:fld>
            <a:endParaRPr lang="en-US"/>
          </a:p>
        </p:txBody>
      </p:sp>
    </p:spTree>
    <p:extLst>
      <p:ext uri="{BB962C8B-B14F-4D97-AF65-F5344CB8AC3E}">
        <p14:creationId xmlns:p14="http://schemas.microsoft.com/office/powerpoint/2010/main" val="26021512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Topside Box</a:t>
            </a:r>
          </a:p>
          <a:p>
            <a:endParaRPr lang="en-US" dirty="0" smtClean="0"/>
          </a:p>
          <a:p>
            <a:r>
              <a:rPr lang="en-US" dirty="0" smtClean="0"/>
              <a:t>MC: plug compatible with existing box</a:t>
            </a:r>
          </a:p>
          <a:p>
            <a:endParaRPr lang="en-US" dirty="0" smtClean="0"/>
          </a:p>
          <a:p>
            <a:r>
              <a:rPr lang="en-US" dirty="0" smtClean="0"/>
              <a:t>SH: but without </a:t>
            </a:r>
            <a:r>
              <a:rPr lang="en-US" dirty="0" err="1" smtClean="0"/>
              <a:t>ikegami</a:t>
            </a:r>
            <a:r>
              <a:rPr lang="en-US" dirty="0" smtClean="0"/>
              <a:t>?</a:t>
            </a:r>
          </a:p>
          <a:p>
            <a:endParaRPr lang="en-US" dirty="0" smtClean="0"/>
          </a:p>
          <a:p>
            <a:r>
              <a:rPr lang="en-US" dirty="0" smtClean="0"/>
              <a:t>MC: yes</a:t>
            </a:r>
          </a:p>
          <a:p>
            <a:endParaRPr lang="en-US" dirty="0" smtClean="0"/>
          </a:p>
          <a:p>
            <a:r>
              <a:rPr lang="en-US" dirty="0" smtClean="0"/>
              <a:t>SH: should have an open slate for new focus controls</a:t>
            </a:r>
          </a:p>
          <a:p>
            <a:endParaRPr lang="en-US" dirty="0" smtClean="0"/>
          </a:p>
          <a:p>
            <a:r>
              <a:rPr lang="en-US" dirty="0" smtClean="0"/>
              <a:t>MC: Yes, but vehicle </a:t>
            </a:r>
            <a:r>
              <a:rPr lang="en-US" dirty="0" err="1" smtClean="0"/>
              <a:t>comms</a:t>
            </a:r>
            <a:r>
              <a:rPr lang="en-US" dirty="0" smtClean="0"/>
              <a:t> should be compatible with existing one.</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27</a:t>
            </a:fld>
            <a:endParaRPr lang="en-US"/>
          </a:p>
        </p:txBody>
      </p:sp>
    </p:spTree>
    <p:extLst>
      <p:ext uri="{BB962C8B-B14F-4D97-AF65-F5344CB8AC3E}">
        <p14:creationId xmlns:p14="http://schemas.microsoft.com/office/powerpoint/2010/main" val="42113566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28</a:t>
            </a:fld>
            <a:endParaRPr lang="en-US"/>
          </a:p>
        </p:txBody>
      </p:sp>
    </p:spTree>
    <p:extLst>
      <p:ext uri="{BB962C8B-B14F-4D97-AF65-F5344CB8AC3E}">
        <p14:creationId xmlns:p14="http://schemas.microsoft.com/office/powerpoint/2010/main" val="20539478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29</a:t>
            </a:fld>
            <a:endParaRPr lang="en-US"/>
          </a:p>
        </p:txBody>
      </p:sp>
    </p:spTree>
    <p:extLst>
      <p:ext uri="{BB962C8B-B14F-4D97-AF65-F5344CB8AC3E}">
        <p14:creationId xmlns:p14="http://schemas.microsoft.com/office/powerpoint/2010/main" val="4200047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3</a:t>
            </a:fld>
            <a:endParaRPr lang="en-US"/>
          </a:p>
        </p:txBody>
      </p:sp>
    </p:spTree>
    <p:extLst>
      <p:ext uri="{BB962C8B-B14F-4D97-AF65-F5344CB8AC3E}">
        <p14:creationId xmlns:p14="http://schemas.microsoft.com/office/powerpoint/2010/main" val="34008601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30</a:t>
            </a:fld>
            <a:endParaRPr lang="en-US"/>
          </a:p>
        </p:txBody>
      </p:sp>
    </p:spTree>
    <p:extLst>
      <p:ext uri="{BB962C8B-B14F-4D97-AF65-F5344CB8AC3E}">
        <p14:creationId xmlns:p14="http://schemas.microsoft.com/office/powerpoint/2010/main" val="2434708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Lens Drive</a:t>
            </a:r>
          </a:p>
          <a:p>
            <a:endParaRPr lang="en-US" dirty="0" smtClean="0"/>
          </a:p>
          <a:p>
            <a:r>
              <a:rPr lang="en-US" dirty="0" smtClean="0"/>
              <a:t>SH: can you still get the lens settings read out with analog control?</a:t>
            </a:r>
          </a:p>
          <a:p>
            <a:endParaRPr lang="en-US" dirty="0" smtClean="0"/>
          </a:p>
          <a:p>
            <a:r>
              <a:rPr lang="en-US" dirty="0" smtClean="0"/>
              <a:t>MC: likely yes, control with analog and read out on 232</a:t>
            </a:r>
          </a:p>
          <a:p>
            <a:endParaRPr lang="en-US" dirty="0" smtClean="0"/>
          </a:p>
          <a:p>
            <a:r>
              <a:rPr lang="en-US" dirty="0" smtClean="0"/>
              <a:t>MC: 232 control does not look very good</a:t>
            </a:r>
          </a:p>
          <a:p>
            <a:endParaRPr lang="en-US" dirty="0" smtClean="0"/>
          </a:p>
          <a:p>
            <a:r>
              <a:rPr lang="en-US" dirty="0" smtClean="0"/>
              <a:t>MC: proposed action is to use the analog control input and 232 to read position</a:t>
            </a:r>
          </a:p>
          <a:p>
            <a:r>
              <a:rPr lang="en-US" dirty="0" smtClean="0"/>
              <a:t> </a:t>
            </a:r>
          </a:p>
          <a:p>
            <a:r>
              <a:rPr lang="en-US" dirty="0" smtClean="0"/>
              <a:t>KR: so the lens has their own feedback and control?</a:t>
            </a:r>
          </a:p>
          <a:p>
            <a:endParaRPr lang="en-US" dirty="0" smtClean="0"/>
          </a:p>
          <a:p>
            <a:r>
              <a:rPr lang="en-US" dirty="0" smtClean="0"/>
              <a:t>MC: yes, that’s how they get the super fine control</a:t>
            </a:r>
          </a:p>
          <a:p>
            <a:endParaRPr lang="en-US" dirty="0" smtClean="0"/>
          </a:p>
          <a:p>
            <a:r>
              <a:rPr lang="en-US" dirty="0" smtClean="0"/>
              <a:t>SH: what about bringing up the controls all the way up to topside?</a:t>
            </a:r>
          </a:p>
          <a:p>
            <a:endParaRPr lang="en-US" dirty="0" smtClean="0"/>
          </a:p>
          <a:p>
            <a:r>
              <a:rPr lang="en-US" dirty="0" smtClean="0"/>
              <a:t>MC: if you lied their controls then that might be feasible</a:t>
            </a:r>
          </a:p>
          <a:p>
            <a:endParaRPr lang="en-US" dirty="0" smtClean="0"/>
          </a:p>
          <a:p>
            <a:r>
              <a:rPr lang="en-US" dirty="0" smtClean="0"/>
              <a:t>JB: it would be nice to see how good the </a:t>
            </a:r>
            <a:r>
              <a:rPr lang="en-US" dirty="0" err="1" smtClean="0"/>
              <a:t>fujinon</a:t>
            </a:r>
            <a:r>
              <a:rPr lang="en-US" dirty="0" smtClean="0"/>
              <a:t> controls are </a:t>
            </a:r>
          </a:p>
          <a:p>
            <a:endParaRPr lang="en-US" dirty="0" smtClean="0"/>
          </a:p>
          <a:p>
            <a:r>
              <a:rPr lang="en-US" dirty="0" smtClean="0"/>
              <a:t>JB, SH: like having dual sliders</a:t>
            </a:r>
          </a:p>
          <a:p>
            <a:endParaRPr lang="en-US" dirty="0" smtClean="0"/>
          </a:p>
          <a:p>
            <a:r>
              <a:rPr lang="en-US" dirty="0" smtClean="0"/>
              <a:t>SH: what other controls are there?</a:t>
            </a:r>
          </a:p>
          <a:p>
            <a:r>
              <a:rPr lang="en-US" dirty="0" smtClean="0"/>
              <a:t>MC: Camera controls are on the smaller </a:t>
            </a:r>
            <a:r>
              <a:rPr lang="en-US" dirty="0" err="1" smtClean="0"/>
              <a:t>sony</a:t>
            </a:r>
            <a:r>
              <a:rPr lang="en-US" dirty="0" smtClean="0"/>
              <a:t> box</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31</a:t>
            </a:fld>
            <a:endParaRPr lang="en-US"/>
          </a:p>
        </p:txBody>
      </p:sp>
    </p:spTree>
    <p:extLst>
      <p:ext uri="{BB962C8B-B14F-4D97-AF65-F5344CB8AC3E}">
        <p14:creationId xmlns:p14="http://schemas.microsoft.com/office/powerpoint/2010/main" val="3010225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Tx/>
              <a:buNone/>
            </a:pPr>
            <a:endParaRPr lang="en-US" baseline="0" dirty="0"/>
          </a:p>
          <a:p>
            <a:pPr marL="0" indent="0">
              <a:buFontTx/>
              <a:buNone/>
            </a:pPr>
            <a:r>
              <a:rPr lang="en-US" dirty="0" smtClean="0"/>
              <a:t>Recording</a:t>
            </a:r>
          </a:p>
          <a:p>
            <a:pPr marL="0" indent="0">
              <a:buFontTx/>
              <a:buNone/>
            </a:pPr>
            <a:endParaRPr lang="en-US" dirty="0" smtClean="0"/>
          </a:p>
          <a:p>
            <a:pPr marL="0" indent="0">
              <a:buFontTx/>
              <a:buNone/>
            </a:pPr>
            <a:r>
              <a:rPr lang="en-US" dirty="0" smtClean="0"/>
              <a:t>LL: planning to use M3RS can support up to 16 4k feeds</a:t>
            </a:r>
          </a:p>
          <a:p>
            <a:pPr marL="0" indent="0">
              <a:buFontTx/>
              <a:buNone/>
            </a:pPr>
            <a:endParaRPr lang="en-US" dirty="0" smtClean="0"/>
          </a:p>
          <a:p>
            <a:pPr marL="0" indent="0">
              <a:buFontTx/>
              <a:buNone/>
            </a:pPr>
            <a:r>
              <a:rPr lang="en-US" dirty="0" smtClean="0"/>
              <a:t>BE: worry about rack and loose thunderbolt cables</a:t>
            </a:r>
          </a:p>
          <a:p>
            <a:pPr marL="0" indent="0">
              <a:buFontTx/>
              <a:buNone/>
            </a:pPr>
            <a:endParaRPr lang="en-US" dirty="0" smtClean="0"/>
          </a:p>
          <a:p>
            <a:pPr marL="0" indent="0">
              <a:buFontTx/>
              <a:buNone/>
            </a:pPr>
            <a:r>
              <a:rPr lang="en-US" dirty="0" smtClean="0"/>
              <a:t>LL: the new rack mount will have BNC</a:t>
            </a:r>
          </a:p>
          <a:p>
            <a:pPr marL="0" indent="0">
              <a:buFontTx/>
              <a:buNone/>
            </a:pPr>
            <a:endParaRPr lang="en-US" dirty="0" smtClean="0"/>
          </a:p>
          <a:p>
            <a:pPr marL="0" indent="0">
              <a:buFontTx/>
              <a:buNone/>
            </a:pPr>
            <a:r>
              <a:rPr lang="en-US" dirty="0" smtClean="0"/>
              <a:t>BS: the only issues have been user error</a:t>
            </a:r>
          </a:p>
          <a:p>
            <a:pPr marL="0" indent="0">
              <a:buFontTx/>
              <a:buNone/>
            </a:pPr>
            <a:endParaRPr lang="en-US" dirty="0" smtClean="0"/>
          </a:p>
          <a:p>
            <a:pPr marL="0" indent="0">
              <a:buFontTx/>
              <a:buNone/>
            </a:pPr>
            <a:r>
              <a:rPr lang="en-US" dirty="0" smtClean="0"/>
              <a:t>DJ: Mark is there money with topside upgrades? </a:t>
            </a:r>
          </a:p>
          <a:p>
            <a:pPr marL="0" indent="0">
              <a:buFontTx/>
              <a:buNone/>
            </a:pPr>
            <a:endParaRPr lang="en-US" dirty="0" smtClean="0"/>
          </a:p>
          <a:p>
            <a:pPr marL="0" indent="0">
              <a:buFontTx/>
              <a:buNone/>
            </a:pPr>
            <a:r>
              <a:rPr lang="en-US" dirty="0" smtClean="0"/>
              <a:t>MC: no</a:t>
            </a:r>
          </a:p>
          <a:p>
            <a:pPr marL="0" indent="0">
              <a:buFontTx/>
              <a:buNone/>
            </a:pPr>
            <a:endParaRPr lang="en-US" dirty="0" smtClean="0"/>
          </a:p>
          <a:p>
            <a:pPr marL="0" indent="0">
              <a:buFontTx/>
              <a:buNone/>
            </a:pPr>
            <a:r>
              <a:rPr lang="en-US" dirty="0" smtClean="0"/>
              <a:t>BE: Monitors would be good</a:t>
            </a:r>
          </a:p>
          <a:p>
            <a:pPr marL="0" indent="0">
              <a:buFontTx/>
              <a:buNone/>
            </a:pPr>
            <a:endParaRPr lang="en-US" dirty="0" smtClean="0"/>
          </a:p>
          <a:p>
            <a:pPr marL="0" indent="0">
              <a:buFontTx/>
              <a:buNone/>
            </a:pPr>
            <a:r>
              <a:rPr lang="en-US" dirty="0" smtClean="0"/>
              <a:t>SH: what about overlay?</a:t>
            </a:r>
          </a:p>
          <a:p>
            <a:pPr marL="0" indent="0">
              <a:buFontTx/>
              <a:buNone/>
            </a:pPr>
            <a:endParaRPr lang="en-US" dirty="0" smtClean="0"/>
          </a:p>
          <a:p>
            <a:pPr marL="0" indent="0">
              <a:buFontTx/>
              <a:buNone/>
            </a:pPr>
            <a:r>
              <a:rPr lang="en-US" dirty="0" smtClean="0"/>
              <a:t>BE, BS: we are working on that</a:t>
            </a:r>
          </a:p>
          <a:p>
            <a:pPr marL="0" indent="0">
              <a:buFontTx/>
              <a:buNone/>
            </a:pPr>
            <a:endParaRPr lang="en-US" dirty="0" smtClean="0"/>
          </a:p>
          <a:p>
            <a:pPr marL="0" indent="0">
              <a:buFontTx/>
              <a:buNone/>
            </a:pPr>
            <a:r>
              <a:rPr lang="en-US" dirty="0" smtClean="0"/>
              <a:t>SH: can you fly with 4k overlay</a:t>
            </a:r>
          </a:p>
          <a:p>
            <a:pPr marL="0" indent="0">
              <a:buFontTx/>
              <a:buNone/>
            </a:pPr>
            <a:endParaRPr lang="en-US" dirty="0" smtClean="0"/>
          </a:p>
          <a:p>
            <a:pPr marL="0" indent="0">
              <a:buFontTx/>
              <a:buNone/>
            </a:pPr>
            <a:r>
              <a:rPr lang="en-US" dirty="0" smtClean="0"/>
              <a:t>BS: Yes, but there is work to do for upgrades next year</a:t>
            </a:r>
          </a:p>
          <a:p>
            <a:pPr marL="0" indent="0">
              <a:buFontTx/>
              <a:buNone/>
            </a:pPr>
            <a:endParaRPr lang="en-US" dirty="0" smtClean="0"/>
          </a:p>
          <a:p>
            <a:pPr marL="0" indent="0">
              <a:buFontTx/>
              <a:buNone/>
            </a:pPr>
            <a:r>
              <a:rPr lang="en-US" dirty="0" smtClean="0"/>
              <a:t>DJ: sounds like there is time to adapt to 4k</a:t>
            </a:r>
          </a:p>
          <a:p>
            <a:pPr marL="0" indent="0">
              <a:buFontTx/>
              <a:buNone/>
            </a:pPr>
            <a:endParaRPr lang="en-US" dirty="0" smtClean="0"/>
          </a:p>
          <a:p>
            <a:pPr marL="0" indent="0">
              <a:buFontTx/>
              <a:buNone/>
            </a:pPr>
            <a:r>
              <a:rPr lang="en-US" dirty="0" smtClean="0"/>
              <a:t>MC: glad to hear the file capture is going well</a:t>
            </a:r>
          </a:p>
          <a:p>
            <a:pPr marL="0" indent="0">
              <a:buFontTx/>
              <a:buNone/>
            </a:pPr>
            <a:endParaRPr lang="en-US" dirty="0" smtClean="0"/>
          </a:p>
          <a:p>
            <a:pPr marL="0" indent="0">
              <a:buFontTx/>
              <a:buNone/>
            </a:pP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0CA69C0E-F548-9849-A217-7C428777DE25}" type="slidenum">
              <a:rPr lang="en-US" smtClean="0"/>
              <a:t>32</a:t>
            </a:fld>
            <a:endParaRPr lang="en-US"/>
          </a:p>
        </p:txBody>
      </p:sp>
    </p:spTree>
    <p:extLst>
      <p:ext uri="{BB962C8B-B14F-4D97-AF65-F5344CB8AC3E}">
        <p14:creationId xmlns:p14="http://schemas.microsoft.com/office/powerpoint/2010/main" val="16975866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743aa463df_0_82: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5" name="Google Shape;75;g743aa463df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54526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43aa463df_0_19:notes"/>
          <p:cNvSpPr txBox="1">
            <a:spLocks noGrp="1"/>
          </p:cNvSpPr>
          <p:nvPr>
            <p:ph type="body" idx="1"/>
          </p:nvPr>
        </p:nvSpPr>
        <p:spPr>
          <a:xfrm>
            <a:off x="914400" y="4343400"/>
            <a:ext cx="50292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 name="Google Shape;52;g743aa463df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04053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35</a:t>
            </a:fld>
            <a:endParaRPr lang="en-US"/>
          </a:p>
        </p:txBody>
      </p:sp>
    </p:spTree>
    <p:extLst>
      <p:ext uri="{BB962C8B-B14F-4D97-AF65-F5344CB8AC3E}">
        <p14:creationId xmlns:p14="http://schemas.microsoft.com/office/powerpoint/2010/main" val="30460792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Summary</a:t>
            </a:r>
          </a:p>
          <a:p>
            <a:endParaRPr lang="en-US" dirty="0" smtClean="0"/>
          </a:p>
          <a:p>
            <a:r>
              <a:rPr lang="en-US" dirty="0" smtClean="0"/>
              <a:t>MC: need to formalize the connector issue and size of housing</a:t>
            </a:r>
          </a:p>
          <a:p>
            <a:endParaRPr lang="en-US" dirty="0" smtClean="0"/>
          </a:p>
          <a:p>
            <a:r>
              <a:rPr lang="en-US" dirty="0" smtClean="0"/>
              <a:t>MC: plan is to capture everything in 4k, 4k backup will always be kept, PI may decide to only keep some 4k.</a:t>
            </a:r>
          </a:p>
          <a:p>
            <a:endParaRPr lang="en-US" dirty="0" smtClean="0"/>
          </a:p>
          <a:p>
            <a:r>
              <a:rPr lang="en-US" dirty="0" smtClean="0"/>
              <a:t>MC: 840 GB / hour / vehicle, Todd has converted our system to be able to handle it easily.</a:t>
            </a:r>
          </a:p>
          <a:p>
            <a:endParaRPr lang="en-US" dirty="0" smtClean="0"/>
          </a:p>
          <a:p>
            <a:r>
              <a:rPr lang="en-US" dirty="0" smtClean="0"/>
              <a:t>MC: data will be hand carried over from ship, storage problem is solved at </a:t>
            </a:r>
            <a:r>
              <a:rPr lang="en-US" dirty="0" err="1" smtClean="0"/>
              <a:t>mbari</a:t>
            </a:r>
            <a:endParaRPr lang="en-US" dirty="0" smtClean="0"/>
          </a:p>
          <a:p>
            <a:endParaRPr lang="en-US" dirty="0" smtClean="0"/>
          </a:p>
          <a:p>
            <a:r>
              <a:rPr lang="en-US" dirty="0" smtClean="0"/>
              <a:t>JB: about EOY spending, don’t buy unless you know it’s the one.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36</a:t>
            </a:fld>
            <a:endParaRPr lang="en-US"/>
          </a:p>
        </p:txBody>
      </p:sp>
    </p:spTree>
    <p:extLst>
      <p:ext uri="{BB962C8B-B14F-4D97-AF65-F5344CB8AC3E}">
        <p14:creationId xmlns:p14="http://schemas.microsoft.com/office/powerpoint/2010/main" val="35055561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37</a:t>
            </a:fld>
            <a:endParaRPr lang="en-US"/>
          </a:p>
        </p:txBody>
      </p:sp>
    </p:spTree>
    <p:extLst>
      <p:ext uri="{BB962C8B-B14F-4D97-AF65-F5344CB8AC3E}">
        <p14:creationId xmlns:p14="http://schemas.microsoft.com/office/powerpoint/2010/main" val="31450067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38</a:t>
            </a:fld>
            <a:endParaRPr lang="en-US"/>
          </a:p>
        </p:txBody>
      </p:sp>
    </p:spTree>
    <p:extLst>
      <p:ext uri="{BB962C8B-B14F-4D97-AF65-F5344CB8AC3E}">
        <p14:creationId xmlns:p14="http://schemas.microsoft.com/office/powerpoint/2010/main" val="10065991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39</a:t>
            </a:fld>
            <a:endParaRPr lang="en-US"/>
          </a:p>
        </p:txBody>
      </p:sp>
    </p:spTree>
    <p:extLst>
      <p:ext uri="{BB962C8B-B14F-4D97-AF65-F5344CB8AC3E}">
        <p14:creationId xmlns:p14="http://schemas.microsoft.com/office/powerpoint/2010/main" val="24212368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a:t>
            </a:fld>
            <a:endParaRPr lang="en-US"/>
          </a:p>
        </p:txBody>
      </p:sp>
    </p:spTree>
    <p:extLst>
      <p:ext uri="{BB962C8B-B14F-4D97-AF65-F5344CB8AC3E}">
        <p14:creationId xmlns:p14="http://schemas.microsoft.com/office/powerpoint/2010/main" val="34946678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40</a:t>
            </a:fld>
            <a:endParaRPr lang="en-US"/>
          </a:p>
        </p:txBody>
      </p:sp>
    </p:spTree>
    <p:extLst>
      <p:ext uri="{BB962C8B-B14F-4D97-AF65-F5344CB8AC3E}">
        <p14:creationId xmlns:p14="http://schemas.microsoft.com/office/powerpoint/2010/main" val="13645665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41</a:t>
            </a:fld>
            <a:endParaRPr lang="en-US"/>
          </a:p>
        </p:txBody>
      </p:sp>
    </p:spTree>
    <p:extLst>
      <p:ext uri="{BB962C8B-B14F-4D97-AF65-F5344CB8AC3E}">
        <p14:creationId xmlns:p14="http://schemas.microsoft.com/office/powerpoint/2010/main" val="29384911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42</a:t>
            </a:fld>
            <a:endParaRPr lang="en-US"/>
          </a:p>
        </p:txBody>
      </p:sp>
    </p:spTree>
    <p:extLst>
      <p:ext uri="{BB962C8B-B14F-4D97-AF65-F5344CB8AC3E}">
        <p14:creationId xmlns:p14="http://schemas.microsoft.com/office/powerpoint/2010/main" val="23154336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43</a:t>
            </a:fld>
            <a:endParaRPr lang="en-US"/>
          </a:p>
        </p:txBody>
      </p:sp>
    </p:spTree>
    <p:extLst>
      <p:ext uri="{BB962C8B-B14F-4D97-AF65-F5344CB8AC3E}">
        <p14:creationId xmlns:p14="http://schemas.microsoft.com/office/powerpoint/2010/main" val="38909110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44</a:t>
            </a:fld>
            <a:endParaRPr lang="en-US"/>
          </a:p>
        </p:txBody>
      </p:sp>
    </p:spTree>
    <p:extLst>
      <p:ext uri="{BB962C8B-B14F-4D97-AF65-F5344CB8AC3E}">
        <p14:creationId xmlns:p14="http://schemas.microsoft.com/office/powerpoint/2010/main" val="31123349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45</a:t>
            </a:fld>
            <a:endParaRPr lang="en-US"/>
          </a:p>
        </p:txBody>
      </p:sp>
    </p:spTree>
    <p:extLst>
      <p:ext uri="{BB962C8B-B14F-4D97-AF65-F5344CB8AC3E}">
        <p14:creationId xmlns:p14="http://schemas.microsoft.com/office/powerpoint/2010/main" val="2974037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46</a:t>
            </a:fld>
            <a:endParaRPr lang="en-US"/>
          </a:p>
        </p:txBody>
      </p:sp>
    </p:spTree>
    <p:extLst>
      <p:ext uri="{BB962C8B-B14F-4D97-AF65-F5344CB8AC3E}">
        <p14:creationId xmlns:p14="http://schemas.microsoft.com/office/powerpoint/2010/main" val="42534380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47</a:t>
            </a:fld>
            <a:endParaRPr lang="en-US"/>
          </a:p>
        </p:txBody>
      </p:sp>
    </p:spTree>
    <p:extLst>
      <p:ext uri="{BB962C8B-B14F-4D97-AF65-F5344CB8AC3E}">
        <p14:creationId xmlns:p14="http://schemas.microsoft.com/office/powerpoint/2010/main" val="334368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 operation requirements only for this meeting?</a:t>
            </a:r>
          </a:p>
          <a:p>
            <a:r>
              <a:rPr lang="en-US" dirty="0" smtClean="0"/>
              <a:t>MC: Requirements doc have the full requirements</a:t>
            </a:r>
          </a:p>
          <a:p>
            <a:endParaRPr lang="en-US" dirty="0" smtClean="0"/>
          </a:p>
          <a:p>
            <a:r>
              <a:rPr lang="en-US" dirty="0" smtClean="0"/>
              <a:t>DJ: No other nibbles except for DSPL?</a:t>
            </a:r>
          </a:p>
          <a:p>
            <a:r>
              <a:rPr lang="en-US" dirty="0" smtClean="0"/>
              <a:t>MC: DSPL is contracted so we are paying them</a:t>
            </a:r>
          </a:p>
          <a:p>
            <a:endParaRPr lang="en-US" dirty="0" smtClean="0"/>
          </a:p>
          <a:p>
            <a:r>
              <a:rPr lang="en-US" dirty="0" smtClean="0"/>
              <a:t>BE: What rights will DSPL have?</a:t>
            </a:r>
          </a:p>
          <a:p>
            <a:r>
              <a:rPr lang="en-US" dirty="0" smtClean="0"/>
              <a:t>MC: They will provide housing and optics and may sell cameras using the design to others</a:t>
            </a:r>
          </a:p>
          <a:p>
            <a:endParaRPr lang="en-US" dirty="0" smtClean="0"/>
          </a:p>
          <a:p>
            <a:r>
              <a:rPr lang="en-US" dirty="0" smtClean="0"/>
              <a:t>KR: Wouldn’t folks be better off buying later?</a:t>
            </a:r>
          </a:p>
          <a:p>
            <a:r>
              <a:rPr lang="en-US" dirty="0" smtClean="0"/>
              <a:t>MC: Maybe, but don’t tell them :)</a:t>
            </a:r>
          </a:p>
          <a:p>
            <a:endParaRPr lang="en-US" dirty="0" smtClean="0"/>
          </a:p>
          <a:p>
            <a:r>
              <a:rPr lang="en-US" dirty="0" smtClean="0"/>
              <a:t>JB: Details haven’t been worked out in MBARI recovering NRE but we would recoup from the cost if other groups buy these cameras as well.</a:t>
            </a:r>
          </a:p>
          <a:p>
            <a:endParaRPr lang="en-US" dirty="0" smtClean="0"/>
          </a:p>
          <a:p>
            <a:r>
              <a:rPr lang="en-US" dirty="0" smtClean="0"/>
              <a:t>SH: have the sensor and optics been decided</a:t>
            </a:r>
          </a:p>
          <a:p>
            <a:r>
              <a:rPr lang="en-US" dirty="0" smtClean="0"/>
              <a:t>MC: Basically yes, they have.</a:t>
            </a:r>
          </a:p>
        </p:txBody>
      </p:sp>
      <p:sp>
        <p:nvSpPr>
          <p:cNvPr id="4" name="Slide Number Placeholder 3"/>
          <p:cNvSpPr>
            <a:spLocks noGrp="1"/>
          </p:cNvSpPr>
          <p:nvPr>
            <p:ph type="sldNum" sz="quarter" idx="10"/>
          </p:nvPr>
        </p:nvSpPr>
        <p:spPr/>
        <p:txBody>
          <a:bodyPr/>
          <a:lstStyle/>
          <a:p>
            <a:fld id="{E94F457C-DA7F-4C7E-B669-D87B0C6BC2FE}" type="slidenum">
              <a:rPr lang="en-US" smtClean="0"/>
              <a:t>5</a:t>
            </a:fld>
            <a:endParaRPr lang="en-US"/>
          </a:p>
        </p:txBody>
      </p:sp>
    </p:spTree>
    <p:extLst>
      <p:ext uri="{BB962C8B-B14F-4D97-AF65-F5344CB8AC3E}">
        <p14:creationId xmlns:p14="http://schemas.microsoft.com/office/powerpoint/2010/main" val="41281537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6</a:t>
            </a:fld>
            <a:endParaRPr lang="en-US"/>
          </a:p>
        </p:txBody>
      </p:sp>
    </p:spTree>
    <p:extLst>
      <p:ext uri="{BB962C8B-B14F-4D97-AF65-F5344CB8AC3E}">
        <p14:creationId xmlns:p14="http://schemas.microsoft.com/office/powerpoint/2010/main" val="892552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4F457C-DA7F-4C7E-B669-D87B0C6BC2FE}" type="slidenum">
              <a:rPr lang="en-US" smtClean="0"/>
              <a:t>7</a:t>
            </a:fld>
            <a:endParaRPr lang="en-US"/>
          </a:p>
        </p:txBody>
      </p:sp>
    </p:spTree>
    <p:extLst>
      <p:ext uri="{BB962C8B-B14F-4D97-AF65-F5344CB8AC3E}">
        <p14:creationId xmlns:p14="http://schemas.microsoft.com/office/powerpoint/2010/main" val="3930647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CD: The focus of the old Sony was super camera control, since then haven’t experienced anything as good. Huge effort and it was great.</a:t>
            </a:r>
          </a:p>
          <a:p>
            <a:endParaRPr lang="en-US" dirty="0" smtClean="0"/>
          </a:p>
          <a:p>
            <a:r>
              <a:rPr lang="en-US" dirty="0" smtClean="0"/>
              <a:t>MC: That level of control is a requirement.</a:t>
            </a:r>
          </a:p>
          <a:p>
            <a:r>
              <a:rPr lang="en-US" dirty="0" smtClean="0"/>
              <a:t>MC, SH, CD, KR: need to have focal setting of the lens relayed back to the system to be recorded and used later (scale </a:t>
            </a:r>
            <a:r>
              <a:rPr lang="en-US" dirty="0" err="1" smtClean="0"/>
              <a:t>est</a:t>
            </a:r>
            <a:r>
              <a:rPr lang="en-US" dirty="0" smtClean="0"/>
              <a:t>, </a:t>
            </a:r>
            <a:r>
              <a:rPr lang="en-US" dirty="0" err="1" smtClean="0"/>
              <a:t>etc</a:t>
            </a:r>
            <a:r>
              <a:rPr lang="en-US" dirty="0" smtClean="0"/>
              <a:t>)</a:t>
            </a:r>
          </a:p>
          <a:p>
            <a:endParaRPr lang="en-US" dirty="0" smtClean="0"/>
          </a:p>
          <a:p>
            <a:r>
              <a:rPr lang="en-US" dirty="0" smtClean="0"/>
              <a:t>SH: Even the current controller can be improved. Hard to focus on the </a:t>
            </a:r>
            <a:r>
              <a:rPr lang="en-US" dirty="0" err="1" smtClean="0"/>
              <a:t>photophore</a:t>
            </a:r>
            <a:r>
              <a:rPr lang="en-US" dirty="0" smtClean="0"/>
              <a:t> of fish. Didn’t have fin enough control.</a:t>
            </a:r>
          </a:p>
          <a:p>
            <a:endParaRPr lang="en-US" dirty="0" smtClean="0"/>
          </a:p>
          <a:p>
            <a:r>
              <a:rPr lang="en-US" dirty="0" smtClean="0"/>
              <a:t>JB: Would be nice to have control of the fineness of focus (coarse or fine). </a:t>
            </a:r>
          </a:p>
          <a:p>
            <a:endParaRPr lang="en-US" dirty="0" smtClean="0"/>
          </a:p>
          <a:p>
            <a:r>
              <a:rPr lang="en-US" dirty="0" smtClean="0"/>
              <a:t>MC: Rate control for the zoom is very important.</a:t>
            </a:r>
          </a:p>
          <a:p>
            <a:endParaRPr lang="en-US" dirty="0" smtClean="0"/>
          </a:p>
          <a:p>
            <a:r>
              <a:rPr lang="en-US" dirty="0" smtClean="0"/>
              <a:t>JB: Could have a coarse and fine slider</a:t>
            </a:r>
          </a:p>
          <a:p>
            <a:endParaRPr lang="en-US" dirty="0" smtClean="0"/>
          </a:p>
          <a:p>
            <a:r>
              <a:rPr lang="en-US" dirty="0" smtClean="0"/>
              <a:t>DJ: These control are even more import for 4k resolution.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8</a:t>
            </a:fld>
            <a:endParaRPr lang="en-US"/>
          </a:p>
        </p:txBody>
      </p:sp>
    </p:spTree>
    <p:extLst>
      <p:ext uri="{BB962C8B-B14F-4D97-AF65-F5344CB8AC3E}">
        <p14:creationId xmlns:p14="http://schemas.microsoft.com/office/powerpoint/2010/main" val="3916367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MC: What about the box overall</a:t>
            </a:r>
          </a:p>
          <a:p>
            <a:endParaRPr lang="en-US" dirty="0" smtClean="0"/>
          </a:p>
          <a:p>
            <a:r>
              <a:rPr lang="en-US" dirty="0" smtClean="0"/>
              <a:t>SH: Lot of wasted space</a:t>
            </a:r>
          </a:p>
          <a:p>
            <a:endParaRPr lang="en-US" dirty="0" smtClean="0"/>
          </a:p>
          <a:p>
            <a:r>
              <a:rPr lang="en-US" dirty="0" smtClean="0"/>
              <a:t>BE (and many): unused controls</a:t>
            </a:r>
          </a:p>
          <a:p>
            <a:endParaRPr lang="en-US" dirty="0" smtClean="0"/>
          </a:p>
          <a:p>
            <a:r>
              <a:rPr lang="en-US" dirty="0" smtClean="0"/>
              <a:t>DJ, BS BE, MC: iris control is required BS others can be remoted </a:t>
            </a:r>
          </a:p>
          <a:p>
            <a:endParaRPr lang="en-US" dirty="0" smtClean="0"/>
          </a:p>
          <a:p>
            <a:r>
              <a:rPr lang="en-US" dirty="0" smtClean="0"/>
              <a:t>MC: </a:t>
            </a:r>
            <a:r>
              <a:rPr lang="en-US" dirty="0" err="1" smtClean="0"/>
              <a:t>sony</a:t>
            </a:r>
            <a:r>
              <a:rPr lang="en-US" dirty="0" smtClean="0"/>
              <a:t> controller is too big to fit in box, but the subset can fit,</a:t>
            </a:r>
          </a:p>
          <a:p>
            <a:endParaRPr lang="en-US" dirty="0" smtClean="0"/>
          </a:p>
          <a:p>
            <a:r>
              <a:rPr lang="en-US" dirty="0" smtClean="0"/>
              <a:t>SH: iris, white balance and gain are required</a:t>
            </a:r>
          </a:p>
          <a:p>
            <a:endParaRPr lang="en-US" dirty="0" smtClean="0"/>
          </a:p>
          <a:p>
            <a:r>
              <a:rPr lang="en-US" dirty="0" smtClean="0"/>
              <a:t>MC: Would be nice not to have to hack it</a:t>
            </a:r>
          </a:p>
          <a:p>
            <a:endParaRPr lang="en-US" dirty="0"/>
          </a:p>
        </p:txBody>
      </p:sp>
      <p:sp>
        <p:nvSpPr>
          <p:cNvPr id="4" name="Slide Number Placeholder 3"/>
          <p:cNvSpPr>
            <a:spLocks noGrp="1"/>
          </p:cNvSpPr>
          <p:nvPr>
            <p:ph type="sldNum" sz="quarter" idx="10"/>
          </p:nvPr>
        </p:nvSpPr>
        <p:spPr/>
        <p:txBody>
          <a:bodyPr/>
          <a:lstStyle/>
          <a:p>
            <a:fld id="{E94F457C-DA7F-4C7E-B669-D87B0C6BC2FE}" type="slidenum">
              <a:rPr lang="en-US" smtClean="0"/>
              <a:t>9</a:t>
            </a:fld>
            <a:endParaRPr lang="en-US"/>
          </a:p>
        </p:txBody>
      </p:sp>
    </p:spTree>
    <p:extLst>
      <p:ext uri="{BB962C8B-B14F-4D97-AF65-F5344CB8AC3E}">
        <p14:creationId xmlns:p14="http://schemas.microsoft.com/office/powerpoint/2010/main" val="2994883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FC1D52A-3393-4FF1-BCA8-798E0B7A0846}" type="datetimeFigureOut">
              <a:rPr lang="en-US" smtClean="0"/>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3863844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C1D52A-3393-4FF1-BCA8-798E0B7A0846}" type="datetimeFigureOut">
              <a:rPr lang="en-US" smtClean="0"/>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3153216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C1D52A-3393-4FF1-BCA8-798E0B7A0846}" type="datetimeFigureOut">
              <a:rPr lang="en-US" smtClean="0"/>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3140721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6979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C1D52A-3393-4FF1-BCA8-798E0B7A0846}" type="datetimeFigureOut">
              <a:rPr lang="en-US" smtClean="0"/>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2315515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C1D52A-3393-4FF1-BCA8-798E0B7A0846}" type="datetimeFigureOut">
              <a:rPr lang="en-US" smtClean="0"/>
              <a:t>11/15/2019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2242749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C1D52A-3393-4FF1-BCA8-798E0B7A0846}" type="datetimeFigureOut">
              <a:rPr lang="en-US" smtClean="0"/>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1159620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C1D52A-3393-4FF1-BCA8-798E0B7A0846}" type="datetimeFigureOut">
              <a:rPr lang="en-US" smtClean="0"/>
              <a:t>11/15/2019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2665050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FC1D52A-3393-4FF1-BCA8-798E0B7A0846}" type="datetimeFigureOut">
              <a:rPr lang="en-US" smtClean="0"/>
              <a:t>11/15/2019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3306030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C1D52A-3393-4FF1-BCA8-798E0B7A0846}" type="datetimeFigureOut">
              <a:rPr lang="en-US" smtClean="0"/>
              <a:t>11/15/2019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1993192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C1D52A-3393-4FF1-BCA8-798E0B7A0846}" type="datetimeFigureOut">
              <a:rPr lang="en-US" smtClean="0"/>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4215507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C1D52A-3393-4FF1-BCA8-798E0B7A0846}" type="datetimeFigureOut">
              <a:rPr lang="en-US" smtClean="0"/>
              <a:t>11/15/2019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8B4E02-C945-48A2-9F58-9A1783F497E5}" type="slidenum">
              <a:rPr lang="en-US" smtClean="0"/>
              <a:t>‹#›</a:t>
            </a:fld>
            <a:endParaRPr lang="en-US"/>
          </a:p>
        </p:txBody>
      </p:sp>
    </p:spTree>
    <p:extLst>
      <p:ext uri="{BB962C8B-B14F-4D97-AF65-F5344CB8AC3E}">
        <p14:creationId xmlns:p14="http://schemas.microsoft.com/office/powerpoint/2010/main" val="221657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C1D52A-3393-4FF1-BCA8-798E0B7A0846}" type="datetimeFigureOut">
              <a:rPr lang="en-US" smtClean="0"/>
              <a:t>11/15/2019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8B4E02-C945-48A2-9F58-9A1783F497E5}" type="slidenum">
              <a:rPr lang="en-US" smtClean="0"/>
              <a:t>‹#›</a:t>
            </a:fld>
            <a:endParaRPr lang="en-US"/>
          </a:p>
        </p:txBody>
      </p:sp>
    </p:spTree>
    <p:extLst>
      <p:ext uri="{BB962C8B-B14F-4D97-AF65-F5344CB8AC3E}">
        <p14:creationId xmlns:p14="http://schemas.microsoft.com/office/powerpoint/2010/main" val="1531802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34.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27.png"/><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4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file:///\\Atlas\ProjectLibrary\902001_4K_ROVCameraDevelopment\EngineeringDesignDocuments\4KCameraRequirements\4KCameraMBARIRequirements.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www.youtube.com/watch?v=X8oWnbcLI4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4800" dirty="0"/>
              <a:t>MBARI 4K ROV Camera Project Concept Review</a:t>
            </a:r>
          </a:p>
        </p:txBody>
      </p:sp>
      <p:sp>
        <p:nvSpPr>
          <p:cNvPr id="3" name="Subtitle 2"/>
          <p:cNvSpPr>
            <a:spLocks noGrp="1"/>
          </p:cNvSpPr>
          <p:nvPr>
            <p:ph type="subTitle" idx="1"/>
          </p:nvPr>
        </p:nvSpPr>
        <p:spPr/>
        <p:txBody>
          <a:bodyPr/>
          <a:lstStyle/>
          <a:p>
            <a:r>
              <a:rPr lang="en-US" dirty="0"/>
              <a:t>November 13, 2019</a:t>
            </a:r>
          </a:p>
        </p:txBody>
      </p:sp>
      <p:sp>
        <p:nvSpPr>
          <p:cNvPr id="4" name="TextBox 3"/>
          <p:cNvSpPr txBox="1"/>
          <p:nvPr/>
        </p:nvSpPr>
        <p:spPr>
          <a:xfrm>
            <a:off x="1141281" y="4406995"/>
            <a:ext cx="9810893" cy="1754326"/>
          </a:xfrm>
          <a:prstGeom prst="rect">
            <a:avLst/>
          </a:prstGeom>
          <a:noFill/>
        </p:spPr>
        <p:txBody>
          <a:bodyPr wrap="square" rtlCol="0">
            <a:spAutoFit/>
          </a:bodyPr>
          <a:lstStyle/>
          <a:p>
            <a:r>
              <a:rPr lang="en-US" b="1" i="1" dirty="0">
                <a:solidFill>
                  <a:schemeClr val="accent5">
                    <a:lumMod val="75000"/>
                  </a:schemeClr>
                </a:solidFill>
              </a:rPr>
              <a:t>It is vital that this project produce a camera system that produces the highest quality image but also is fully operational on a day-to-day basis, compatible with both ROV's and supportable over it's operational life.</a:t>
            </a:r>
          </a:p>
          <a:p>
            <a:endParaRPr lang="en-US" b="1" i="1" dirty="0">
              <a:solidFill>
                <a:schemeClr val="accent5">
                  <a:lumMod val="75000"/>
                </a:schemeClr>
              </a:solidFill>
            </a:endParaRPr>
          </a:p>
          <a:p>
            <a:r>
              <a:rPr lang="en-US" b="1" i="1" dirty="0" smtClean="0">
                <a:solidFill>
                  <a:schemeClr val="accent5">
                    <a:lumMod val="75000"/>
                  </a:schemeClr>
                </a:solidFill>
              </a:rPr>
              <a:t>It is </a:t>
            </a:r>
            <a:r>
              <a:rPr lang="en-US" b="1" i="1" dirty="0">
                <a:solidFill>
                  <a:schemeClr val="accent5">
                    <a:lumMod val="75000"/>
                  </a:schemeClr>
                </a:solidFill>
              </a:rPr>
              <a:t>important at this early stage </a:t>
            </a:r>
            <a:r>
              <a:rPr lang="en-US" b="1" i="1" dirty="0" smtClean="0">
                <a:solidFill>
                  <a:schemeClr val="accent5">
                    <a:lumMod val="75000"/>
                  </a:schemeClr>
                </a:solidFill>
              </a:rPr>
              <a:t>that </a:t>
            </a:r>
            <a:r>
              <a:rPr lang="en-US" b="1" i="1" dirty="0">
                <a:solidFill>
                  <a:schemeClr val="accent5">
                    <a:lumMod val="75000"/>
                  </a:schemeClr>
                </a:solidFill>
              </a:rPr>
              <a:t>necessary features to allow this can be incorporated into the requirements from the beginning.</a:t>
            </a:r>
          </a:p>
        </p:txBody>
      </p:sp>
    </p:spTree>
    <p:extLst>
      <p:ext uri="{BB962C8B-B14F-4D97-AF65-F5344CB8AC3E}">
        <p14:creationId xmlns:p14="http://schemas.microsoft.com/office/powerpoint/2010/main" val="1096533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Camera System Requirements continued…</a:t>
            </a:r>
          </a:p>
        </p:txBody>
      </p:sp>
      <p:sp>
        <p:nvSpPr>
          <p:cNvPr id="3" name="Content Placeholder 2"/>
          <p:cNvSpPr>
            <a:spLocks noGrp="1"/>
          </p:cNvSpPr>
          <p:nvPr>
            <p:ph idx="1"/>
          </p:nvPr>
        </p:nvSpPr>
        <p:spPr/>
        <p:txBody>
          <a:bodyPr/>
          <a:lstStyle/>
          <a:p>
            <a:r>
              <a:rPr lang="en-US" dirty="0"/>
              <a:t>Important operational requirements – Status monitoring. </a:t>
            </a:r>
          </a:p>
        </p:txBody>
      </p:sp>
      <p:pic>
        <p:nvPicPr>
          <p:cNvPr id="5" name="Picture 4"/>
          <p:cNvPicPr>
            <a:picLocks noChangeAspect="1"/>
          </p:cNvPicPr>
          <p:nvPr/>
        </p:nvPicPr>
        <p:blipFill>
          <a:blip r:embed="rId3"/>
          <a:stretch>
            <a:fillRect/>
          </a:stretch>
        </p:blipFill>
        <p:spPr>
          <a:xfrm>
            <a:off x="939338" y="2568367"/>
            <a:ext cx="11001739" cy="3685344"/>
          </a:xfrm>
          <a:prstGeom prst="rect">
            <a:avLst/>
          </a:prstGeom>
        </p:spPr>
      </p:pic>
      <p:cxnSp>
        <p:nvCxnSpPr>
          <p:cNvPr id="7" name="Straight Connector 6"/>
          <p:cNvCxnSpPr/>
          <p:nvPr/>
        </p:nvCxnSpPr>
        <p:spPr>
          <a:xfrm flipV="1">
            <a:off x="4821382" y="4497185"/>
            <a:ext cx="3657600" cy="24939"/>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017529" y="5599588"/>
            <a:ext cx="9061497" cy="830997"/>
          </a:xfrm>
          <a:prstGeom prst="rect">
            <a:avLst/>
          </a:prstGeom>
          <a:noFill/>
        </p:spPr>
        <p:txBody>
          <a:bodyPr wrap="square" rtlCol="0">
            <a:spAutoFit/>
          </a:bodyPr>
          <a:lstStyle/>
          <a:p>
            <a:r>
              <a:rPr lang="en-US" sz="2400" i="1" dirty="0">
                <a:solidFill>
                  <a:schemeClr val="accent5">
                    <a:lumMod val="75000"/>
                  </a:schemeClr>
                </a:solidFill>
              </a:rPr>
              <a:t>Add allowable seawater operating temperature range for camera system? What should it be? See below also.</a:t>
            </a:r>
          </a:p>
        </p:txBody>
      </p:sp>
    </p:spTree>
    <p:extLst>
      <p:ext uri="{BB962C8B-B14F-4D97-AF65-F5344CB8AC3E}">
        <p14:creationId xmlns:p14="http://schemas.microsoft.com/office/powerpoint/2010/main" val="17762594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Titanium Housing in Air Example</a:t>
            </a:r>
          </a:p>
        </p:txBody>
      </p:sp>
      <p:sp>
        <p:nvSpPr>
          <p:cNvPr id="3" name="Content Placeholder 2"/>
          <p:cNvSpPr>
            <a:spLocks noGrp="1"/>
          </p:cNvSpPr>
          <p:nvPr>
            <p:ph idx="1"/>
          </p:nvPr>
        </p:nvSpPr>
        <p:spPr>
          <a:xfrm>
            <a:off x="349135" y="2506662"/>
            <a:ext cx="5382731" cy="2613978"/>
          </a:xfrm>
        </p:spPr>
        <p:txBody>
          <a:bodyPr>
            <a:normAutofit fontScale="92500"/>
          </a:bodyPr>
          <a:lstStyle/>
          <a:p>
            <a:r>
              <a:rPr lang="en-US" dirty="0"/>
              <a:t>Auto shutdown requirement protects against:</a:t>
            </a:r>
          </a:p>
          <a:p>
            <a:pPr lvl="1"/>
            <a:r>
              <a:rPr lang="en-US" dirty="0"/>
              <a:t>If cooling fan fails.</a:t>
            </a:r>
          </a:p>
          <a:p>
            <a:pPr lvl="1"/>
            <a:r>
              <a:rPr lang="en-US" dirty="0"/>
              <a:t>If camera is accidently left on in air.</a:t>
            </a:r>
          </a:p>
          <a:p>
            <a:r>
              <a:rPr lang="en-US" dirty="0"/>
              <a:t>Overheating above 40 degrees C will permanently damage electronics.</a:t>
            </a:r>
          </a:p>
        </p:txBody>
      </p:sp>
      <p:pic>
        <p:nvPicPr>
          <p:cNvPr id="4" name="Picture 3"/>
          <p:cNvPicPr>
            <a:picLocks noChangeAspect="1"/>
          </p:cNvPicPr>
          <p:nvPr/>
        </p:nvPicPr>
        <p:blipFill>
          <a:blip r:embed="rId3"/>
          <a:stretch>
            <a:fillRect/>
          </a:stretch>
        </p:blipFill>
        <p:spPr>
          <a:xfrm>
            <a:off x="5731866" y="1507808"/>
            <a:ext cx="6345879" cy="4951181"/>
          </a:xfrm>
          <a:prstGeom prst="rect">
            <a:avLst/>
          </a:prstGeom>
        </p:spPr>
      </p:pic>
      <p:sp>
        <p:nvSpPr>
          <p:cNvPr id="5" name="TextBox 4"/>
          <p:cNvSpPr txBox="1"/>
          <p:nvPr/>
        </p:nvSpPr>
        <p:spPr>
          <a:xfrm>
            <a:off x="7140633" y="1880758"/>
            <a:ext cx="3316778" cy="369332"/>
          </a:xfrm>
          <a:prstGeom prst="rect">
            <a:avLst/>
          </a:prstGeom>
          <a:noFill/>
        </p:spPr>
        <p:txBody>
          <a:bodyPr wrap="square" rtlCol="0">
            <a:spAutoFit/>
          </a:bodyPr>
          <a:lstStyle/>
          <a:p>
            <a:r>
              <a:rPr lang="en-US" dirty="0"/>
              <a:t>72 Watts in air temperature test</a:t>
            </a:r>
          </a:p>
        </p:txBody>
      </p:sp>
      <p:cxnSp>
        <p:nvCxnSpPr>
          <p:cNvPr id="7" name="Straight Connector 6"/>
          <p:cNvCxnSpPr/>
          <p:nvPr/>
        </p:nvCxnSpPr>
        <p:spPr>
          <a:xfrm>
            <a:off x="8703425" y="2901142"/>
            <a:ext cx="8313" cy="186205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8254538" y="4871258"/>
            <a:ext cx="1512917" cy="369332"/>
          </a:xfrm>
          <a:prstGeom prst="rect">
            <a:avLst/>
          </a:prstGeom>
          <a:noFill/>
        </p:spPr>
        <p:txBody>
          <a:bodyPr wrap="square" rtlCol="0">
            <a:spAutoFit/>
          </a:bodyPr>
          <a:lstStyle/>
          <a:p>
            <a:r>
              <a:rPr lang="en-US" dirty="0">
                <a:solidFill>
                  <a:srgbClr val="FF0000"/>
                </a:solidFill>
              </a:rPr>
              <a:t>1 hour cutoff</a:t>
            </a:r>
          </a:p>
        </p:txBody>
      </p:sp>
    </p:spTree>
    <p:extLst>
      <p:ext uri="{BB962C8B-B14F-4D97-AF65-F5344CB8AC3E}">
        <p14:creationId xmlns:p14="http://schemas.microsoft.com/office/powerpoint/2010/main" val="1251957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6722"/>
          </a:xfrm>
        </p:spPr>
        <p:txBody>
          <a:bodyPr/>
          <a:lstStyle/>
          <a:p>
            <a:r>
              <a:rPr lang="en-US" dirty="0"/>
              <a:t>Camera System Requirements continued…</a:t>
            </a:r>
          </a:p>
        </p:txBody>
      </p:sp>
      <p:sp>
        <p:nvSpPr>
          <p:cNvPr id="3" name="Content Placeholder 2"/>
          <p:cNvSpPr>
            <a:spLocks noGrp="1"/>
          </p:cNvSpPr>
          <p:nvPr>
            <p:ph idx="1"/>
          </p:nvPr>
        </p:nvSpPr>
        <p:spPr>
          <a:xfrm>
            <a:off x="838200" y="1210482"/>
            <a:ext cx="10515600" cy="4351338"/>
          </a:xfrm>
        </p:spPr>
        <p:txBody>
          <a:bodyPr/>
          <a:lstStyle/>
          <a:p>
            <a:r>
              <a:rPr lang="en-US" dirty="0"/>
              <a:t>Important  operational requirements – Telemetry system </a:t>
            </a:r>
          </a:p>
        </p:txBody>
      </p:sp>
      <p:pic>
        <p:nvPicPr>
          <p:cNvPr id="4" name="Picture 3"/>
          <p:cNvPicPr>
            <a:picLocks noChangeAspect="1"/>
          </p:cNvPicPr>
          <p:nvPr/>
        </p:nvPicPr>
        <p:blipFill>
          <a:blip r:embed="rId3"/>
          <a:stretch>
            <a:fillRect/>
          </a:stretch>
        </p:blipFill>
        <p:spPr>
          <a:xfrm>
            <a:off x="2344189" y="1731915"/>
            <a:ext cx="8839236" cy="4675261"/>
          </a:xfrm>
          <a:prstGeom prst="rect">
            <a:avLst/>
          </a:prstGeom>
        </p:spPr>
      </p:pic>
    </p:spTree>
    <p:extLst>
      <p:ext uri="{BB962C8B-B14F-4D97-AF65-F5344CB8AC3E}">
        <p14:creationId xmlns:p14="http://schemas.microsoft.com/office/powerpoint/2010/main" val="2251697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Camera System Requirements continued…</a:t>
            </a:r>
          </a:p>
        </p:txBody>
      </p:sp>
      <p:sp>
        <p:nvSpPr>
          <p:cNvPr id="3" name="Content Placeholder 2"/>
          <p:cNvSpPr>
            <a:spLocks noGrp="1"/>
          </p:cNvSpPr>
          <p:nvPr>
            <p:ph idx="1"/>
          </p:nvPr>
        </p:nvSpPr>
        <p:spPr>
          <a:xfrm>
            <a:off x="896389" y="1534679"/>
            <a:ext cx="10515600" cy="4351338"/>
          </a:xfrm>
        </p:spPr>
        <p:txBody>
          <a:bodyPr/>
          <a:lstStyle/>
          <a:p>
            <a:r>
              <a:rPr lang="en-US" dirty="0"/>
              <a:t>Important operational requirements - Housing</a:t>
            </a:r>
          </a:p>
        </p:txBody>
      </p:sp>
      <p:pic>
        <p:nvPicPr>
          <p:cNvPr id="4" name="Picture 3"/>
          <p:cNvPicPr>
            <a:picLocks noChangeAspect="1"/>
          </p:cNvPicPr>
          <p:nvPr/>
        </p:nvPicPr>
        <p:blipFill>
          <a:blip r:embed="rId3"/>
          <a:stretch>
            <a:fillRect/>
          </a:stretch>
        </p:blipFill>
        <p:spPr>
          <a:xfrm>
            <a:off x="972590" y="2100029"/>
            <a:ext cx="10739434" cy="4488859"/>
          </a:xfrm>
          <a:prstGeom prst="rect">
            <a:avLst/>
          </a:prstGeom>
        </p:spPr>
      </p:pic>
    </p:spTree>
    <p:extLst>
      <p:ext uri="{BB962C8B-B14F-4D97-AF65-F5344CB8AC3E}">
        <p14:creationId xmlns:p14="http://schemas.microsoft.com/office/powerpoint/2010/main" val="3625554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Camera System Requirements continued…</a:t>
            </a:r>
          </a:p>
        </p:txBody>
      </p:sp>
      <p:sp>
        <p:nvSpPr>
          <p:cNvPr id="3" name="Content Placeholder 2"/>
          <p:cNvSpPr>
            <a:spLocks noGrp="1"/>
          </p:cNvSpPr>
          <p:nvPr>
            <p:ph idx="1"/>
          </p:nvPr>
        </p:nvSpPr>
        <p:spPr>
          <a:xfrm>
            <a:off x="896389" y="1534679"/>
            <a:ext cx="10515600" cy="4351338"/>
          </a:xfrm>
        </p:spPr>
        <p:txBody>
          <a:bodyPr/>
          <a:lstStyle/>
          <a:p>
            <a:r>
              <a:rPr lang="en-US" dirty="0"/>
              <a:t>Important operational requirements - Housing</a:t>
            </a:r>
          </a:p>
        </p:txBody>
      </p:sp>
      <p:pic>
        <p:nvPicPr>
          <p:cNvPr id="5" name="Picture 4"/>
          <p:cNvPicPr>
            <a:picLocks noChangeAspect="1"/>
          </p:cNvPicPr>
          <p:nvPr/>
        </p:nvPicPr>
        <p:blipFill>
          <a:blip r:embed="rId3"/>
          <a:stretch>
            <a:fillRect/>
          </a:stretch>
        </p:blipFill>
        <p:spPr>
          <a:xfrm>
            <a:off x="702127" y="2375337"/>
            <a:ext cx="10904124" cy="2670022"/>
          </a:xfrm>
          <a:prstGeom prst="rect">
            <a:avLst/>
          </a:prstGeom>
        </p:spPr>
      </p:pic>
      <p:sp>
        <p:nvSpPr>
          <p:cNvPr id="6" name="TextBox 5"/>
          <p:cNvSpPr txBox="1"/>
          <p:nvPr/>
        </p:nvSpPr>
        <p:spPr>
          <a:xfrm>
            <a:off x="1230284" y="5336771"/>
            <a:ext cx="9501447" cy="923330"/>
          </a:xfrm>
          <a:prstGeom prst="rect">
            <a:avLst/>
          </a:prstGeom>
          <a:noFill/>
        </p:spPr>
        <p:txBody>
          <a:bodyPr wrap="square" rtlCol="0">
            <a:spAutoFit/>
          </a:bodyPr>
          <a:lstStyle/>
          <a:p>
            <a:r>
              <a:rPr lang="en-US" i="1" dirty="0">
                <a:solidFill>
                  <a:schemeClr val="accent5"/>
                </a:solidFill>
              </a:rPr>
              <a:t>It has been pointed out that this does not specify a maximum external </a:t>
            </a:r>
            <a:r>
              <a:rPr lang="en-US" i="1" dirty="0" smtClean="0">
                <a:solidFill>
                  <a:schemeClr val="accent5"/>
                </a:solidFill>
              </a:rPr>
              <a:t>size. There </a:t>
            </a:r>
            <a:r>
              <a:rPr lang="en-US" i="1" dirty="0">
                <a:solidFill>
                  <a:schemeClr val="accent5"/>
                </a:solidFill>
              </a:rPr>
              <a:t>is a more detailed discussion on size in the system design below. Having DSP&amp;L design the housing makes this specification more important and we need to set a maximum operational size specification.</a:t>
            </a:r>
          </a:p>
        </p:txBody>
      </p:sp>
    </p:spTree>
    <p:extLst>
      <p:ext uri="{BB962C8B-B14F-4D97-AF65-F5344CB8AC3E}">
        <p14:creationId xmlns:p14="http://schemas.microsoft.com/office/powerpoint/2010/main" val="4037787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Camera System Requirements continued…</a:t>
            </a:r>
          </a:p>
        </p:txBody>
      </p:sp>
      <p:sp>
        <p:nvSpPr>
          <p:cNvPr id="3" name="Content Placeholder 2"/>
          <p:cNvSpPr>
            <a:spLocks noGrp="1"/>
          </p:cNvSpPr>
          <p:nvPr>
            <p:ph idx="1"/>
          </p:nvPr>
        </p:nvSpPr>
        <p:spPr>
          <a:xfrm>
            <a:off x="896389" y="1534679"/>
            <a:ext cx="10515600" cy="4351338"/>
          </a:xfrm>
        </p:spPr>
        <p:txBody>
          <a:bodyPr/>
          <a:lstStyle/>
          <a:p>
            <a:r>
              <a:rPr lang="en-US" dirty="0"/>
              <a:t>Important operational requirements - Housing</a:t>
            </a:r>
          </a:p>
        </p:txBody>
      </p:sp>
      <p:pic>
        <p:nvPicPr>
          <p:cNvPr id="7" name="Picture 6"/>
          <p:cNvPicPr>
            <a:picLocks noChangeAspect="1"/>
          </p:cNvPicPr>
          <p:nvPr/>
        </p:nvPicPr>
        <p:blipFill>
          <a:blip r:embed="rId3"/>
          <a:stretch>
            <a:fillRect/>
          </a:stretch>
        </p:blipFill>
        <p:spPr>
          <a:xfrm>
            <a:off x="444905" y="2585380"/>
            <a:ext cx="11401942" cy="2455823"/>
          </a:xfrm>
          <a:prstGeom prst="rect">
            <a:avLst/>
          </a:prstGeom>
        </p:spPr>
      </p:pic>
      <p:sp>
        <p:nvSpPr>
          <p:cNvPr id="8" name="Oval 7"/>
          <p:cNvSpPr/>
          <p:nvPr/>
        </p:nvSpPr>
        <p:spPr>
          <a:xfrm>
            <a:off x="4846324" y="3640975"/>
            <a:ext cx="2610196" cy="6151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H="1">
            <a:off x="4123113" y="4156364"/>
            <a:ext cx="881149" cy="109728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518756" y="5278944"/>
            <a:ext cx="8445731" cy="707886"/>
          </a:xfrm>
          <a:prstGeom prst="rect">
            <a:avLst/>
          </a:prstGeom>
          <a:noFill/>
        </p:spPr>
        <p:txBody>
          <a:bodyPr wrap="square" rtlCol="0">
            <a:spAutoFit/>
          </a:bodyPr>
          <a:lstStyle/>
          <a:p>
            <a:r>
              <a:rPr lang="en-US" sz="2000" i="1" dirty="0">
                <a:solidFill>
                  <a:schemeClr val="accent5"/>
                </a:solidFill>
              </a:rPr>
              <a:t>Change to </a:t>
            </a:r>
            <a:r>
              <a:rPr lang="en-US" sz="2000" i="1" dirty="0" err="1">
                <a:solidFill>
                  <a:schemeClr val="accent5"/>
                </a:solidFill>
              </a:rPr>
              <a:t>Seacon</a:t>
            </a:r>
            <a:r>
              <a:rPr lang="en-US" sz="2000" i="1" dirty="0">
                <a:solidFill>
                  <a:schemeClr val="accent5"/>
                </a:solidFill>
              </a:rPr>
              <a:t> MINK10 (2#14, 8#20) FCR? Can this connector on the ROV provide 70-80 Watts (3.4A @ 24V)? Best voltage range for ROV?</a:t>
            </a:r>
          </a:p>
        </p:txBody>
      </p:sp>
      <p:sp>
        <p:nvSpPr>
          <p:cNvPr id="9" name="Oval 8"/>
          <p:cNvSpPr/>
          <p:nvPr/>
        </p:nvSpPr>
        <p:spPr>
          <a:xfrm>
            <a:off x="5004262" y="2813393"/>
            <a:ext cx="2610196" cy="6151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647433" y="2066400"/>
            <a:ext cx="8445731" cy="400110"/>
          </a:xfrm>
          <a:prstGeom prst="rect">
            <a:avLst/>
          </a:prstGeom>
          <a:noFill/>
        </p:spPr>
        <p:txBody>
          <a:bodyPr wrap="square" rtlCol="0">
            <a:spAutoFit/>
          </a:bodyPr>
          <a:lstStyle/>
          <a:p>
            <a:r>
              <a:rPr lang="en-US" sz="2000" i="1" dirty="0">
                <a:solidFill>
                  <a:schemeClr val="accent5"/>
                </a:solidFill>
              </a:rPr>
              <a:t>Add seawater temp range for camera operation? 27 C might be hard to do….</a:t>
            </a:r>
          </a:p>
        </p:txBody>
      </p:sp>
    </p:spTree>
    <p:extLst>
      <p:ext uri="{BB962C8B-B14F-4D97-AF65-F5344CB8AC3E}">
        <p14:creationId xmlns:p14="http://schemas.microsoft.com/office/powerpoint/2010/main" val="2985859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Camera System Requirements continued…</a:t>
            </a:r>
          </a:p>
        </p:txBody>
      </p:sp>
      <p:sp>
        <p:nvSpPr>
          <p:cNvPr id="3" name="Content Placeholder 2"/>
          <p:cNvSpPr>
            <a:spLocks noGrp="1"/>
          </p:cNvSpPr>
          <p:nvPr>
            <p:ph idx="1"/>
          </p:nvPr>
        </p:nvSpPr>
        <p:spPr>
          <a:xfrm>
            <a:off x="896389" y="1534679"/>
            <a:ext cx="10515600" cy="4351338"/>
          </a:xfrm>
        </p:spPr>
        <p:txBody>
          <a:bodyPr>
            <a:normAutofit fontScale="92500" lnSpcReduction="10000"/>
          </a:bodyPr>
          <a:lstStyle/>
          <a:p>
            <a:r>
              <a:rPr lang="en-US" dirty="0"/>
              <a:t>Important operational requirements – </a:t>
            </a:r>
            <a:r>
              <a:rPr lang="en-US" i="1" dirty="0">
                <a:solidFill>
                  <a:schemeClr val="accent5"/>
                </a:solidFill>
              </a:rPr>
              <a:t>Additional</a:t>
            </a:r>
          </a:p>
          <a:p>
            <a:endParaRPr lang="en-US" i="1" dirty="0">
              <a:solidFill>
                <a:schemeClr val="accent5"/>
              </a:solidFill>
            </a:endParaRPr>
          </a:p>
          <a:p>
            <a:r>
              <a:rPr lang="en-US" i="1" dirty="0">
                <a:solidFill>
                  <a:schemeClr val="accent5"/>
                </a:solidFill>
              </a:rPr>
              <a:t>Include provision for laser mounting on the same plane as the camera in the dome support and hood design. (DJ).</a:t>
            </a:r>
          </a:p>
          <a:p>
            <a:r>
              <a:rPr lang="en-US" i="1" dirty="0">
                <a:solidFill>
                  <a:schemeClr val="accent5"/>
                </a:solidFill>
              </a:rPr>
              <a:t>Power supply</a:t>
            </a:r>
          </a:p>
          <a:p>
            <a:pPr lvl="1"/>
            <a:r>
              <a:rPr lang="en-US" i="1" dirty="0">
                <a:solidFill>
                  <a:schemeClr val="accent5"/>
                </a:solidFill>
              </a:rPr>
              <a:t>18 to 36 VDC at 70-80 Watts.</a:t>
            </a:r>
          </a:p>
          <a:p>
            <a:pPr lvl="1"/>
            <a:r>
              <a:rPr lang="en-US" i="1" dirty="0">
                <a:solidFill>
                  <a:schemeClr val="accent5"/>
                </a:solidFill>
              </a:rPr>
              <a:t>What is the best voltage range for the ROV’s?</a:t>
            </a:r>
          </a:p>
          <a:p>
            <a:r>
              <a:rPr lang="en-US" i="1" dirty="0">
                <a:solidFill>
                  <a:schemeClr val="accent5"/>
                </a:solidFill>
              </a:rPr>
              <a:t>Any requirements needed for seamless Ricketts to Ventana compatibility.</a:t>
            </a:r>
          </a:p>
          <a:p>
            <a:r>
              <a:rPr lang="en-US" i="1" dirty="0">
                <a:solidFill>
                  <a:schemeClr val="accent5"/>
                </a:solidFill>
              </a:rPr>
              <a:t>Specific requirements for maintenance and support?</a:t>
            </a:r>
          </a:p>
          <a:p>
            <a:r>
              <a:rPr lang="en-US" i="1" dirty="0">
                <a:solidFill>
                  <a:schemeClr val="accent5"/>
                </a:solidFill>
              </a:rPr>
              <a:t>Other missing requirements?</a:t>
            </a:r>
          </a:p>
        </p:txBody>
      </p:sp>
    </p:spTree>
    <p:extLst>
      <p:ext uri="{BB962C8B-B14F-4D97-AF65-F5344CB8AC3E}">
        <p14:creationId xmlns:p14="http://schemas.microsoft.com/office/powerpoint/2010/main" val="666980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7579776" y="779161"/>
            <a:ext cx="4612224" cy="5181065"/>
          </a:xfrm>
          <a:prstGeom prst="rect">
            <a:avLst/>
          </a:prstGeom>
        </p:spPr>
      </p:pic>
      <p:sp>
        <p:nvSpPr>
          <p:cNvPr id="2" name="Title 1"/>
          <p:cNvSpPr>
            <a:spLocks noGrp="1"/>
          </p:cNvSpPr>
          <p:nvPr>
            <p:ph type="title"/>
          </p:nvPr>
        </p:nvSpPr>
        <p:spPr>
          <a:xfrm>
            <a:off x="1740610" y="66076"/>
            <a:ext cx="10515600" cy="972457"/>
          </a:xfrm>
        </p:spPr>
        <p:txBody>
          <a:bodyPr/>
          <a:lstStyle/>
          <a:p>
            <a:r>
              <a:rPr lang="en-US" dirty="0"/>
              <a:t>Best Candidate Camera Module</a:t>
            </a:r>
          </a:p>
        </p:txBody>
      </p:sp>
      <p:sp>
        <p:nvSpPr>
          <p:cNvPr id="3" name="Content Placeholder 2"/>
          <p:cNvSpPr>
            <a:spLocks noGrp="1"/>
          </p:cNvSpPr>
          <p:nvPr>
            <p:ph idx="1"/>
          </p:nvPr>
        </p:nvSpPr>
        <p:spPr>
          <a:xfrm>
            <a:off x="363408" y="1038533"/>
            <a:ext cx="7712784" cy="2995146"/>
          </a:xfrm>
        </p:spPr>
        <p:txBody>
          <a:bodyPr>
            <a:normAutofit fontScale="70000" lnSpcReduction="20000"/>
          </a:bodyPr>
          <a:lstStyle/>
          <a:p>
            <a:r>
              <a:rPr lang="en-US" dirty="0"/>
              <a:t>Sony HDC-P50</a:t>
            </a:r>
          </a:p>
          <a:p>
            <a:pPr lvl="1"/>
            <a:r>
              <a:rPr lang="en-US" dirty="0"/>
              <a:t>2/3” 3-Chip CMOS imager</a:t>
            </a:r>
          </a:p>
          <a:p>
            <a:pPr lvl="1"/>
            <a:r>
              <a:rPr lang="en-US" dirty="0"/>
              <a:t>4096x2018 progressive scanning @ 60 frames/sec.</a:t>
            </a:r>
          </a:p>
          <a:p>
            <a:pPr lvl="1"/>
            <a:r>
              <a:rPr lang="en-US" dirty="0"/>
              <a:t>Box camera version of HDC-3000/5000 top of the line portable cameras</a:t>
            </a:r>
          </a:p>
          <a:p>
            <a:pPr lvl="1"/>
            <a:r>
              <a:rPr lang="en-US" dirty="0"/>
              <a:t>Global shutter</a:t>
            </a:r>
          </a:p>
          <a:p>
            <a:pPr lvl="1"/>
            <a:r>
              <a:rPr lang="en-US" dirty="0"/>
              <a:t>ITU-R BT.2020 color gamut</a:t>
            </a:r>
          </a:p>
          <a:p>
            <a:pPr lvl="1"/>
            <a:r>
              <a:rPr lang="en-US" dirty="0"/>
              <a:t>High Dynamic Range (HDR) capable</a:t>
            </a:r>
          </a:p>
          <a:p>
            <a:r>
              <a:rPr lang="en-US" dirty="0"/>
              <a:t>Lenses</a:t>
            </a:r>
          </a:p>
          <a:p>
            <a:pPr lvl="1"/>
            <a:r>
              <a:rPr lang="en-US" dirty="0"/>
              <a:t>Fujinon  UA13x4.5 BERA 4K UHD Wide ENG style lens with 13x Zoom</a:t>
            </a:r>
          </a:p>
          <a:p>
            <a:pPr lvl="1"/>
            <a:r>
              <a:rPr lang="en-US" dirty="0"/>
              <a:t>Canon CJ12ex4.3B 4K UHD wide-angle lens with 12x Zoom</a:t>
            </a:r>
          </a:p>
          <a:p>
            <a:pPr lvl="1"/>
            <a:endParaRPr lang="en-US" dirty="0"/>
          </a:p>
          <a:p>
            <a:pPr marL="0" indent="0">
              <a:buNone/>
            </a:pPr>
            <a:endParaRPr lang="en-US" dirty="0"/>
          </a:p>
        </p:txBody>
      </p:sp>
      <p:pic>
        <p:nvPicPr>
          <p:cNvPr id="5" name="Picture 4"/>
          <p:cNvPicPr>
            <a:picLocks noChangeAspect="1"/>
          </p:cNvPicPr>
          <p:nvPr/>
        </p:nvPicPr>
        <p:blipFill rotWithShape="1">
          <a:blip r:embed="rId4"/>
          <a:srcRect l="3171" t="15609" r="3302" b="9603"/>
          <a:stretch/>
        </p:blipFill>
        <p:spPr>
          <a:xfrm>
            <a:off x="959693" y="3846849"/>
            <a:ext cx="3785347" cy="2272553"/>
          </a:xfrm>
          <a:prstGeom prst="rect">
            <a:avLst/>
          </a:prstGeom>
        </p:spPr>
      </p:pic>
      <p:sp>
        <p:nvSpPr>
          <p:cNvPr id="8" name="TextBox 7"/>
          <p:cNvSpPr txBox="1"/>
          <p:nvPr/>
        </p:nvSpPr>
        <p:spPr>
          <a:xfrm>
            <a:off x="5373378" y="4234717"/>
            <a:ext cx="2535382" cy="923330"/>
          </a:xfrm>
          <a:prstGeom prst="rect">
            <a:avLst/>
          </a:prstGeom>
          <a:noFill/>
        </p:spPr>
        <p:txBody>
          <a:bodyPr wrap="square" rtlCol="0">
            <a:spAutoFit/>
          </a:bodyPr>
          <a:lstStyle/>
          <a:p>
            <a:r>
              <a:rPr lang="en-US" dirty="0"/>
              <a:t>BT.2020 color space</a:t>
            </a:r>
          </a:p>
          <a:p>
            <a:r>
              <a:rPr lang="en-US" dirty="0"/>
              <a:t>Vs</a:t>
            </a:r>
          </a:p>
          <a:p>
            <a:r>
              <a:rPr lang="en-US" dirty="0"/>
              <a:t>BT.709 color space</a:t>
            </a:r>
          </a:p>
        </p:txBody>
      </p:sp>
      <p:cxnSp>
        <p:nvCxnSpPr>
          <p:cNvPr id="10" name="Straight Arrow Connector 9"/>
          <p:cNvCxnSpPr/>
          <p:nvPr/>
        </p:nvCxnSpPr>
        <p:spPr>
          <a:xfrm flipV="1">
            <a:off x="7431578" y="3465572"/>
            <a:ext cx="1240899" cy="946065"/>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1036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8899"/>
          </a:xfrm>
        </p:spPr>
        <p:txBody>
          <a:bodyPr/>
          <a:lstStyle/>
          <a:p>
            <a:r>
              <a:rPr lang="en-US" dirty="0"/>
              <a:t>Size and Weight Estimates</a:t>
            </a:r>
          </a:p>
        </p:txBody>
      </p:sp>
      <p:sp>
        <p:nvSpPr>
          <p:cNvPr id="3" name="Content Placeholder 2"/>
          <p:cNvSpPr>
            <a:spLocks noGrp="1"/>
          </p:cNvSpPr>
          <p:nvPr>
            <p:ph idx="1"/>
          </p:nvPr>
        </p:nvSpPr>
        <p:spPr>
          <a:xfrm>
            <a:off x="518295" y="1190065"/>
            <a:ext cx="7415017" cy="4207923"/>
          </a:xfrm>
        </p:spPr>
        <p:txBody>
          <a:bodyPr>
            <a:normAutofit/>
          </a:bodyPr>
          <a:lstStyle/>
          <a:p>
            <a:r>
              <a:rPr lang="en-US" sz="1800" dirty="0"/>
              <a:t>Original HD camera was too large for best integration.</a:t>
            </a:r>
          </a:p>
          <a:p>
            <a:r>
              <a:rPr lang="en-US" sz="1800" dirty="0"/>
              <a:t>Zeus Plus size/weight successful on both vehicles.</a:t>
            </a:r>
          </a:p>
          <a:p>
            <a:r>
              <a:rPr lang="en-US" sz="1800" dirty="0"/>
              <a:t>4K camera needs a 6” ID dome for not compromising the optical design, </a:t>
            </a:r>
            <a:r>
              <a:rPr lang="en-US" sz="1800" dirty="0" smtClean="0"/>
              <a:t>the same </a:t>
            </a:r>
            <a:r>
              <a:rPr lang="en-US" sz="1800" dirty="0"/>
              <a:t>dome size as original HD camera.</a:t>
            </a:r>
          </a:p>
          <a:p>
            <a:r>
              <a:rPr lang="en-US" sz="1800" dirty="0"/>
              <a:t>Careful design of the 4K dome retainer and glare shield </a:t>
            </a:r>
            <a:r>
              <a:rPr lang="en-US" sz="1800" u="sng" dirty="0"/>
              <a:t>should</a:t>
            </a:r>
            <a:r>
              <a:rPr lang="en-US" sz="1800" dirty="0"/>
              <a:t> result in a overall size similar to Zeus Plus.</a:t>
            </a:r>
          </a:p>
          <a:p>
            <a:r>
              <a:rPr lang="en-US" sz="1800" i="1" dirty="0">
                <a:solidFill>
                  <a:schemeClr val="accent5">
                    <a:lumMod val="75000"/>
                  </a:schemeClr>
                </a:solidFill>
              </a:rPr>
              <a:t>Need to specify in detail maximum dimensions for camera package to provide guidance for DSP&amp;L design effort.</a:t>
            </a:r>
          </a:p>
        </p:txBody>
      </p:sp>
      <p:pic>
        <p:nvPicPr>
          <p:cNvPr id="4" name="Picture 3"/>
          <p:cNvPicPr>
            <a:picLocks noChangeAspect="1"/>
          </p:cNvPicPr>
          <p:nvPr/>
        </p:nvPicPr>
        <p:blipFill>
          <a:blip r:embed="rId3"/>
          <a:stretch>
            <a:fillRect/>
          </a:stretch>
        </p:blipFill>
        <p:spPr>
          <a:xfrm>
            <a:off x="7791664" y="219429"/>
            <a:ext cx="4136176" cy="2757451"/>
          </a:xfrm>
          <a:prstGeom prst="rect">
            <a:avLst/>
          </a:prstGeom>
        </p:spPr>
      </p:pic>
      <p:pic>
        <p:nvPicPr>
          <p:cNvPr id="5" name="Picture 4"/>
          <p:cNvPicPr>
            <a:picLocks noChangeAspect="1"/>
          </p:cNvPicPr>
          <p:nvPr/>
        </p:nvPicPr>
        <p:blipFill>
          <a:blip r:embed="rId4"/>
          <a:stretch>
            <a:fillRect/>
          </a:stretch>
        </p:blipFill>
        <p:spPr>
          <a:xfrm>
            <a:off x="2670967" y="3978949"/>
            <a:ext cx="8584735" cy="2502990"/>
          </a:xfrm>
          <a:prstGeom prst="rect">
            <a:avLst/>
          </a:prstGeom>
        </p:spPr>
      </p:pic>
      <p:sp>
        <p:nvSpPr>
          <p:cNvPr id="6" name="TextBox 5"/>
          <p:cNvSpPr txBox="1"/>
          <p:nvPr/>
        </p:nvSpPr>
        <p:spPr>
          <a:xfrm>
            <a:off x="290543" y="5213322"/>
            <a:ext cx="1922929" cy="369332"/>
          </a:xfrm>
          <a:prstGeom prst="rect">
            <a:avLst/>
          </a:prstGeom>
          <a:noFill/>
        </p:spPr>
        <p:txBody>
          <a:bodyPr wrap="square" rtlCol="0">
            <a:spAutoFit/>
          </a:bodyPr>
          <a:lstStyle/>
          <a:p>
            <a:r>
              <a:rPr lang="en-US" dirty="0"/>
              <a:t>Target camera size</a:t>
            </a:r>
          </a:p>
        </p:txBody>
      </p:sp>
      <p:cxnSp>
        <p:nvCxnSpPr>
          <p:cNvPr id="8" name="Straight Arrow Connector 7"/>
          <p:cNvCxnSpPr>
            <a:stCxn id="6" idx="3"/>
          </p:cNvCxnSpPr>
          <p:nvPr/>
        </p:nvCxnSpPr>
        <p:spPr>
          <a:xfrm flipV="1">
            <a:off x="2213472" y="5306989"/>
            <a:ext cx="349626" cy="90999"/>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2213472" y="5481761"/>
            <a:ext cx="361640" cy="220770"/>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979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36250" t="14423" r="17596" b="10808"/>
          <a:stretch/>
        </p:blipFill>
        <p:spPr>
          <a:xfrm>
            <a:off x="6758588" y="1034002"/>
            <a:ext cx="5251939" cy="5317588"/>
          </a:xfrm>
          <a:prstGeom prst="rect">
            <a:avLst/>
          </a:prstGeom>
        </p:spPr>
      </p:pic>
      <p:sp>
        <p:nvSpPr>
          <p:cNvPr id="2" name="Title 1"/>
          <p:cNvSpPr>
            <a:spLocks noGrp="1"/>
          </p:cNvSpPr>
          <p:nvPr>
            <p:ph type="title"/>
          </p:nvPr>
        </p:nvSpPr>
        <p:spPr>
          <a:xfrm>
            <a:off x="838200" y="194437"/>
            <a:ext cx="10515600" cy="1043051"/>
          </a:xfrm>
        </p:spPr>
        <p:txBody>
          <a:bodyPr>
            <a:normAutofit/>
          </a:bodyPr>
          <a:lstStyle/>
          <a:p>
            <a:r>
              <a:rPr lang="en-US" sz="3600" dirty="0"/>
              <a:t>The Challenge of a Small Housing with the P-50 Camera</a:t>
            </a:r>
          </a:p>
        </p:txBody>
      </p:sp>
      <p:sp>
        <p:nvSpPr>
          <p:cNvPr id="3" name="Content Placeholder 2"/>
          <p:cNvSpPr>
            <a:spLocks noGrp="1"/>
          </p:cNvSpPr>
          <p:nvPr>
            <p:ph idx="1"/>
          </p:nvPr>
        </p:nvSpPr>
        <p:spPr>
          <a:xfrm>
            <a:off x="716280" y="1511030"/>
            <a:ext cx="6241364" cy="4889769"/>
          </a:xfrm>
        </p:spPr>
        <p:txBody>
          <a:bodyPr>
            <a:normAutofit fontScale="70000" lnSpcReduction="20000"/>
          </a:bodyPr>
          <a:lstStyle/>
          <a:p>
            <a:r>
              <a:rPr lang="en-US" dirty="0" smtClean="0"/>
              <a:t>No camera modifications</a:t>
            </a:r>
          </a:p>
          <a:p>
            <a:pPr lvl="1"/>
            <a:r>
              <a:rPr lang="en-US" dirty="0" smtClean="0"/>
              <a:t>Housing internal diameter 7.72 inches (same as original HD camera).</a:t>
            </a:r>
          </a:p>
          <a:p>
            <a:pPr lvl="1"/>
            <a:endParaRPr lang="en-US" dirty="0"/>
          </a:p>
          <a:p>
            <a:r>
              <a:rPr lang="en-US" dirty="0" smtClean="0"/>
              <a:t>Do not move optical block</a:t>
            </a:r>
          </a:p>
          <a:p>
            <a:pPr lvl="1"/>
            <a:r>
              <a:rPr lang="en-US" dirty="0" smtClean="0"/>
              <a:t>Requires more space in upper chassis</a:t>
            </a:r>
          </a:p>
          <a:p>
            <a:pPr lvl="1"/>
            <a:r>
              <a:rPr lang="en-US" dirty="0" smtClean="0"/>
              <a:t>Housing internal diameter 6.75 inches (same as Zeus Plus).</a:t>
            </a:r>
          </a:p>
          <a:p>
            <a:pPr lvl="1"/>
            <a:endParaRPr lang="en-US" dirty="0"/>
          </a:p>
          <a:p>
            <a:r>
              <a:rPr lang="en-US" dirty="0" smtClean="0"/>
              <a:t>Move optical block up 15.5mm</a:t>
            </a:r>
          </a:p>
          <a:p>
            <a:pPr lvl="1"/>
            <a:r>
              <a:rPr lang="en-US" dirty="0" smtClean="0"/>
              <a:t>Probably not possible. But 5-10mm may be OK.</a:t>
            </a:r>
          </a:p>
          <a:p>
            <a:pPr lvl="1"/>
            <a:r>
              <a:rPr lang="en-US" dirty="0" smtClean="0"/>
              <a:t>Still will require upper chassis modification.</a:t>
            </a:r>
          </a:p>
          <a:p>
            <a:pPr lvl="1"/>
            <a:r>
              <a:rPr lang="en-US" dirty="0"/>
              <a:t>Housing internal diameter 6.75 inches (same as Zeus Plus</a:t>
            </a:r>
            <a:r>
              <a:rPr lang="en-US" dirty="0" smtClean="0"/>
              <a:t>).</a:t>
            </a:r>
          </a:p>
          <a:p>
            <a:endParaRPr lang="en-US" dirty="0"/>
          </a:p>
          <a:p>
            <a:r>
              <a:rPr lang="en-US" dirty="0" smtClean="0"/>
              <a:t>Final design will compromise by moving the optical block up slightly and modifying the upper chassis frame also. </a:t>
            </a:r>
            <a:r>
              <a:rPr lang="en-US" i="1" dirty="0" smtClean="0">
                <a:solidFill>
                  <a:srgbClr val="0070C0"/>
                </a:solidFill>
              </a:rPr>
              <a:t>Maximum target internal diameter is 7 inches.</a:t>
            </a:r>
            <a:endParaRPr lang="en-US" i="1" dirty="0">
              <a:solidFill>
                <a:srgbClr val="0070C0"/>
              </a:solidFill>
            </a:endParaRPr>
          </a:p>
        </p:txBody>
      </p:sp>
      <p:pic>
        <p:nvPicPr>
          <p:cNvPr id="15" name="Picture 14"/>
          <p:cNvPicPr>
            <a:picLocks noChangeAspect="1"/>
          </p:cNvPicPr>
          <p:nvPr/>
        </p:nvPicPr>
        <p:blipFill rotWithShape="1">
          <a:blip r:embed="rId4"/>
          <a:srcRect l="3266" t="1092" r="907" b="1679"/>
          <a:stretch/>
        </p:blipFill>
        <p:spPr>
          <a:xfrm>
            <a:off x="8032970" y="1739424"/>
            <a:ext cx="2743200" cy="3410092"/>
          </a:xfrm>
          <a:prstGeom prst="rect">
            <a:avLst/>
          </a:prstGeom>
          <a:effectLst/>
        </p:spPr>
      </p:pic>
      <p:sp>
        <p:nvSpPr>
          <p:cNvPr id="6" name="Flowchart: Or 5"/>
          <p:cNvSpPr/>
          <p:nvPr/>
        </p:nvSpPr>
        <p:spPr>
          <a:xfrm>
            <a:off x="9088196" y="3127663"/>
            <a:ext cx="612648" cy="612648"/>
          </a:xfrm>
          <a:prstGeom prst="flowChar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6260592" y="2164080"/>
            <a:ext cx="963168" cy="57912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119469" y="3279083"/>
            <a:ext cx="1193067" cy="962908"/>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194544" y="4682003"/>
            <a:ext cx="1691297" cy="24750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Flowchart: Or 4"/>
          <p:cNvSpPr/>
          <p:nvPr/>
        </p:nvSpPr>
        <p:spPr>
          <a:xfrm>
            <a:off x="9088196" y="3505428"/>
            <a:ext cx="612648" cy="612648"/>
          </a:xfrm>
          <a:prstGeom prst="flowChar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flipH="1" flipV="1">
            <a:off x="9487759" y="3856893"/>
            <a:ext cx="895050" cy="8609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9487759" y="2899288"/>
            <a:ext cx="709083" cy="48955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0148476" y="2641749"/>
            <a:ext cx="1862051" cy="369332"/>
          </a:xfrm>
          <a:prstGeom prst="rect">
            <a:avLst/>
          </a:prstGeom>
          <a:noFill/>
        </p:spPr>
        <p:txBody>
          <a:bodyPr wrap="square" rtlCol="0">
            <a:spAutoFit/>
          </a:bodyPr>
          <a:lstStyle/>
          <a:p>
            <a:r>
              <a:rPr lang="en-US" dirty="0"/>
              <a:t>Geometric center</a:t>
            </a:r>
          </a:p>
        </p:txBody>
      </p:sp>
      <p:sp>
        <p:nvSpPr>
          <p:cNvPr id="19" name="TextBox 18"/>
          <p:cNvSpPr txBox="1"/>
          <p:nvPr/>
        </p:nvSpPr>
        <p:spPr>
          <a:xfrm>
            <a:off x="10382808" y="3755828"/>
            <a:ext cx="1862051" cy="369332"/>
          </a:xfrm>
          <a:prstGeom prst="rect">
            <a:avLst/>
          </a:prstGeom>
          <a:noFill/>
        </p:spPr>
        <p:txBody>
          <a:bodyPr wrap="square" rtlCol="0">
            <a:spAutoFit/>
          </a:bodyPr>
          <a:lstStyle/>
          <a:p>
            <a:r>
              <a:rPr lang="en-US" dirty="0"/>
              <a:t>Optical center</a:t>
            </a:r>
          </a:p>
        </p:txBody>
      </p:sp>
    </p:spTree>
    <p:extLst>
      <p:ext uri="{BB962C8B-B14F-4D97-AF65-F5344CB8AC3E}">
        <p14:creationId xmlns:p14="http://schemas.microsoft.com/office/powerpoint/2010/main" val="832855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Attendees</a:t>
            </a:r>
          </a:p>
        </p:txBody>
      </p:sp>
      <p:sp>
        <p:nvSpPr>
          <p:cNvPr id="3" name="Content Placeholder 2"/>
          <p:cNvSpPr>
            <a:spLocks noGrp="1"/>
          </p:cNvSpPr>
          <p:nvPr>
            <p:ph sz="half" idx="1"/>
          </p:nvPr>
        </p:nvSpPr>
        <p:spPr/>
        <p:txBody>
          <a:bodyPr>
            <a:normAutofit lnSpcReduction="10000"/>
          </a:bodyPr>
          <a:lstStyle/>
          <a:p>
            <a:r>
              <a:rPr lang="en-US" dirty="0"/>
              <a:t>Operations</a:t>
            </a:r>
          </a:p>
          <a:p>
            <a:pPr lvl="1"/>
            <a:r>
              <a:rPr lang="en-US" dirty="0"/>
              <a:t>Ben Irwin</a:t>
            </a:r>
          </a:p>
          <a:p>
            <a:pPr lvl="1"/>
            <a:r>
              <a:rPr lang="en-US" dirty="0"/>
              <a:t>Dave French</a:t>
            </a:r>
          </a:p>
          <a:p>
            <a:pPr lvl="1"/>
            <a:r>
              <a:rPr lang="en-US" dirty="0"/>
              <a:t>DJ Osborne</a:t>
            </a:r>
          </a:p>
          <a:p>
            <a:pPr lvl="1"/>
            <a:r>
              <a:rPr lang="en-US" dirty="0"/>
              <a:t>Mike Burczynski</a:t>
            </a:r>
          </a:p>
          <a:p>
            <a:pPr lvl="1"/>
            <a:r>
              <a:rPr lang="en-US" dirty="0"/>
              <a:t>Craig </a:t>
            </a:r>
            <a:r>
              <a:rPr lang="en-US" dirty="0" smtClean="0"/>
              <a:t>Dawe</a:t>
            </a:r>
          </a:p>
          <a:p>
            <a:pPr lvl="1"/>
            <a:r>
              <a:rPr lang="en-US" dirty="0"/>
              <a:t>Bryan </a:t>
            </a:r>
            <a:r>
              <a:rPr lang="en-US" dirty="0" err="1" smtClean="0"/>
              <a:t>Shaefer</a:t>
            </a:r>
            <a:endParaRPr lang="en-US" dirty="0"/>
          </a:p>
          <a:p>
            <a:r>
              <a:rPr lang="en-US" dirty="0"/>
              <a:t>Science</a:t>
            </a:r>
          </a:p>
          <a:p>
            <a:pPr lvl="1"/>
            <a:r>
              <a:rPr lang="en-US" dirty="0"/>
              <a:t>Jim Barry</a:t>
            </a:r>
          </a:p>
          <a:p>
            <a:pPr lvl="1"/>
            <a:r>
              <a:rPr lang="en-US" dirty="0"/>
              <a:t>Steve Haddock</a:t>
            </a:r>
          </a:p>
          <a:p>
            <a:pPr lvl="1"/>
            <a:r>
              <a:rPr lang="en-US" dirty="0"/>
              <a:t>Kim Reisenbichler</a:t>
            </a:r>
          </a:p>
          <a:p>
            <a:endParaRPr lang="en-US" dirty="0"/>
          </a:p>
        </p:txBody>
      </p:sp>
      <p:sp>
        <p:nvSpPr>
          <p:cNvPr id="4" name="Content Placeholder 3"/>
          <p:cNvSpPr>
            <a:spLocks noGrp="1"/>
          </p:cNvSpPr>
          <p:nvPr>
            <p:ph sz="half" idx="2"/>
          </p:nvPr>
        </p:nvSpPr>
        <p:spPr/>
        <p:txBody>
          <a:bodyPr>
            <a:normAutofit lnSpcReduction="10000"/>
          </a:bodyPr>
          <a:lstStyle/>
          <a:p>
            <a:r>
              <a:rPr lang="en-US" dirty="0"/>
              <a:t>Video Lab</a:t>
            </a:r>
          </a:p>
          <a:p>
            <a:pPr lvl="1"/>
            <a:r>
              <a:rPr lang="en-US" dirty="0"/>
              <a:t>Lonny Lundsten</a:t>
            </a:r>
          </a:p>
          <a:p>
            <a:endParaRPr lang="en-US" dirty="0"/>
          </a:p>
          <a:p>
            <a:r>
              <a:rPr lang="en-US" dirty="0"/>
              <a:t>Engineering</a:t>
            </a:r>
          </a:p>
          <a:p>
            <a:pPr lvl="1"/>
            <a:r>
              <a:rPr lang="en-US" dirty="0"/>
              <a:t>Andy Hamilton</a:t>
            </a:r>
          </a:p>
          <a:p>
            <a:pPr lvl="1"/>
            <a:r>
              <a:rPr lang="en-US" dirty="0"/>
              <a:t>Francois Cazenave</a:t>
            </a:r>
          </a:p>
          <a:p>
            <a:pPr lvl="1"/>
            <a:r>
              <a:rPr lang="en-US" dirty="0"/>
              <a:t>Paul Roberts</a:t>
            </a:r>
          </a:p>
          <a:p>
            <a:pPr lvl="1"/>
            <a:r>
              <a:rPr lang="en-US" dirty="0"/>
              <a:t>Todd Walsh</a:t>
            </a:r>
          </a:p>
          <a:p>
            <a:endParaRPr lang="en-US" dirty="0"/>
          </a:p>
        </p:txBody>
      </p:sp>
      <p:sp>
        <p:nvSpPr>
          <p:cNvPr id="6" name="5-Point Star 5"/>
          <p:cNvSpPr/>
          <p:nvPr/>
        </p:nvSpPr>
        <p:spPr>
          <a:xfrm>
            <a:off x="1127800" y="2369983"/>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5-Point Star 6"/>
          <p:cNvSpPr/>
          <p:nvPr/>
        </p:nvSpPr>
        <p:spPr>
          <a:xfrm>
            <a:off x="1127800" y="3127008"/>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5-Point Star 7"/>
          <p:cNvSpPr/>
          <p:nvPr/>
        </p:nvSpPr>
        <p:spPr>
          <a:xfrm>
            <a:off x="1127800" y="2744604"/>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5-Point Star 8"/>
          <p:cNvSpPr/>
          <p:nvPr/>
        </p:nvSpPr>
        <p:spPr>
          <a:xfrm>
            <a:off x="1127800" y="4838863"/>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1127800" y="5232332"/>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5-Point Star 10"/>
          <p:cNvSpPr/>
          <p:nvPr/>
        </p:nvSpPr>
        <p:spPr>
          <a:xfrm>
            <a:off x="6425779" y="2369983"/>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5-Point Star 11"/>
          <p:cNvSpPr/>
          <p:nvPr/>
        </p:nvSpPr>
        <p:spPr>
          <a:xfrm>
            <a:off x="6425779" y="3826726"/>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5-Point Star 12"/>
          <p:cNvSpPr/>
          <p:nvPr/>
        </p:nvSpPr>
        <p:spPr>
          <a:xfrm>
            <a:off x="6425779" y="4176616"/>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5-Point Star 13"/>
          <p:cNvSpPr/>
          <p:nvPr/>
        </p:nvSpPr>
        <p:spPr>
          <a:xfrm>
            <a:off x="4599750" y="6176963"/>
            <a:ext cx="207818" cy="174568"/>
          </a:xfrm>
          <a:prstGeom prst="star5">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807568" y="6088500"/>
            <a:ext cx="1525426" cy="369332"/>
          </a:xfrm>
          <a:prstGeom prst="rect">
            <a:avLst/>
          </a:prstGeom>
          <a:noFill/>
        </p:spPr>
        <p:txBody>
          <a:bodyPr wrap="square" rtlCol="0">
            <a:spAutoFit/>
          </a:bodyPr>
          <a:lstStyle/>
          <a:p>
            <a:r>
              <a:rPr lang="en-US" dirty="0"/>
              <a:t>project team</a:t>
            </a:r>
          </a:p>
        </p:txBody>
      </p:sp>
      <p:grpSp>
        <p:nvGrpSpPr>
          <p:cNvPr id="20" name="Group 19"/>
          <p:cNvGrpSpPr/>
          <p:nvPr/>
        </p:nvGrpSpPr>
        <p:grpSpPr>
          <a:xfrm>
            <a:off x="6950815" y="3704928"/>
            <a:ext cx="2901329" cy="369332"/>
            <a:chOff x="6950815" y="3704928"/>
            <a:chExt cx="2901329" cy="369332"/>
          </a:xfrm>
        </p:grpSpPr>
        <p:cxnSp>
          <p:nvCxnSpPr>
            <p:cNvPr id="16" name="Straight Connector 15"/>
            <p:cNvCxnSpPr/>
            <p:nvPr/>
          </p:nvCxnSpPr>
          <p:spPr>
            <a:xfrm>
              <a:off x="6950815" y="3891356"/>
              <a:ext cx="1911302" cy="13751"/>
            </a:xfrm>
            <a:prstGeom prst="line">
              <a:avLst/>
            </a:prstGeom>
            <a:ln w="158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862117" y="3704928"/>
              <a:ext cx="990027" cy="369332"/>
            </a:xfrm>
            <a:prstGeom prst="rect">
              <a:avLst/>
            </a:prstGeom>
            <a:noFill/>
          </p:spPr>
          <p:txBody>
            <a:bodyPr wrap="square" rtlCol="0">
              <a:spAutoFit/>
            </a:bodyPr>
            <a:lstStyle/>
            <a:p>
              <a:r>
                <a:rPr lang="en-US" dirty="0" smtClean="0">
                  <a:solidFill>
                    <a:schemeClr val="accent6">
                      <a:lumMod val="50000"/>
                    </a:schemeClr>
                  </a:solidFill>
                </a:rPr>
                <a:t>conflict</a:t>
              </a:r>
              <a:endParaRPr lang="en-US" dirty="0">
                <a:solidFill>
                  <a:schemeClr val="accent6">
                    <a:lumMod val="50000"/>
                  </a:schemeClr>
                </a:solidFill>
              </a:endParaRPr>
            </a:p>
          </p:txBody>
        </p:sp>
      </p:grpSp>
      <p:grpSp>
        <p:nvGrpSpPr>
          <p:cNvPr id="24" name="Group 23"/>
          <p:cNvGrpSpPr/>
          <p:nvPr/>
        </p:nvGrpSpPr>
        <p:grpSpPr>
          <a:xfrm>
            <a:off x="1625218" y="2681597"/>
            <a:ext cx="2901329" cy="369332"/>
            <a:chOff x="6950815" y="3704928"/>
            <a:chExt cx="2901329" cy="369332"/>
          </a:xfrm>
        </p:grpSpPr>
        <p:cxnSp>
          <p:nvCxnSpPr>
            <p:cNvPr id="25" name="Straight Connector 24"/>
            <p:cNvCxnSpPr/>
            <p:nvPr/>
          </p:nvCxnSpPr>
          <p:spPr>
            <a:xfrm>
              <a:off x="6950815" y="3891356"/>
              <a:ext cx="1911302" cy="13751"/>
            </a:xfrm>
            <a:prstGeom prst="line">
              <a:avLst/>
            </a:prstGeom>
            <a:ln w="158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862117" y="3704928"/>
              <a:ext cx="990027" cy="369332"/>
            </a:xfrm>
            <a:prstGeom prst="rect">
              <a:avLst/>
            </a:prstGeom>
            <a:noFill/>
          </p:spPr>
          <p:txBody>
            <a:bodyPr wrap="square" rtlCol="0">
              <a:spAutoFit/>
            </a:bodyPr>
            <a:lstStyle/>
            <a:p>
              <a:r>
                <a:rPr lang="en-US" dirty="0" smtClean="0">
                  <a:solidFill>
                    <a:schemeClr val="accent6">
                      <a:lumMod val="50000"/>
                    </a:schemeClr>
                  </a:solidFill>
                </a:rPr>
                <a:t>conflict</a:t>
              </a:r>
              <a:endParaRPr lang="en-US" dirty="0">
                <a:solidFill>
                  <a:schemeClr val="accent6">
                    <a:lumMod val="50000"/>
                  </a:schemeClr>
                </a:solidFill>
              </a:endParaRPr>
            </a:p>
          </p:txBody>
        </p:sp>
      </p:grpSp>
      <p:grpSp>
        <p:nvGrpSpPr>
          <p:cNvPr id="27" name="Group 26"/>
          <p:cNvGrpSpPr/>
          <p:nvPr/>
        </p:nvGrpSpPr>
        <p:grpSpPr>
          <a:xfrm>
            <a:off x="6950815" y="4884790"/>
            <a:ext cx="2901329" cy="369332"/>
            <a:chOff x="6950815" y="3704928"/>
            <a:chExt cx="2901329" cy="369332"/>
          </a:xfrm>
        </p:grpSpPr>
        <p:cxnSp>
          <p:nvCxnSpPr>
            <p:cNvPr id="28" name="Straight Connector 27"/>
            <p:cNvCxnSpPr/>
            <p:nvPr/>
          </p:nvCxnSpPr>
          <p:spPr>
            <a:xfrm>
              <a:off x="6950815" y="3891356"/>
              <a:ext cx="1911302" cy="13751"/>
            </a:xfrm>
            <a:prstGeom prst="line">
              <a:avLst/>
            </a:prstGeom>
            <a:ln w="158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8862117" y="3704928"/>
              <a:ext cx="990027" cy="369332"/>
            </a:xfrm>
            <a:prstGeom prst="rect">
              <a:avLst/>
            </a:prstGeom>
            <a:noFill/>
          </p:spPr>
          <p:txBody>
            <a:bodyPr wrap="square" rtlCol="0">
              <a:spAutoFit/>
            </a:bodyPr>
            <a:lstStyle/>
            <a:p>
              <a:r>
                <a:rPr lang="en-US" dirty="0" smtClean="0">
                  <a:solidFill>
                    <a:schemeClr val="accent6">
                      <a:lumMod val="50000"/>
                    </a:schemeClr>
                  </a:solidFill>
                </a:rPr>
                <a:t>conflict</a:t>
              </a:r>
              <a:endParaRPr lang="en-US" dirty="0">
                <a:solidFill>
                  <a:schemeClr val="accent6">
                    <a:lumMod val="50000"/>
                  </a:schemeClr>
                </a:solidFill>
              </a:endParaRPr>
            </a:p>
          </p:txBody>
        </p:sp>
      </p:grpSp>
    </p:spTree>
    <p:extLst>
      <p:ext uri="{BB962C8B-B14F-4D97-AF65-F5344CB8AC3E}">
        <p14:creationId xmlns:p14="http://schemas.microsoft.com/office/powerpoint/2010/main" val="2543255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Chassis Modifications</a:t>
            </a:r>
          </a:p>
        </p:txBody>
      </p:sp>
      <p:sp>
        <p:nvSpPr>
          <p:cNvPr id="4" name="Content Placeholder 3"/>
          <p:cNvSpPr>
            <a:spLocks noGrp="1"/>
          </p:cNvSpPr>
          <p:nvPr>
            <p:ph idx="1"/>
          </p:nvPr>
        </p:nvSpPr>
        <p:spPr>
          <a:xfrm>
            <a:off x="838200" y="1825625"/>
            <a:ext cx="6061069" cy="4351338"/>
          </a:xfrm>
        </p:spPr>
        <p:txBody>
          <a:bodyPr/>
          <a:lstStyle/>
          <a:p>
            <a:r>
              <a:rPr lang="en-US" dirty="0"/>
              <a:t>Anticipate custom front, rear and top chassis frame elements.</a:t>
            </a:r>
          </a:p>
          <a:p>
            <a:r>
              <a:rPr lang="en-US" dirty="0"/>
              <a:t>Maintaining designed airflow is critical.</a:t>
            </a:r>
          </a:p>
          <a:p>
            <a:r>
              <a:rPr lang="en-US" dirty="0"/>
              <a:t>Advantages of modification.</a:t>
            </a:r>
          </a:p>
          <a:p>
            <a:pPr lvl="1"/>
            <a:r>
              <a:rPr lang="en-US" dirty="0"/>
              <a:t>Smaller, lighter housing.</a:t>
            </a:r>
          </a:p>
          <a:p>
            <a:r>
              <a:rPr lang="en-US" dirty="0"/>
              <a:t>Dis-advantages of modification.</a:t>
            </a:r>
          </a:p>
          <a:p>
            <a:pPr lvl="1"/>
            <a:r>
              <a:rPr lang="en-US" dirty="0"/>
              <a:t>Will Sony provide repair service?</a:t>
            </a:r>
          </a:p>
          <a:p>
            <a:pPr lvl="1"/>
            <a:r>
              <a:rPr lang="en-US" dirty="0"/>
              <a:t>May have to re-assemble in original frame for factory service (1-2 hours of careful effort).</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9694" r="1878" b="6116"/>
          <a:stretch/>
        </p:blipFill>
        <p:spPr>
          <a:xfrm>
            <a:off x="6899269" y="1155470"/>
            <a:ext cx="4979617" cy="3965172"/>
          </a:xfrm>
          <a:prstGeom prst="rect">
            <a:avLst/>
          </a:prstGeom>
        </p:spPr>
      </p:pic>
    </p:spTree>
    <p:extLst>
      <p:ext uri="{BB962C8B-B14F-4D97-AF65-F5344CB8AC3E}">
        <p14:creationId xmlns:p14="http://schemas.microsoft.com/office/powerpoint/2010/main" val="13201175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4294" y="542925"/>
            <a:ext cx="8213912" cy="6160434"/>
          </a:xfrm>
          <a:prstGeom prst="rect">
            <a:avLst/>
          </a:prstGeom>
        </p:spPr>
      </p:pic>
    </p:spTree>
    <p:extLst>
      <p:ext uri="{BB962C8B-B14F-4D97-AF65-F5344CB8AC3E}">
        <p14:creationId xmlns:p14="http://schemas.microsoft.com/office/powerpoint/2010/main" val="1166913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4328" y="127746"/>
            <a:ext cx="8973671" cy="6730253"/>
          </a:xfrm>
          <a:prstGeom prst="rect">
            <a:avLst/>
          </a:prstGeom>
        </p:spPr>
      </p:pic>
    </p:spTree>
    <p:extLst>
      <p:ext uri="{BB962C8B-B14F-4D97-AF65-F5344CB8AC3E}">
        <p14:creationId xmlns:p14="http://schemas.microsoft.com/office/powerpoint/2010/main" val="24008465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rotWithShape="1">
          <a:blip r:embed="rId3"/>
          <a:srcRect l="21538" t="31500" r="12211" b="7577"/>
          <a:stretch/>
        </p:blipFill>
        <p:spPr>
          <a:xfrm>
            <a:off x="928640" y="625084"/>
            <a:ext cx="10334720" cy="5939839"/>
          </a:xfrm>
          <a:prstGeom prst="rect">
            <a:avLst/>
          </a:prstGeom>
        </p:spPr>
      </p:pic>
    </p:spTree>
    <p:extLst>
      <p:ext uri="{BB962C8B-B14F-4D97-AF65-F5344CB8AC3E}">
        <p14:creationId xmlns:p14="http://schemas.microsoft.com/office/powerpoint/2010/main" val="3680710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5868785" y="1974821"/>
            <a:ext cx="6118168" cy="4542357"/>
            <a:chOff x="1889760" y="54135"/>
            <a:chExt cx="8745826" cy="6499410"/>
          </a:xfrm>
        </p:grpSpPr>
        <p:pic>
          <p:nvPicPr>
            <p:cNvPr id="5" name="Picture 4"/>
            <p:cNvPicPr>
              <a:picLocks noChangeAspect="1"/>
            </p:cNvPicPr>
            <p:nvPr/>
          </p:nvPicPr>
          <p:blipFill rotWithShape="1">
            <a:blip r:embed="rId3"/>
            <a:srcRect r="1423" b="3627"/>
            <a:stretch/>
          </p:blipFill>
          <p:spPr>
            <a:xfrm>
              <a:off x="1889760" y="54135"/>
              <a:ext cx="8745826" cy="6499410"/>
            </a:xfrm>
            <a:prstGeom prst="rect">
              <a:avLst/>
            </a:prstGeom>
          </p:spPr>
        </p:pic>
        <p:sp>
          <p:nvSpPr>
            <p:cNvPr id="6" name="Oval 5"/>
            <p:cNvSpPr/>
            <p:nvPr/>
          </p:nvSpPr>
          <p:spPr>
            <a:xfrm>
              <a:off x="3771900" y="2944905"/>
              <a:ext cx="1546412" cy="8538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5253644" y="2443942"/>
              <a:ext cx="1072195" cy="723207"/>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325838" y="2186247"/>
              <a:ext cx="2020139" cy="369332"/>
            </a:xfrm>
            <a:prstGeom prst="rect">
              <a:avLst/>
            </a:prstGeom>
            <a:noFill/>
          </p:spPr>
          <p:txBody>
            <a:bodyPr wrap="square" rtlCol="0">
              <a:spAutoFit/>
            </a:bodyPr>
            <a:lstStyle/>
            <a:p>
              <a:r>
                <a:rPr lang="en-US" dirty="0"/>
                <a:t>Micro coax cables</a:t>
              </a:r>
            </a:p>
          </p:txBody>
        </p:sp>
        <p:cxnSp>
          <p:nvCxnSpPr>
            <p:cNvPr id="10" name="Straight Arrow Connector 9"/>
            <p:cNvCxnSpPr/>
            <p:nvPr/>
          </p:nvCxnSpPr>
          <p:spPr>
            <a:xfrm flipH="1" flipV="1">
              <a:off x="5079076" y="1428160"/>
              <a:ext cx="1190978" cy="880846"/>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3641668" y="750587"/>
              <a:ext cx="1546412" cy="85388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838200" y="365126"/>
            <a:ext cx="10515600" cy="833176"/>
          </a:xfrm>
        </p:spPr>
        <p:txBody>
          <a:bodyPr/>
          <a:lstStyle/>
          <a:p>
            <a:r>
              <a:rPr lang="en-US" dirty="0"/>
              <a:t>Argument for Modifying Frame</a:t>
            </a:r>
          </a:p>
        </p:txBody>
      </p:sp>
      <p:sp>
        <p:nvSpPr>
          <p:cNvPr id="3" name="Content Placeholder 2"/>
          <p:cNvSpPr>
            <a:spLocks noGrp="1"/>
          </p:cNvSpPr>
          <p:nvPr>
            <p:ph idx="1"/>
          </p:nvPr>
        </p:nvSpPr>
        <p:spPr>
          <a:xfrm>
            <a:off x="596761" y="1690688"/>
            <a:ext cx="5499239" cy="4884679"/>
          </a:xfrm>
        </p:spPr>
        <p:txBody>
          <a:bodyPr>
            <a:normAutofit lnSpcReduction="10000"/>
          </a:bodyPr>
          <a:lstStyle/>
          <a:p>
            <a:r>
              <a:rPr lang="en-US" sz="2400" dirty="0"/>
              <a:t>Camera electronics are all digital and on four main PCB’s.</a:t>
            </a:r>
          </a:p>
          <a:p>
            <a:pPr lvl="1"/>
            <a:r>
              <a:rPr lang="en-US" sz="2000" dirty="0"/>
              <a:t>Less tuning than previous cameras.</a:t>
            </a:r>
          </a:p>
          <a:p>
            <a:r>
              <a:rPr lang="en-US" sz="2400" dirty="0"/>
              <a:t>Existing cables are long enough.</a:t>
            </a:r>
          </a:p>
          <a:p>
            <a:pPr lvl="1"/>
            <a:r>
              <a:rPr lang="en-US" sz="2000" dirty="0"/>
              <a:t>High speed coax cables extremely hard to modify.</a:t>
            </a:r>
          </a:p>
          <a:p>
            <a:r>
              <a:rPr lang="en-US" sz="2400" dirty="0"/>
              <a:t>Board level diagnostics and service manual support in-house service if necessary.</a:t>
            </a:r>
          </a:p>
          <a:p>
            <a:pPr lvl="1"/>
            <a:r>
              <a:rPr lang="en-US" sz="2000" dirty="0"/>
              <a:t>Vector scope and standard tools are all that is required.</a:t>
            </a:r>
          </a:p>
          <a:p>
            <a:r>
              <a:rPr lang="en-US" sz="2400" dirty="0"/>
              <a:t>Careful design – especially maintaining temperature control – should result in a very reliable system.</a:t>
            </a:r>
          </a:p>
          <a:p>
            <a:endParaRPr lang="en-US" sz="2400" dirty="0"/>
          </a:p>
        </p:txBody>
      </p:sp>
      <p:sp>
        <p:nvSpPr>
          <p:cNvPr id="4" name="TextBox 3"/>
          <p:cNvSpPr txBox="1"/>
          <p:nvPr/>
        </p:nvSpPr>
        <p:spPr>
          <a:xfrm>
            <a:off x="8089669" y="1340088"/>
            <a:ext cx="1903615" cy="369332"/>
          </a:xfrm>
          <a:prstGeom prst="rect">
            <a:avLst/>
          </a:prstGeom>
          <a:noFill/>
        </p:spPr>
        <p:txBody>
          <a:bodyPr wrap="square" rtlCol="0">
            <a:spAutoFit/>
          </a:bodyPr>
          <a:lstStyle/>
          <a:p>
            <a:r>
              <a:rPr lang="en-US" dirty="0"/>
              <a:t>Optical block</a:t>
            </a:r>
          </a:p>
        </p:txBody>
      </p:sp>
      <p:cxnSp>
        <p:nvCxnSpPr>
          <p:cNvPr id="11" name="Straight Arrow Connector 10"/>
          <p:cNvCxnSpPr/>
          <p:nvPr/>
        </p:nvCxnSpPr>
        <p:spPr>
          <a:xfrm flipH="1">
            <a:off x="7489767" y="1629295"/>
            <a:ext cx="686367" cy="565265"/>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0405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38200" y="1080654"/>
            <a:ext cx="10896890" cy="5068829"/>
          </a:xfrm>
          <a:prstGeom prst="rect">
            <a:avLst/>
          </a:prstGeom>
        </p:spPr>
      </p:pic>
      <p:sp>
        <p:nvSpPr>
          <p:cNvPr id="2" name="Title 1"/>
          <p:cNvSpPr>
            <a:spLocks noGrp="1"/>
          </p:cNvSpPr>
          <p:nvPr>
            <p:ph type="title"/>
          </p:nvPr>
        </p:nvSpPr>
        <p:spPr>
          <a:xfrm>
            <a:off x="838200" y="365125"/>
            <a:ext cx="10777406" cy="715529"/>
          </a:xfrm>
        </p:spPr>
        <p:txBody>
          <a:bodyPr>
            <a:noAutofit/>
          </a:bodyPr>
          <a:lstStyle/>
          <a:p>
            <a:r>
              <a:rPr lang="en-US" sz="3600" dirty="0"/>
              <a:t>Telemetry System - Top to Bottom Architecture with Off-the-Shelf Grass Valley / Telecaster Telemetry</a:t>
            </a:r>
          </a:p>
        </p:txBody>
      </p:sp>
      <p:pic>
        <p:nvPicPr>
          <p:cNvPr id="5" name="Picture 4"/>
          <p:cNvPicPr>
            <a:picLocks noChangeAspect="1"/>
          </p:cNvPicPr>
          <p:nvPr/>
        </p:nvPicPr>
        <p:blipFill>
          <a:blip r:embed="rId4"/>
          <a:stretch>
            <a:fillRect/>
          </a:stretch>
        </p:blipFill>
        <p:spPr>
          <a:xfrm>
            <a:off x="2340365" y="4878705"/>
            <a:ext cx="3477738" cy="1930536"/>
          </a:xfrm>
          <a:prstGeom prst="rect">
            <a:avLst/>
          </a:prstGeom>
        </p:spPr>
      </p:pic>
      <p:sp>
        <p:nvSpPr>
          <p:cNvPr id="6" name="TextBox 5"/>
          <p:cNvSpPr txBox="1"/>
          <p:nvPr/>
        </p:nvSpPr>
        <p:spPr>
          <a:xfrm>
            <a:off x="396438" y="5197642"/>
            <a:ext cx="2220686" cy="646331"/>
          </a:xfrm>
          <a:prstGeom prst="rect">
            <a:avLst/>
          </a:prstGeom>
          <a:noFill/>
        </p:spPr>
        <p:txBody>
          <a:bodyPr wrap="square" rtlCol="0">
            <a:spAutoFit/>
          </a:bodyPr>
          <a:lstStyle/>
          <a:p>
            <a:r>
              <a:rPr lang="en-US" dirty="0"/>
              <a:t>Grass Valley T-POV-3244-TDL-CA-12V</a:t>
            </a:r>
          </a:p>
        </p:txBody>
      </p:sp>
    </p:spTree>
    <p:extLst>
      <p:ext uri="{BB962C8B-B14F-4D97-AF65-F5344CB8AC3E}">
        <p14:creationId xmlns:p14="http://schemas.microsoft.com/office/powerpoint/2010/main" val="21882714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Optical Dome Port and Housing</a:t>
            </a:r>
          </a:p>
        </p:txBody>
      </p:sp>
      <p:sp>
        <p:nvSpPr>
          <p:cNvPr id="3" name="Content Placeholder 2"/>
          <p:cNvSpPr>
            <a:spLocks noGrp="1"/>
          </p:cNvSpPr>
          <p:nvPr>
            <p:ph idx="1"/>
          </p:nvPr>
        </p:nvSpPr>
        <p:spPr>
          <a:xfrm>
            <a:off x="838200" y="1591869"/>
            <a:ext cx="10515600" cy="4712678"/>
          </a:xfrm>
        </p:spPr>
        <p:txBody>
          <a:bodyPr>
            <a:normAutofit fontScale="85000" lnSpcReduction="20000"/>
          </a:bodyPr>
          <a:lstStyle/>
          <a:p>
            <a:pPr lvl="1"/>
            <a:r>
              <a:rPr lang="en-US" dirty="0"/>
              <a:t>Deep Sea Power &amp; Light is designing and building the housing assembly.</a:t>
            </a:r>
          </a:p>
          <a:p>
            <a:pPr lvl="2"/>
            <a:r>
              <a:rPr lang="en-US" dirty="0"/>
              <a:t>Optical dome port.</a:t>
            </a:r>
          </a:p>
          <a:p>
            <a:pPr lvl="2"/>
            <a:r>
              <a:rPr lang="en-US" dirty="0"/>
              <a:t>Relay optical system and mounts.</a:t>
            </a:r>
          </a:p>
          <a:p>
            <a:pPr lvl="2"/>
            <a:r>
              <a:rPr lang="en-US" dirty="0"/>
              <a:t>Titanium housing.</a:t>
            </a:r>
          </a:p>
          <a:p>
            <a:pPr lvl="2"/>
            <a:r>
              <a:rPr lang="en-US" dirty="0"/>
              <a:t>Will retain the optical engineer MBARI used for i2MAP (Remijan</a:t>
            </a:r>
            <a:r>
              <a:rPr lang="en-US" dirty="0" smtClean="0"/>
              <a:t>).</a:t>
            </a:r>
          </a:p>
          <a:p>
            <a:pPr lvl="2"/>
            <a:r>
              <a:rPr lang="en-US" dirty="0" smtClean="0"/>
              <a:t>Providing </a:t>
            </a:r>
            <a:r>
              <a:rPr lang="en-US" dirty="0"/>
              <a:t>a One year warranty on design and materials, following with time and materials repair and replacement</a:t>
            </a:r>
            <a:r>
              <a:rPr lang="en-US" dirty="0" smtClean="0"/>
              <a:t>.</a:t>
            </a:r>
          </a:p>
          <a:p>
            <a:pPr lvl="1"/>
            <a:r>
              <a:rPr lang="en-US" dirty="0" smtClean="0"/>
              <a:t>Why use outside vendor?</a:t>
            </a:r>
          </a:p>
          <a:p>
            <a:pPr lvl="2"/>
            <a:r>
              <a:rPr lang="en-US" dirty="0" smtClean="0"/>
              <a:t>Vendor can provide on-going maintenance and repair support for the optics.</a:t>
            </a:r>
          </a:p>
          <a:p>
            <a:pPr lvl="3"/>
            <a:r>
              <a:rPr lang="en-US" dirty="0" smtClean="0"/>
              <a:t>Requires clean-room environment.</a:t>
            </a:r>
          </a:p>
          <a:p>
            <a:pPr lvl="3"/>
            <a:r>
              <a:rPr lang="en-US" dirty="0" smtClean="0"/>
              <a:t>Parts stock.</a:t>
            </a:r>
          </a:p>
          <a:p>
            <a:pPr lvl="3"/>
            <a:r>
              <a:rPr lang="en-US" dirty="0" smtClean="0"/>
              <a:t>More important with multiple operational units, i.e. at least two cameras.</a:t>
            </a:r>
          </a:p>
          <a:p>
            <a:pPr lvl="2"/>
            <a:r>
              <a:rPr lang="en-US" dirty="0" smtClean="0"/>
              <a:t>Reduces MBARI technical risk.</a:t>
            </a:r>
          </a:p>
          <a:p>
            <a:pPr lvl="3"/>
            <a:r>
              <a:rPr lang="en-US" dirty="0" smtClean="0"/>
              <a:t>Accelerates schedule.</a:t>
            </a:r>
          </a:p>
          <a:p>
            <a:pPr lvl="3"/>
            <a:r>
              <a:rPr lang="en-US" dirty="0" smtClean="0"/>
              <a:t>Vendor has direct experience.</a:t>
            </a:r>
          </a:p>
          <a:p>
            <a:pPr lvl="2"/>
            <a:r>
              <a:rPr lang="en-US" dirty="0" smtClean="0"/>
              <a:t>Use of vendor increases chances of additional users signing on to share NRE.</a:t>
            </a:r>
            <a:endParaRPr lang="en-US" dirty="0"/>
          </a:p>
          <a:p>
            <a:pPr lvl="2"/>
            <a:endParaRPr lang="en-US" dirty="0" smtClean="0"/>
          </a:p>
          <a:p>
            <a:pPr lvl="2"/>
            <a:endParaRPr lang="en-US" dirty="0"/>
          </a:p>
          <a:p>
            <a:pPr lvl="1"/>
            <a:r>
              <a:rPr lang="en-US" dirty="0" smtClean="0"/>
              <a:t>MBARI is performing </a:t>
            </a:r>
            <a:r>
              <a:rPr lang="en-US" dirty="0"/>
              <a:t>the final camera systems integration and testing.</a:t>
            </a:r>
          </a:p>
          <a:p>
            <a:endParaRPr lang="en-US" dirty="0"/>
          </a:p>
        </p:txBody>
      </p:sp>
    </p:spTree>
    <p:extLst>
      <p:ext uri="{BB962C8B-B14F-4D97-AF65-F5344CB8AC3E}">
        <p14:creationId xmlns:p14="http://schemas.microsoft.com/office/powerpoint/2010/main" val="1516949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371" y="-71904"/>
            <a:ext cx="10515600" cy="1325563"/>
          </a:xfrm>
        </p:spPr>
        <p:txBody>
          <a:bodyPr/>
          <a:lstStyle/>
          <a:p>
            <a:r>
              <a:rPr lang="en-US" dirty="0"/>
              <a:t>Camera controls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30007" y="948222"/>
            <a:ext cx="7490821" cy="5618116"/>
          </a:xfrm>
        </p:spPr>
      </p:pic>
      <p:sp>
        <p:nvSpPr>
          <p:cNvPr id="3" name="TextBox 2"/>
          <p:cNvSpPr txBox="1"/>
          <p:nvPr/>
        </p:nvSpPr>
        <p:spPr>
          <a:xfrm>
            <a:off x="8639735" y="1922929"/>
            <a:ext cx="2386853" cy="369332"/>
          </a:xfrm>
          <a:prstGeom prst="rect">
            <a:avLst/>
          </a:prstGeom>
          <a:solidFill>
            <a:schemeClr val="bg1"/>
          </a:solidFill>
        </p:spPr>
        <p:txBody>
          <a:bodyPr wrap="square" rtlCol="0">
            <a:spAutoFit/>
          </a:bodyPr>
          <a:lstStyle/>
          <a:p>
            <a:r>
              <a:rPr lang="en-US" dirty="0"/>
              <a:t>Focus Position Slider</a:t>
            </a:r>
          </a:p>
        </p:txBody>
      </p:sp>
      <p:sp>
        <p:nvSpPr>
          <p:cNvPr id="5" name="TextBox 4"/>
          <p:cNvSpPr txBox="1"/>
          <p:nvPr/>
        </p:nvSpPr>
        <p:spPr>
          <a:xfrm>
            <a:off x="9130283" y="3356000"/>
            <a:ext cx="1896306" cy="369332"/>
          </a:xfrm>
          <a:prstGeom prst="rect">
            <a:avLst/>
          </a:prstGeom>
          <a:solidFill>
            <a:schemeClr val="bg1"/>
          </a:solidFill>
        </p:spPr>
        <p:txBody>
          <a:bodyPr wrap="square" rtlCol="0">
            <a:spAutoFit/>
          </a:bodyPr>
          <a:lstStyle/>
          <a:p>
            <a:r>
              <a:rPr lang="en-US" dirty="0"/>
              <a:t>Pan &amp; Tilt Control</a:t>
            </a:r>
          </a:p>
        </p:txBody>
      </p:sp>
      <p:sp>
        <p:nvSpPr>
          <p:cNvPr id="6" name="TextBox 5"/>
          <p:cNvSpPr txBox="1"/>
          <p:nvPr/>
        </p:nvSpPr>
        <p:spPr>
          <a:xfrm>
            <a:off x="1109074" y="4458550"/>
            <a:ext cx="2036148" cy="646331"/>
          </a:xfrm>
          <a:prstGeom prst="rect">
            <a:avLst/>
          </a:prstGeom>
          <a:solidFill>
            <a:schemeClr val="bg1"/>
          </a:solidFill>
        </p:spPr>
        <p:txBody>
          <a:bodyPr wrap="square" rtlCol="0">
            <a:spAutoFit/>
          </a:bodyPr>
          <a:lstStyle/>
          <a:p>
            <a:r>
              <a:rPr lang="en-US" dirty="0"/>
              <a:t>Zoom Rate Control Rocker Switch</a:t>
            </a:r>
          </a:p>
        </p:txBody>
      </p:sp>
      <p:cxnSp>
        <p:nvCxnSpPr>
          <p:cNvPr id="9" name="Straight Arrow Connector 8"/>
          <p:cNvCxnSpPr/>
          <p:nvPr/>
        </p:nvCxnSpPr>
        <p:spPr>
          <a:xfrm flipH="1">
            <a:off x="8024648" y="2088931"/>
            <a:ext cx="512380" cy="307428"/>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7887877" y="3409522"/>
            <a:ext cx="1223876" cy="131144"/>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267867" y="4854643"/>
            <a:ext cx="1225305" cy="65572"/>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852402" y="919031"/>
            <a:ext cx="4224925" cy="1477328"/>
          </a:xfrm>
          <a:prstGeom prst="rect">
            <a:avLst/>
          </a:prstGeom>
          <a:solidFill>
            <a:schemeClr val="bg1"/>
          </a:solidFill>
        </p:spPr>
        <p:txBody>
          <a:bodyPr wrap="square" rtlCol="0">
            <a:spAutoFit/>
          </a:bodyPr>
          <a:lstStyle/>
          <a:p>
            <a:r>
              <a:rPr lang="en-US" dirty="0" smtClean="0">
                <a:solidFill>
                  <a:schemeClr val="accent5">
                    <a:lumMod val="75000"/>
                  </a:schemeClr>
                </a:solidFill>
              </a:rPr>
              <a:t>To add stand-alone capability, add </a:t>
            </a:r>
            <a:r>
              <a:rPr lang="en-US" dirty="0">
                <a:solidFill>
                  <a:schemeClr val="accent5">
                    <a:lumMod val="75000"/>
                  </a:schemeClr>
                </a:solidFill>
              </a:rPr>
              <a:t>alarm lights for:</a:t>
            </a:r>
          </a:p>
          <a:p>
            <a:pPr marL="342900" indent="-342900">
              <a:buAutoNum type="arabicPeriod"/>
            </a:pPr>
            <a:r>
              <a:rPr lang="en-US" dirty="0">
                <a:solidFill>
                  <a:schemeClr val="accent5">
                    <a:lumMod val="75000"/>
                  </a:schemeClr>
                </a:solidFill>
              </a:rPr>
              <a:t>Over-temperature</a:t>
            </a:r>
          </a:p>
          <a:p>
            <a:pPr marL="342900" indent="-342900">
              <a:buAutoNum type="arabicPeriod"/>
            </a:pPr>
            <a:r>
              <a:rPr lang="en-US" dirty="0">
                <a:solidFill>
                  <a:schemeClr val="accent5">
                    <a:lumMod val="75000"/>
                  </a:schemeClr>
                </a:solidFill>
              </a:rPr>
              <a:t>Humidity alarm (&gt;20%?)</a:t>
            </a:r>
          </a:p>
          <a:p>
            <a:pPr marL="342900" indent="-342900">
              <a:buAutoNum type="arabicPeriod"/>
            </a:pPr>
            <a:r>
              <a:rPr lang="en-US" dirty="0">
                <a:solidFill>
                  <a:schemeClr val="accent5">
                    <a:lumMod val="75000"/>
                  </a:schemeClr>
                </a:solidFill>
              </a:rPr>
              <a:t>Water alarm</a:t>
            </a:r>
          </a:p>
        </p:txBody>
      </p:sp>
    </p:spTree>
    <p:extLst>
      <p:ext uri="{BB962C8B-B14F-4D97-AF65-F5344CB8AC3E}">
        <p14:creationId xmlns:p14="http://schemas.microsoft.com/office/powerpoint/2010/main" val="16971646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28452" y="207142"/>
            <a:ext cx="10582399" cy="6650858"/>
          </a:xfrm>
          <a:prstGeom prst="rect">
            <a:avLst/>
          </a:prstGeom>
        </p:spPr>
      </p:pic>
      <p:sp>
        <p:nvSpPr>
          <p:cNvPr id="5" name="Title 4"/>
          <p:cNvSpPr>
            <a:spLocks noGrp="1"/>
          </p:cNvSpPr>
          <p:nvPr>
            <p:ph type="title"/>
          </p:nvPr>
        </p:nvSpPr>
        <p:spPr>
          <a:xfrm>
            <a:off x="198120" y="0"/>
            <a:ext cx="10515600" cy="648393"/>
          </a:xfrm>
        </p:spPr>
        <p:txBody>
          <a:bodyPr>
            <a:normAutofit fontScale="90000"/>
          </a:bodyPr>
          <a:lstStyle/>
          <a:p>
            <a:r>
              <a:rPr lang="en-US" dirty="0"/>
              <a:t>Topside Control Box</a:t>
            </a:r>
          </a:p>
        </p:txBody>
      </p:sp>
      <p:sp>
        <p:nvSpPr>
          <p:cNvPr id="6" name="Oval 5"/>
          <p:cNvSpPr/>
          <p:nvPr/>
        </p:nvSpPr>
        <p:spPr>
          <a:xfrm>
            <a:off x="5060138" y="4351994"/>
            <a:ext cx="4290117" cy="17737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937744" y="4111362"/>
            <a:ext cx="2756951" cy="646331"/>
          </a:xfrm>
          <a:prstGeom prst="rect">
            <a:avLst/>
          </a:prstGeom>
          <a:noFill/>
        </p:spPr>
        <p:txBody>
          <a:bodyPr wrap="square" rtlCol="0">
            <a:spAutoFit/>
          </a:bodyPr>
          <a:lstStyle/>
          <a:p>
            <a:r>
              <a:rPr lang="en-US" dirty="0"/>
              <a:t>Zeus Plus &amp; Ikegami hardware</a:t>
            </a:r>
          </a:p>
        </p:txBody>
      </p:sp>
    </p:spTree>
    <p:extLst>
      <p:ext uri="{BB962C8B-B14F-4D97-AF65-F5344CB8AC3E}">
        <p14:creationId xmlns:p14="http://schemas.microsoft.com/office/powerpoint/2010/main" val="20672013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4888" y="281998"/>
            <a:ext cx="6833062" cy="744687"/>
          </a:xfrm>
        </p:spPr>
        <p:txBody>
          <a:bodyPr>
            <a:normAutofit/>
          </a:bodyPr>
          <a:lstStyle/>
          <a:p>
            <a:r>
              <a:rPr lang="en-US" dirty="0"/>
              <a:t>Current </a:t>
            </a:r>
            <a:r>
              <a:rPr lang="en-US" dirty="0" err="1"/>
              <a:t>Lapbox</a:t>
            </a:r>
            <a:r>
              <a:rPr lang="en-US" dirty="0"/>
              <a:t> Design Detail</a:t>
            </a:r>
          </a:p>
        </p:txBody>
      </p:sp>
      <p:pic>
        <p:nvPicPr>
          <p:cNvPr id="4" name="Picture 3"/>
          <p:cNvPicPr>
            <a:picLocks noChangeAspect="1"/>
          </p:cNvPicPr>
          <p:nvPr/>
        </p:nvPicPr>
        <p:blipFill>
          <a:blip r:embed="rId3"/>
          <a:stretch>
            <a:fillRect/>
          </a:stretch>
        </p:blipFill>
        <p:spPr>
          <a:xfrm>
            <a:off x="2734888" y="1109812"/>
            <a:ext cx="6833062" cy="5748188"/>
          </a:xfrm>
          <a:prstGeom prst="rect">
            <a:avLst/>
          </a:prstGeom>
        </p:spPr>
      </p:pic>
      <p:sp>
        <p:nvSpPr>
          <p:cNvPr id="5" name="Oval 4"/>
          <p:cNvSpPr/>
          <p:nvPr/>
        </p:nvSpPr>
        <p:spPr>
          <a:xfrm>
            <a:off x="5348895" y="3471970"/>
            <a:ext cx="3554473" cy="17737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2516319" y="3050668"/>
            <a:ext cx="2167994" cy="17737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8119597" y="2937810"/>
            <a:ext cx="1973179" cy="646331"/>
          </a:xfrm>
          <a:prstGeom prst="rect">
            <a:avLst/>
          </a:prstGeom>
          <a:noFill/>
        </p:spPr>
        <p:txBody>
          <a:bodyPr wrap="square" rtlCol="0">
            <a:spAutoFit/>
          </a:bodyPr>
          <a:lstStyle/>
          <a:p>
            <a:r>
              <a:rPr lang="en-US" dirty="0"/>
              <a:t>Replace with MBARI Micro PCB</a:t>
            </a:r>
          </a:p>
        </p:txBody>
      </p:sp>
      <p:sp>
        <p:nvSpPr>
          <p:cNvPr id="8" name="TextBox 7"/>
          <p:cNvSpPr txBox="1"/>
          <p:nvPr/>
        </p:nvSpPr>
        <p:spPr>
          <a:xfrm>
            <a:off x="1509707" y="2681336"/>
            <a:ext cx="3041863" cy="369332"/>
          </a:xfrm>
          <a:prstGeom prst="rect">
            <a:avLst/>
          </a:prstGeom>
          <a:noFill/>
        </p:spPr>
        <p:txBody>
          <a:bodyPr wrap="square" rtlCol="0">
            <a:spAutoFit/>
          </a:bodyPr>
          <a:lstStyle/>
          <a:p>
            <a:r>
              <a:rPr lang="en-US" dirty="0"/>
              <a:t>Replace with Sony RMB-170</a:t>
            </a:r>
          </a:p>
        </p:txBody>
      </p:sp>
      <p:pic>
        <p:nvPicPr>
          <p:cNvPr id="9" name="Picture 8"/>
          <p:cNvPicPr>
            <a:picLocks noChangeAspect="1"/>
          </p:cNvPicPr>
          <p:nvPr/>
        </p:nvPicPr>
        <p:blipFill>
          <a:blip r:embed="rId4"/>
          <a:stretch>
            <a:fillRect/>
          </a:stretch>
        </p:blipFill>
        <p:spPr>
          <a:xfrm>
            <a:off x="730469" y="3171597"/>
            <a:ext cx="1558476" cy="3204398"/>
          </a:xfrm>
          <a:prstGeom prst="rect">
            <a:avLst/>
          </a:prstGeom>
        </p:spPr>
      </p:pic>
    </p:spTree>
    <p:extLst>
      <p:ext uri="{BB962C8B-B14F-4D97-AF65-F5344CB8AC3E}">
        <p14:creationId xmlns:p14="http://schemas.microsoft.com/office/powerpoint/2010/main" val="3686461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5">
                    <a:lumMod val="75000"/>
                  </a:schemeClr>
                </a:solidFill>
              </a:rPr>
              <a:t>Post-review notes (by Paul Roberts) have been added to notes section of slides!</a:t>
            </a:r>
            <a:endParaRPr lang="en-US" dirty="0">
              <a:solidFill>
                <a:schemeClr val="accent5">
                  <a:lumMod val="75000"/>
                </a:schemeClr>
              </a:solidFill>
            </a:endParaRPr>
          </a:p>
        </p:txBody>
      </p:sp>
      <p:sp>
        <p:nvSpPr>
          <p:cNvPr id="3" name="Content Placeholder 2"/>
          <p:cNvSpPr>
            <a:spLocks noGrp="1"/>
          </p:cNvSpPr>
          <p:nvPr>
            <p:ph sz="half" idx="1"/>
          </p:nvPr>
        </p:nvSpPr>
        <p:spPr>
          <a:xfrm>
            <a:off x="838199" y="2743200"/>
            <a:ext cx="7754258" cy="3433763"/>
          </a:xfrm>
        </p:spPr>
        <p:txBody>
          <a:bodyPr>
            <a:normAutofit fontScale="77500" lnSpcReduction="20000"/>
          </a:bodyPr>
          <a:lstStyle/>
          <a:p>
            <a:pPr marL="514350" indent="-514350">
              <a:buFont typeface="+mj-lt"/>
              <a:buAutoNum type="arabicPeriod"/>
            </a:pPr>
            <a:r>
              <a:rPr lang="en-US" i="1" dirty="0" smtClean="0">
                <a:solidFill>
                  <a:schemeClr val="accent5">
                    <a:lumMod val="75000"/>
                  </a:schemeClr>
                </a:solidFill>
              </a:rPr>
              <a:t>Set camera operating temp range max. to GOC surface temp.</a:t>
            </a:r>
          </a:p>
          <a:p>
            <a:pPr marL="514350" indent="-514350">
              <a:buFont typeface="+mj-lt"/>
              <a:buAutoNum type="arabicPeriod"/>
            </a:pPr>
            <a:r>
              <a:rPr lang="en-US" i="1" dirty="0" smtClean="0">
                <a:solidFill>
                  <a:schemeClr val="accent5">
                    <a:lumMod val="75000"/>
                  </a:schemeClr>
                </a:solidFill>
              </a:rPr>
              <a:t>Work with Ricketts to set maximum size envelope allowed.</a:t>
            </a:r>
          </a:p>
          <a:p>
            <a:pPr marL="514350" indent="-514350">
              <a:buFont typeface="+mj-lt"/>
              <a:buAutoNum type="arabicPeriod"/>
            </a:pPr>
            <a:r>
              <a:rPr lang="en-US" i="1" dirty="0" smtClean="0">
                <a:solidFill>
                  <a:schemeClr val="accent5">
                    <a:lumMod val="75000"/>
                  </a:schemeClr>
                </a:solidFill>
              </a:rPr>
              <a:t>When a better total power requirement is known work with Ventana and Ricketts on electrical connector and voltage specification. </a:t>
            </a:r>
            <a:r>
              <a:rPr lang="en-US" i="1" dirty="0" err="1" smtClean="0">
                <a:solidFill>
                  <a:schemeClr val="accent5">
                    <a:lumMod val="75000"/>
                  </a:schemeClr>
                </a:solidFill>
              </a:rPr>
              <a:t>Seacon</a:t>
            </a:r>
            <a:r>
              <a:rPr lang="en-US" i="1" dirty="0" smtClean="0">
                <a:solidFill>
                  <a:schemeClr val="accent5">
                    <a:lumMod val="75000"/>
                  </a:schemeClr>
                </a:solidFill>
              </a:rPr>
              <a:t> MINK 10#20 is preferred.</a:t>
            </a:r>
          </a:p>
          <a:p>
            <a:pPr marL="514350" indent="-514350">
              <a:buFont typeface="+mj-lt"/>
              <a:buAutoNum type="arabicPeriod"/>
            </a:pPr>
            <a:r>
              <a:rPr lang="en-US" i="1" dirty="0" smtClean="0">
                <a:solidFill>
                  <a:schemeClr val="accent5">
                    <a:lumMod val="75000"/>
                  </a:schemeClr>
                </a:solidFill>
              </a:rPr>
              <a:t>Dual focus rate controls on </a:t>
            </a:r>
            <a:r>
              <a:rPr lang="en-US" i="1" dirty="0" err="1" smtClean="0">
                <a:solidFill>
                  <a:schemeClr val="accent5">
                    <a:lumMod val="75000"/>
                  </a:schemeClr>
                </a:solidFill>
              </a:rPr>
              <a:t>lapbox</a:t>
            </a:r>
            <a:r>
              <a:rPr lang="en-US" i="1" dirty="0" smtClean="0">
                <a:solidFill>
                  <a:schemeClr val="accent5">
                    <a:lumMod val="75000"/>
                  </a:schemeClr>
                </a:solidFill>
              </a:rPr>
              <a:t>.</a:t>
            </a:r>
          </a:p>
          <a:p>
            <a:pPr marL="514350" indent="-514350">
              <a:buFont typeface="+mj-lt"/>
              <a:buAutoNum type="arabicPeriod"/>
            </a:pPr>
            <a:r>
              <a:rPr lang="en-US" i="1" dirty="0" smtClean="0">
                <a:solidFill>
                  <a:schemeClr val="accent5">
                    <a:lumMod val="75000"/>
                  </a:schemeClr>
                </a:solidFill>
              </a:rPr>
              <a:t>Lens position feedback required.</a:t>
            </a:r>
          </a:p>
          <a:p>
            <a:pPr marL="514350" indent="-514350">
              <a:buFont typeface="+mj-lt"/>
              <a:buAutoNum type="arabicPeriod"/>
            </a:pPr>
            <a:r>
              <a:rPr lang="en-US" i="1" dirty="0" smtClean="0">
                <a:solidFill>
                  <a:schemeClr val="accent5">
                    <a:lumMod val="75000"/>
                  </a:schemeClr>
                </a:solidFill>
              </a:rPr>
              <a:t>Flare shroud must accommodate different laser arrangements. (easily swapped?).</a:t>
            </a:r>
            <a:endParaRPr lang="en-US" i="1" dirty="0">
              <a:solidFill>
                <a:schemeClr val="accent5">
                  <a:lumMod val="75000"/>
                </a:schemeClr>
              </a:solidFill>
            </a:endParaRPr>
          </a:p>
          <a:p>
            <a:endParaRPr lang="en-US" dirty="0"/>
          </a:p>
        </p:txBody>
      </p:sp>
      <p:sp>
        <p:nvSpPr>
          <p:cNvPr id="4" name="Content Placeholder 3"/>
          <p:cNvSpPr>
            <a:spLocks noGrp="1"/>
          </p:cNvSpPr>
          <p:nvPr>
            <p:ph sz="half" idx="2"/>
          </p:nvPr>
        </p:nvSpPr>
        <p:spPr>
          <a:xfrm>
            <a:off x="8781142" y="1825625"/>
            <a:ext cx="3120571" cy="4351338"/>
          </a:xfrm>
        </p:spPr>
        <p:txBody>
          <a:bodyPr>
            <a:normAutofit fontScale="77500" lnSpcReduction="20000"/>
          </a:bodyPr>
          <a:lstStyle/>
          <a:p>
            <a:r>
              <a:rPr lang="en-US" dirty="0">
                <a:solidFill>
                  <a:schemeClr val="accent5">
                    <a:lumMod val="75000"/>
                  </a:schemeClr>
                </a:solidFill>
              </a:rPr>
              <a:t>MC: Mark Chaffey</a:t>
            </a:r>
          </a:p>
          <a:p>
            <a:r>
              <a:rPr lang="en-US" dirty="0">
                <a:solidFill>
                  <a:schemeClr val="accent5">
                    <a:lumMod val="75000"/>
                  </a:schemeClr>
                </a:solidFill>
              </a:rPr>
              <a:t>DJ: DJ Osborne</a:t>
            </a:r>
          </a:p>
          <a:p>
            <a:r>
              <a:rPr lang="en-US" dirty="0">
                <a:solidFill>
                  <a:schemeClr val="accent5">
                    <a:lumMod val="75000"/>
                  </a:schemeClr>
                </a:solidFill>
              </a:rPr>
              <a:t>CD: Craig Dawe</a:t>
            </a:r>
          </a:p>
          <a:p>
            <a:r>
              <a:rPr lang="en-US" dirty="0">
                <a:solidFill>
                  <a:schemeClr val="accent5">
                    <a:lumMod val="75000"/>
                  </a:schemeClr>
                </a:solidFill>
              </a:rPr>
              <a:t>JB: Jim Barry</a:t>
            </a:r>
          </a:p>
          <a:p>
            <a:r>
              <a:rPr lang="en-US" dirty="0">
                <a:solidFill>
                  <a:schemeClr val="accent5">
                    <a:lumMod val="75000"/>
                  </a:schemeClr>
                </a:solidFill>
              </a:rPr>
              <a:t>BE: Ben Erwin</a:t>
            </a:r>
          </a:p>
          <a:p>
            <a:r>
              <a:rPr lang="en-US" dirty="0">
                <a:solidFill>
                  <a:schemeClr val="accent5">
                    <a:lumMod val="75000"/>
                  </a:schemeClr>
                </a:solidFill>
              </a:rPr>
              <a:t>FC: Francois Cazenave</a:t>
            </a:r>
          </a:p>
          <a:p>
            <a:r>
              <a:rPr lang="en-US" dirty="0">
                <a:solidFill>
                  <a:schemeClr val="accent5">
                    <a:lumMod val="75000"/>
                  </a:schemeClr>
                </a:solidFill>
              </a:rPr>
              <a:t>MB: Mike </a:t>
            </a:r>
            <a:r>
              <a:rPr lang="en-US" dirty="0" err="1">
                <a:solidFill>
                  <a:schemeClr val="accent5">
                    <a:lumMod val="75000"/>
                  </a:schemeClr>
                </a:solidFill>
              </a:rPr>
              <a:t>Burczyski</a:t>
            </a:r>
            <a:endParaRPr lang="en-US" dirty="0">
              <a:solidFill>
                <a:schemeClr val="accent5">
                  <a:lumMod val="75000"/>
                </a:schemeClr>
              </a:solidFill>
            </a:endParaRPr>
          </a:p>
          <a:p>
            <a:r>
              <a:rPr lang="en-US" dirty="0">
                <a:solidFill>
                  <a:schemeClr val="accent5">
                    <a:lumMod val="75000"/>
                  </a:schemeClr>
                </a:solidFill>
              </a:rPr>
              <a:t>KR: Kim Reisenbichler</a:t>
            </a:r>
          </a:p>
          <a:p>
            <a:r>
              <a:rPr lang="en-US" dirty="0">
                <a:solidFill>
                  <a:schemeClr val="accent5">
                    <a:lumMod val="75000"/>
                  </a:schemeClr>
                </a:solidFill>
              </a:rPr>
              <a:t>LL: Lonny Lundsten</a:t>
            </a:r>
          </a:p>
          <a:p>
            <a:r>
              <a:rPr lang="en-US" dirty="0">
                <a:solidFill>
                  <a:schemeClr val="accent5">
                    <a:lumMod val="75000"/>
                  </a:schemeClr>
                </a:solidFill>
              </a:rPr>
              <a:t>SH: Steve Haddock</a:t>
            </a:r>
          </a:p>
          <a:p>
            <a:r>
              <a:rPr lang="en-US" dirty="0">
                <a:solidFill>
                  <a:schemeClr val="accent5">
                    <a:lumMod val="75000"/>
                  </a:schemeClr>
                </a:solidFill>
              </a:rPr>
              <a:t>BS: Bryan </a:t>
            </a:r>
            <a:r>
              <a:rPr lang="en-US" dirty="0" err="1" smtClean="0">
                <a:solidFill>
                  <a:schemeClr val="accent5">
                    <a:lumMod val="75000"/>
                  </a:schemeClr>
                </a:solidFill>
              </a:rPr>
              <a:t>Shaefer</a:t>
            </a:r>
            <a:endParaRPr lang="en-US" dirty="0">
              <a:solidFill>
                <a:schemeClr val="accent5">
                  <a:lumMod val="75000"/>
                </a:schemeClr>
              </a:solidFill>
            </a:endParaRPr>
          </a:p>
        </p:txBody>
      </p:sp>
      <p:sp>
        <p:nvSpPr>
          <p:cNvPr id="5" name="TextBox 4"/>
          <p:cNvSpPr txBox="1"/>
          <p:nvPr/>
        </p:nvSpPr>
        <p:spPr>
          <a:xfrm>
            <a:off x="838199" y="1825625"/>
            <a:ext cx="6912430" cy="584775"/>
          </a:xfrm>
          <a:prstGeom prst="rect">
            <a:avLst/>
          </a:prstGeom>
          <a:noFill/>
        </p:spPr>
        <p:txBody>
          <a:bodyPr wrap="square" rtlCol="0">
            <a:spAutoFit/>
          </a:bodyPr>
          <a:lstStyle/>
          <a:p>
            <a:r>
              <a:rPr lang="en-US" sz="3200" i="1" dirty="0" smtClean="0">
                <a:solidFill>
                  <a:schemeClr val="accent5">
                    <a:lumMod val="75000"/>
                  </a:schemeClr>
                </a:solidFill>
              </a:rPr>
              <a:t>Major action items from review notes:</a:t>
            </a:r>
            <a:endParaRPr lang="en-US" sz="3200" i="1" dirty="0">
              <a:solidFill>
                <a:schemeClr val="accent5">
                  <a:lumMod val="75000"/>
                </a:schemeClr>
              </a:solidFill>
            </a:endParaRPr>
          </a:p>
        </p:txBody>
      </p:sp>
    </p:spTree>
    <p:extLst>
      <p:ext uri="{BB962C8B-B14F-4D97-AF65-F5344CB8AC3E}">
        <p14:creationId xmlns:p14="http://schemas.microsoft.com/office/powerpoint/2010/main" val="3074458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Lens Drive Servos and Housekeeping</a:t>
            </a:r>
          </a:p>
        </p:txBody>
      </p:sp>
      <p:sp>
        <p:nvSpPr>
          <p:cNvPr id="3" name="Content Placeholder 2"/>
          <p:cNvSpPr>
            <a:spLocks noGrp="1"/>
          </p:cNvSpPr>
          <p:nvPr>
            <p:ph idx="1"/>
          </p:nvPr>
        </p:nvSpPr>
        <p:spPr/>
        <p:txBody>
          <a:bodyPr/>
          <a:lstStyle/>
          <a:p>
            <a:r>
              <a:rPr lang="en-US" dirty="0"/>
              <a:t>MBARI in-housing PCB provides the following functions.</a:t>
            </a:r>
          </a:p>
          <a:p>
            <a:pPr lvl="1"/>
            <a:r>
              <a:rPr lang="en-US" dirty="0"/>
              <a:t>Analog lens drive signals for zoom and focus.</a:t>
            </a:r>
          </a:p>
          <a:p>
            <a:pPr lvl="1"/>
            <a:r>
              <a:rPr lang="en-US" dirty="0"/>
              <a:t>Power conversion and monitoring.</a:t>
            </a:r>
          </a:p>
          <a:p>
            <a:pPr lvl="2"/>
            <a:r>
              <a:rPr lang="en-US" dirty="0"/>
              <a:t>Over-temperature camera shutdown.</a:t>
            </a:r>
          </a:p>
          <a:p>
            <a:pPr lvl="1"/>
            <a:r>
              <a:rPr lang="en-US" dirty="0"/>
              <a:t>Local environmental monitoring.</a:t>
            </a:r>
          </a:p>
          <a:p>
            <a:pPr lvl="2"/>
            <a:r>
              <a:rPr lang="en-US" dirty="0"/>
              <a:t>Temperature.</a:t>
            </a:r>
          </a:p>
          <a:p>
            <a:pPr lvl="2"/>
            <a:r>
              <a:rPr lang="en-US" dirty="0"/>
              <a:t>Humidity.</a:t>
            </a:r>
          </a:p>
          <a:p>
            <a:pPr lvl="2"/>
            <a:r>
              <a:rPr lang="en-US" dirty="0"/>
              <a:t>Pressure.</a:t>
            </a:r>
          </a:p>
          <a:p>
            <a:pPr lvl="2"/>
            <a:r>
              <a:rPr lang="en-US" dirty="0"/>
              <a:t>Water alarms.</a:t>
            </a:r>
          </a:p>
        </p:txBody>
      </p:sp>
    </p:spTree>
    <p:extLst>
      <p:ext uri="{BB962C8B-B14F-4D97-AF65-F5344CB8AC3E}">
        <p14:creationId xmlns:p14="http://schemas.microsoft.com/office/powerpoint/2010/main" val="3374421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85454" y="206951"/>
            <a:ext cx="9487593" cy="6443229"/>
          </a:xfrm>
          <a:prstGeom prst="rect">
            <a:avLst/>
          </a:prstGeom>
        </p:spPr>
      </p:pic>
      <p:sp>
        <p:nvSpPr>
          <p:cNvPr id="5" name="Title 4"/>
          <p:cNvSpPr>
            <a:spLocks noGrp="1"/>
          </p:cNvSpPr>
          <p:nvPr>
            <p:ph type="title"/>
          </p:nvPr>
        </p:nvSpPr>
        <p:spPr>
          <a:xfrm>
            <a:off x="8015896" y="-68012"/>
            <a:ext cx="4001932" cy="1325563"/>
          </a:xfrm>
        </p:spPr>
        <p:txBody>
          <a:bodyPr>
            <a:normAutofit/>
          </a:bodyPr>
          <a:lstStyle/>
          <a:p>
            <a:r>
              <a:rPr lang="en-US" sz="3600" dirty="0"/>
              <a:t>Lens Drive System</a:t>
            </a:r>
          </a:p>
        </p:txBody>
      </p:sp>
    </p:spTree>
    <p:extLst>
      <p:ext uri="{BB962C8B-B14F-4D97-AF65-F5344CB8AC3E}">
        <p14:creationId xmlns:p14="http://schemas.microsoft.com/office/powerpoint/2010/main" val="7168808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147"/>
          <p:cNvSpPr/>
          <p:nvPr/>
        </p:nvSpPr>
        <p:spPr>
          <a:xfrm>
            <a:off x="845748" y="6004584"/>
            <a:ext cx="4205188" cy="504881"/>
          </a:xfrm>
          <a:prstGeom prst="rect">
            <a:avLst/>
          </a:prstGeom>
          <a:ln w="12700">
            <a:miter lim="400000"/>
          </a:ln>
          <a:extLst>
            <a:ext uri="{C572A759-6A51-4108-AA02-DFA0A04FC94B}">
              <ma14:wrappingTextBoxFlag xmlns:ma14="http://schemas.microsoft.com/office/mac/drawingml/2011/main" xmlns="" val="1"/>
            </a:ext>
          </a:extLst>
        </p:spPr>
        <p:txBody>
          <a:bodyPr wrap="none" lIns="35718" tIns="35718" rIns="35718" bIns="35718" anchor="ctr">
            <a:spAutoFit/>
          </a:bodyPr>
          <a:lstStyle>
            <a:lvl1pPr algn="l" defTabSz="457200">
              <a:defRPr sz="2200">
                <a:solidFill>
                  <a:srgbClr val="FFD479"/>
                </a:solidFill>
                <a:latin typeface="Avenir Next"/>
                <a:ea typeface="Avenir Next"/>
                <a:cs typeface="Avenir Next"/>
                <a:sym typeface="Avenir Next"/>
              </a:defRPr>
            </a:lvl1pPr>
          </a:lstStyle>
          <a:p>
            <a:r>
              <a:rPr lang="en-US" sz="2812" dirty="0">
                <a:solidFill>
                  <a:schemeClr val="tx1"/>
                </a:solidFill>
                <a:latin typeface="+mn-lt"/>
              </a:rPr>
              <a:t>M3RS (replaces video tapes)</a:t>
            </a:r>
            <a:endParaRPr sz="2812" dirty="0">
              <a:solidFill>
                <a:schemeClr val="tx1"/>
              </a:solidFill>
              <a:latin typeface="+mn-lt"/>
            </a:endParaRPr>
          </a:p>
        </p:txBody>
      </p:sp>
      <p:sp>
        <p:nvSpPr>
          <p:cNvPr id="11" name="Rectangle 10"/>
          <p:cNvSpPr/>
          <p:nvPr/>
        </p:nvSpPr>
        <p:spPr>
          <a:xfrm>
            <a:off x="6139190" y="5691614"/>
            <a:ext cx="6052809" cy="1130822"/>
          </a:xfrm>
          <a:prstGeom prst="rect">
            <a:avLst/>
          </a:prstGeom>
        </p:spPr>
        <p:txBody>
          <a:bodyPr wrap="square">
            <a:spAutoFit/>
          </a:bodyPr>
          <a:lstStyle/>
          <a:p>
            <a:pPr marL="160729" indent="-200526" defTabSz="641685">
              <a:buFont typeface="Arial" panose="020B0604020202020204" pitchFamily="34" charset="0"/>
              <a:buChar char="○"/>
            </a:pPr>
            <a:r>
              <a:rPr lang="en-US" sz="1687" dirty="0"/>
              <a:t>Shipboard, lab, mobile versions (e.g. </a:t>
            </a:r>
            <a:r>
              <a:rPr lang="en-US" sz="1687" dirty="0" err="1"/>
              <a:t>miniROV</a:t>
            </a:r>
            <a:r>
              <a:rPr lang="en-US" sz="1687" dirty="0"/>
              <a:t>)</a:t>
            </a:r>
          </a:p>
          <a:p>
            <a:pPr marL="160729" lvl="2" indent="-200526" defTabSz="641685">
              <a:buFont typeface="Arial" panose="020B0604020202020204" pitchFamily="34" charset="0"/>
              <a:buChar char="○"/>
              <a:defRPr/>
            </a:pPr>
            <a:r>
              <a:rPr lang="en-US" sz="1687" dirty="0"/>
              <a:t>Records current camera stream and future cameras (up to 4K)</a:t>
            </a:r>
          </a:p>
          <a:p>
            <a:pPr marL="160729" lvl="2" indent="-200526" defTabSz="641685">
              <a:buFont typeface="Arial" panose="020B0604020202020204" pitchFamily="34" charset="0"/>
              <a:buChar char="○"/>
              <a:defRPr/>
            </a:pPr>
            <a:r>
              <a:rPr lang="en-US" sz="1687" dirty="0"/>
              <a:t>Records multiple streams, 2 now, up to 16</a:t>
            </a:r>
          </a:p>
          <a:p>
            <a:pPr marL="160729" lvl="2" indent="-200526" defTabSz="641685">
              <a:buFont typeface="Arial" panose="020B0604020202020204" pitchFamily="34" charset="0"/>
              <a:buChar char="○"/>
              <a:defRPr/>
            </a:pPr>
            <a:r>
              <a:rPr lang="en-US" sz="1687" dirty="0"/>
              <a:t>Recorded to HDD RAID now, LTO-8 in near future</a:t>
            </a:r>
          </a:p>
        </p:txBody>
      </p:sp>
      <p:sp>
        <p:nvSpPr>
          <p:cNvPr id="13" name="Title 2"/>
          <p:cNvSpPr txBox="1">
            <a:spLocks/>
          </p:cNvSpPr>
          <p:nvPr/>
        </p:nvSpPr>
        <p:spPr>
          <a:xfrm>
            <a:off x="277337" y="108380"/>
            <a:ext cx="11723708" cy="77329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Autofit/>
          </a:bodyPr>
          <a:lstStyle>
            <a:lvl1pPr algn="ctr" defTabSz="584229">
              <a:defRPr sz="8000">
                <a:solidFill>
                  <a:srgbClr val="FFFFFF"/>
                </a:solidFill>
                <a:latin typeface="+mn-lt"/>
                <a:ea typeface="+mn-ea"/>
                <a:cs typeface="+mn-cs"/>
                <a:sym typeface="Helvetica Light"/>
              </a:defRPr>
            </a:lvl1pPr>
            <a:lvl2pPr indent="228611" algn="ctr" defTabSz="584229">
              <a:defRPr sz="8000">
                <a:solidFill>
                  <a:srgbClr val="FFFFFF"/>
                </a:solidFill>
                <a:latin typeface="+mn-lt"/>
                <a:ea typeface="+mn-ea"/>
                <a:cs typeface="+mn-cs"/>
                <a:sym typeface="Helvetica Light"/>
              </a:defRPr>
            </a:lvl2pPr>
            <a:lvl3pPr indent="457223" algn="ctr" defTabSz="584229">
              <a:defRPr sz="8000">
                <a:solidFill>
                  <a:srgbClr val="FFFFFF"/>
                </a:solidFill>
                <a:latin typeface="+mn-lt"/>
                <a:ea typeface="+mn-ea"/>
                <a:cs typeface="+mn-cs"/>
                <a:sym typeface="Helvetica Light"/>
              </a:defRPr>
            </a:lvl3pPr>
            <a:lvl4pPr indent="685835" algn="ctr" defTabSz="584229">
              <a:defRPr sz="8000">
                <a:solidFill>
                  <a:srgbClr val="FFFFFF"/>
                </a:solidFill>
                <a:latin typeface="+mn-lt"/>
                <a:ea typeface="+mn-ea"/>
                <a:cs typeface="+mn-cs"/>
                <a:sym typeface="Helvetica Light"/>
              </a:defRPr>
            </a:lvl4pPr>
            <a:lvl5pPr indent="914446" algn="ctr" defTabSz="584229">
              <a:defRPr sz="8000">
                <a:solidFill>
                  <a:srgbClr val="FFFFFF"/>
                </a:solidFill>
                <a:latin typeface="+mn-lt"/>
                <a:ea typeface="+mn-ea"/>
                <a:cs typeface="+mn-cs"/>
                <a:sym typeface="Helvetica Light"/>
              </a:defRPr>
            </a:lvl5pPr>
            <a:lvl6pPr indent="1143057" algn="ctr" defTabSz="584229">
              <a:defRPr sz="8000">
                <a:solidFill>
                  <a:srgbClr val="FFFFFF"/>
                </a:solidFill>
                <a:latin typeface="+mn-lt"/>
                <a:ea typeface="+mn-ea"/>
                <a:cs typeface="+mn-cs"/>
                <a:sym typeface="Helvetica Light"/>
              </a:defRPr>
            </a:lvl6pPr>
            <a:lvl7pPr indent="1371668" algn="ctr" defTabSz="584229">
              <a:defRPr sz="8000">
                <a:solidFill>
                  <a:srgbClr val="FFFFFF"/>
                </a:solidFill>
                <a:latin typeface="+mn-lt"/>
                <a:ea typeface="+mn-ea"/>
                <a:cs typeface="+mn-cs"/>
                <a:sym typeface="Helvetica Light"/>
              </a:defRPr>
            </a:lvl7pPr>
            <a:lvl8pPr indent="1600280" algn="ctr" defTabSz="584229">
              <a:defRPr sz="8000">
                <a:solidFill>
                  <a:srgbClr val="FFFFFF"/>
                </a:solidFill>
                <a:latin typeface="+mn-lt"/>
                <a:ea typeface="+mn-ea"/>
                <a:cs typeface="+mn-cs"/>
                <a:sym typeface="Helvetica Light"/>
              </a:defRPr>
            </a:lvl8pPr>
            <a:lvl9pPr indent="1828892" algn="ctr" defTabSz="584229">
              <a:defRPr sz="8000">
                <a:solidFill>
                  <a:srgbClr val="FFFFFF"/>
                </a:solidFill>
                <a:latin typeface="+mn-lt"/>
                <a:ea typeface="+mn-ea"/>
                <a:cs typeface="+mn-cs"/>
                <a:sym typeface="Helvetica Light"/>
              </a:defRPr>
            </a:lvl9pPr>
          </a:lstStyle>
          <a:p>
            <a:r>
              <a:rPr lang="en-US" sz="6187" dirty="0">
                <a:solidFill>
                  <a:schemeClr val="tx1"/>
                </a:solidFill>
              </a:rPr>
              <a:t>File capture and transfer -- M3RS</a:t>
            </a:r>
          </a:p>
        </p:txBody>
      </p:sp>
      <p:pic>
        <p:nvPicPr>
          <p:cNvPr id="6" name="Picture 5">
            <a:extLst>
              <a:ext uri="{FF2B5EF4-FFF2-40B4-BE49-F238E27FC236}">
                <a16:creationId xmlns:a16="http://schemas.microsoft.com/office/drawing/2014/main" id="{F5B8383E-A2C5-494B-94DE-A49AB4420E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191" r="2612"/>
          <a:stretch/>
        </p:blipFill>
        <p:spPr>
          <a:xfrm>
            <a:off x="1652407" y="958974"/>
            <a:ext cx="8060004" cy="4655336"/>
          </a:xfrm>
          <a:prstGeom prst="rect">
            <a:avLst/>
          </a:prstGeom>
        </p:spPr>
      </p:pic>
    </p:spTree>
    <p:extLst>
      <p:ext uri="{BB962C8B-B14F-4D97-AF65-F5344CB8AC3E}">
        <p14:creationId xmlns:p14="http://schemas.microsoft.com/office/powerpoint/2010/main" val="2927708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8" name="Google Shape;78;p15" descr="Google Shape;308;p34"/>
          <p:cNvPicPr preferRelativeResize="0"/>
          <p:nvPr/>
        </p:nvPicPr>
        <p:blipFill rotWithShape="1">
          <a:blip r:embed="rId3">
            <a:alphaModFix/>
          </a:blip>
          <a:srcRect/>
          <a:stretch/>
        </p:blipFill>
        <p:spPr>
          <a:xfrm>
            <a:off x="2474942" y="2035175"/>
            <a:ext cx="6676588" cy="2787651"/>
          </a:xfrm>
          <a:prstGeom prst="rect">
            <a:avLst/>
          </a:prstGeom>
          <a:noFill/>
          <a:ln>
            <a:noFill/>
          </a:ln>
        </p:spPr>
      </p:pic>
      <p:sp>
        <p:nvSpPr>
          <p:cNvPr id="79" name="Google Shape;79;p15"/>
          <p:cNvSpPr/>
          <p:nvPr/>
        </p:nvSpPr>
        <p:spPr>
          <a:xfrm>
            <a:off x="4900131" y="1892932"/>
            <a:ext cx="4341200" cy="3633200"/>
          </a:xfrm>
          <a:prstGeom prst="rect">
            <a:avLst/>
          </a:prstGeom>
          <a:solidFill>
            <a:srgbClr val="FFFFFF">
              <a:alpha val="89410"/>
            </a:srgbClr>
          </a:solidFill>
          <a:ln>
            <a:noFill/>
          </a:ln>
        </p:spPr>
        <p:txBody>
          <a:bodyPr spcFirstLastPara="1" wrap="square" lIns="45700" tIns="45700" rIns="45700" bIns="457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80" name="Google Shape;80;p15" descr="Google Shape;318;p35"/>
          <p:cNvPicPr preferRelativeResize="0"/>
          <p:nvPr/>
        </p:nvPicPr>
        <p:blipFill rotWithShape="1">
          <a:blip r:embed="rId4">
            <a:alphaModFix/>
          </a:blip>
          <a:srcRect/>
          <a:stretch/>
        </p:blipFill>
        <p:spPr>
          <a:xfrm>
            <a:off x="4719527" y="2768497"/>
            <a:ext cx="701103" cy="701103"/>
          </a:xfrm>
          <a:prstGeom prst="rect">
            <a:avLst/>
          </a:prstGeom>
          <a:noFill/>
          <a:ln>
            <a:noFill/>
          </a:ln>
        </p:spPr>
      </p:pic>
      <p:pic>
        <p:nvPicPr>
          <p:cNvPr id="81" name="Google Shape;81;p15" descr="Google Shape;319;p35"/>
          <p:cNvPicPr preferRelativeResize="0"/>
          <p:nvPr/>
        </p:nvPicPr>
        <p:blipFill rotWithShape="1">
          <a:blip r:embed="rId4">
            <a:alphaModFix/>
          </a:blip>
          <a:srcRect/>
          <a:stretch/>
        </p:blipFill>
        <p:spPr>
          <a:xfrm>
            <a:off x="5420627" y="2768497"/>
            <a:ext cx="701103" cy="701103"/>
          </a:xfrm>
          <a:prstGeom prst="rect">
            <a:avLst/>
          </a:prstGeom>
          <a:noFill/>
          <a:ln>
            <a:noFill/>
          </a:ln>
        </p:spPr>
      </p:pic>
      <p:pic>
        <p:nvPicPr>
          <p:cNvPr id="82" name="Google Shape;82;p15" descr="Google Shape;320;p35"/>
          <p:cNvPicPr preferRelativeResize="0"/>
          <p:nvPr/>
        </p:nvPicPr>
        <p:blipFill rotWithShape="1">
          <a:blip r:embed="rId4">
            <a:alphaModFix/>
          </a:blip>
          <a:srcRect/>
          <a:stretch/>
        </p:blipFill>
        <p:spPr>
          <a:xfrm>
            <a:off x="6121727" y="2768497"/>
            <a:ext cx="701103" cy="701103"/>
          </a:xfrm>
          <a:prstGeom prst="rect">
            <a:avLst/>
          </a:prstGeom>
          <a:noFill/>
          <a:ln>
            <a:noFill/>
          </a:ln>
        </p:spPr>
      </p:pic>
      <p:pic>
        <p:nvPicPr>
          <p:cNvPr id="83" name="Google Shape;83;p15" descr="Google Shape;321;p35"/>
          <p:cNvPicPr preferRelativeResize="0"/>
          <p:nvPr/>
        </p:nvPicPr>
        <p:blipFill rotWithShape="1">
          <a:blip r:embed="rId4">
            <a:alphaModFix/>
          </a:blip>
          <a:srcRect/>
          <a:stretch/>
        </p:blipFill>
        <p:spPr>
          <a:xfrm>
            <a:off x="6822826" y="2768497"/>
            <a:ext cx="701103" cy="701103"/>
          </a:xfrm>
          <a:prstGeom prst="rect">
            <a:avLst/>
          </a:prstGeom>
          <a:noFill/>
          <a:ln>
            <a:noFill/>
          </a:ln>
        </p:spPr>
      </p:pic>
      <p:pic>
        <p:nvPicPr>
          <p:cNvPr id="84" name="Google Shape;84;p15" descr="Google Shape;322;p35"/>
          <p:cNvPicPr preferRelativeResize="0"/>
          <p:nvPr/>
        </p:nvPicPr>
        <p:blipFill rotWithShape="1">
          <a:blip r:embed="rId4">
            <a:alphaModFix/>
          </a:blip>
          <a:srcRect/>
          <a:stretch/>
        </p:blipFill>
        <p:spPr>
          <a:xfrm>
            <a:off x="7523926" y="2768497"/>
            <a:ext cx="701103" cy="701103"/>
          </a:xfrm>
          <a:prstGeom prst="rect">
            <a:avLst/>
          </a:prstGeom>
          <a:noFill/>
          <a:ln>
            <a:noFill/>
          </a:ln>
        </p:spPr>
      </p:pic>
      <p:pic>
        <p:nvPicPr>
          <p:cNvPr id="85" name="Google Shape;85;p15" descr="Google Shape;323;p35"/>
          <p:cNvPicPr preferRelativeResize="0"/>
          <p:nvPr/>
        </p:nvPicPr>
        <p:blipFill rotWithShape="1">
          <a:blip r:embed="rId4">
            <a:alphaModFix/>
          </a:blip>
          <a:srcRect/>
          <a:stretch/>
        </p:blipFill>
        <p:spPr>
          <a:xfrm>
            <a:off x="4719527" y="3949273"/>
            <a:ext cx="701103" cy="701103"/>
          </a:xfrm>
          <a:prstGeom prst="rect">
            <a:avLst/>
          </a:prstGeom>
          <a:noFill/>
          <a:ln>
            <a:noFill/>
          </a:ln>
        </p:spPr>
      </p:pic>
      <p:pic>
        <p:nvPicPr>
          <p:cNvPr id="86" name="Google Shape;86;p15" descr="Google Shape;324;p35"/>
          <p:cNvPicPr preferRelativeResize="0"/>
          <p:nvPr/>
        </p:nvPicPr>
        <p:blipFill rotWithShape="1">
          <a:blip r:embed="rId4">
            <a:alphaModFix/>
          </a:blip>
          <a:srcRect/>
          <a:stretch/>
        </p:blipFill>
        <p:spPr>
          <a:xfrm>
            <a:off x="5420627" y="3949273"/>
            <a:ext cx="701103" cy="701103"/>
          </a:xfrm>
          <a:prstGeom prst="rect">
            <a:avLst/>
          </a:prstGeom>
          <a:noFill/>
          <a:ln>
            <a:noFill/>
          </a:ln>
        </p:spPr>
      </p:pic>
      <p:pic>
        <p:nvPicPr>
          <p:cNvPr id="87" name="Google Shape;87;p15" descr="Google Shape;325;p35"/>
          <p:cNvPicPr preferRelativeResize="0"/>
          <p:nvPr/>
        </p:nvPicPr>
        <p:blipFill rotWithShape="1">
          <a:blip r:embed="rId4">
            <a:alphaModFix/>
          </a:blip>
          <a:srcRect/>
          <a:stretch/>
        </p:blipFill>
        <p:spPr>
          <a:xfrm>
            <a:off x="6121727" y="3949273"/>
            <a:ext cx="701103" cy="701103"/>
          </a:xfrm>
          <a:prstGeom prst="rect">
            <a:avLst/>
          </a:prstGeom>
          <a:noFill/>
          <a:ln>
            <a:noFill/>
          </a:ln>
        </p:spPr>
      </p:pic>
      <p:pic>
        <p:nvPicPr>
          <p:cNvPr id="88" name="Google Shape;88;p15" descr="Google Shape;326;p35"/>
          <p:cNvPicPr preferRelativeResize="0"/>
          <p:nvPr/>
        </p:nvPicPr>
        <p:blipFill rotWithShape="1">
          <a:blip r:embed="rId4">
            <a:alphaModFix/>
          </a:blip>
          <a:srcRect/>
          <a:stretch/>
        </p:blipFill>
        <p:spPr>
          <a:xfrm>
            <a:off x="6822826" y="3949273"/>
            <a:ext cx="701103" cy="701103"/>
          </a:xfrm>
          <a:prstGeom prst="rect">
            <a:avLst/>
          </a:prstGeom>
          <a:noFill/>
          <a:ln>
            <a:noFill/>
          </a:ln>
        </p:spPr>
      </p:pic>
      <p:pic>
        <p:nvPicPr>
          <p:cNvPr id="89" name="Google Shape;89;p15" descr="Google Shape;327;p35"/>
          <p:cNvPicPr preferRelativeResize="0"/>
          <p:nvPr/>
        </p:nvPicPr>
        <p:blipFill rotWithShape="1">
          <a:blip r:embed="rId4">
            <a:alphaModFix/>
          </a:blip>
          <a:srcRect/>
          <a:stretch/>
        </p:blipFill>
        <p:spPr>
          <a:xfrm>
            <a:off x="7523926" y="3949273"/>
            <a:ext cx="701103" cy="701103"/>
          </a:xfrm>
          <a:prstGeom prst="rect">
            <a:avLst/>
          </a:prstGeom>
          <a:noFill/>
          <a:ln>
            <a:noFill/>
          </a:ln>
        </p:spPr>
      </p:pic>
      <p:sp>
        <p:nvSpPr>
          <p:cNvPr id="90" name="Google Shape;90;p15"/>
          <p:cNvSpPr txBox="1"/>
          <p:nvPr/>
        </p:nvSpPr>
        <p:spPr>
          <a:xfrm>
            <a:off x="8225025" y="2884847"/>
            <a:ext cx="2270800" cy="5284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ProRes HQ</a:t>
            </a:r>
            <a:endParaRPr sz="1467"/>
          </a:p>
        </p:txBody>
      </p:sp>
      <p:sp>
        <p:nvSpPr>
          <p:cNvPr id="91" name="Google Shape;91;p15"/>
          <p:cNvSpPr txBox="1"/>
          <p:nvPr/>
        </p:nvSpPr>
        <p:spPr>
          <a:xfrm>
            <a:off x="8225025" y="4013472"/>
            <a:ext cx="2048000" cy="5284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H264/MP4</a:t>
            </a:r>
            <a:endParaRPr sz="1467"/>
          </a:p>
        </p:txBody>
      </p:sp>
      <p:grpSp>
        <p:nvGrpSpPr>
          <p:cNvPr id="92" name="Google Shape;92;p15"/>
          <p:cNvGrpSpPr/>
          <p:nvPr/>
        </p:nvGrpSpPr>
        <p:grpSpPr>
          <a:xfrm>
            <a:off x="1068306" y="1454951"/>
            <a:ext cx="3331500" cy="938400"/>
            <a:chOff x="0" y="0"/>
            <a:chExt cx="3331500" cy="938400"/>
          </a:xfrm>
        </p:grpSpPr>
        <p:sp>
          <p:nvSpPr>
            <p:cNvPr id="93" name="Google Shape;93;p15"/>
            <p:cNvSpPr/>
            <p:nvPr/>
          </p:nvSpPr>
          <p:spPr>
            <a:xfrm>
              <a:off x="0" y="0"/>
              <a:ext cx="3331500" cy="938400"/>
            </a:xfrm>
            <a:prstGeom prst="rect">
              <a:avLst/>
            </a:prstGeom>
            <a:solidFill>
              <a:srgbClr val="EFEFEF"/>
            </a:solidFill>
            <a:ln>
              <a:noFill/>
            </a:ln>
            <a:effectLst>
              <a:outerShdw blurRad="63500" dist="19050" dir="5400000" rotWithShape="0">
                <a:srgbClr val="000000">
                  <a:alpha val="49800"/>
                </a:srgbClr>
              </a:outerShdw>
            </a:effectLst>
          </p:spPr>
          <p:txBody>
            <a:bodyPr spcFirstLastPara="1" wrap="square" lIns="0" tIns="0" rIns="0" bIns="0" anchor="t" anchorCtr="0">
              <a:noAutofit/>
            </a:bodyPr>
            <a:lstStyle/>
            <a:p>
              <a:pPr>
                <a:buClr>
                  <a:srgbClr val="000000"/>
                </a:buClr>
                <a:buSzPts val="1800"/>
              </a:pPr>
              <a:endParaRPr sz="2400">
                <a:solidFill>
                  <a:srgbClr val="000000"/>
                </a:solidFill>
                <a:latin typeface="Arial"/>
                <a:ea typeface="Arial"/>
                <a:cs typeface="Arial"/>
                <a:sym typeface="Arial"/>
              </a:endParaRPr>
            </a:p>
          </p:txBody>
        </p:sp>
        <p:sp>
          <p:nvSpPr>
            <p:cNvPr id="94" name="Google Shape;94;p15"/>
            <p:cNvSpPr txBox="1"/>
            <p:nvPr/>
          </p:nvSpPr>
          <p:spPr>
            <a:xfrm>
              <a:off x="0" y="0"/>
              <a:ext cx="3331500" cy="8841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Each video has correct </a:t>
              </a:r>
              <a:r>
                <a:rPr lang="en" sz="2400" i="1">
                  <a:solidFill>
                    <a:srgbClr val="000000"/>
                  </a:solidFill>
                  <a:latin typeface="Arial"/>
                  <a:ea typeface="Arial"/>
                  <a:cs typeface="Arial"/>
                  <a:sym typeface="Arial"/>
                </a:rPr>
                <a:t>creation-time</a:t>
              </a:r>
              <a:r>
                <a:rPr lang="en" sz="2400">
                  <a:solidFill>
                    <a:srgbClr val="000000"/>
                  </a:solidFill>
                  <a:latin typeface="Arial"/>
                  <a:ea typeface="Arial"/>
                  <a:cs typeface="Arial"/>
                  <a:sym typeface="Arial"/>
                </a:rPr>
                <a:t> metadata</a:t>
              </a:r>
              <a:endParaRPr sz="1467"/>
            </a:p>
          </p:txBody>
        </p:sp>
      </p:grpSp>
      <p:sp>
        <p:nvSpPr>
          <p:cNvPr id="95" name="Google Shape;95;p15"/>
          <p:cNvSpPr txBox="1"/>
          <p:nvPr/>
        </p:nvSpPr>
        <p:spPr>
          <a:xfrm rot="-3190007">
            <a:off x="4613813" y="1620716"/>
            <a:ext cx="2124480" cy="380320"/>
          </a:xfrm>
          <a:prstGeom prst="rect">
            <a:avLst/>
          </a:prstGeom>
          <a:noFill/>
          <a:ln>
            <a:noFill/>
          </a:ln>
        </p:spPr>
        <p:txBody>
          <a:bodyPr spcFirstLastPara="1" wrap="square" lIns="91400" tIns="91400" rIns="91400" bIns="91400" anchor="t" anchorCtr="0">
            <a:noAutofit/>
          </a:bodyPr>
          <a:lstStyle/>
          <a:p>
            <a:pPr>
              <a:buClr>
                <a:srgbClr val="000000"/>
              </a:buClr>
              <a:buSzPts val="1100"/>
            </a:pPr>
            <a:r>
              <a:rPr lang="en" sz="1467">
                <a:solidFill>
                  <a:srgbClr val="000000"/>
                </a:solidFill>
                <a:latin typeface="Arial"/>
                <a:ea typeface="Arial"/>
                <a:cs typeface="Arial"/>
                <a:sym typeface="Arial"/>
              </a:rPr>
              <a:t>2018-09-22T10:25:01Z</a:t>
            </a:r>
            <a:endParaRPr sz="1467"/>
          </a:p>
        </p:txBody>
      </p:sp>
      <p:sp>
        <p:nvSpPr>
          <p:cNvPr id="96" name="Google Shape;96;p15"/>
          <p:cNvSpPr txBox="1"/>
          <p:nvPr/>
        </p:nvSpPr>
        <p:spPr>
          <a:xfrm rot="-3190007">
            <a:off x="5327288" y="1620716"/>
            <a:ext cx="2124480" cy="380320"/>
          </a:xfrm>
          <a:prstGeom prst="rect">
            <a:avLst/>
          </a:prstGeom>
          <a:noFill/>
          <a:ln>
            <a:noFill/>
          </a:ln>
        </p:spPr>
        <p:txBody>
          <a:bodyPr spcFirstLastPara="1" wrap="square" lIns="91400" tIns="91400" rIns="91400" bIns="91400" anchor="t" anchorCtr="0">
            <a:noAutofit/>
          </a:bodyPr>
          <a:lstStyle/>
          <a:p>
            <a:pPr>
              <a:buClr>
                <a:srgbClr val="000000"/>
              </a:buClr>
              <a:buSzPts val="1100"/>
            </a:pPr>
            <a:r>
              <a:rPr lang="en" sz="1467">
                <a:solidFill>
                  <a:srgbClr val="000000"/>
                </a:solidFill>
                <a:latin typeface="Arial"/>
                <a:ea typeface="Arial"/>
                <a:cs typeface="Arial"/>
                <a:sym typeface="Arial"/>
              </a:rPr>
              <a:t>2018-09-22T10:40:01Z</a:t>
            </a:r>
            <a:endParaRPr sz="1467"/>
          </a:p>
        </p:txBody>
      </p:sp>
      <p:sp>
        <p:nvSpPr>
          <p:cNvPr id="97" name="Google Shape;97;p15"/>
          <p:cNvSpPr txBox="1"/>
          <p:nvPr/>
        </p:nvSpPr>
        <p:spPr>
          <a:xfrm rot="-3190007">
            <a:off x="5992988" y="1620716"/>
            <a:ext cx="2124480" cy="380320"/>
          </a:xfrm>
          <a:prstGeom prst="rect">
            <a:avLst/>
          </a:prstGeom>
          <a:noFill/>
          <a:ln>
            <a:noFill/>
          </a:ln>
        </p:spPr>
        <p:txBody>
          <a:bodyPr spcFirstLastPara="1" wrap="square" lIns="91400" tIns="91400" rIns="91400" bIns="91400" anchor="t" anchorCtr="0">
            <a:noAutofit/>
          </a:bodyPr>
          <a:lstStyle/>
          <a:p>
            <a:pPr>
              <a:buClr>
                <a:srgbClr val="000000"/>
              </a:buClr>
              <a:buSzPts val="1100"/>
            </a:pPr>
            <a:r>
              <a:rPr lang="en" sz="1467">
                <a:solidFill>
                  <a:srgbClr val="000000"/>
                </a:solidFill>
                <a:latin typeface="Arial"/>
                <a:ea typeface="Arial"/>
                <a:cs typeface="Arial"/>
                <a:sym typeface="Arial"/>
              </a:rPr>
              <a:t>2018-09-22T10:55:01Z</a:t>
            </a:r>
            <a:endParaRPr sz="1467"/>
          </a:p>
        </p:txBody>
      </p:sp>
      <p:sp>
        <p:nvSpPr>
          <p:cNvPr id="98" name="Google Shape;98;p15"/>
          <p:cNvSpPr txBox="1"/>
          <p:nvPr/>
        </p:nvSpPr>
        <p:spPr>
          <a:xfrm rot="-3190007">
            <a:off x="6682589" y="1620716"/>
            <a:ext cx="2124480" cy="380320"/>
          </a:xfrm>
          <a:prstGeom prst="rect">
            <a:avLst/>
          </a:prstGeom>
          <a:noFill/>
          <a:ln>
            <a:noFill/>
          </a:ln>
        </p:spPr>
        <p:txBody>
          <a:bodyPr spcFirstLastPara="1" wrap="square" lIns="91400" tIns="91400" rIns="91400" bIns="91400" anchor="t" anchorCtr="0">
            <a:noAutofit/>
          </a:bodyPr>
          <a:lstStyle/>
          <a:p>
            <a:pPr>
              <a:buClr>
                <a:srgbClr val="000000"/>
              </a:buClr>
              <a:buSzPts val="1100"/>
            </a:pPr>
            <a:r>
              <a:rPr lang="en" sz="1467">
                <a:solidFill>
                  <a:srgbClr val="000000"/>
                </a:solidFill>
                <a:latin typeface="Arial"/>
                <a:ea typeface="Arial"/>
                <a:cs typeface="Arial"/>
                <a:sym typeface="Arial"/>
              </a:rPr>
              <a:t>2018-09-22T11:05:01Z</a:t>
            </a:r>
            <a:endParaRPr sz="1467"/>
          </a:p>
        </p:txBody>
      </p:sp>
      <p:sp>
        <p:nvSpPr>
          <p:cNvPr id="99" name="Google Shape;99;p15"/>
          <p:cNvSpPr txBox="1"/>
          <p:nvPr/>
        </p:nvSpPr>
        <p:spPr>
          <a:xfrm rot="-3190007">
            <a:off x="7403113" y="1620716"/>
            <a:ext cx="2124480" cy="380320"/>
          </a:xfrm>
          <a:prstGeom prst="rect">
            <a:avLst/>
          </a:prstGeom>
          <a:noFill/>
          <a:ln>
            <a:noFill/>
          </a:ln>
        </p:spPr>
        <p:txBody>
          <a:bodyPr spcFirstLastPara="1" wrap="square" lIns="91400" tIns="91400" rIns="91400" bIns="91400" anchor="t" anchorCtr="0">
            <a:noAutofit/>
          </a:bodyPr>
          <a:lstStyle/>
          <a:p>
            <a:pPr>
              <a:buClr>
                <a:srgbClr val="000000"/>
              </a:buClr>
              <a:buSzPts val="1100"/>
            </a:pPr>
            <a:r>
              <a:rPr lang="en" sz="1467">
                <a:solidFill>
                  <a:srgbClr val="000000"/>
                </a:solidFill>
                <a:latin typeface="Arial"/>
                <a:ea typeface="Arial"/>
                <a:cs typeface="Arial"/>
                <a:sym typeface="Arial"/>
              </a:rPr>
              <a:t>2018-09-22T11:20:01Z</a:t>
            </a:r>
            <a:endParaRPr sz="1467"/>
          </a:p>
        </p:txBody>
      </p:sp>
      <p:grpSp>
        <p:nvGrpSpPr>
          <p:cNvPr id="101" name="Google Shape;101;p15"/>
          <p:cNvGrpSpPr/>
          <p:nvPr/>
        </p:nvGrpSpPr>
        <p:grpSpPr>
          <a:xfrm>
            <a:off x="3492108" y="4995843"/>
            <a:ext cx="5484600" cy="572700"/>
            <a:chOff x="-1" y="-1"/>
            <a:chExt cx="5484600" cy="572700"/>
          </a:xfrm>
        </p:grpSpPr>
        <p:sp>
          <p:nvSpPr>
            <p:cNvPr id="102" name="Google Shape;102;p15"/>
            <p:cNvSpPr/>
            <p:nvPr/>
          </p:nvSpPr>
          <p:spPr>
            <a:xfrm>
              <a:off x="-1" y="-1"/>
              <a:ext cx="5484600" cy="572700"/>
            </a:xfrm>
            <a:prstGeom prst="rect">
              <a:avLst/>
            </a:prstGeom>
            <a:solidFill>
              <a:srgbClr val="EFEFEF"/>
            </a:solidFill>
            <a:ln>
              <a:noFill/>
            </a:ln>
            <a:effectLst>
              <a:outerShdw blurRad="63500" dist="19050" dir="5400000" rotWithShape="0">
                <a:srgbClr val="000000">
                  <a:alpha val="49800"/>
                </a:srgbClr>
              </a:outerShdw>
            </a:effectLst>
          </p:spPr>
          <p:txBody>
            <a:bodyPr spcFirstLastPara="1" wrap="square" lIns="0" tIns="0" rIns="0" bIns="0" anchor="t" anchorCtr="0">
              <a:noAutofit/>
            </a:bodyPr>
            <a:lstStyle/>
            <a:p>
              <a:pPr>
                <a:buClr>
                  <a:srgbClr val="000000"/>
                </a:buClr>
                <a:buSzPts val="1800"/>
              </a:pPr>
              <a:endParaRPr sz="2400">
                <a:solidFill>
                  <a:srgbClr val="000000"/>
                </a:solidFill>
                <a:latin typeface="Arial"/>
                <a:ea typeface="Arial"/>
                <a:cs typeface="Arial"/>
                <a:sym typeface="Arial"/>
              </a:endParaRPr>
            </a:p>
          </p:txBody>
        </p:sp>
        <p:sp>
          <p:nvSpPr>
            <p:cNvPr id="103" name="Google Shape;103;p15"/>
            <p:cNvSpPr txBox="1"/>
            <p:nvPr/>
          </p:nvSpPr>
          <p:spPr>
            <a:xfrm>
              <a:off x="-1" y="-1"/>
              <a:ext cx="5484600" cy="5286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Video is recorded in 15 minute chunks</a:t>
              </a:r>
              <a:endParaRPr sz="1467"/>
            </a:p>
          </p:txBody>
        </p:sp>
      </p:grpSp>
      <p:grpSp>
        <p:nvGrpSpPr>
          <p:cNvPr id="104" name="Google Shape;104;p15"/>
          <p:cNvGrpSpPr/>
          <p:nvPr/>
        </p:nvGrpSpPr>
        <p:grpSpPr>
          <a:xfrm>
            <a:off x="10029751" y="2851483"/>
            <a:ext cx="1398600" cy="572700"/>
            <a:chOff x="0" y="-1"/>
            <a:chExt cx="1398600" cy="572700"/>
          </a:xfrm>
        </p:grpSpPr>
        <p:sp>
          <p:nvSpPr>
            <p:cNvPr id="105" name="Google Shape;105;p15"/>
            <p:cNvSpPr/>
            <p:nvPr/>
          </p:nvSpPr>
          <p:spPr>
            <a:xfrm>
              <a:off x="0" y="-1"/>
              <a:ext cx="1398600" cy="572700"/>
            </a:xfrm>
            <a:prstGeom prst="rect">
              <a:avLst/>
            </a:prstGeom>
            <a:solidFill>
              <a:srgbClr val="EFEFEF"/>
            </a:solidFill>
            <a:ln>
              <a:noFill/>
            </a:ln>
            <a:effectLst>
              <a:outerShdw blurRad="63500" dist="19050" dir="5400000" rotWithShape="0">
                <a:srgbClr val="000000">
                  <a:alpha val="49800"/>
                </a:srgbClr>
              </a:outerShdw>
            </a:effectLst>
          </p:spPr>
          <p:txBody>
            <a:bodyPr spcFirstLastPara="1" wrap="square" lIns="0" tIns="0" rIns="0" bIns="0" anchor="t" anchorCtr="0">
              <a:noAutofit/>
            </a:bodyPr>
            <a:lstStyle/>
            <a:p>
              <a:pPr>
                <a:buClr>
                  <a:srgbClr val="000000"/>
                </a:buClr>
                <a:buSzPts val="1800"/>
              </a:pPr>
              <a:endParaRPr sz="2400">
                <a:solidFill>
                  <a:srgbClr val="000000"/>
                </a:solidFill>
                <a:latin typeface="Arial"/>
                <a:ea typeface="Arial"/>
                <a:cs typeface="Arial"/>
                <a:sym typeface="Arial"/>
              </a:endParaRPr>
            </a:p>
          </p:txBody>
        </p:sp>
        <p:sp>
          <p:nvSpPr>
            <p:cNvPr id="106" name="Google Shape;106;p15"/>
            <p:cNvSpPr txBox="1"/>
            <p:nvPr/>
          </p:nvSpPr>
          <p:spPr>
            <a:xfrm>
              <a:off x="0" y="-1"/>
              <a:ext cx="1398600" cy="5286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 25GB</a:t>
              </a:r>
              <a:endParaRPr sz="1467"/>
            </a:p>
          </p:txBody>
        </p:sp>
      </p:grpSp>
      <p:grpSp>
        <p:nvGrpSpPr>
          <p:cNvPr id="107" name="Google Shape;107;p15"/>
          <p:cNvGrpSpPr/>
          <p:nvPr/>
        </p:nvGrpSpPr>
        <p:grpSpPr>
          <a:xfrm>
            <a:off x="10029751" y="3994683"/>
            <a:ext cx="1398600" cy="572700"/>
            <a:chOff x="0" y="-1"/>
            <a:chExt cx="1398600" cy="572700"/>
          </a:xfrm>
        </p:grpSpPr>
        <p:sp>
          <p:nvSpPr>
            <p:cNvPr id="108" name="Google Shape;108;p15"/>
            <p:cNvSpPr/>
            <p:nvPr/>
          </p:nvSpPr>
          <p:spPr>
            <a:xfrm>
              <a:off x="0" y="-1"/>
              <a:ext cx="1398600" cy="572700"/>
            </a:xfrm>
            <a:prstGeom prst="rect">
              <a:avLst/>
            </a:prstGeom>
            <a:solidFill>
              <a:srgbClr val="EFEFEF"/>
            </a:solidFill>
            <a:ln>
              <a:noFill/>
            </a:ln>
            <a:effectLst>
              <a:outerShdw blurRad="63500" dist="19050" dir="5400000" rotWithShape="0">
                <a:srgbClr val="000000">
                  <a:alpha val="49800"/>
                </a:srgbClr>
              </a:outerShdw>
            </a:effectLst>
          </p:spPr>
          <p:txBody>
            <a:bodyPr spcFirstLastPara="1" wrap="square" lIns="0" tIns="0" rIns="0" bIns="0" anchor="t" anchorCtr="0">
              <a:noAutofit/>
            </a:bodyPr>
            <a:lstStyle/>
            <a:p>
              <a:pPr>
                <a:buClr>
                  <a:srgbClr val="000000"/>
                </a:buClr>
                <a:buSzPts val="1800"/>
              </a:pPr>
              <a:endParaRPr sz="2400">
                <a:solidFill>
                  <a:srgbClr val="000000"/>
                </a:solidFill>
                <a:latin typeface="Arial"/>
                <a:ea typeface="Arial"/>
                <a:cs typeface="Arial"/>
                <a:sym typeface="Arial"/>
              </a:endParaRPr>
            </a:p>
          </p:txBody>
        </p:sp>
        <p:sp>
          <p:nvSpPr>
            <p:cNvPr id="109" name="Google Shape;109;p15"/>
            <p:cNvSpPr txBox="1"/>
            <p:nvPr/>
          </p:nvSpPr>
          <p:spPr>
            <a:xfrm>
              <a:off x="0" y="-1"/>
              <a:ext cx="1398600" cy="528600"/>
            </a:xfrm>
            <a:prstGeom prst="rect">
              <a:avLst/>
            </a:prstGeom>
            <a:noFill/>
            <a:ln>
              <a:noFill/>
            </a:ln>
          </p:spPr>
          <p:txBody>
            <a:bodyPr spcFirstLastPara="1" wrap="square" lIns="91400" tIns="91400" rIns="91400" bIns="91400" anchor="t" anchorCtr="0">
              <a:noAutofit/>
            </a:bodyPr>
            <a:lstStyle/>
            <a:p>
              <a:pPr>
                <a:buClr>
                  <a:srgbClr val="000000"/>
                </a:buClr>
                <a:buSzPts val="1800"/>
              </a:pPr>
              <a:r>
                <a:rPr lang="en" sz="2400">
                  <a:solidFill>
                    <a:srgbClr val="000000"/>
                  </a:solidFill>
                  <a:latin typeface="Arial"/>
                  <a:ea typeface="Arial"/>
                  <a:cs typeface="Arial"/>
                  <a:sym typeface="Arial"/>
                </a:rPr>
                <a:t>~ 2.5GB</a:t>
              </a:r>
              <a:endParaRPr sz="1467"/>
            </a:p>
          </p:txBody>
        </p:sp>
      </p:grpSp>
    </p:spTree>
    <p:extLst>
      <p:ext uri="{BB962C8B-B14F-4D97-AF65-F5344CB8AC3E}">
        <p14:creationId xmlns:p14="http://schemas.microsoft.com/office/powerpoint/2010/main" val="1600158877"/>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grpSp>
        <p:nvGrpSpPr>
          <p:cNvPr id="2" name="Group 1">
            <a:extLst>
              <a:ext uri="{FF2B5EF4-FFF2-40B4-BE49-F238E27FC236}">
                <a16:creationId xmlns:a16="http://schemas.microsoft.com/office/drawing/2014/main" id="{3A81BDE2-74C8-CC43-A449-3D57460DBA48}"/>
              </a:ext>
            </a:extLst>
          </p:cNvPr>
          <p:cNvGrpSpPr/>
          <p:nvPr/>
        </p:nvGrpSpPr>
        <p:grpSpPr>
          <a:xfrm>
            <a:off x="-45269" y="638793"/>
            <a:ext cx="12237269" cy="6219207"/>
            <a:chOff x="-22639" y="-8"/>
            <a:chExt cx="12237269" cy="6219207"/>
          </a:xfrm>
        </p:grpSpPr>
        <p:grpSp>
          <p:nvGrpSpPr>
            <p:cNvPr id="54" name="Google Shape;54;p13"/>
            <p:cNvGrpSpPr/>
            <p:nvPr/>
          </p:nvGrpSpPr>
          <p:grpSpPr>
            <a:xfrm>
              <a:off x="-22639" y="-8"/>
              <a:ext cx="12237269" cy="3574405"/>
              <a:chOff x="-33954" y="1090719"/>
              <a:chExt cx="9177952" cy="2680804"/>
            </a:xfrm>
          </p:grpSpPr>
          <p:grpSp>
            <p:nvGrpSpPr>
              <p:cNvPr id="55" name="Google Shape;55;p13"/>
              <p:cNvGrpSpPr/>
              <p:nvPr/>
            </p:nvGrpSpPr>
            <p:grpSpPr>
              <a:xfrm>
                <a:off x="-33954" y="1090719"/>
                <a:ext cx="6063468" cy="2680804"/>
                <a:chOff x="628650" y="611650"/>
                <a:chExt cx="7379175" cy="2444651"/>
              </a:xfrm>
            </p:grpSpPr>
            <p:pic>
              <p:nvPicPr>
                <p:cNvPr id="56" name="Google Shape;56;p13" descr="Google Shape;301;p33"/>
                <p:cNvPicPr preferRelativeResize="0"/>
                <p:nvPr/>
              </p:nvPicPr>
              <p:blipFill rotWithShape="1">
                <a:blip r:embed="rId3">
                  <a:alphaModFix/>
                </a:blip>
                <a:srcRect/>
                <a:stretch/>
              </p:blipFill>
              <p:spPr>
                <a:xfrm>
                  <a:off x="628650" y="611650"/>
                  <a:ext cx="7379175" cy="2444651"/>
                </a:xfrm>
                <a:prstGeom prst="rect">
                  <a:avLst/>
                </a:prstGeom>
                <a:noFill/>
                <a:ln>
                  <a:noFill/>
                </a:ln>
              </p:spPr>
            </p:pic>
            <p:pic>
              <p:nvPicPr>
                <p:cNvPr id="57" name="Google Shape;57;p13" descr="ultrastudio_hd_mini_1_mod.png"/>
                <p:cNvPicPr preferRelativeResize="0"/>
                <p:nvPr/>
              </p:nvPicPr>
              <p:blipFill rotWithShape="1">
                <a:blip r:embed="rId4">
                  <a:alphaModFix/>
                </a:blip>
                <a:srcRect/>
                <a:stretch/>
              </p:blipFill>
              <p:spPr>
                <a:xfrm>
                  <a:off x="2327050" y="1864650"/>
                  <a:ext cx="996174" cy="609425"/>
                </a:xfrm>
                <a:prstGeom prst="rect">
                  <a:avLst/>
                </a:prstGeom>
                <a:noFill/>
                <a:ln>
                  <a:noFill/>
                </a:ln>
              </p:spPr>
            </p:pic>
          </p:grpSp>
          <p:pic>
            <p:nvPicPr>
              <p:cNvPr id="58" name="Google Shape;58;p13" descr="Google Shape;308;p34"/>
              <p:cNvPicPr preferRelativeResize="0"/>
              <p:nvPr/>
            </p:nvPicPr>
            <p:blipFill rotWithShape="1">
              <a:blip r:embed="rId5">
                <a:alphaModFix/>
              </a:blip>
              <a:srcRect l="38355"/>
              <a:stretch/>
            </p:blipFill>
            <p:spPr>
              <a:xfrm>
                <a:off x="6057199" y="1322500"/>
                <a:ext cx="3086800" cy="2090750"/>
              </a:xfrm>
              <a:prstGeom prst="rect">
                <a:avLst/>
              </a:prstGeom>
              <a:noFill/>
              <a:ln>
                <a:noFill/>
              </a:ln>
            </p:spPr>
          </p:pic>
        </p:grpSp>
        <p:grpSp>
          <p:nvGrpSpPr>
            <p:cNvPr id="59" name="Google Shape;59;p13"/>
            <p:cNvGrpSpPr/>
            <p:nvPr/>
          </p:nvGrpSpPr>
          <p:grpSpPr>
            <a:xfrm>
              <a:off x="1587678" y="3925450"/>
              <a:ext cx="8673220" cy="2293749"/>
              <a:chOff x="1175458" y="3423187"/>
              <a:chExt cx="6504915" cy="1720312"/>
            </a:xfrm>
          </p:grpSpPr>
          <p:pic>
            <p:nvPicPr>
              <p:cNvPr id="60" name="Google Shape;60;p13" descr="Google Shape;422;p42"/>
              <p:cNvPicPr preferRelativeResize="0"/>
              <p:nvPr/>
            </p:nvPicPr>
            <p:blipFill rotWithShape="1">
              <a:blip r:embed="rId6">
                <a:alphaModFix/>
              </a:blip>
              <a:srcRect/>
              <a:stretch/>
            </p:blipFill>
            <p:spPr>
              <a:xfrm>
                <a:off x="2545231" y="3423187"/>
                <a:ext cx="5135142" cy="1720312"/>
              </a:xfrm>
              <a:prstGeom prst="rect">
                <a:avLst/>
              </a:prstGeom>
              <a:noFill/>
              <a:ln>
                <a:noFill/>
              </a:ln>
            </p:spPr>
          </p:pic>
          <p:pic>
            <p:nvPicPr>
              <p:cNvPr id="61" name="Google Shape;61;p13" descr="Google Shape;410;p41"/>
              <p:cNvPicPr preferRelativeResize="0"/>
              <p:nvPr/>
            </p:nvPicPr>
            <p:blipFill rotWithShape="1">
              <a:blip r:embed="rId7">
                <a:alphaModFix/>
              </a:blip>
              <a:srcRect/>
              <a:stretch/>
            </p:blipFill>
            <p:spPr>
              <a:xfrm>
                <a:off x="1248639" y="3438515"/>
                <a:ext cx="494663" cy="494682"/>
              </a:xfrm>
              <a:prstGeom prst="rect">
                <a:avLst/>
              </a:prstGeom>
              <a:noFill/>
              <a:ln>
                <a:noFill/>
              </a:ln>
            </p:spPr>
          </p:pic>
          <p:pic>
            <p:nvPicPr>
              <p:cNvPr id="62" name="Google Shape;62;p13" descr="Google Shape;411;p41"/>
              <p:cNvPicPr preferRelativeResize="0"/>
              <p:nvPr/>
            </p:nvPicPr>
            <p:blipFill rotWithShape="1">
              <a:blip r:embed="rId7">
                <a:alphaModFix/>
              </a:blip>
              <a:srcRect/>
              <a:stretch/>
            </p:blipFill>
            <p:spPr>
              <a:xfrm>
                <a:off x="1783032" y="3666252"/>
                <a:ext cx="494663" cy="494682"/>
              </a:xfrm>
              <a:prstGeom prst="rect">
                <a:avLst/>
              </a:prstGeom>
              <a:noFill/>
              <a:ln>
                <a:noFill/>
              </a:ln>
            </p:spPr>
          </p:pic>
          <p:pic>
            <p:nvPicPr>
              <p:cNvPr id="63" name="Google Shape;63;p13" descr="Google Shape;412;p41"/>
              <p:cNvPicPr preferRelativeResize="0"/>
              <p:nvPr/>
            </p:nvPicPr>
            <p:blipFill rotWithShape="1">
              <a:blip r:embed="rId7">
                <a:alphaModFix/>
              </a:blip>
              <a:srcRect/>
              <a:stretch/>
            </p:blipFill>
            <p:spPr>
              <a:xfrm>
                <a:off x="1175458" y="3933197"/>
                <a:ext cx="494663" cy="494682"/>
              </a:xfrm>
              <a:prstGeom prst="rect">
                <a:avLst/>
              </a:prstGeom>
              <a:noFill/>
              <a:ln>
                <a:noFill/>
              </a:ln>
            </p:spPr>
          </p:pic>
          <p:pic>
            <p:nvPicPr>
              <p:cNvPr id="64" name="Google Shape;64;p13" descr="Google Shape;413;p41"/>
              <p:cNvPicPr preferRelativeResize="0"/>
              <p:nvPr/>
            </p:nvPicPr>
            <p:blipFill rotWithShape="1">
              <a:blip r:embed="rId7">
                <a:alphaModFix/>
              </a:blip>
              <a:srcRect/>
              <a:stretch/>
            </p:blipFill>
            <p:spPr>
              <a:xfrm>
                <a:off x="1670120" y="4109072"/>
                <a:ext cx="494663" cy="494682"/>
              </a:xfrm>
              <a:prstGeom prst="rect">
                <a:avLst/>
              </a:prstGeom>
              <a:noFill/>
              <a:ln>
                <a:noFill/>
              </a:ln>
            </p:spPr>
          </p:pic>
          <p:pic>
            <p:nvPicPr>
              <p:cNvPr id="65" name="Google Shape;65;p13" descr="Google Shape;414;p41"/>
              <p:cNvPicPr preferRelativeResize="0"/>
              <p:nvPr/>
            </p:nvPicPr>
            <p:blipFill rotWithShape="1">
              <a:blip r:embed="rId7">
                <a:alphaModFix/>
              </a:blip>
              <a:srcRect/>
              <a:stretch/>
            </p:blipFill>
            <p:spPr>
              <a:xfrm>
                <a:off x="1248639" y="4427878"/>
                <a:ext cx="494663" cy="494682"/>
              </a:xfrm>
              <a:prstGeom prst="rect">
                <a:avLst/>
              </a:prstGeom>
              <a:noFill/>
              <a:ln>
                <a:noFill/>
              </a:ln>
            </p:spPr>
          </p:pic>
          <p:pic>
            <p:nvPicPr>
              <p:cNvPr id="66" name="Google Shape;66;p13" descr="Google Shape;415;p41"/>
              <p:cNvPicPr preferRelativeResize="0"/>
              <p:nvPr/>
            </p:nvPicPr>
            <p:blipFill rotWithShape="1">
              <a:blip r:embed="rId7">
                <a:alphaModFix/>
              </a:blip>
              <a:srcRect/>
              <a:stretch/>
            </p:blipFill>
            <p:spPr>
              <a:xfrm>
                <a:off x="1783032" y="4633490"/>
                <a:ext cx="494663" cy="494682"/>
              </a:xfrm>
              <a:prstGeom prst="rect">
                <a:avLst/>
              </a:prstGeom>
              <a:noFill/>
              <a:ln>
                <a:noFill/>
              </a:ln>
            </p:spPr>
          </p:pic>
        </p:grpSp>
      </p:grpSp>
    </p:spTree>
    <p:extLst>
      <p:ext uri="{BB962C8B-B14F-4D97-AF65-F5344CB8AC3E}">
        <p14:creationId xmlns:p14="http://schemas.microsoft.com/office/powerpoint/2010/main" val="1351856998"/>
      </p:ext>
    </p:extLst>
  </p:cSld>
  <p:clrMapOvr>
    <a:masterClrMapping/>
  </p:clrMapOvr>
  <mc:AlternateContent xmlns:mc="http://schemas.openxmlformats.org/markup-compatibility/2006" xmlns:p14="http://schemas.microsoft.com/office/powerpoint/2010/main">
    <mc:Choice Requires="p14">
      <p:transition spd="slow" p14:dur="2000">
        <p:fade thruBlk="1"/>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t>Technical challenges including long term data storage</a:t>
            </a:r>
          </a:p>
        </p:txBody>
      </p:sp>
      <p:sp>
        <p:nvSpPr>
          <p:cNvPr id="5" name="Content Placeholder 2"/>
          <p:cNvSpPr>
            <a:spLocks noGrp="1"/>
          </p:cNvSpPr>
          <p:nvPr>
            <p:ph idx="1"/>
          </p:nvPr>
        </p:nvSpPr>
        <p:spPr>
          <a:xfrm>
            <a:off x="838200" y="1905841"/>
            <a:ext cx="10515600" cy="4351338"/>
          </a:xfrm>
        </p:spPr>
        <p:txBody>
          <a:bodyPr>
            <a:normAutofit fontScale="92500" lnSpcReduction="10000"/>
          </a:bodyPr>
          <a:lstStyle/>
          <a:p>
            <a:r>
              <a:rPr lang="en-US" sz="2400" dirty="0"/>
              <a:t>4K video at 60 frames per second (4096 x 2160 60p) is a </a:t>
            </a:r>
            <a:r>
              <a:rPr lang="en-US" sz="2400" u="sng" dirty="0"/>
              <a:t>very large jump</a:t>
            </a:r>
            <a:r>
              <a:rPr lang="en-US" sz="2400" dirty="0"/>
              <a:t> in the amount of data.</a:t>
            </a:r>
          </a:p>
          <a:p>
            <a:pPr lvl="1"/>
            <a:r>
              <a:rPr lang="en-US" sz="2000" dirty="0"/>
              <a:t>Master level Apple ProRes Codec 422 HQ is about 848 Gigabytes per hour.</a:t>
            </a:r>
          </a:p>
          <a:p>
            <a:pPr lvl="1"/>
            <a:r>
              <a:rPr lang="en-US" sz="2000" dirty="0"/>
              <a:t>Mezzanine level H.264 or H.265 Codec is around 10:1 or 85 Gigabytes/hr.</a:t>
            </a:r>
          </a:p>
          <a:p>
            <a:pPr lvl="1"/>
            <a:endParaRPr lang="en-US" sz="2000" dirty="0"/>
          </a:p>
          <a:p>
            <a:r>
              <a:rPr lang="en-US" sz="2400" dirty="0"/>
              <a:t>The MBARI Titan network share system has the capacity to support 4K video acquisition on MBARI’s main vehicles for at least 10 years.</a:t>
            </a:r>
          </a:p>
          <a:p>
            <a:endParaRPr lang="en-US" sz="2400" dirty="0"/>
          </a:p>
          <a:p>
            <a:r>
              <a:rPr lang="en-US" sz="2400" dirty="0"/>
              <a:t>Over a period of time the video data would grow to be by far the largest data share at MBARI.</a:t>
            </a:r>
          </a:p>
          <a:p>
            <a:endParaRPr lang="en-US" sz="2400" dirty="0"/>
          </a:p>
          <a:p>
            <a:r>
              <a:rPr lang="en-US" sz="2400" dirty="0"/>
              <a:t>Are there responsible ways to reduce the 4K total video data volume while preserving the value of video data thereby lowering the resource and capital cost?</a:t>
            </a:r>
          </a:p>
          <a:p>
            <a:pPr lvl="1"/>
            <a:endParaRPr lang="en-US" sz="2000" dirty="0"/>
          </a:p>
          <a:p>
            <a:pPr lvl="1"/>
            <a:endParaRPr lang="en-US" sz="2000" dirty="0"/>
          </a:p>
        </p:txBody>
      </p:sp>
    </p:spTree>
    <p:extLst>
      <p:ext uri="{BB962C8B-B14F-4D97-AF65-F5344CB8AC3E}">
        <p14:creationId xmlns:p14="http://schemas.microsoft.com/office/powerpoint/2010/main" val="7280913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120" y="375285"/>
            <a:ext cx="10515600" cy="1325563"/>
          </a:xfrm>
        </p:spPr>
        <p:txBody>
          <a:bodyPr/>
          <a:lstStyle/>
          <a:p>
            <a:r>
              <a:rPr lang="en-US" dirty="0"/>
              <a:t>Next Steps</a:t>
            </a:r>
          </a:p>
        </p:txBody>
      </p:sp>
      <p:sp>
        <p:nvSpPr>
          <p:cNvPr id="3" name="Content Placeholder 2"/>
          <p:cNvSpPr>
            <a:spLocks noGrp="1"/>
          </p:cNvSpPr>
          <p:nvPr>
            <p:ph idx="1"/>
          </p:nvPr>
        </p:nvSpPr>
        <p:spPr>
          <a:xfrm>
            <a:off x="1676400" y="1947545"/>
            <a:ext cx="10515600" cy="4351338"/>
          </a:xfrm>
        </p:spPr>
        <p:txBody>
          <a:bodyPr/>
          <a:lstStyle/>
          <a:p>
            <a:r>
              <a:rPr lang="en-US" dirty="0"/>
              <a:t>Update requirements.</a:t>
            </a:r>
          </a:p>
          <a:p>
            <a:pPr lvl="1"/>
            <a:r>
              <a:rPr lang="en-US" dirty="0"/>
              <a:t>Add new and refine existing requirements.</a:t>
            </a:r>
          </a:p>
          <a:p>
            <a:pPr lvl="1"/>
            <a:r>
              <a:rPr lang="en-US" dirty="0"/>
              <a:t>Generate interface control document with DSP&amp;L.</a:t>
            </a:r>
          </a:p>
          <a:p>
            <a:r>
              <a:rPr lang="en-US" dirty="0"/>
              <a:t>Order camera and lens.</a:t>
            </a:r>
          </a:p>
          <a:p>
            <a:r>
              <a:rPr lang="en-US" dirty="0"/>
              <a:t>Begin chassis design.</a:t>
            </a:r>
          </a:p>
          <a:p>
            <a:r>
              <a:rPr lang="en-US" dirty="0"/>
              <a:t>Finalize telemetry and electrical system design.</a:t>
            </a:r>
          </a:p>
          <a:p>
            <a:r>
              <a:rPr lang="en-US" dirty="0"/>
              <a:t>Order telemetry system components.</a:t>
            </a:r>
          </a:p>
        </p:txBody>
      </p:sp>
    </p:spTree>
    <p:extLst>
      <p:ext uri="{BB962C8B-B14F-4D97-AF65-F5344CB8AC3E}">
        <p14:creationId xmlns:p14="http://schemas.microsoft.com/office/powerpoint/2010/main" val="22144188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38800" y="3088640"/>
            <a:ext cx="1503680" cy="769441"/>
          </a:xfrm>
          <a:prstGeom prst="rect">
            <a:avLst/>
          </a:prstGeom>
          <a:noFill/>
        </p:spPr>
        <p:txBody>
          <a:bodyPr wrap="square" rtlCol="0">
            <a:spAutoFit/>
          </a:bodyPr>
          <a:lstStyle/>
          <a:p>
            <a:r>
              <a:rPr lang="en-US" sz="4400" dirty="0"/>
              <a:t>END</a:t>
            </a:r>
          </a:p>
        </p:txBody>
      </p:sp>
    </p:spTree>
    <p:extLst>
      <p:ext uri="{BB962C8B-B14F-4D97-AF65-F5344CB8AC3E}">
        <p14:creationId xmlns:p14="http://schemas.microsoft.com/office/powerpoint/2010/main" val="2102944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881" y="290514"/>
            <a:ext cx="8927691" cy="815282"/>
          </a:xfrm>
        </p:spPr>
        <p:txBody>
          <a:bodyPr>
            <a:normAutofit/>
          </a:bodyPr>
          <a:lstStyle/>
          <a:p>
            <a:r>
              <a:rPr lang="en-US" dirty="0"/>
              <a:t>Top to Bottom </a:t>
            </a:r>
            <a:r>
              <a:rPr lang="en-US" dirty="0" smtClean="0"/>
              <a:t>Alternative Architecture</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388105" y="1113791"/>
            <a:ext cx="11415790" cy="5478808"/>
          </a:xfrm>
          <a:prstGeom prst="rect">
            <a:avLst/>
          </a:prstGeom>
        </p:spPr>
      </p:pic>
    </p:spTree>
    <p:extLst>
      <p:ext uri="{BB962C8B-B14F-4D97-AF65-F5344CB8AC3E}">
        <p14:creationId xmlns:p14="http://schemas.microsoft.com/office/powerpoint/2010/main" val="3667620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Cost Models for Handling 4K Video Data from the MBARI ROV’s</a:t>
            </a:r>
          </a:p>
        </p:txBody>
      </p:sp>
      <p:sp>
        <p:nvSpPr>
          <p:cNvPr id="3" name="Content Placeholder 2"/>
          <p:cNvSpPr>
            <a:spLocks noGrp="1"/>
          </p:cNvSpPr>
          <p:nvPr>
            <p:ph idx="1"/>
          </p:nvPr>
        </p:nvSpPr>
        <p:spPr>
          <a:xfrm>
            <a:off x="838200" y="3410059"/>
            <a:ext cx="10515600" cy="2699078"/>
          </a:xfrm>
        </p:spPr>
        <p:txBody>
          <a:bodyPr>
            <a:normAutofit/>
          </a:bodyPr>
          <a:lstStyle/>
          <a:p>
            <a:r>
              <a:rPr lang="en-US" sz="2400" b="1" dirty="0"/>
              <a:t>Model A</a:t>
            </a:r>
            <a:r>
              <a:rPr lang="en-US" sz="2400" dirty="0"/>
              <a:t> – Keep all 4K video data at the Master (and Mezzanine) level.</a:t>
            </a:r>
          </a:p>
          <a:p>
            <a:endParaRPr lang="en-US" sz="2400" dirty="0"/>
          </a:p>
          <a:p>
            <a:r>
              <a:rPr lang="en-US" sz="2400" b="1" dirty="0"/>
              <a:t>Model B</a:t>
            </a:r>
            <a:r>
              <a:rPr lang="en-US" sz="2400" dirty="0"/>
              <a:t> – During annotation flag 15 minute clips for keeping in 4K, otherwise transcode to LT level.</a:t>
            </a:r>
          </a:p>
          <a:p>
            <a:pPr lvl="1"/>
            <a:r>
              <a:rPr lang="en-US" sz="2000" dirty="0"/>
              <a:t>Requires extra labor and computing time ($).</a:t>
            </a:r>
          </a:p>
          <a:p>
            <a:pPr lvl="1"/>
            <a:r>
              <a:rPr lang="en-US" sz="2000" dirty="0"/>
              <a:t>LT Clips can still be edited.</a:t>
            </a:r>
          </a:p>
          <a:p>
            <a:pPr lvl="1"/>
            <a:r>
              <a:rPr lang="en-US" sz="2000" dirty="0"/>
              <a:t>All off-site backups are still 4K and could still be retrieved if necessary.</a:t>
            </a:r>
            <a:endParaRPr lang="en-US" sz="2400" dirty="0"/>
          </a:p>
          <a:p>
            <a:endParaRPr lang="en-US" sz="2400" dirty="0"/>
          </a:p>
        </p:txBody>
      </p:sp>
      <p:sp>
        <p:nvSpPr>
          <p:cNvPr id="4" name="TextBox 3"/>
          <p:cNvSpPr txBox="1"/>
          <p:nvPr/>
        </p:nvSpPr>
        <p:spPr>
          <a:xfrm>
            <a:off x="838200" y="1796495"/>
            <a:ext cx="10287000" cy="1200329"/>
          </a:xfrm>
          <a:prstGeom prst="rect">
            <a:avLst/>
          </a:prstGeom>
          <a:noFill/>
        </p:spPr>
        <p:txBody>
          <a:bodyPr wrap="square" rtlCol="0">
            <a:spAutoFit/>
          </a:bodyPr>
          <a:lstStyle/>
          <a:p>
            <a:r>
              <a:rPr lang="en-US" sz="2400" dirty="0"/>
              <a:t>To examine possible strategies for reducing the cumulative data storage requirements for 4K video four different technical approaches and their respective cost models were examined: </a:t>
            </a:r>
          </a:p>
        </p:txBody>
      </p:sp>
    </p:spTree>
    <p:extLst>
      <p:ext uri="{BB962C8B-B14F-4D97-AF65-F5344CB8AC3E}">
        <p14:creationId xmlns:p14="http://schemas.microsoft.com/office/powerpoint/2010/main" val="3568666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89906"/>
          </a:xfrm>
        </p:spPr>
        <p:txBody>
          <a:bodyPr>
            <a:normAutofit/>
          </a:bodyPr>
          <a:lstStyle/>
          <a:p>
            <a:r>
              <a:rPr lang="en-US" sz="4000" dirty="0" smtClean="0"/>
              <a:t>902001 ROV 4k Camera Project Summary</a:t>
            </a:r>
            <a:endParaRPr lang="en-US" sz="4000" dirty="0"/>
          </a:p>
        </p:txBody>
      </p:sp>
      <p:sp>
        <p:nvSpPr>
          <p:cNvPr id="3" name="Content Placeholder 2"/>
          <p:cNvSpPr>
            <a:spLocks noGrp="1"/>
          </p:cNvSpPr>
          <p:nvPr>
            <p:ph idx="1"/>
          </p:nvPr>
        </p:nvSpPr>
        <p:spPr>
          <a:xfrm>
            <a:off x="838200" y="1265036"/>
            <a:ext cx="10515600" cy="5438272"/>
          </a:xfrm>
        </p:spPr>
        <p:txBody>
          <a:bodyPr>
            <a:normAutofit/>
          </a:bodyPr>
          <a:lstStyle/>
          <a:p>
            <a:r>
              <a:rPr lang="en-US" dirty="0" smtClean="0"/>
              <a:t>Both DMO and the Video lab recommended MBARI start working toward incorporating 4k or UHD video into our vehicles.</a:t>
            </a:r>
          </a:p>
          <a:p>
            <a:r>
              <a:rPr lang="en-US" dirty="0" smtClean="0"/>
              <a:t>We tank tested cameras from </a:t>
            </a:r>
            <a:r>
              <a:rPr lang="en-US" dirty="0" err="1" smtClean="0"/>
              <a:t>Sulis</a:t>
            </a:r>
            <a:r>
              <a:rPr lang="en-US" dirty="0" smtClean="0"/>
              <a:t>, </a:t>
            </a:r>
            <a:r>
              <a:rPr lang="en-US" dirty="0" err="1" smtClean="0"/>
              <a:t>SubC</a:t>
            </a:r>
            <a:r>
              <a:rPr lang="en-US" dirty="0" smtClean="0"/>
              <a:t>, DSP&amp;L and </a:t>
            </a:r>
            <a:r>
              <a:rPr lang="en-US" dirty="0" err="1" smtClean="0"/>
              <a:t>Insite</a:t>
            </a:r>
            <a:r>
              <a:rPr lang="en-US" dirty="0" smtClean="0"/>
              <a:t> Pacific.</a:t>
            </a:r>
          </a:p>
          <a:p>
            <a:pPr lvl="1"/>
            <a:r>
              <a:rPr lang="en-US" dirty="0" err="1" smtClean="0"/>
              <a:t>Sulis</a:t>
            </a:r>
            <a:r>
              <a:rPr lang="en-US" dirty="0" smtClean="0"/>
              <a:t> and DSP&amp;L had pretty good optics but very poor zoom and focus controls.</a:t>
            </a:r>
          </a:p>
          <a:p>
            <a:pPr lvl="1"/>
            <a:r>
              <a:rPr lang="en-US" dirty="0" err="1" smtClean="0"/>
              <a:t>SubC</a:t>
            </a:r>
            <a:r>
              <a:rPr lang="en-US" dirty="0" smtClean="0"/>
              <a:t> and </a:t>
            </a:r>
            <a:r>
              <a:rPr lang="en-US" dirty="0" err="1" smtClean="0"/>
              <a:t>Insite</a:t>
            </a:r>
            <a:r>
              <a:rPr lang="en-US" dirty="0" smtClean="0"/>
              <a:t> Pacific had poor optics and very poor zoom and focus controls.</a:t>
            </a:r>
          </a:p>
          <a:p>
            <a:r>
              <a:rPr lang="en-US" dirty="0" smtClean="0"/>
              <a:t>We were unable to identify a commercial product significantly better than the existing Zeus Plus HD cameras.</a:t>
            </a:r>
          </a:p>
          <a:p>
            <a:r>
              <a:rPr lang="en-US" dirty="0" smtClean="0"/>
              <a:t>A 2020 project was proposed and approved to build a high quality 4K camera system.</a:t>
            </a:r>
          </a:p>
          <a:p>
            <a:pPr lvl="1"/>
            <a:r>
              <a:rPr lang="en-US" dirty="0" smtClean="0"/>
              <a:t>Some project funds have been moved to 2019 buy-ahead.</a:t>
            </a:r>
            <a:endParaRPr lang="en-US" dirty="0"/>
          </a:p>
          <a:p>
            <a:pPr lvl="1"/>
            <a:r>
              <a:rPr lang="en-US" dirty="0" smtClean="0"/>
              <a:t>Prior to committing funds – and development direction – review is needed.</a:t>
            </a:r>
          </a:p>
        </p:txBody>
      </p:sp>
    </p:spTree>
    <p:extLst>
      <p:ext uri="{BB962C8B-B14F-4D97-AF65-F5344CB8AC3E}">
        <p14:creationId xmlns:p14="http://schemas.microsoft.com/office/powerpoint/2010/main" val="12972089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Four Different Cost Models for Handling 4K Video Data from the MBARI ROV’s, continued..</a:t>
            </a:r>
          </a:p>
        </p:txBody>
      </p:sp>
      <p:sp>
        <p:nvSpPr>
          <p:cNvPr id="3" name="Content Placeholder 2"/>
          <p:cNvSpPr>
            <a:spLocks noGrp="1"/>
          </p:cNvSpPr>
          <p:nvPr>
            <p:ph idx="1"/>
          </p:nvPr>
        </p:nvSpPr>
        <p:spPr/>
        <p:txBody>
          <a:bodyPr>
            <a:normAutofit/>
          </a:bodyPr>
          <a:lstStyle/>
          <a:p>
            <a:r>
              <a:rPr lang="en-US" sz="2400" b="1" dirty="0"/>
              <a:t>Model C</a:t>
            </a:r>
            <a:r>
              <a:rPr lang="en-US" sz="2400" dirty="0"/>
              <a:t> – While recording on the ships, select recording (Codec) format.</a:t>
            </a:r>
          </a:p>
          <a:p>
            <a:pPr lvl="1"/>
            <a:r>
              <a:rPr lang="en-US" sz="2000" dirty="0"/>
              <a:t>Master = Apple ProRes HQ (848 GB per hour) + Mezzanine.</a:t>
            </a:r>
          </a:p>
          <a:p>
            <a:pPr lvl="1"/>
            <a:r>
              <a:rPr lang="en-US" sz="2000" dirty="0"/>
              <a:t>LT level = Apple ProRes LT (394 GB per hour) + Mezzanine.</a:t>
            </a:r>
          </a:p>
          <a:p>
            <a:pPr lvl="1"/>
            <a:r>
              <a:rPr lang="en-US" sz="2000" dirty="0"/>
              <a:t>Once selection is made backups and on-line video will only be in the selected mode.</a:t>
            </a:r>
          </a:p>
          <a:p>
            <a:pPr lvl="1"/>
            <a:endParaRPr lang="en-US" sz="2000" dirty="0"/>
          </a:p>
          <a:p>
            <a:r>
              <a:rPr lang="en-US" sz="2400" b="1" dirty="0"/>
              <a:t>Model D</a:t>
            </a:r>
            <a:r>
              <a:rPr lang="en-US" sz="2400" dirty="0"/>
              <a:t> - During annotation flag 15 minute clips for keeping in 4K, otherwise discard 4K and only retain Mezzanine level.</a:t>
            </a:r>
          </a:p>
          <a:p>
            <a:pPr lvl="1"/>
            <a:r>
              <a:rPr lang="en-US" sz="2000" dirty="0"/>
              <a:t>Cost model assumes LTO tape can be re-used.</a:t>
            </a:r>
          </a:p>
          <a:p>
            <a:pPr lvl="1"/>
            <a:r>
              <a:rPr lang="en-US" sz="2000" dirty="0"/>
              <a:t>Mezzanine level difficult to edit/copy (inter-frame encoding optimized for streaming).</a:t>
            </a:r>
          </a:p>
          <a:p>
            <a:pPr lvl="1"/>
            <a:r>
              <a:rPr lang="en-US" sz="2000" dirty="0"/>
              <a:t>All off-site backups are still 4K and could still be retrieved if necessary.</a:t>
            </a:r>
          </a:p>
          <a:p>
            <a:pPr lvl="1"/>
            <a:endParaRPr lang="en-US" sz="2000" dirty="0"/>
          </a:p>
        </p:txBody>
      </p:sp>
    </p:spTree>
    <p:extLst>
      <p:ext uri="{BB962C8B-B14F-4D97-AF65-F5344CB8AC3E}">
        <p14:creationId xmlns:p14="http://schemas.microsoft.com/office/powerpoint/2010/main" val="28730650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38606"/>
          </a:xfrm>
        </p:spPr>
        <p:txBody>
          <a:bodyPr>
            <a:normAutofit fontScale="90000"/>
          </a:bodyPr>
          <a:lstStyle/>
          <a:p>
            <a:pPr algn="ctr"/>
            <a:r>
              <a:rPr lang="en-US" dirty="0"/>
              <a:t>Cost Model A – Keep all 4K Video at Master Level</a:t>
            </a:r>
          </a:p>
        </p:txBody>
      </p:sp>
      <p:sp>
        <p:nvSpPr>
          <p:cNvPr id="4" name="Rectangle 3"/>
          <p:cNvSpPr/>
          <p:nvPr/>
        </p:nvSpPr>
        <p:spPr>
          <a:xfrm>
            <a:off x="1280947" y="3333332"/>
            <a:ext cx="890752" cy="52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rot="5400000">
            <a:off x="886809" y="3368804"/>
            <a:ext cx="331076"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05050" y="4050664"/>
            <a:ext cx="1411014" cy="369332"/>
          </a:xfrm>
          <a:prstGeom prst="rect">
            <a:avLst/>
          </a:prstGeom>
          <a:noFill/>
        </p:spPr>
        <p:txBody>
          <a:bodyPr wrap="square" rtlCol="0">
            <a:spAutoFit/>
          </a:bodyPr>
          <a:lstStyle/>
          <a:p>
            <a:r>
              <a:rPr lang="en-US" dirty="0"/>
              <a:t>4K Camera</a:t>
            </a:r>
          </a:p>
        </p:txBody>
      </p:sp>
      <p:grpSp>
        <p:nvGrpSpPr>
          <p:cNvPr id="17" name="Group 16"/>
          <p:cNvGrpSpPr/>
          <p:nvPr/>
        </p:nvGrpSpPr>
        <p:grpSpPr>
          <a:xfrm>
            <a:off x="2918836" y="2273609"/>
            <a:ext cx="2022492" cy="2479694"/>
            <a:chOff x="4000498" y="3003246"/>
            <a:chExt cx="1150883" cy="1387366"/>
          </a:xfrm>
        </p:grpSpPr>
        <p:sp>
          <p:nvSpPr>
            <p:cNvPr id="7" name="Rectangle 6"/>
            <p:cNvSpPr/>
            <p:nvPr/>
          </p:nvSpPr>
          <p:spPr>
            <a:xfrm>
              <a:off x="4000498" y="3003246"/>
              <a:ext cx="1150883" cy="13873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088835" y="3177323"/>
              <a:ext cx="983836" cy="981529"/>
            </a:xfrm>
            <a:prstGeom prst="rect">
              <a:avLst/>
            </a:prstGeom>
            <a:noFill/>
          </p:spPr>
          <p:txBody>
            <a:bodyPr wrap="square" rtlCol="0">
              <a:spAutoFit/>
            </a:bodyPr>
            <a:lstStyle/>
            <a:p>
              <a:pPr algn="ctr"/>
              <a:r>
                <a:rPr lang="en-US" dirty="0"/>
                <a:t>Master and Mezzanine Level File Capture &amp; write LTO tape (MBARI M3 System)</a:t>
              </a:r>
            </a:p>
          </p:txBody>
        </p:sp>
      </p:grpSp>
      <p:sp>
        <p:nvSpPr>
          <p:cNvPr id="9" name="Right Arrow 8"/>
          <p:cNvSpPr/>
          <p:nvPr/>
        </p:nvSpPr>
        <p:spPr>
          <a:xfrm>
            <a:off x="2293757" y="3497437"/>
            <a:ext cx="579382" cy="199934"/>
          </a:xfrm>
          <a:prstGeom prst="rightArrow">
            <a:avLst>
              <a:gd name="adj1" fmla="val 3400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7481264" y="4325804"/>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047547" y="5644055"/>
            <a:ext cx="1690850" cy="461665"/>
          </a:xfrm>
          <a:prstGeom prst="rect">
            <a:avLst/>
          </a:prstGeom>
          <a:noFill/>
        </p:spPr>
        <p:txBody>
          <a:bodyPr wrap="square" rtlCol="0">
            <a:spAutoFit/>
          </a:bodyPr>
          <a:lstStyle/>
          <a:p>
            <a:r>
              <a:rPr lang="en-US" sz="2400" dirty="0"/>
              <a:t>Shipboard</a:t>
            </a:r>
          </a:p>
        </p:txBody>
      </p:sp>
      <p:sp>
        <p:nvSpPr>
          <p:cNvPr id="25" name="TextBox 24"/>
          <p:cNvSpPr txBox="1"/>
          <p:nvPr/>
        </p:nvSpPr>
        <p:spPr>
          <a:xfrm>
            <a:off x="7406922" y="5620080"/>
            <a:ext cx="1690850" cy="461665"/>
          </a:xfrm>
          <a:prstGeom prst="rect">
            <a:avLst/>
          </a:prstGeom>
          <a:noFill/>
        </p:spPr>
        <p:txBody>
          <a:bodyPr wrap="square" rtlCol="0">
            <a:spAutoFit/>
          </a:bodyPr>
          <a:lstStyle/>
          <a:p>
            <a:r>
              <a:rPr lang="en-US" sz="2400" dirty="0"/>
              <a:t>On-shore</a:t>
            </a:r>
          </a:p>
        </p:txBody>
      </p:sp>
      <p:cxnSp>
        <p:nvCxnSpPr>
          <p:cNvPr id="27" name="Straight Connector 26"/>
          <p:cNvCxnSpPr/>
          <p:nvPr/>
        </p:nvCxnSpPr>
        <p:spPr>
          <a:xfrm>
            <a:off x="5307724" y="5644055"/>
            <a:ext cx="0" cy="67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84179" y="5874887"/>
            <a:ext cx="17184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412828" y="5873974"/>
            <a:ext cx="1852163" cy="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781393" y="5873974"/>
            <a:ext cx="1493538" cy="11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4" idx="1"/>
          </p:cNvCxnSpPr>
          <p:nvPr/>
        </p:nvCxnSpPr>
        <p:spPr>
          <a:xfrm flipH="1" flipV="1">
            <a:off x="677917" y="5874887"/>
            <a:ext cx="136963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7079244" y="443364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6689048" y="443364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6298852" y="4433640"/>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908656" y="443364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5518460" y="443364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5121413" y="443272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ight Arrow 46"/>
          <p:cNvSpPr/>
          <p:nvPr/>
        </p:nvSpPr>
        <p:spPr>
          <a:xfrm>
            <a:off x="7481264" y="2308589"/>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7079244"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6689048" y="241642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6298852" y="241642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5908656" y="241642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5518460" y="241642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121413" y="241551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2" name="Group 91"/>
          <p:cNvGrpSpPr/>
          <p:nvPr/>
        </p:nvGrpSpPr>
        <p:grpSpPr>
          <a:xfrm>
            <a:off x="8134259" y="1597789"/>
            <a:ext cx="1344256" cy="1649544"/>
            <a:chOff x="8320006" y="1606035"/>
            <a:chExt cx="1344256" cy="1649544"/>
          </a:xfrm>
        </p:grpSpPr>
        <p:sp>
          <p:nvSpPr>
            <p:cNvPr id="73" name="Rectangle 72"/>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3" name="Group 92"/>
          <p:cNvGrpSpPr/>
          <p:nvPr/>
        </p:nvGrpSpPr>
        <p:grpSpPr>
          <a:xfrm>
            <a:off x="8134259" y="3656367"/>
            <a:ext cx="1344256" cy="1649544"/>
            <a:chOff x="8320006" y="1606035"/>
            <a:chExt cx="1344256" cy="1649544"/>
          </a:xfrm>
        </p:grpSpPr>
        <p:sp>
          <p:nvSpPr>
            <p:cNvPr id="94" name="Rectangle 93"/>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114"/>
          <p:cNvGrpSpPr/>
          <p:nvPr/>
        </p:nvGrpSpPr>
        <p:grpSpPr>
          <a:xfrm>
            <a:off x="9652761" y="1619032"/>
            <a:ext cx="1804327" cy="1526404"/>
            <a:chOff x="10021620" y="1465422"/>
            <a:chExt cx="1804327" cy="1526404"/>
          </a:xfrm>
        </p:grpSpPr>
        <p:sp>
          <p:nvSpPr>
            <p:cNvPr id="36" name="TextBox 35"/>
            <p:cNvSpPr txBox="1"/>
            <p:nvPr/>
          </p:nvSpPr>
          <p:spPr>
            <a:xfrm>
              <a:off x="10044444" y="2068496"/>
              <a:ext cx="1781503" cy="923330"/>
            </a:xfrm>
            <a:prstGeom prst="rect">
              <a:avLst/>
            </a:prstGeom>
            <a:noFill/>
          </p:spPr>
          <p:txBody>
            <a:bodyPr wrap="square" rtlCol="0">
              <a:spAutoFit/>
            </a:bodyPr>
            <a:lstStyle/>
            <a:p>
              <a:r>
                <a:rPr lang="en-US" dirty="0"/>
                <a:t>All Master and Mezzanine Level 4K Video Files</a:t>
              </a:r>
            </a:p>
          </p:txBody>
        </p:sp>
        <p:sp>
          <p:nvSpPr>
            <p:cNvPr id="114" name="TextBox 113"/>
            <p:cNvSpPr txBox="1"/>
            <p:nvPr/>
          </p:nvSpPr>
          <p:spPr>
            <a:xfrm>
              <a:off x="10021620" y="1465422"/>
              <a:ext cx="1682435" cy="646331"/>
            </a:xfrm>
            <a:prstGeom prst="rect">
              <a:avLst/>
            </a:prstGeom>
            <a:noFill/>
          </p:spPr>
          <p:txBody>
            <a:bodyPr wrap="square" rtlCol="0">
              <a:spAutoFit/>
            </a:bodyPr>
            <a:lstStyle/>
            <a:p>
              <a:r>
                <a:rPr lang="en-US" b="1" dirty="0"/>
                <a:t>Offsite Backup Tape Archive</a:t>
              </a:r>
            </a:p>
          </p:txBody>
        </p:sp>
      </p:grpSp>
      <p:grpSp>
        <p:nvGrpSpPr>
          <p:cNvPr id="116" name="Group 115"/>
          <p:cNvGrpSpPr/>
          <p:nvPr/>
        </p:nvGrpSpPr>
        <p:grpSpPr>
          <a:xfrm>
            <a:off x="9679442" y="3685773"/>
            <a:ext cx="1998363" cy="1526404"/>
            <a:chOff x="10021620" y="1465422"/>
            <a:chExt cx="1804327" cy="1526404"/>
          </a:xfrm>
        </p:grpSpPr>
        <p:sp>
          <p:nvSpPr>
            <p:cNvPr id="117" name="TextBox 116"/>
            <p:cNvSpPr txBox="1"/>
            <p:nvPr/>
          </p:nvSpPr>
          <p:spPr>
            <a:xfrm>
              <a:off x="10044444" y="2068496"/>
              <a:ext cx="1781503" cy="923330"/>
            </a:xfrm>
            <a:prstGeom prst="rect">
              <a:avLst/>
            </a:prstGeom>
            <a:noFill/>
          </p:spPr>
          <p:txBody>
            <a:bodyPr wrap="square" rtlCol="0">
              <a:spAutoFit/>
            </a:bodyPr>
            <a:lstStyle/>
            <a:p>
              <a:r>
                <a:rPr lang="en-US" dirty="0"/>
                <a:t>All Master and Mezzanine Level 4K Video Files</a:t>
              </a:r>
            </a:p>
          </p:txBody>
        </p:sp>
        <p:sp>
          <p:nvSpPr>
            <p:cNvPr id="118" name="TextBox 117"/>
            <p:cNvSpPr txBox="1"/>
            <p:nvPr/>
          </p:nvSpPr>
          <p:spPr>
            <a:xfrm>
              <a:off x="10021620" y="1465422"/>
              <a:ext cx="1804327" cy="923330"/>
            </a:xfrm>
            <a:prstGeom prst="rect">
              <a:avLst/>
            </a:prstGeom>
            <a:noFill/>
          </p:spPr>
          <p:txBody>
            <a:bodyPr wrap="square" rtlCol="0">
              <a:spAutoFit/>
            </a:bodyPr>
            <a:lstStyle/>
            <a:p>
              <a:r>
                <a:rPr lang="en-US" b="1" dirty="0"/>
                <a:t>On site Titan Disk and Tape store</a:t>
              </a:r>
            </a:p>
          </p:txBody>
        </p:sp>
      </p:grpSp>
      <p:sp>
        <p:nvSpPr>
          <p:cNvPr id="119" name="TextBox 118"/>
          <p:cNvSpPr txBox="1"/>
          <p:nvPr/>
        </p:nvSpPr>
        <p:spPr>
          <a:xfrm>
            <a:off x="5640602" y="2031252"/>
            <a:ext cx="1666416" cy="369332"/>
          </a:xfrm>
          <a:prstGeom prst="rect">
            <a:avLst/>
          </a:prstGeom>
          <a:noFill/>
        </p:spPr>
        <p:txBody>
          <a:bodyPr wrap="square" rtlCol="0">
            <a:spAutoFit/>
          </a:bodyPr>
          <a:lstStyle/>
          <a:p>
            <a:r>
              <a:rPr lang="en-US" dirty="0"/>
              <a:t>848 GB + /hour</a:t>
            </a:r>
          </a:p>
        </p:txBody>
      </p:sp>
      <p:sp>
        <p:nvSpPr>
          <p:cNvPr id="121" name="TextBox 120"/>
          <p:cNvSpPr txBox="1"/>
          <p:nvPr/>
        </p:nvSpPr>
        <p:spPr>
          <a:xfrm>
            <a:off x="5605511" y="4085420"/>
            <a:ext cx="1666416" cy="369332"/>
          </a:xfrm>
          <a:prstGeom prst="rect">
            <a:avLst/>
          </a:prstGeom>
          <a:noFill/>
        </p:spPr>
        <p:txBody>
          <a:bodyPr wrap="square" rtlCol="0">
            <a:spAutoFit/>
          </a:bodyPr>
          <a:lstStyle/>
          <a:p>
            <a:r>
              <a:rPr lang="en-US" dirty="0"/>
              <a:t>848 GB + /hour</a:t>
            </a:r>
          </a:p>
        </p:txBody>
      </p:sp>
      <p:sp>
        <p:nvSpPr>
          <p:cNvPr id="122" name="TextBox 121"/>
          <p:cNvSpPr txBox="1"/>
          <p:nvPr/>
        </p:nvSpPr>
        <p:spPr>
          <a:xfrm>
            <a:off x="780920" y="4543007"/>
            <a:ext cx="1635144" cy="461665"/>
          </a:xfrm>
          <a:prstGeom prst="rect">
            <a:avLst/>
          </a:prstGeom>
          <a:noFill/>
        </p:spPr>
        <p:txBody>
          <a:bodyPr wrap="square" rtlCol="0">
            <a:spAutoFit/>
          </a:bodyPr>
          <a:lstStyle/>
          <a:p>
            <a:r>
              <a:rPr lang="en-US" sz="2400" dirty="0"/>
              <a:t>X 2 ROV’s !</a:t>
            </a:r>
          </a:p>
        </p:txBody>
      </p:sp>
      <p:grpSp>
        <p:nvGrpSpPr>
          <p:cNvPr id="113" name="Group 112"/>
          <p:cNvGrpSpPr/>
          <p:nvPr/>
        </p:nvGrpSpPr>
        <p:grpSpPr>
          <a:xfrm>
            <a:off x="129300" y="1598703"/>
            <a:ext cx="2062633" cy="646331"/>
            <a:chOff x="129300" y="1598703"/>
            <a:chExt cx="2062633" cy="646331"/>
          </a:xfrm>
        </p:grpSpPr>
        <p:sp>
          <p:nvSpPr>
            <p:cNvPr id="120" name="TextBox 119"/>
            <p:cNvSpPr txBox="1"/>
            <p:nvPr/>
          </p:nvSpPr>
          <p:spPr>
            <a:xfrm>
              <a:off x="129300" y="1598703"/>
              <a:ext cx="2062633" cy="646331"/>
            </a:xfrm>
            <a:prstGeom prst="rect">
              <a:avLst/>
            </a:prstGeom>
            <a:noFill/>
          </p:spPr>
          <p:txBody>
            <a:bodyPr wrap="square" rtlCol="0">
              <a:spAutoFit/>
            </a:bodyPr>
            <a:lstStyle/>
            <a:p>
              <a:r>
                <a:rPr lang="en-US" sz="1200" dirty="0"/>
                <a:t>Video Clip Quality:</a:t>
              </a:r>
            </a:p>
            <a:p>
              <a:r>
                <a:rPr lang="en-US" sz="1200" dirty="0"/>
                <a:t>Master</a:t>
              </a:r>
            </a:p>
            <a:p>
              <a:r>
                <a:rPr lang="en-US" sz="1200" dirty="0"/>
                <a:t>Mezzanine</a:t>
              </a:r>
            </a:p>
          </p:txBody>
        </p:sp>
        <p:sp>
          <p:nvSpPr>
            <p:cNvPr id="123" name="Rectangle 122"/>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913477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082" y="435684"/>
            <a:ext cx="11653883" cy="938606"/>
          </a:xfrm>
        </p:spPr>
        <p:txBody>
          <a:bodyPr>
            <a:normAutofit fontScale="90000"/>
          </a:bodyPr>
          <a:lstStyle/>
          <a:p>
            <a:pPr algn="ctr"/>
            <a:r>
              <a:rPr lang="en-US" dirty="0"/>
              <a:t>Cost Model D – Annotation Selects 4K Video at Master Level, All Else Mezzanine (H.265?) Only</a:t>
            </a:r>
          </a:p>
        </p:txBody>
      </p:sp>
      <p:sp>
        <p:nvSpPr>
          <p:cNvPr id="4" name="Rectangle 3"/>
          <p:cNvSpPr/>
          <p:nvPr/>
        </p:nvSpPr>
        <p:spPr>
          <a:xfrm>
            <a:off x="798701" y="3350472"/>
            <a:ext cx="890752" cy="528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rot="5400000">
            <a:off x="404563" y="3385944"/>
            <a:ext cx="331076"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522804" y="4067804"/>
            <a:ext cx="1411014" cy="369332"/>
          </a:xfrm>
          <a:prstGeom prst="rect">
            <a:avLst/>
          </a:prstGeom>
          <a:noFill/>
        </p:spPr>
        <p:txBody>
          <a:bodyPr wrap="square" rtlCol="0">
            <a:spAutoFit/>
          </a:bodyPr>
          <a:lstStyle/>
          <a:p>
            <a:r>
              <a:rPr lang="en-US" dirty="0"/>
              <a:t>4K Camera</a:t>
            </a:r>
          </a:p>
        </p:txBody>
      </p:sp>
      <p:grpSp>
        <p:nvGrpSpPr>
          <p:cNvPr id="17" name="Group 16"/>
          <p:cNvGrpSpPr/>
          <p:nvPr/>
        </p:nvGrpSpPr>
        <p:grpSpPr>
          <a:xfrm>
            <a:off x="2436590" y="2290749"/>
            <a:ext cx="1751064" cy="2479694"/>
            <a:chOff x="4000498" y="3003246"/>
            <a:chExt cx="1150883" cy="1387366"/>
          </a:xfrm>
        </p:grpSpPr>
        <p:sp>
          <p:nvSpPr>
            <p:cNvPr id="7" name="Rectangle 6"/>
            <p:cNvSpPr/>
            <p:nvPr/>
          </p:nvSpPr>
          <p:spPr>
            <a:xfrm>
              <a:off x="4000498" y="3003246"/>
              <a:ext cx="1150883" cy="13873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TextBox 7"/>
            <p:cNvSpPr txBox="1"/>
            <p:nvPr/>
          </p:nvSpPr>
          <p:spPr>
            <a:xfrm>
              <a:off x="4093689" y="3289373"/>
              <a:ext cx="983836" cy="774892"/>
            </a:xfrm>
            <a:prstGeom prst="rect">
              <a:avLst/>
            </a:prstGeom>
            <a:noFill/>
          </p:spPr>
          <p:txBody>
            <a:bodyPr wrap="square" rtlCol="0">
              <a:spAutoFit/>
            </a:bodyPr>
            <a:lstStyle/>
            <a:p>
              <a:pPr algn="ctr"/>
              <a:r>
                <a:rPr lang="en-US" sz="1400" dirty="0"/>
                <a:t>Master and Mezzanine Level File Capture &amp; write LTO tape (MBARI M3 System)</a:t>
              </a:r>
            </a:p>
          </p:txBody>
        </p:sp>
      </p:grpSp>
      <p:sp>
        <p:nvSpPr>
          <p:cNvPr id="9" name="Right Arrow 8"/>
          <p:cNvSpPr/>
          <p:nvPr/>
        </p:nvSpPr>
        <p:spPr>
          <a:xfrm>
            <a:off x="1811511" y="3514577"/>
            <a:ext cx="579382" cy="199934"/>
          </a:xfrm>
          <a:prstGeom prst="rightArrow">
            <a:avLst>
              <a:gd name="adj1" fmla="val 34001"/>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2047547" y="5644055"/>
            <a:ext cx="1690850" cy="461665"/>
          </a:xfrm>
          <a:prstGeom prst="rect">
            <a:avLst/>
          </a:prstGeom>
          <a:noFill/>
        </p:spPr>
        <p:txBody>
          <a:bodyPr wrap="square" rtlCol="0">
            <a:spAutoFit/>
          </a:bodyPr>
          <a:lstStyle/>
          <a:p>
            <a:r>
              <a:rPr lang="en-US" sz="2400" dirty="0"/>
              <a:t>Shipboard</a:t>
            </a:r>
          </a:p>
        </p:txBody>
      </p:sp>
      <p:sp>
        <p:nvSpPr>
          <p:cNvPr id="25" name="TextBox 24"/>
          <p:cNvSpPr txBox="1"/>
          <p:nvPr/>
        </p:nvSpPr>
        <p:spPr>
          <a:xfrm>
            <a:off x="7406922" y="5620080"/>
            <a:ext cx="1690850" cy="461665"/>
          </a:xfrm>
          <a:prstGeom prst="rect">
            <a:avLst/>
          </a:prstGeom>
          <a:noFill/>
        </p:spPr>
        <p:txBody>
          <a:bodyPr wrap="square" rtlCol="0">
            <a:spAutoFit/>
          </a:bodyPr>
          <a:lstStyle/>
          <a:p>
            <a:r>
              <a:rPr lang="en-US" sz="2400" dirty="0"/>
              <a:t>On-shore</a:t>
            </a:r>
          </a:p>
        </p:txBody>
      </p:sp>
      <p:cxnSp>
        <p:nvCxnSpPr>
          <p:cNvPr id="27" name="Straight Connector 26"/>
          <p:cNvCxnSpPr/>
          <p:nvPr/>
        </p:nvCxnSpPr>
        <p:spPr>
          <a:xfrm>
            <a:off x="5307724" y="5644055"/>
            <a:ext cx="0" cy="6700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484179" y="5874887"/>
            <a:ext cx="171844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flipV="1">
            <a:off x="5412828" y="5873974"/>
            <a:ext cx="1852163" cy="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8781393" y="5873974"/>
            <a:ext cx="1493538" cy="11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4" idx="1"/>
          </p:cNvCxnSpPr>
          <p:nvPr/>
        </p:nvCxnSpPr>
        <p:spPr>
          <a:xfrm flipH="1" flipV="1">
            <a:off x="677917" y="5874887"/>
            <a:ext cx="136963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9961905" y="3718602"/>
            <a:ext cx="2160461" cy="1535848"/>
            <a:chOff x="9679442" y="3676329"/>
            <a:chExt cx="2160461" cy="1535848"/>
          </a:xfrm>
        </p:grpSpPr>
        <p:sp>
          <p:nvSpPr>
            <p:cNvPr id="117" name="TextBox 116"/>
            <p:cNvSpPr txBox="1"/>
            <p:nvPr/>
          </p:nvSpPr>
          <p:spPr>
            <a:xfrm>
              <a:off x="9704720" y="4288847"/>
              <a:ext cx="2135183" cy="923330"/>
            </a:xfrm>
            <a:prstGeom prst="rect">
              <a:avLst/>
            </a:prstGeom>
            <a:noFill/>
          </p:spPr>
          <p:txBody>
            <a:bodyPr wrap="square" rtlCol="0">
              <a:spAutoFit/>
            </a:bodyPr>
            <a:lstStyle/>
            <a:p>
              <a:r>
                <a:rPr lang="en-US" dirty="0"/>
                <a:t>Some Master Else Mezzanine Level 4K Video Files</a:t>
              </a:r>
            </a:p>
          </p:txBody>
        </p:sp>
        <p:sp>
          <p:nvSpPr>
            <p:cNvPr id="118" name="TextBox 117"/>
            <p:cNvSpPr txBox="1"/>
            <p:nvPr/>
          </p:nvSpPr>
          <p:spPr>
            <a:xfrm>
              <a:off x="9679442" y="3676329"/>
              <a:ext cx="1998363" cy="646331"/>
            </a:xfrm>
            <a:prstGeom prst="rect">
              <a:avLst/>
            </a:prstGeom>
            <a:noFill/>
          </p:spPr>
          <p:txBody>
            <a:bodyPr wrap="square" rtlCol="0">
              <a:spAutoFit/>
            </a:bodyPr>
            <a:lstStyle/>
            <a:p>
              <a:r>
                <a:rPr lang="en-US" b="1" dirty="0"/>
                <a:t>Onsite Titan Disk and Tape store</a:t>
              </a:r>
            </a:p>
          </p:txBody>
        </p:sp>
      </p:grpSp>
      <p:sp>
        <p:nvSpPr>
          <p:cNvPr id="93" name="Right Arrow 92"/>
          <p:cNvSpPr/>
          <p:nvPr/>
        </p:nvSpPr>
        <p:spPr>
          <a:xfrm>
            <a:off x="5116687" y="4384614"/>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4714667" y="4492450"/>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4324471" y="4492450"/>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ight Arrow 99"/>
          <p:cNvSpPr/>
          <p:nvPr/>
        </p:nvSpPr>
        <p:spPr>
          <a:xfrm>
            <a:off x="6689295" y="2325935"/>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6287275" y="2433771"/>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5897079" y="2433771"/>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p:cNvSpPr/>
          <p:nvPr/>
        </p:nvSpPr>
        <p:spPr>
          <a:xfrm>
            <a:off x="5506883" y="2433771"/>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p:cNvSpPr/>
          <p:nvPr/>
        </p:nvSpPr>
        <p:spPr>
          <a:xfrm>
            <a:off x="5116687" y="2433771"/>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726491" y="2433771"/>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4329444" y="243285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 name="Group 106"/>
          <p:cNvGrpSpPr/>
          <p:nvPr/>
        </p:nvGrpSpPr>
        <p:grpSpPr>
          <a:xfrm>
            <a:off x="7342290" y="1615135"/>
            <a:ext cx="1344256" cy="1649544"/>
            <a:chOff x="8320006" y="1606035"/>
            <a:chExt cx="1344256" cy="1649544"/>
          </a:xfrm>
        </p:grpSpPr>
        <p:sp>
          <p:nvSpPr>
            <p:cNvPr id="108" name="Rectangle 107"/>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150"/>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153"/>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156"/>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8" name="Group 157"/>
          <p:cNvGrpSpPr/>
          <p:nvPr/>
        </p:nvGrpSpPr>
        <p:grpSpPr>
          <a:xfrm>
            <a:off x="5769682" y="3715177"/>
            <a:ext cx="1344256" cy="1649544"/>
            <a:chOff x="8320006" y="1606035"/>
            <a:chExt cx="1344256" cy="1649544"/>
          </a:xfrm>
        </p:grpSpPr>
        <p:sp>
          <p:nvSpPr>
            <p:cNvPr id="159" name="Rectangle 158"/>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rot="2080289">
              <a:off x="8837599" y="2464843"/>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160"/>
            <p:cNvSpPr/>
            <p:nvPr/>
          </p:nvSpPr>
          <p:spPr>
            <a:xfrm rot="2080289">
              <a:off x="8447403" y="2464843"/>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162"/>
            <p:cNvSpPr/>
            <p:nvPr/>
          </p:nvSpPr>
          <p:spPr>
            <a:xfrm rot="2080289">
              <a:off x="8837599" y="2679656"/>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p:cNvSpPr/>
            <p:nvPr/>
          </p:nvSpPr>
          <p:spPr>
            <a:xfrm rot="2080289">
              <a:off x="8447403" y="2679656"/>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ectangle 164"/>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p:cNvSpPr/>
            <p:nvPr/>
          </p:nvSpPr>
          <p:spPr>
            <a:xfrm rot="2080289">
              <a:off x="8837599" y="2882408"/>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Rectangle 166"/>
            <p:cNvSpPr/>
            <p:nvPr/>
          </p:nvSpPr>
          <p:spPr>
            <a:xfrm rot="2080289">
              <a:off x="8447403" y="28824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Rectangle 168"/>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ectangle 169"/>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Rectangle 171"/>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p:cNvSpPr/>
            <p:nvPr/>
          </p:nvSpPr>
          <p:spPr>
            <a:xfrm rot="2080289">
              <a:off x="8837599" y="2261247"/>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ectangle 175"/>
            <p:cNvSpPr/>
            <p:nvPr/>
          </p:nvSpPr>
          <p:spPr>
            <a:xfrm rot="2080289">
              <a:off x="8447403" y="2261247"/>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8" name="Group 177"/>
          <p:cNvGrpSpPr/>
          <p:nvPr/>
        </p:nvGrpSpPr>
        <p:grpSpPr>
          <a:xfrm>
            <a:off x="8860792" y="1636378"/>
            <a:ext cx="1804327" cy="1526404"/>
            <a:chOff x="10021620" y="1465422"/>
            <a:chExt cx="1804327" cy="1526404"/>
          </a:xfrm>
        </p:grpSpPr>
        <p:sp>
          <p:nvSpPr>
            <p:cNvPr id="179" name="TextBox 178"/>
            <p:cNvSpPr txBox="1"/>
            <p:nvPr/>
          </p:nvSpPr>
          <p:spPr>
            <a:xfrm>
              <a:off x="10044444" y="2068496"/>
              <a:ext cx="1781503" cy="923330"/>
            </a:xfrm>
            <a:prstGeom prst="rect">
              <a:avLst/>
            </a:prstGeom>
            <a:noFill/>
          </p:spPr>
          <p:txBody>
            <a:bodyPr wrap="square" rtlCol="0">
              <a:spAutoFit/>
            </a:bodyPr>
            <a:lstStyle/>
            <a:p>
              <a:r>
                <a:rPr lang="en-US" dirty="0"/>
                <a:t>All Master and Mezzanine Level 4K Video Files</a:t>
              </a:r>
            </a:p>
          </p:txBody>
        </p:sp>
        <p:sp>
          <p:nvSpPr>
            <p:cNvPr id="180" name="TextBox 179"/>
            <p:cNvSpPr txBox="1"/>
            <p:nvPr/>
          </p:nvSpPr>
          <p:spPr>
            <a:xfrm>
              <a:off x="10021620" y="1465422"/>
              <a:ext cx="1682435" cy="646331"/>
            </a:xfrm>
            <a:prstGeom prst="rect">
              <a:avLst/>
            </a:prstGeom>
            <a:noFill/>
          </p:spPr>
          <p:txBody>
            <a:bodyPr wrap="square" rtlCol="0">
              <a:spAutoFit/>
            </a:bodyPr>
            <a:lstStyle/>
            <a:p>
              <a:r>
                <a:rPr lang="en-US" b="1" dirty="0"/>
                <a:t>Offsite Backup Tape Archive</a:t>
              </a:r>
            </a:p>
          </p:txBody>
        </p:sp>
      </p:grpSp>
      <p:grpSp>
        <p:nvGrpSpPr>
          <p:cNvPr id="181" name="Group 180"/>
          <p:cNvGrpSpPr/>
          <p:nvPr/>
        </p:nvGrpSpPr>
        <p:grpSpPr>
          <a:xfrm>
            <a:off x="8590627" y="3715177"/>
            <a:ext cx="1344256" cy="1649544"/>
            <a:chOff x="8320006" y="1606035"/>
            <a:chExt cx="1344256" cy="1649544"/>
          </a:xfrm>
        </p:grpSpPr>
        <p:sp>
          <p:nvSpPr>
            <p:cNvPr id="182" name="Rectangle 181"/>
            <p:cNvSpPr/>
            <p:nvPr/>
          </p:nvSpPr>
          <p:spPr>
            <a:xfrm rot="2080289">
              <a:off x="9227795" y="2464843"/>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Rectangle 184"/>
            <p:cNvSpPr/>
            <p:nvPr/>
          </p:nvSpPr>
          <p:spPr>
            <a:xfrm rot="2080289">
              <a:off x="9227795" y="2679656"/>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Rectangle 187"/>
            <p:cNvSpPr/>
            <p:nvPr/>
          </p:nvSpPr>
          <p:spPr>
            <a:xfrm rot="2080289">
              <a:off x="9227795" y="2882408"/>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190"/>
            <p:cNvSpPr/>
            <p:nvPr/>
          </p:nvSpPr>
          <p:spPr>
            <a:xfrm rot="2080289">
              <a:off x="9227795" y="184368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Rectangle 191"/>
            <p:cNvSpPr/>
            <p:nvPr/>
          </p:nvSpPr>
          <p:spPr>
            <a:xfrm rot="2080289">
              <a:off x="8837599" y="1843682"/>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Rectangle 192"/>
            <p:cNvSpPr/>
            <p:nvPr/>
          </p:nvSpPr>
          <p:spPr>
            <a:xfrm rot="2080289">
              <a:off x="8447403" y="184368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p:cNvSpPr/>
            <p:nvPr/>
          </p:nvSpPr>
          <p:spPr>
            <a:xfrm rot="2080289">
              <a:off x="9227795" y="2058495"/>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Rectangle 194"/>
            <p:cNvSpPr/>
            <p:nvPr/>
          </p:nvSpPr>
          <p:spPr>
            <a:xfrm rot="2080289">
              <a:off x="8837599" y="2058495"/>
              <a:ext cx="291662" cy="96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Rectangle 195"/>
            <p:cNvSpPr/>
            <p:nvPr/>
          </p:nvSpPr>
          <p:spPr>
            <a:xfrm rot="2080289">
              <a:off x="8447403" y="2058495"/>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Rectangle 196"/>
            <p:cNvSpPr/>
            <p:nvPr/>
          </p:nvSpPr>
          <p:spPr>
            <a:xfrm rot="2080289">
              <a:off x="9227795" y="2261247"/>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199"/>
            <p:cNvSpPr/>
            <p:nvPr/>
          </p:nvSpPr>
          <p:spPr>
            <a:xfrm>
              <a:off x="8320006" y="1606035"/>
              <a:ext cx="1344256" cy="16495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1" name="Right Arrow 200"/>
          <p:cNvSpPr/>
          <p:nvPr/>
        </p:nvSpPr>
        <p:spPr>
          <a:xfrm>
            <a:off x="7994168" y="4391786"/>
            <a:ext cx="526174" cy="319253"/>
          </a:xfrm>
          <a:prstGeom prst="rightArrow">
            <a:avLst>
              <a:gd name="adj1" fmla="val 25309"/>
              <a:gd name="adj2" fmla="val 1191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201"/>
          <p:cNvSpPr/>
          <p:nvPr/>
        </p:nvSpPr>
        <p:spPr>
          <a:xfrm>
            <a:off x="7592148" y="4499622"/>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Rectangle 202"/>
          <p:cNvSpPr/>
          <p:nvPr/>
        </p:nvSpPr>
        <p:spPr>
          <a:xfrm>
            <a:off x="7201952" y="4499622"/>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TextBox 203"/>
          <p:cNvSpPr txBox="1"/>
          <p:nvPr/>
        </p:nvSpPr>
        <p:spPr>
          <a:xfrm>
            <a:off x="5652714" y="3328152"/>
            <a:ext cx="1725135" cy="369332"/>
          </a:xfrm>
          <a:prstGeom prst="rect">
            <a:avLst/>
          </a:prstGeom>
          <a:noFill/>
        </p:spPr>
        <p:txBody>
          <a:bodyPr wrap="square" rtlCol="0">
            <a:spAutoFit/>
          </a:bodyPr>
          <a:lstStyle/>
          <a:p>
            <a:r>
              <a:rPr lang="en-US" b="1" dirty="0"/>
              <a:t>Temp File Store</a:t>
            </a:r>
          </a:p>
        </p:txBody>
      </p:sp>
      <p:sp>
        <p:nvSpPr>
          <p:cNvPr id="205" name="TextBox 204"/>
          <p:cNvSpPr txBox="1"/>
          <p:nvPr/>
        </p:nvSpPr>
        <p:spPr>
          <a:xfrm>
            <a:off x="4726491" y="1990735"/>
            <a:ext cx="1666416" cy="369332"/>
          </a:xfrm>
          <a:prstGeom prst="rect">
            <a:avLst/>
          </a:prstGeom>
          <a:noFill/>
        </p:spPr>
        <p:txBody>
          <a:bodyPr wrap="square" rtlCol="0">
            <a:spAutoFit/>
          </a:bodyPr>
          <a:lstStyle/>
          <a:p>
            <a:r>
              <a:rPr lang="en-US" dirty="0"/>
              <a:t>848 GB + /hour</a:t>
            </a:r>
          </a:p>
        </p:txBody>
      </p:sp>
      <p:sp>
        <p:nvSpPr>
          <p:cNvPr id="113" name="TextBox 112"/>
          <p:cNvSpPr txBox="1"/>
          <p:nvPr/>
        </p:nvSpPr>
        <p:spPr>
          <a:xfrm>
            <a:off x="410739" y="4422861"/>
            <a:ext cx="1635144" cy="461665"/>
          </a:xfrm>
          <a:prstGeom prst="rect">
            <a:avLst/>
          </a:prstGeom>
          <a:noFill/>
        </p:spPr>
        <p:txBody>
          <a:bodyPr wrap="square" rtlCol="0">
            <a:spAutoFit/>
          </a:bodyPr>
          <a:lstStyle/>
          <a:p>
            <a:r>
              <a:rPr lang="en-US" sz="2400" dirty="0"/>
              <a:t>X 2 ROV’s !</a:t>
            </a:r>
          </a:p>
        </p:txBody>
      </p:sp>
      <p:grpSp>
        <p:nvGrpSpPr>
          <p:cNvPr id="91" name="Group 90"/>
          <p:cNvGrpSpPr/>
          <p:nvPr/>
        </p:nvGrpSpPr>
        <p:grpSpPr>
          <a:xfrm>
            <a:off x="129300" y="1598703"/>
            <a:ext cx="2062633" cy="646331"/>
            <a:chOff x="129300" y="1598703"/>
            <a:chExt cx="2062633" cy="646331"/>
          </a:xfrm>
        </p:grpSpPr>
        <p:sp>
          <p:nvSpPr>
            <p:cNvPr id="92" name="TextBox 91"/>
            <p:cNvSpPr txBox="1"/>
            <p:nvPr/>
          </p:nvSpPr>
          <p:spPr>
            <a:xfrm>
              <a:off x="129300" y="1598703"/>
              <a:ext cx="2062633" cy="646331"/>
            </a:xfrm>
            <a:prstGeom prst="rect">
              <a:avLst/>
            </a:prstGeom>
            <a:noFill/>
          </p:spPr>
          <p:txBody>
            <a:bodyPr wrap="square" rtlCol="0">
              <a:spAutoFit/>
            </a:bodyPr>
            <a:lstStyle/>
            <a:p>
              <a:r>
                <a:rPr lang="en-US" sz="1200" dirty="0"/>
                <a:t>Video Clip Quality:</a:t>
              </a:r>
            </a:p>
            <a:p>
              <a:r>
                <a:rPr lang="en-US" sz="1200" dirty="0"/>
                <a:t>Master</a:t>
              </a:r>
            </a:p>
            <a:p>
              <a:r>
                <a:rPr lang="en-US" sz="1200" dirty="0"/>
                <a:t>Mezzanine</a:t>
              </a:r>
            </a:p>
          </p:txBody>
        </p:sp>
        <p:sp>
          <p:nvSpPr>
            <p:cNvPr id="96" name="Rectangle 95"/>
            <p:cNvSpPr/>
            <p:nvPr/>
          </p:nvSpPr>
          <p:spPr>
            <a:xfrm>
              <a:off x="1014785" y="1892308"/>
              <a:ext cx="291662" cy="968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p:cNvSpPr/>
            <p:nvPr/>
          </p:nvSpPr>
          <p:spPr>
            <a:xfrm>
              <a:off x="1014785" y="2064179"/>
              <a:ext cx="291662" cy="96825"/>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319435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587" y="26166"/>
            <a:ext cx="10708405" cy="833055"/>
          </a:xfrm>
        </p:spPr>
        <p:txBody>
          <a:bodyPr>
            <a:normAutofit fontScale="90000"/>
          </a:bodyPr>
          <a:lstStyle/>
          <a:p>
            <a:r>
              <a:rPr lang="en-US" sz="3200" dirty="0"/>
              <a:t>Annual Costs Model A: All Data + 4K ROV Cameras (4028 60p) + Converting Archive to Files</a:t>
            </a:r>
          </a:p>
        </p:txBody>
      </p:sp>
      <p:sp>
        <p:nvSpPr>
          <p:cNvPr id="5" name="Left Brace 4"/>
          <p:cNvSpPr/>
          <p:nvPr/>
        </p:nvSpPr>
        <p:spPr>
          <a:xfrm>
            <a:off x="1475509" y="3751118"/>
            <a:ext cx="259773" cy="157762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p:cNvSpPr/>
          <p:nvPr/>
        </p:nvSpPr>
        <p:spPr>
          <a:xfrm>
            <a:off x="1454727" y="1298864"/>
            <a:ext cx="280555" cy="23137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176645" y="1947886"/>
            <a:ext cx="1278082" cy="1384995"/>
          </a:xfrm>
          <a:prstGeom prst="rect">
            <a:avLst/>
          </a:prstGeom>
          <a:noFill/>
        </p:spPr>
        <p:txBody>
          <a:bodyPr wrap="square" rtlCol="0">
            <a:spAutoFit/>
          </a:bodyPr>
          <a:lstStyle/>
          <a:p>
            <a:r>
              <a:rPr lang="en-US" sz="1200" dirty="0"/>
              <a:t>Expansion Space:</a:t>
            </a:r>
          </a:p>
          <a:p>
            <a:r>
              <a:rPr lang="en-US" sz="1200" dirty="0"/>
              <a:t>Annual Fixed Cost on and off-line = $0.70 per Terabyte Capacity ($16k per year + tape)</a:t>
            </a:r>
          </a:p>
        </p:txBody>
      </p:sp>
      <p:sp>
        <p:nvSpPr>
          <p:cNvPr id="8" name="TextBox 7"/>
          <p:cNvSpPr txBox="1"/>
          <p:nvPr/>
        </p:nvSpPr>
        <p:spPr>
          <a:xfrm>
            <a:off x="197427" y="4064167"/>
            <a:ext cx="1278082" cy="1569660"/>
          </a:xfrm>
          <a:prstGeom prst="rect">
            <a:avLst/>
          </a:prstGeom>
          <a:noFill/>
        </p:spPr>
        <p:txBody>
          <a:bodyPr wrap="square" rtlCol="0">
            <a:spAutoFit/>
          </a:bodyPr>
          <a:lstStyle/>
          <a:p>
            <a:r>
              <a:rPr lang="en-US" sz="1200" dirty="0"/>
              <a:t>Current Space:</a:t>
            </a:r>
          </a:p>
          <a:p>
            <a:r>
              <a:rPr lang="en-US" sz="1200" dirty="0"/>
              <a:t>Annual Fixed Cost on and off-line = $12.08 per Terabyte Capacity ($188k per year + tape)</a:t>
            </a:r>
          </a:p>
          <a:p>
            <a:endParaRPr lang="en-US" sz="1200" dirty="0"/>
          </a:p>
        </p:txBody>
      </p:sp>
      <p:graphicFrame>
        <p:nvGraphicFramePr>
          <p:cNvPr id="9" name="Chart 8"/>
          <p:cNvGraphicFramePr>
            <a:graphicFrameLocks/>
          </p:cNvGraphicFramePr>
          <p:nvPr>
            <p:extLst/>
          </p:nvPr>
        </p:nvGraphicFramePr>
        <p:xfrm>
          <a:off x="1882986" y="948267"/>
          <a:ext cx="9409853" cy="57099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072657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8268" y="365126"/>
            <a:ext cx="10405532" cy="725382"/>
          </a:xfrm>
        </p:spPr>
        <p:txBody>
          <a:bodyPr>
            <a:noAutofit/>
          </a:bodyPr>
          <a:lstStyle/>
          <a:p>
            <a:r>
              <a:rPr lang="en-US" sz="2400" dirty="0"/>
              <a:t>Model D Video Only Storage Volumes with 20% 4K Annotation Selects + Mezzanine </a:t>
            </a:r>
          </a:p>
        </p:txBody>
      </p:sp>
      <p:sp>
        <p:nvSpPr>
          <p:cNvPr id="5" name="Left Brace 4"/>
          <p:cNvSpPr/>
          <p:nvPr/>
        </p:nvSpPr>
        <p:spPr>
          <a:xfrm>
            <a:off x="1915776" y="3838904"/>
            <a:ext cx="259773" cy="16320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Left Brace 5"/>
          <p:cNvSpPr/>
          <p:nvPr/>
        </p:nvSpPr>
        <p:spPr>
          <a:xfrm>
            <a:off x="1894994" y="1821794"/>
            <a:ext cx="280555" cy="193301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616912" y="2090126"/>
            <a:ext cx="1278082" cy="1384995"/>
          </a:xfrm>
          <a:prstGeom prst="rect">
            <a:avLst/>
          </a:prstGeom>
          <a:noFill/>
        </p:spPr>
        <p:txBody>
          <a:bodyPr wrap="square" rtlCol="0">
            <a:spAutoFit/>
          </a:bodyPr>
          <a:lstStyle/>
          <a:p>
            <a:r>
              <a:rPr lang="en-US" sz="1200" dirty="0"/>
              <a:t>Expansion Space:</a:t>
            </a:r>
          </a:p>
          <a:p>
            <a:r>
              <a:rPr lang="en-US" sz="1200" dirty="0"/>
              <a:t>Annual Fixed Cost on and off-line = $0.70 per Terabyte Capacity ($16k per year + tape)</a:t>
            </a:r>
          </a:p>
        </p:txBody>
      </p:sp>
      <p:sp>
        <p:nvSpPr>
          <p:cNvPr id="8" name="TextBox 7"/>
          <p:cNvSpPr txBox="1"/>
          <p:nvPr/>
        </p:nvSpPr>
        <p:spPr>
          <a:xfrm>
            <a:off x="637694" y="4206407"/>
            <a:ext cx="1278082" cy="1569660"/>
          </a:xfrm>
          <a:prstGeom prst="rect">
            <a:avLst/>
          </a:prstGeom>
          <a:noFill/>
        </p:spPr>
        <p:txBody>
          <a:bodyPr wrap="square" rtlCol="0">
            <a:spAutoFit/>
          </a:bodyPr>
          <a:lstStyle/>
          <a:p>
            <a:r>
              <a:rPr lang="en-US" sz="1200" dirty="0"/>
              <a:t>Current Space:</a:t>
            </a:r>
          </a:p>
          <a:p>
            <a:r>
              <a:rPr lang="en-US" sz="1200" dirty="0"/>
              <a:t>Annual Fixed Cost on and off-line = $12.08 per Terabyte Capacity ($188k per year + tape)</a:t>
            </a:r>
          </a:p>
          <a:p>
            <a:endParaRPr lang="en-US" sz="1200" dirty="0"/>
          </a:p>
        </p:txBody>
      </p:sp>
      <p:graphicFrame>
        <p:nvGraphicFramePr>
          <p:cNvPr id="10" name="Chart 9"/>
          <p:cNvGraphicFramePr>
            <a:graphicFrameLocks/>
          </p:cNvGraphicFramePr>
          <p:nvPr>
            <p:extLst/>
          </p:nvPr>
        </p:nvGraphicFramePr>
        <p:xfrm>
          <a:off x="2112203" y="1090508"/>
          <a:ext cx="9377064" cy="56523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039188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nvPr>
        </p:nvGraphicFramePr>
        <p:xfrm>
          <a:off x="402590" y="927948"/>
          <a:ext cx="6005830" cy="53482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p:cNvGraphicFramePr>
            <a:graphicFrameLocks/>
          </p:cNvGraphicFramePr>
          <p:nvPr>
            <p:extLst/>
          </p:nvPr>
        </p:nvGraphicFramePr>
        <p:xfrm>
          <a:off x="6283355" y="990600"/>
          <a:ext cx="5649564" cy="5354218"/>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p:cNvSpPr>
            <a:spLocks noGrp="1"/>
          </p:cNvSpPr>
          <p:nvPr>
            <p:ph type="title"/>
          </p:nvPr>
        </p:nvSpPr>
        <p:spPr>
          <a:xfrm>
            <a:off x="875907" y="229602"/>
            <a:ext cx="10515600" cy="523572"/>
          </a:xfrm>
        </p:spPr>
        <p:txBody>
          <a:bodyPr>
            <a:noAutofit/>
          </a:bodyPr>
          <a:lstStyle/>
          <a:p>
            <a:pPr algn="ctr"/>
            <a:r>
              <a:rPr lang="en-US" sz="2400" dirty="0"/>
              <a:t>Model D - Video Only Storage Costs with 20% 4K Selects 80% Mezzanine vs. Model A – Keep All 4K Video</a:t>
            </a:r>
          </a:p>
        </p:txBody>
      </p:sp>
      <p:grpSp>
        <p:nvGrpSpPr>
          <p:cNvPr id="5" name="Group 4"/>
          <p:cNvGrpSpPr/>
          <p:nvPr/>
        </p:nvGrpSpPr>
        <p:grpSpPr>
          <a:xfrm>
            <a:off x="1258877" y="2005437"/>
            <a:ext cx="2238703" cy="1067468"/>
            <a:chOff x="7032889" y="-432411"/>
            <a:chExt cx="2238703" cy="1067468"/>
          </a:xfrm>
        </p:grpSpPr>
        <p:cxnSp>
          <p:nvCxnSpPr>
            <p:cNvPr id="7" name="Straight Connector 6"/>
            <p:cNvCxnSpPr/>
            <p:nvPr/>
          </p:nvCxnSpPr>
          <p:spPr>
            <a:xfrm flipV="1">
              <a:off x="7032889" y="635056"/>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141959" y="-432411"/>
              <a:ext cx="1928733" cy="261610"/>
            </a:xfrm>
            <a:prstGeom prst="rect">
              <a:avLst/>
            </a:prstGeom>
            <a:noFill/>
          </p:spPr>
          <p:txBody>
            <a:bodyPr wrap="none" rtlCol="0">
              <a:spAutoFit/>
            </a:bodyPr>
            <a:lstStyle/>
            <a:p>
              <a:pPr lvl="0"/>
              <a:r>
                <a:rPr lang="en-US" sz="1100" kern="0" dirty="0">
                  <a:solidFill>
                    <a:sysClr val="windowText" lastClr="000000"/>
                  </a:solidFill>
                </a:rPr>
                <a:t>Pre-2018 D5 Tape Annual Cost</a:t>
              </a:r>
            </a:p>
          </p:txBody>
        </p:sp>
      </p:grpSp>
      <p:grpSp>
        <p:nvGrpSpPr>
          <p:cNvPr id="13" name="Group 12"/>
          <p:cNvGrpSpPr/>
          <p:nvPr/>
        </p:nvGrpSpPr>
        <p:grpSpPr>
          <a:xfrm>
            <a:off x="7013668" y="2303603"/>
            <a:ext cx="2238703" cy="769301"/>
            <a:chOff x="6672107" y="3046073"/>
            <a:chExt cx="2238703" cy="769301"/>
          </a:xfrm>
        </p:grpSpPr>
        <p:cxnSp>
          <p:nvCxnSpPr>
            <p:cNvPr id="8" name="Straight Connector 7"/>
            <p:cNvCxnSpPr/>
            <p:nvPr/>
          </p:nvCxnSpPr>
          <p:spPr>
            <a:xfrm flipV="1">
              <a:off x="6672107" y="3815373"/>
              <a:ext cx="2238703" cy="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974900" y="3046073"/>
              <a:ext cx="1928733" cy="261610"/>
            </a:xfrm>
            <a:prstGeom prst="rect">
              <a:avLst/>
            </a:prstGeom>
            <a:noFill/>
          </p:spPr>
          <p:txBody>
            <a:bodyPr wrap="none" rtlCol="0">
              <a:spAutoFit/>
            </a:bodyPr>
            <a:lstStyle/>
            <a:p>
              <a:pPr lvl="0"/>
              <a:r>
                <a:rPr lang="en-US" sz="1100" kern="0" dirty="0">
                  <a:solidFill>
                    <a:sysClr val="windowText" lastClr="000000"/>
                  </a:solidFill>
                </a:rPr>
                <a:t>Pre-2018 D5 Tape Annual Cost</a:t>
              </a:r>
            </a:p>
          </p:txBody>
        </p:sp>
        <p:cxnSp>
          <p:nvCxnSpPr>
            <p:cNvPr id="12" name="Straight Arrow Connector 11"/>
            <p:cNvCxnSpPr/>
            <p:nvPr/>
          </p:nvCxnSpPr>
          <p:spPr>
            <a:xfrm flipH="1">
              <a:off x="7032891" y="3299398"/>
              <a:ext cx="146506" cy="46856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8" name="Straight Arrow Connector 17"/>
          <p:cNvCxnSpPr/>
          <p:nvPr/>
        </p:nvCxnSpPr>
        <p:spPr>
          <a:xfrm flipH="1">
            <a:off x="1367947" y="2267047"/>
            <a:ext cx="163673" cy="7945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Down Arrow 2"/>
          <p:cNvSpPr/>
          <p:nvPr/>
        </p:nvSpPr>
        <p:spPr>
          <a:xfrm rot="10800000">
            <a:off x="10507633" y="1910247"/>
            <a:ext cx="268448" cy="6549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0188852" y="2606542"/>
            <a:ext cx="971303" cy="369332"/>
          </a:xfrm>
          <a:prstGeom prst="rect">
            <a:avLst/>
          </a:prstGeom>
          <a:noFill/>
        </p:spPr>
        <p:txBody>
          <a:bodyPr wrap="square" rtlCol="0">
            <a:spAutoFit/>
          </a:bodyPr>
          <a:lstStyle/>
          <a:p>
            <a:r>
              <a:rPr lang="en-US" dirty="0"/>
              <a:t>Scalable</a:t>
            </a:r>
          </a:p>
        </p:txBody>
      </p:sp>
    </p:spTree>
    <p:extLst>
      <p:ext uri="{BB962C8B-B14F-4D97-AF65-F5344CB8AC3E}">
        <p14:creationId xmlns:p14="http://schemas.microsoft.com/office/powerpoint/2010/main" val="34089791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p:cNvGraphicFramePr>
            <a:graphicFrameLocks/>
          </p:cNvGraphicFramePr>
          <p:nvPr>
            <p:extLst/>
          </p:nvPr>
        </p:nvGraphicFramePr>
        <p:xfrm>
          <a:off x="5540587" y="1124374"/>
          <a:ext cx="6861387" cy="52019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a:graphicFrameLocks/>
          </p:cNvGraphicFramePr>
          <p:nvPr>
            <p:extLst/>
          </p:nvPr>
        </p:nvGraphicFramePr>
        <p:xfrm>
          <a:off x="5703149" y="1124374"/>
          <a:ext cx="6488851" cy="5174827"/>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p:cNvSpPr>
            <a:spLocks noGrp="1"/>
          </p:cNvSpPr>
          <p:nvPr>
            <p:ph type="title"/>
          </p:nvPr>
        </p:nvSpPr>
        <p:spPr>
          <a:xfrm>
            <a:off x="806026" y="195792"/>
            <a:ext cx="10818707" cy="955675"/>
          </a:xfrm>
        </p:spPr>
        <p:txBody>
          <a:bodyPr>
            <a:noAutofit/>
          </a:bodyPr>
          <a:lstStyle/>
          <a:p>
            <a:pPr algn="ctr"/>
            <a:r>
              <a:rPr lang="en-US" sz="2800" dirty="0"/>
              <a:t>2030 Storage Costs </a:t>
            </a:r>
            <a:r>
              <a:rPr lang="en-US" sz="2800" b="1" dirty="0"/>
              <a:t>Model A</a:t>
            </a:r>
            <a:r>
              <a:rPr lang="en-US" sz="2800" dirty="0"/>
              <a:t>, keep all 4K </a:t>
            </a:r>
            <a:r>
              <a:rPr lang="en-US" sz="2800" b="1" dirty="0"/>
              <a:t>vs</a:t>
            </a:r>
            <a:r>
              <a:rPr lang="en-US" sz="2800" dirty="0"/>
              <a:t> </a:t>
            </a:r>
            <a:r>
              <a:rPr lang="en-US" sz="2800" b="1" dirty="0"/>
              <a:t>Model D</a:t>
            </a:r>
            <a:r>
              <a:rPr lang="en-US" sz="2800" dirty="0"/>
              <a:t>, 4K selects</a:t>
            </a:r>
            <a:br>
              <a:rPr lang="en-US" sz="2800" dirty="0"/>
            </a:br>
            <a:endParaRPr lang="en-US" sz="2800" dirty="0"/>
          </a:p>
        </p:txBody>
      </p:sp>
      <p:graphicFrame>
        <p:nvGraphicFramePr>
          <p:cNvPr id="11" name="Chart 10"/>
          <p:cNvGraphicFramePr>
            <a:graphicFrameLocks/>
          </p:cNvGraphicFramePr>
          <p:nvPr>
            <p:extLst/>
          </p:nvPr>
        </p:nvGraphicFramePr>
        <p:xfrm>
          <a:off x="-480907" y="1151467"/>
          <a:ext cx="7951893" cy="517482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027607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camera projects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631492" y="505608"/>
            <a:ext cx="4162388" cy="3121791"/>
          </a:xfr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76888" y="3304670"/>
            <a:ext cx="4471595" cy="335369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744" y="1581373"/>
            <a:ext cx="6332668" cy="4749501"/>
          </a:xfrm>
          <a:prstGeom prst="rect">
            <a:avLst/>
          </a:prstGeom>
        </p:spPr>
      </p:pic>
    </p:spTree>
    <p:extLst>
      <p:ext uri="{BB962C8B-B14F-4D97-AF65-F5344CB8AC3E}">
        <p14:creationId xmlns:p14="http://schemas.microsoft.com/office/powerpoint/2010/main" val="1436929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 of the Meeting</a:t>
            </a:r>
          </a:p>
        </p:txBody>
      </p:sp>
      <p:sp>
        <p:nvSpPr>
          <p:cNvPr id="3" name="Content Placeholder 2"/>
          <p:cNvSpPr>
            <a:spLocks noGrp="1"/>
          </p:cNvSpPr>
          <p:nvPr>
            <p:ph idx="1"/>
          </p:nvPr>
        </p:nvSpPr>
        <p:spPr>
          <a:xfrm>
            <a:off x="838200" y="1471352"/>
            <a:ext cx="10515600" cy="4971011"/>
          </a:xfrm>
        </p:spPr>
        <p:txBody>
          <a:bodyPr>
            <a:normAutofit fontScale="85000" lnSpcReduction="20000"/>
          </a:bodyPr>
          <a:lstStyle/>
          <a:p>
            <a:r>
              <a:rPr lang="en-US" dirty="0"/>
              <a:t>Update on the current status of the ROV 4k camera project.</a:t>
            </a:r>
          </a:p>
          <a:p>
            <a:pPr lvl="1"/>
            <a:r>
              <a:rPr lang="en-US" dirty="0"/>
              <a:t>Overall plan of action.</a:t>
            </a:r>
          </a:p>
          <a:p>
            <a:pPr lvl="1"/>
            <a:r>
              <a:rPr lang="en-US" dirty="0"/>
              <a:t>Schedule.</a:t>
            </a:r>
          </a:p>
          <a:p>
            <a:r>
              <a:rPr lang="en-US" dirty="0"/>
              <a:t>Review the camera system requirements – ESPECIALLY the operational requirements.</a:t>
            </a:r>
          </a:p>
          <a:p>
            <a:pPr lvl="1"/>
            <a:r>
              <a:rPr lang="en-US" dirty="0"/>
              <a:t>Size and weight limitations.</a:t>
            </a:r>
          </a:p>
          <a:p>
            <a:pPr lvl="1"/>
            <a:r>
              <a:rPr lang="en-US" dirty="0"/>
              <a:t>Connector specifications</a:t>
            </a:r>
          </a:p>
          <a:p>
            <a:pPr lvl="1"/>
            <a:r>
              <a:rPr lang="en-US" dirty="0"/>
              <a:t>Fiber compatibility.</a:t>
            </a:r>
          </a:p>
          <a:p>
            <a:pPr lvl="1"/>
            <a:r>
              <a:rPr lang="en-US" dirty="0"/>
              <a:t>Vehicle interchangeability.</a:t>
            </a:r>
          </a:p>
          <a:p>
            <a:pPr lvl="1"/>
            <a:r>
              <a:rPr lang="en-US" dirty="0"/>
              <a:t>“Maintainability”</a:t>
            </a:r>
          </a:p>
          <a:p>
            <a:r>
              <a:rPr lang="en-US" dirty="0"/>
              <a:t>Review the current system design.</a:t>
            </a:r>
          </a:p>
          <a:p>
            <a:pPr lvl="1"/>
            <a:r>
              <a:rPr lang="en-US" dirty="0"/>
              <a:t>Camera and lens selection.</a:t>
            </a:r>
          </a:p>
          <a:p>
            <a:pPr lvl="1"/>
            <a:r>
              <a:rPr lang="en-US" dirty="0"/>
              <a:t>Size and weight estimates.</a:t>
            </a:r>
          </a:p>
          <a:p>
            <a:pPr lvl="1"/>
            <a:r>
              <a:rPr lang="en-US" dirty="0"/>
              <a:t>Telemetry system.</a:t>
            </a:r>
          </a:p>
          <a:p>
            <a:pPr lvl="1"/>
            <a:r>
              <a:rPr lang="en-US" dirty="0"/>
              <a:t>Optical dome port and housing.</a:t>
            </a:r>
          </a:p>
          <a:p>
            <a:pPr lvl="1"/>
            <a:r>
              <a:rPr lang="en-US" dirty="0"/>
              <a:t>Topside control box.</a:t>
            </a:r>
          </a:p>
          <a:p>
            <a:pPr lvl="1"/>
            <a:r>
              <a:rPr lang="en-US" dirty="0"/>
              <a:t>File recording and transfer.</a:t>
            </a:r>
          </a:p>
        </p:txBody>
      </p:sp>
    </p:spTree>
    <p:extLst>
      <p:ext uri="{BB962C8B-B14F-4D97-AF65-F5344CB8AC3E}">
        <p14:creationId xmlns:p14="http://schemas.microsoft.com/office/powerpoint/2010/main" val="928615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Project Plan of Action</a:t>
            </a:r>
          </a:p>
        </p:txBody>
      </p:sp>
      <p:sp>
        <p:nvSpPr>
          <p:cNvPr id="3" name="Content Placeholder 2"/>
          <p:cNvSpPr>
            <a:spLocks noGrp="1"/>
          </p:cNvSpPr>
          <p:nvPr>
            <p:ph idx="1"/>
          </p:nvPr>
        </p:nvSpPr>
        <p:spPr>
          <a:xfrm>
            <a:off x="838200" y="1690688"/>
            <a:ext cx="10515600" cy="4351338"/>
          </a:xfrm>
        </p:spPr>
        <p:txBody>
          <a:bodyPr>
            <a:normAutofit/>
          </a:bodyPr>
          <a:lstStyle/>
          <a:p>
            <a:r>
              <a:rPr lang="en-US" dirty="0" smtClean="0"/>
              <a:t>MBARI </a:t>
            </a:r>
            <a:r>
              <a:rPr lang="en-US" dirty="0"/>
              <a:t>will build and integrate the camera system.</a:t>
            </a:r>
          </a:p>
          <a:p>
            <a:pPr lvl="1"/>
            <a:r>
              <a:rPr lang="en-US" dirty="0"/>
              <a:t>Modify standard camera to fit in the smallest housing feasible.</a:t>
            </a:r>
          </a:p>
          <a:p>
            <a:pPr lvl="1"/>
            <a:r>
              <a:rPr lang="en-US" dirty="0"/>
              <a:t>Design and build all other internals and telemetry.</a:t>
            </a:r>
          </a:p>
          <a:p>
            <a:r>
              <a:rPr lang="en-US" dirty="0"/>
              <a:t>Deep Sea Power &amp; Light will design and the build housing.</a:t>
            </a:r>
          </a:p>
          <a:p>
            <a:pPr lvl="1"/>
            <a:r>
              <a:rPr lang="en-US" dirty="0"/>
              <a:t>Optical dome port.</a:t>
            </a:r>
          </a:p>
          <a:p>
            <a:pPr lvl="1"/>
            <a:r>
              <a:rPr lang="en-US" dirty="0"/>
              <a:t>Relay optical system and mounts.</a:t>
            </a:r>
          </a:p>
          <a:p>
            <a:pPr lvl="1"/>
            <a:r>
              <a:rPr lang="en-US" dirty="0"/>
              <a:t>Titanium housing.</a:t>
            </a:r>
          </a:p>
          <a:p>
            <a:r>
              <a:rPr lang="en-US" i="1" dirty="0">
                <a:solidFill>
                  <a:schemeClr val="accent5">
                    <a:lumMod val="75000"/>
                  </a:schemeClr>
                </a:solidFill>
              </a:rPr>
              <a:t>Actively seeking additional users to share in NRE costs (OET, SIO, etc.)</a:t>
            </a:r>
          </a:p>
          <a:p>
            <a:pPr lvl="1"/>
            <a:endParaRPr lang="en-US" dirty="0"/>
          </a:p>
        </p:txBody>
      </p:sp>
    </p:spTree>
    <p:extLst>
      <p:ext uri="{BB962C8B-B14F-4D97-AF65-F5344CB8AC3E}">
        <p14:creationId xmlns:p14="http://schemas.microsoft.com/office/powerpoint/2010/main" val="3307756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Development Schedule</a:t>
            </a:r>
          </a:p>
        </p:txBody>
      </p:sp>
      <p:sp>
        <p:nvSpPr>
          <p:cNvPr id="3" name="Content Placeholder 2"/>
          <p:cNvSpPr>
            <a:spLocks noGrp="1"/>
          </p:cNvSpPr>
          <p:nvPr>
            <p:ph idx="1"/>
          </p:nvPr>
        </p:nvSpPr>
        <p:spPr>
          <a:xfrm>
            <a:off x="1120000" y="1542090"/>
            <a:ext cx="10233800" cy="4351338"/>
          </a:xfrm>
        </p:spPr>
        <p:txBody>
          <a:bodyPr>
            <a:normAutofit fontScale="70000" lnSpcReduction="20000"/>
          </a:bodyPr>
          <a:lstStyle/>
          <a:p>
            <a:pPr marL="0" indent="0">
              <a:buNone/>
            </a:pPr>
            <a:r>
              <a:rPr lang="en-US" dirty="0"/>
              <a:t>The following dates reflect the current schedule. They are </a:t>
            </a:r>
            <a:r>
              <a:rPr lang="en-US" dirty="0" smtClean="0"/>
              <a:t>may </a:t>
            </a:r>
            <a:r>
              <a:rPr lang="en-US" dirty="0"/>
              <a:t>change, but the plan is to adhere to this schedule if possible.</a:t>
            </a:r>
          </a:p>
          <a:p>
            <a:pPr marL="0" indent="0">
              <a:buNone/>
            </a:pPr>
            <a:endParaRPr lang="en-US" dirty="0"/>
          </a:p>
          <a:p>
            <a:r>
              <a:rPr lang="en-US" dirty="0"/>
              <a:t>First release RFP for optics and housing to potential vendors. September 20, 2019. </a:t>
            </a:r>
            <a:r>
              <a:rPr lang="en-US" dirty="0">
                <a:solidFill>
                  <a:schemeClr val="accent5"/>
                </a:solidFill>
              </a:rPr>
              <a:t>(done)</a:t>
            </a:r>
          </a:p>
          <a:p>
            <a:r>
              <a:rPr lang="en-US" dirty="0"/>
              <a:t>Deadline for initial vendor response. October 10, 2019. </a:t>
            </a:r>
            <a:r>
              <a:rPr lang="en-US" dirty="0">
                <a:solidFill>
                  <a:schemeClr val="accent5"/>
                </a:solidFill>
              </a:rPr>
              <a:t>(done)</a:t>
            </a:r>
          </a:p>
          <a:p>
            <a:r>
              <a:rPr lang="en-US" dirty="0"/>
              <a:t>Final vendor selection. October 31, 2019. </a:t>
            </a:r>
            <a:r>
              <a:rPr lang="en-US" dirty="0">
                <a:solidFill>
                  <a:schemeClr val="accent5"/>
                </a:solidFill>
              </a:rPr>
              <a:t>(done)</a:t>
            </a:r>
          </a:p>
          <a:p>
            <a:r>
              <a:rPr lang="en-US" dirty="0"/>
              <a:t>MBARI releases final housing internal diameter and internal length. January 24, 2020.</a:t>
            </a:r>
          </a:p>
          <a:p>
            <a:r>
              <a:rPr lang="en-US" dirty="0"/>
              <a:t>Critical design review (CDR) of complete design including vendor optical and housing design and MBARI camera system. Final review of all interfaces, connector ports, lens alignment fixtures, chassis to housing interface, etc. February 20, 2020.</a:t>
            </a:r>
          </a:p>
          <a:p>
            <a:r>
              <a:rPr lang="en-US" dirty="0"/>
              <a:t>Release to fabrication following the resolution of any issues raised in the CDR. ASAP following CDR.</a:t>
            </a:r>
          </a:p>
          <a:p>
            <a:r>
              <a:rPr lang="en-US" dirty="0"/>
              <a:t>Final assembly of all camera system components (MBARI and vendor) August 12, 2020.</a:t>
            </a:r>
          </a:p>
          <a:p>
            <a:r>
              <a:rPr lang="en-US" dirty="0"/>
              <a:t>At-sea testing completed. September 4, 2020.</a:t>
            </a:r>
          </a:p>
          <a:p>
            <a:endParaRPr lang="en-US" dirty="0"/>
          </a:p>
        </p:txBody>
      </p:sp>
    </p:spTree>
    <p:extLst>
      <p:ext uri="{BB962C8B-B14F-4D97-AF65-F5344CB8AC3E}">
        <p14:creationId xmlns:p14="http://schemas.microsoft.com/office/powerpoint/2010/main" val="4287247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5406"/>
          </a:xfrm>
        </p:spPr>
        <p:txBody>
          <a:bodyPr/>
          <a:lstStyle/>
          <a:p>
            <a:r>
              <a:rPr lang="en-US" dirty="0"/>
              <a:t>Camera System Requirements</a:t>
            </a:r>
          </a:p>
        </p:txBody>
      </p:sp>
      <p:sp>
        <p:nvSpPr>
          <p:cNvPr id="3" name="Content Placeholder 2"/>
          <p:cNvSpPr>
            <a:spLocks noGrp="1"/>
          </p:cNvSpPr>
          <p:nvPr>
            <p:ph idx="1"/>
          </p:nvPr>
        </p:nvSpPr>
        <p:spPr>
          <a:xfrm>
            <a:off x="838200" y="1130532"/>
            <a:ext cx="10515600" cy="4672359"/>
          </a:xfrm>
        </p:spPr>
        <p:txBody>
          <a:bodyPr/>
          <a:lstStyle/>
          <a:p>
            <a:r>
              <a:rPr lang="en-US" dirty="0"/>
              <a:t>Full camera systems requirements are here: </a:t>
            </a:r>
            <a:r>
              <a:rPr lang="en-US" sz="1200" dirty="0">
                <a:hlinkClick r:id="rId3" action="ppaction://hlinkfile"/>
              </a:rPr>
              <a:t>\\Atlas\ProjectLibrary\902001_4K_ROVCameraDevelopment\EngineeringDesignDocuments\4KCameraRequirements\4KCameraMBARIRequirements.pdf</a:t>
            </a:r>
            <a:endParaRPr lang="en-US" sz="1200" dirty="0"/>
          </a:p>
          <a:p>
            <a:r>
              <a:rPr lang="en-US" dirty="0"/>
              <a:t>Important operational requirements – lens control…</a:t>
            </a:r>
          </a:p>
        </p:txBody>
      </p:sp>
      <p:pic>
        <p:nvPicPr>
          <p:cNvPr id="5" name="Picture 4"/>
          <p:cNvPicPr>
            <a:picLocks noChangeAspect="1"/>
          </p:cNvPicPr>
          <p:nvPr/>
        </p:nvPicPr>
        <p:blipFill>
          <a:blip r:embed="rId4"/>
          <a:stretch>
            <a:fillRect/>
          </a:stretch>
        </p:blipFill>
        <p:spPr>
          <a:xfrm>
            <a:off x="2443941" y="2310472"/>
            <a:ext cx="6899564" cy="4257825"/>
          </a:xfrm>
          <a:prstGeom prst="rect">
            <a:avLst/>
          </a:prstGeom>
        </p:spPr>
      </p:pic>
      <p:sp>
        <p:nvSpPr>
          <p:cNvPr id="4" name="Oval 3"/>
          <p:cNvSpPr/>
          <p:nvPr/>
        </p:nvSpPr>
        <p:spPr>
          <a:xfrm>
            <a:off x="2055681" y="5124973"/>
            <a:ext cx="8470232" cy="17330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0252" y="6105168"/>
            <a:ext cx="2282562" cy="646331"/>
          </a:xfrm>
          <a:prstGeom prst="rect">
            <a:avLst/>
          </a:prstGeom>
          <a:noFill/>
        </p:spPr>
        <p:txBody>
          <a:bodyPr wrap="square" rtlCol="0">
            <a:spAutoFit/>
          </a:bodyPr>
          <a:lstStyle/>
          <a:p>
            <a:r>
              <a:rPr lang="en-US" i="1" dirty="0" smtClean="0">
                <a:solidFill>
                  <a:srgbClr val="0070C0"/>
                </a:solidFill>
              </a:rPr>
              <a:t>Lens position logging still a requirement?</a:t>
            </a:r>
            <a:endParaRPr lang="en-US" i="1" dirty="0">
              <a:solidFill>
                <a:srgbClr val="0070C0"/>
              </a:solidFill>
            </a:endParaRPr>
          </a:p>
        </p:txBody>
      </p:sp>
    </p:spTree>
    <p:extLst>
      <p:ext uri="{BB962C8B-B14F-4D97-AF65-F5344CB8AC3E}">
        <p14:creationId xmlns:p14="http://schemas.microsoft.com/office/powerpoint/2010/main" val="33453509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371" y="-71904"/>
            <a:ext cx="10515600" cy="1325563"/>
          </a:xfrm>
        </p:spPr>
        <p:txBody>
          <a:bodyPr/>
          <a:lstStyle/>
          <a:p>
            <a:r>
              <a:rPr lang="en-US" dirty="0"/>
              <a:t>Camera controls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30007" y="948222"/>
            <a:ext cx="7490821" cy="5618116"/>
          </a:xfrm>
        </p:spPr>
      </p:pic>
      <p:sp>
        <p:nvSpPr>
          <p:cNvPr id="3" name="TextBox 2"/>
          <p:cNvSpPr txBox="1"/>
          <p:nvPr/>
        </p:nvSpPr>
        <p:spPr>
          <a:xfrm>
            <a:off x="8639735" y="1922929"/>
            <a:ext cx="2386853" cy="369332"/>
          </a:xfrm>
          <a:prstGeom prst="rect">
            <a:avLst/>
          </a:prstGeom>
          <a:solidFill>
            <a:schemeClr val="bg1"/>
          </a:solidFill>
        </p:spPr>
        <p:txBody>
          <a:bodyPr wrap="square" rtlCol="0">
            <a:spAutoFit/>
          </a:bodyPr>
          <a:lstStyle/>
          <a:p>
            <a:r>
              <a:rPr lang="en-US" dirty="0"/>
              <a:t>Focus Position Slider</a:t>
            </a:r>
          </a:p>
        </p:txBody>
      </p:sp>
      <p:sp>
        <p:nvSpPr>
          <p:cNvPr id="5" name="TextBox 4"/>
          <p:cNvSpPr txBox="1"/>
          <p:nvPr/>
        </p:nvSpPr>
        <p:spPr>
          <a:xfrm>
            <a:off x="9130283" y="3356000"/>
            <a:ext cx="1896306" cy="369332"/>
          </a:xfrm>
          <a:prstGeom prst="rect">
            <a:avLst/>
          </a:prstGeom>
          <a:solidFill>
            <a:schemeClr val="bg1"/>
          </a:solidFill>
        </p:spPr>
        <p:txBody>
          <a:bodyPr wrap="square" rtlCol="0">
            <a:spAutoFit/>
          </a:bodyPr>
          <a:lstStyle/>
          <a:p>
            <a:r>
              <a:rPr lang="en-US" dirty="0"/>
              <a:t>Pan &amp; Tilt Control</a:t>
            </a:r>
          </a:p>
        </p:txBody>
      </p:sp>
      <p:sp>
        <p:nvSpPr>
          <p:cNvPr id="6" name="TextBox 5"/>
          <p:cNvSpPr txBox="1"/>
          <p:nvPr/>
        </p:nvSpPr>
        <p:spPr>
          <a:xfrm>
            <a:off x="1109074" y="4458550"/>
            <a:ext cx="2036148" cy="646331"/>
          </a:xfrm>
          <a:prstGeom prst="rect">
            <a:avLst/>
          </a:prstGeom>
          <a:solidFill>
            <a:schemeClr val="bg1"/>
          </a:solidFill>
        </p:spPr>
        <p:txBody>
          <a:bodyPr wrap="square" rtlCol="0">
            <a:spAutoFit/>
          </a:bodyPr>
          <a:lstStyle/>
          <a:p>
            <a:r>
              <a:rPr lang="en-US" dirty="0"/>
              <a:t>Zoom Rate Control Rocker Switch</a:t>
            </a:r>
          </a:p>
        </p:txBody>
      </p:sp>
      <p:sp>
        <p:nvSpPr>
          <p:cNvPr id="7" name="TextBox 6"/>
          <p:cNvSpPr txBox="1"/>
          <p:nvPr/>
        </p:nvSpPr>
        <p:spPr>
          <a:xfrm>
            <a:off x="7800452" y="4920215"/>
            <a:ext cx="1398727" cy="369332"/>
          </a:xfrm>
          <a:prstGeom prst="rect">
            <a:avLst/>
          </a:prstGeom>
          <a:solidFill>
            <a:schemeClr val="bg1"/>
          </a:solidFill>
        </p:spPr>
        <p:txBody>
          <a:bodyPr wrap="square" rtlCol="0">
            <a:spAutoFit/>
          </a:bodyPr>
          <a:lstStyle/>
          <a:p>
            <a:r>
              <a:rPr lang="en-US" dirty="0"/>
              <a:t>Ikegami RCP</a:t>
            </a:r>
          </a:p>
        </p:txBody>
      </p:sp>
      <p:cxnSp>
        <p:nvCxnSpPr>
          <p:cNvPr id="9" name="Straight Arrow Connector 8"/>
          <p:cNvCxnSpPr/>
          <p:nvPr/>
        </p:nvCxnSpPr>
        <p:spPr>
          <a:xfrm flipH="1">
            <a:off x="8024648" y="2088931"/>
            <a:ext cx="512380" cy="307428"/>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flipV="1">
            <a:off x="7887877" y="3409522"/>
            <a:ext cx="1223876" cy="131144"/>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6576576" y="4854643"/>
            <a:ext cx="1101231" cy="250238"/>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267867" y="4854643"/>
            <a:ext cx="1225305" cy="65572"/>
          </a:xfrm>
          <a:prstGeom prst="straightConnector1">
            <a:avLst/>
          </a:prstGeom>
          <a:ln w="317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233357" y="5789799"/>
            <a:ext cx="5060243" cy="646331"/>
          </a:xfrm>
          <a:prstGeom prst="rect">
            <a:avLst/>
          </a:prstGeom>
          <a:noFill/>
        </p:spPr>
        <p:txBody>
          <a:bodyPr wrap="square" rtlCol="0">
            <a:spAutoFit/>
          </a:bodyPr>
          <a:lstStyle/>
          <a:p>
            <a:r>
              <a:rPr lang="en-US" dirty="0">
                <a:hlinkClick r:id="rId4"/>
              </a:rPr>
              <a:t>https://www.youtube.com/watch?v=X8oWnbcLI40</a:t>
            </a:r>
            <a:endParaRPr lang="en-US" dirty="0"/>
          </a:p>
          <a:p>
            <a:endParaRPr lang="en-US" dirty="0"/>
          </a:p>
        </p:txBody>
      </p:sp>
      <p:sp>
        <p:nvSpPr>
          <p:cNvPr id="14" name="TextBox 13"/>
          <p:cNvSpPr txBox="1"/>
          <p:nvPr/>
        </p:nvSpPr>
        <p:spPr>
          <a:xfrm>
            <a:off x="10161772" y="6251464"/>
            <a:ext cx="2153092" cy="369332"/>
          </a:xfrm>
          <a:prstGeom prst="rect">
            <a:avLst/>
          </a:prstGeom>
          <a:noFill/>
        </p:spPr>
        <p:txBody>
          <a:bodyPr wrap="square" rtlCol="0">
            <a:spAutoFit/>
          </a:bodyPr>
          <a:lstStyle/>
          <a:p>
            <a:r>
              <a:rPr lang="en-US" dirty="0"/>
              <a:t>(2,794,882 views)</a:t>
            </a:r>
          </a:p>
        </p:txBody>
      </p:sp>
      <p:sp>
        <p:nvSpPr>
          <p:cNvPr id="16" name="TextBox 15"/>
          <p:cNvSpPr txBox="1"/>
          <p:nvPr/>
        </p:nvSpPr>
        <p:spPr>
          <a:xfrm>
            <a:off x="10278730" y="5450348"/>
            <a:ext cx="2014870" cy="369332"/>
          </a:xfrm>
          <a:prstGeom prst="rect">
            <a:avLst/>
          </a:prstGeom>
          <a:noFill/>
        </p:spPr>
        <p:txBody>
          <a:bodyPr wrap="square" rtlCol="0">
            <a:spAutoFit/>
          </a:bodyPr>
          <a:lstStyle/>
          <a:p>
            <a:r>
              <a:rPr lang="en-US" dirty="0"/>
              <a:t>Focus example</a:t>
            </a:r>
          </a:p>
        </p:txBody>
      </p:sp>
    </p:spTree>
    <p:extLst>
      <p:ext uri="{BB962C8B-B14F-4D97-AF65-F5344CB8AC3E}">
        <p14:creationId xmlns:p14="http://schemas.microsoft.com/office/powerpoint/2010/main" val="8559959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33136</TotalTime>
  <Words>4731</Words>
  <Application>Microsoft Office PowerPoint</Application>
  <PresentationFormat>Widescreen</PresentationFormat>
  <Paragraphs>744</Paragraphs>
  <Slides>47</Slides>
  <Notes>47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Avenir Next</vt:lpstr>
      <vt:lpstr>Calibri</vt:lpstr>
      <vt:lpstr>Calibri Light</vt:lpstr>
      <vt:lpstr>Helvetica Light</vt:lpstr>
      <vt:lpstr>Office Theme</vt:lpstr>
      <vt:lpstr>MBARI 4K ROV Camera Project Concept Review</vt:lpstr>
      <vt:lpstr>Attendees</vt:lpstr>
      <vt:lpstr>Post-review notes (by Paul Roberts) have been added to notes section of slides!</vt:lpstr>
      <vt:lpstr>902001 ROV 4k Camera Project Summary</vt:lpstr>
      <vt:lpstr>Goals of the Meeting</vt:lpstr>
      <vt:lpstr>Project Plan of Action</vt:lpstr>
      <vt:lpstr>Development Schedule</vt:lpstr>
      <vt:lpstr>Camera System Requirements</vt:lpstr>
      <vt:lpstr>Camera controls</vt:lpstr>
      <vt:lpstr>Camera System Requirements continued…</vt:lpstr>
      <vt:lpstr>Titanium Housing in Air Example</vt:lpstr>
      <vt:lpstr>Camera System Requirements continued…</vt:lpstr>
      <vt:lpstr>Camera System Requirements continued…</vt:lpstr>
      <vt:lpstr>Camera System Requirements continued…</vt:lpstr>
      <vt:lpstr>Camera System Requirements continued…</vt:lpstr>
      <vt:lpstr>Camera System Requirements continued…</vt:lpstr>
      <vt:lpstr>Best Candidate Camera Module</vt:lpstr>
      <vt:lpstr>Size and Weight Estimates</vt:lpstr>
      <vt:lpstr>The Challenge of a Small Housing with the P-50 Camera</vt:lpstr>
      <vt:lpstr>Chassis Modifications</vt:lpstr>
      <vt:lpstr>PowerPoint Presentation</vt:lpstr>
      <vt:lpstr>PowerPoint Presentation</vt:lpstr>
      <vt:lpstr>PowerPoint Presentation</vt:lpstr>
      <vt:lpstr>Argument for Modifying Frame</vt:lpstr>
      <vt:lpstr>Telemetry System - Top to Bottom Architecture with Off-the-Shelf Grass Valley / Telecaster Telemetry</vt:lpstr>
      <vt:lpstr>Optical Dome Port and Housing</vt:lpstr>
      <vt:lpstr>Camera controls</vt:lpstr>
      <vt:lpstr>Topside Control Box</vt:lpstr>
      <vt:lpstr>Current Lapbox Design Detail</vt:lpstr>
      <vt:lpstr>Lens Drive Servos and Housekeeping</vt:lpstr>
      <vt:lpstr>Lens Drive System</vt:lpstr>
      <vt:lpstr>PowerPoint Presentation</vt:lpstr>
      <vt:lpstr>PowerPoint Presentation</vt:lpstr>
      <vt:lpstr>PowerPoint Presentation</vt:lpstr>
      <vt:lpstr>Technical challenges including long term data storage</vt:lpstr>
      <vt:lpstr>Next Steps</vt:lpstr>
      <vt:lpstr>PowerPoint Presentation</vt:lpstr>
      <vt:lpstr>Top to Bottom Alternative Architecture</vt:lpstr>
      <vt:lpstr>Cost Models for Handling 4K Video Data from the MBARI ROV’s</vt:lpstr>
      <vt:lpstr>Four Different Cost Models for Handling 4K Video Data from the MBARI ROV’s, continued..</vt:lpstr>
      <vt:lpstr>Cost Model A – Keep all 4K Video at Master Level</vt:lpstr>
      <vt:lpstr>Cost Model D – Annotation Selects 4K Video at Master Level, All Else Mezzanine (H.265?) Only</vt:lpstr>
      <vt:lpstr>Annual Costs Model A: All Data + 4K ROV Cameras (4028 60p) + Converting Archive to Files</vt:lpstr>
      <vt:lpstr>Model D Video Only Storage Volumes with 20% 4K Annotation Selects + Mezzanine </vt:lpstr>
      <vt:lpstr>Model D - Video Only Storage Costs with 20% 4K Selects 80% Mezzanine vs. Model A – Keep All 4K Video</vt:lpstr>
      <vt:lpstr>2030 Storage Costs Model A, keep all 4K vs Model D, 4K selects </vt:lpstr>
      <vt:lpstr>Other camera projects</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on 4K ROV Camera Requirements</dc:title>
  <dc:creator>Mark Chaffey</dc:creator>
  <cp:lastModifiedBy>Mark Chaffey</cp:lastModifiedBy>
  <cp:revision>150</cp:revision>
  <cp:lastPrinted>2019-11-15T21:47:59Z</cp:lastPrinted>
  <dcterms:created xsi:type="dcterms:W3CDTF">2018-11-08T21:26:11Z</dcterms:created>
  <dcterms:modified xsi:type="dcterms:W3CDTF">2019-11-15T21:50:38Z</dcterms:modified>
</cp:coreProperties>
</file>