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8"/>
  </p:notesMasterIdLst>
  <p:sldIdLst>
    <p:sldId id="392" r:id="rId4"/>
    <p:sldId id="396" r:id="rId5"/>
    <p:sldId id="395" r:id="rId6"/>
    <p:sldId id="393" r:id="rId7"/>
    <p:sldId id="257" r:id="rId8"/>
    <p:sldId id="266" r:id="rId9"/>
    <p:sldId id="272" r:id="rId10"/>
    <p:sldId id="288" r:id="rId11"/>
    <p:sldId id="307" r:id="rId12"/>
    <p:sldId id="323" r:id="rId13"/>
    <p:sldId id="329" r:id="rId14"/>
    <p:sldId id="330" r:id="rId15"/>
    <p:sldId id="391" r:id="rId16"/>
    <p:sldId id="30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6993" autoAdjust="0"/>
    <p:restoredTop sz="94660"/>
  </p:normalViewPr>
  <p:slideViewPr>
    <p:cSldViewPr snapToGrid="0">
      <p:cViewPr varScale="1">
        <p:scale>
          <a:sx n="68" d="100"/>
          <a:sy n="68" d="100"/>
        </p:scale>
        <p:origin x="84" y="106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Atlas\ProjectLibrary\TechnicalAdvisoryGroups\Video\StategicVIsionForImagery\StrategicVisionReport\StorageCalculation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2">
                    <a:lumMod val="40000"/>
                    <a:lumOff val="60000"/>
                  </a:schemeClr>
                </a:solidFill>
                <a:latin typeface="+mn-lt"/>
                <a:ea typeface="+mn-ea"/>
                <a:cs typeface="+mn-cs"/>
              </a:defRPr>
            </a:pPr>
            <a:r>
              <a:rPr lang="en-US" dirty="0">
                <a:solidFill>
                  <a:schemeClr val="bg2">
                    <a:lumMod val="40000"/>
                    <a:lumOff val="60000"/>
                  </a:schemeClr>
                </a:solidFill>
              </a:rPr>
              <a:t>Annual Video</a:t>
            </a:r>
            <a:r>
              <a:rPr lang="en-US" baseline="0" dirty="0">
                <a:solidFill>
                  <a:schemeClr val="bg2">
                    <a:lumMod val="40000"/>
                    <a:lumOff val="60000"/>
                  </a:schemeClr>
                </a:solidFill>
              </a:rPr>
              <a:t> Only </a:t>
            </a:r>
            <a:r>
              <a:rPr lang="en-US" dirty="0">
                <a:solidFill>
                  <a:schemeClr val="bg2">
                    <a:lumMod val="40000"/>
                    <a:lumOff val="60000"/>
                  </a:schemeClr>
                </a:solidFill>
              </a:rPr>
              <a:t>Data Storage Costs with</a:t>
            </a:r>
            <a:r>
              <a:rPr lang="en-US" baseline="0" dirty="0">
                <a:solidFill>
                  <a:schemeClr val="bg2">
                    <a:lumMod val="40000"/>
                    <a:lumOff val="60000"/>
                  </a:schemeClr>
                </a:solidFill>
              </a:rPr>
              <a:t> 4K Cameras on ROV's Model D Select 4K </a:t>
            </a:r>
            <a:endParaRPr lang="en-US" dirty="0">
              <a:solidFill>
                <a:schemeClr val="bg2">
                  <a:lumMod val="40000"/>
                  <a:lumOff val="60000"/>
                </a:scheme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40000"/>
                  <a:lumOff val="60000"/>
                </a:schemeClr>
              </a:solidFill>
              <a:latin typeface="+mn-lt"/>
              <a:ea typeface="+mn-ea"/>
              <a:cs typeface="+mn-cs"/>
            </a:defRPr>
          </a:pPr>
          <a:endParaRPr lang="en-US"/>
        </a:p>
      </c:txPr>
    </c:title>
    <c:autoTitleDeleted val="0"/>
    <c:plotArea>
      <c:layout>
        <c:manualLayout>
          <c:layoutTarget val="inner"/>
          <c:xMode val="edge"/>
          <c:yMode val="edge"/>
          <c:x val="0.12863789134878373"/>
          <c:y val="0.12000003739513003"/>
          <c:w val="0.83378310255446264"/>
          <c:h val="0.61908086509893812"/>
        </c:manualLayout>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8670-5E4A-8BB0-BEDBE421B6F3}"/>
            </c:ext>
          </c:extLst>
        </c:ser>
        <c:ser>
          <c:idx val="1"/>
          <c:order val="1"/>
          <c:tx>
            <c:strRef>
              <c:f>'DataStorageAll+4K+Archive'!$U$2</c:f>
              <c:strCache>
                <c:ptCount val="1"/>
                <c:pt idx="0">
                  <c:v>Model D 2 Main ROV Cameras Annual Video Fixed Cost + Tape 4K HQ Selects + Mezz only</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'DataStorageAll+4K+Archive'!$U$4:$U$16</c:f>
              <c:numCache>
                <c:formatCode>"$"#,##0.00</c:formatCode>
                <c:ptCount val="13"/>
                <c:pt idx="0">
                  <c:v>0</c:v>
                </c:pt>
                <c:pt idx="1">
                  <c:v>0</c:v>
                </c:pt>
                <c:pt idx="2">
                  <c:v>29065.948235294116</c:v>
                </c:pt>
                <c:pt idx="3">
                  <c:v>34616.432470588232</c:v>
                </c:pt>
                <c:pt idx="4">
                  <c:v>40166.916705882359</c:v>
                </c:pt>
                <c:pt idx="5">
                  <c:v>45717.400941176464</c:v>
                </c:pt>
                <c:pt idx="6">
                  <c:v>51267.885176470576</c:v>
                </c:pt>
                <c:pt idx="7">
                  <c:v>52417.232610145074</c:v>
                </c:pt>
                <c:pt idx="8">
                  <c:v>53566.58004381958</c:v>
                </c:pt>
                <c:pt idx="9">
                  <c:v>54715.927477494064</c:v>
                </c:pt>
                <c:pt idx="10">
                  <c:v>55865.274911168555</c:v>
                </c:pt>
                <c:pt idx="11">
                  <c:v>57014.622344843039</c:v>
                </c:pt>
                <c:pt idx="12">
                  <c:v>58163.969778517523</c:v>
                </c:pt>
              </c:numCache>
            </c:numRef>
          </c:val>
          <c:extLst>
            <c:ext xmlns:c16="http://schemas.microsoft.com/office/drawing/2014/chart" uri="{C3380CC4-5D6E-409C-BE32-E72D297353CC}">
              <c16:uniqueId val="{00000001-8670-5E4A-8BB0-BEDBE421B6F3}"/>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2-8670-5E4A-8BB0-BEDBE421B6F3}"/>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8670-5E4A-8BB0-BEDBE421B6F3}"/>
            </c:ext>
          </c:extLst>
        </c:ser>
        <c:dLbls>
          <c:showLegendKey val="0"/>
          <c:showVal val="0"/>
          <c:showCatName val="0"/>
          <c:showSerName val="0"/>
          <c:showPercent val="0"/>
          <c:showBubbleSize val="0"/>
        </c:dLbls>
        <c:axId val="191535504"/>
        <c:axId val="191539816"/>
      </c:areaChart>
      <c:catAx>
        <c:axId val="191535504"/>
        <c:scaling>
          <c:orientation val="minMax"/>
        </c:scaling>
        <c:delete val="0"/>
        <c:axPos val="b"/>
        <c:numFmt formatCode="0" sourceLinked="1"/>
        <c:majorTickMark val="out"/>
        <c:minorTickMark val="none"/>
        <c:tickLblPos val="nextTo"/>
        <c:spPr>
          <a:noFill/>
          <a:ln w="9525" cap="flat" cmpd="sng" algn="ctr">
            <a:solidFill>
              <a:srgbClr val="1F497D">
                <a:lumMod val="20000"/>
                <a:lumOff val="80000"/>
              </a:srgbClr>
            </a:solidFill>
            <a:round/>
          </a:ln>
          <a:effectLst/>
        </c:spPr>
        <c:txPr>
          <a:bodyPr rot="-60000000" spcFirstLastPara="1" vertOverflow="ellipsis" vert="horz" wrap="square" anchor="ctr" anchorCtr="1"/>
          <a:lstStyle/>
          <a:p>
            <a:pPr>
              <a:defRPr sz="1050" b="0" i="0" u="none" strike="noStrike" kern="1200" baseline="0">
                <a:solidFill>
                  <a:schemeClr val="bg2">
                    <a:lumMod val="40000"/>
                    <a:lumOff val="60000"/>
                  </a:schemeClr>
                </a:solidFill>
                <a:latin typeface="+mn-lt"/>
                <a:ea typeface="+mn-ea"/>
                <a:cs typeface="+mn-cs"/>
              </a:defRPr>
            </a:pPr>
            <a:endParaRPr lang="en-US"/>
          </a:p>
        </c:txPr>
        <c:crossAx val="191539816"/>
        <c:crosses val="autoZero"/>
        <c:auto val="1"/>
        <c:lblAlgn val="ctr"/>
        <c:lblOffset val="100"/>
        <c:noMultiLvlLbl val="0"/>
      </c:catAx>
      <c:valAx>
        <c:axId val="191539816"/>
        <c:scaling>
          <c:orientation val="minMax"/>
          <c:max val="18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solidFill>
              <a:srgbClr val="1F497D">
                <a:lumMod val="40000"/>
                <a:lumOff val="60000"/>
              </a:srgbClr>
            </a:solidFill>
          </a:ln>
          <a:effectLst/>
        </c:spPr>
        <c:txPr>
          <a:bodyPr rot="-60000000" spcFirstLastPara="1" vertOverflow="ellipsis" vert="horz" wrap="square" anchor="ctr" anchorCtr="1"/>
          <a:lstStyle/>
          <a:p>
            <a:pPr>
              <a:defRPr sz="1100" b="0" i="0" u="none" strike="noStrike" kern="1200" baseline="0">
                <a:solidFill>
                  <a:schemeClr val="bg2">
                    <a:lumMod val="40000"/>
                    <a:lumOff val="60000"/>
                  </a:schemeClr>
                </a:solidFill>
                <a:latin typeface="+mn-lt"/>
                <a:ea typeface="+mn-ea"/>
                <a:cs typeface="+mn-cs"/>
              </a:defRPr>
            </a:pPr>
            <a:endParaRPr lang="en-US"/>
          </a:p>
        </c:txPr>
        <c:crossAx val="191535504"/>
        <c:crosses val="autoZero"/>
        <c:crossBetween val="midCat"/>
        <c:dispUnits>
          <c:builtInUnit val="thousands"/>
          <c:dispUnitsLbl>
            <c:layout>
              <c:manualLayout>
                <c:xMode val="edge"/>
                <c:yMode val="edge"/>
                <c:x val="5.0477025223145547E-3"/>
                <c:y val="0.40131011165977132"/>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2.578527228041886E-2"/>
          <c:y val="0.86587488711345117"/>
          <c:w val="0.97279598547988522"/>
          <c:h val="0.11026389054947307"/>
        </c:manualLayout>
      </c:layout>
      <c:overlay val="0"/>
      <c:spPr>
        <a:noFill/>
        <a:ln>
          <a:solidFill>
            <a:srgbClr val="1F497D">
              <a:lumMod val="20000"/>
              <a:lumOff val="80000"/>
              <a:alpha val="37000"/>
            </a:srgbClr>
          </a:solidFill>
        </a:ln>
        <a:effectLst/>
      </c:spPr>
      <c:txPr>
        <a:bodyPr rot="0" spcFirstLastPara="1" vertOverflow="ellipsis" vert="horz" wrap="square" anchor="ctr" anchorCtr="1"/>
        <a:lstStyle/>
        <a:p>
          <a:pPr>
            <a:defRPr sz="1050" b="0" i="0" u="none" strike="noStrike" kern="1200" baseline="0">
              <a:solidFill>
                <a:schemeClr val="bg2">
                  <a:lumMod val="40000"/>
                  <a:lumOff val="60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2">
                    <a:lumMod val="40000"/>
                    <a:lumOff val="60000"/>
                  </a:schemeClr>
                </a:solidFill>
                <a:latin typeface="+mn-lt"/>
                <a:ea typeface="+mn-ea"/>
                <a:cs typeface="+mn-cs"/>
              </a:defRPr>
            </a:pPr>
            <a:r>
              <a:rPr lang="en-US">
                <a:solidFill>
                  <a:schemeClr val="bg2">
                    <a:lumMod val="40000"/>
                    <a:lumOff val="60000"/>
                  </a:schemeClr>
                </a:solidFill>
              </a:rPr>
              <a:t>Annual Video</a:t>
            </a:r>
            <a:r>
              <a:rPr lang="en-US" baseline="0">
                <a:solidFill>
                  <a:schemeClr val="bg2">
                    <a:lumMod val="40000"/>
                    <a:lumOff val="60000"/>
                  </a:schemeClr>
                </a:solidFill>
              </a:rPr>
              <a:t> Only </a:t>
            </a:r>
            <a:r>
              <a:rPr lang="en-US">
                <a:solidFill>
                  <a:schemeClr val="bg2">
                    <a:lumMod val="40000"/>
                    <a:lumOff val="60000"/>
                  </a:schemeClr>
                </a:solidFill>
              </a:rPr>
              <a:t>Data Storage Costs with</a:t>
            </a:r>
            <a:r>
              <a:rPr lang="en-US" baseline="0">
                <a:solidFill>
                  <a:schemeClr val="bg2">
                    <a:lumMod val="40000"/>
                    <a:lumOff val="60000"/>
                  </a:schemeClr>
                </a:solidFill>
              </a:rPr>
              <a:t> HD Cameras on ROV's </a:t>
            </a:r>
            <a:endParaRPr lang="en-US">
              <a:solidFill>
                <a:schemeClr val="bg2">
                  <a:lumMod val="40000"/>
                  <a:lumOff val="60000"/>
                </a:scheme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40000"/>
                  <a:lumOff val="60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'DataStorageAll+4K+Archive'!$P$2</c:f>
              <c:strCache>
                <c:ptCount val="1"/>
                <c:pt idx="0">
                  <c:v>2 Main ROV Cameras Annual Video Fixed Cost + Tape HD switch stay with HD</c:v>
                </c:pt>
              </c:strCache>
            </c:strRef>
          </c:tx>
          <c:spPr>
            <a:solidFill>
              <a:schemeClr val="accent1"/>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'DataStorageAll+4K+Archive'!$P$4:$P$16</c:f>
              <c:numCache>
                <c:formatCode>"$"#,##0</c:formatCode>
                <c:ptCount val="13"/>
                <c:pt idx="0">
                  <c:v>7069.552941176471</c:v>
                </c:pt>
                <c:pt idx="1">
                  <c:v>15146.991529411767</c:v>
                </c:pt>
                <c:pt idx="2">
                  <c:v>19350.08311764706</c:v>
                </c:pt>
                <c:pt idx="3">
                  <c:v>23553.174705882353</c:v>
                </c:pt>
                <c:pt idx="4">
                  <c:v>27756.26629411765</c:v>
                </c:pt>
                <c:pt idx="5">
                  <c:v>31959.357882352946</c:v>
                </c:pt>
                <c:pt idx="6">
                  <c:v>36162.449470588239</c:v>
                </c:pt>
                <c:pt idx="7">
                  <c:v>40365.541058823539</c:v>
                </c:pt>
                <c:pt idx="8">
                  <c:v>44568.632647058825</c:v>
                </c:pt>
                <c:pt idx="9">
                  <c:v>48771.724235294118</c:v>
                </c:pt>
                <c:pt idx="10">
                  <c:v>52974.81582352941</c:v>
                </c:pt>
                <c:pt idx="11">
                  <c:v>57177.907411764703</c:v>
                </c:pt>
                <c:pt idx="12">
                  <c:v>61380.998999999989</c:v>
                </c:pt>
              </c:numCache>
            </c:numRef>
          </c:val>
          <c:extLst>
            <c:ext xmlns:c16="http://schemas.microsoft.com/office/drawing/2014/chart" uri="{C3380CC4-5D6E-409C-BE32-E72D297353CC}">
              <c16:uniqueId val="{00000000-622E-BA4D-B08D-8133B3395DD9}"/>
            </c:ext>
          </c:extLst>
        </c:ser>
        <c:ser>
          <c:idx val="2"/>
          <c:order val="1"/>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1-622E-BA4D-B08D-8133B3395DD9}"/>
            </c:ext>
          </c:extLst>
        </c:ser>
        <c:ser>
          <c:idx val="3"/>
          <c:order val="2"/>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2-622E-BA4D-B08D-8133B3395DD9}"/>
            </c:ext>
          </c:extLst>
        </c:ser>
        <c:dLbls>
          <c:showLegendKey val="0"/>
          <c:showVal val="0"/>
          <c:showCatName val="0"/>
          <c:showSerName val="0"/>
          <c:showPercent val="0"/>
          <c:showBubbleSize val="0"/>
        </c:dLbls>
        <c:axId val="191537464"/>
        <c:axId val="191542168"/>
      </c:areaChart>
      <c:catAx>
        <c:axId val="191537464"/>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bg2">
                    <a:lumMod val="40000"/>
                    <a:lumOff val="60000"/>
                  </a:schemeClr>
                </a:solidFill>
                <a:latin typeface="+mn-lt"/>
                <a:ea typeface="+mn-ea"/>
                <a:cs typeface="+mn-cs"/>
              </a:defRPr>
            </a:pPr>
            <a:endParaRPr lang="en-US"/>
          </a:p>
        </c:txPr>
        <c:crossAx val="191542168"/>
        <c:crosses val="autoZero"/>
        <c:auto val="1"/>
        <c:lblAlgn val="ctr"/>
        <c:lblOffset val="100"/>
        <c:noMultiLvlLbl val="0"/>
      </c:catAx>
      <c:valAx>
        <c:axId val="191542168"/>
        <c:scaling>
          <c:orientation val="minMax"/>
          <c:max val="18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bg2">
                    <a:lumMod val="60000"/>
                    <a:lumOff val="40000"/>
                  </a:schemeClr>
                </a:solidFill>
                <a:latin typeface="+mn-lt"/>
                <a:ea typeface="+mn-ea"/>
                <a:cs typeface="+mn-cs"/>
              </a:defRPr>
            </a:pPr>
            <a:endParaRPr lang="en-US"/>
          </a:p>
        </c:txPr>
        <c:crossAx val="191537464"/>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bg2">
                          <a:lumMod val="40000"/>
                          <a:lumOff val="60000"/>
                        </a:schemeClr>
                      </a:solidFill>
                      <a:latin typeface="+mn-lt"/>
                      <a:ea typeface="+mn-ea"/>
                      <a:cs typeface="+mn-cs"/>
                    </a:defRPr>
                  </a:pPr>
                  <a:r>
                    <a:rPr lang="en-US" sz="1600" b="1">
                      <a:solidFill>
                        <a:schemeClr val="bg2">
                          <a:lumMod val="40000"/>
                          <a:lumOff val="60000"/>
                        </a:schemeClr>
                      </a:solidFill>
                    </a:rPr>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bg2">
                        <a:lumMod val="40000"/>
                        <a:lumOff val="60000"/>
                      </a:schemeClr>
                    </a:solidFill>
                    <a:latin typeface="+mn-lt"/>
                    <a:ea typeface="+mn-ea"/>
                    <a:cs typeface="+mn-cs"/>
                  </a:defRPr>
                </a:pPr>
                <a:endParaRPr lang="en-US"/>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bg2">
                  <a:lumMod val="40000"/>
                  <a:lumOff val="60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80533A-2914-46ED-9941-0D76FEF41821}" type="datetimeFigureOut">
              <a:rPr lang="en-US" smtClean="0"/>
              <a:t>11/24/2020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A5BE7E-77E1-4106-9D8D-F87333CF0161}" type="slidenum">
              <a:rPr lang="en-US" smtClean="0"/>
              <a:t>‹#›</a:t>
            </a:fld>
            <a:endParaRPr lang="en-US"/>
          </a:p>
        </p:txBody>
      </p:sp>
    </p:spTree>
    <p:extLst>
      <p:ext uri="{BB962C8B-B14F-4D97-AF65-F5344CB8AC3E}">
        <p14:creationId xmlns:p14="http://schemas.microsoft.com/office/powerpoint/2010/main" val="3449614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Museum</a:t>
            </a:r>
            <a:r>
              <a:rPr lang="en-US" baseline="0" dirty="0"/>
              <a:t> of obsolete media!</a:t>
            </a:r>
            <a:endParaRPr lang="en-US" dirty="0"/>
          </a:p>
        </p:txBody>
      </p:sp>
      <p:sp>
        <p:nvSpPr>
          <p:cNvPr id="4" name="Slide Number Placeholder 3"/>
          <p:cNvSpPr>
            <a:spLocks noGrp="1"/>
          </p:cNvSpPr>
          <p:nvPr>
            <p:ph type="sldNum" sz="quarter" idx="10"/>
          </p:nvPr>
        </p:nvSpPr>
        <p:spPr/>
        <p:txBody>
          <a:bodyPr/>
          <a:lstStyle/>
          <a:p>
            <a:fld id="{C395C527-8CC5-42FA-B902-92C2F243D1C2}" type="slidenum">
              <a:rPr lang="en-US" smtClean="0"/>
              <a:t>1</a:t>
            </a:fld>
            <a:endParaRPr lang="en-US"/>
          </a:p>
        </p:txBody>
      </p:sp>
    </p:spTree>
    <p:extLst>
      <p:ext uri="{BB962C8B-B14F-4D97-AF65-F5344CB8AC3E}">
        <p14:creationId xmlns:p14="http://schemas.microsoft.com/office/powerpoint/2010/main" val="1227850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0E70466-AF97-4148-9567-B5F951BFCE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032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E70466-AF97-4148-9567-B5F951BFCE66}" type="slidenum">
              <a:rPr lang="en-US" smtClean="0"/>
              <a:t>3</a:t>
            </a:fld>
            <a:endParaRPr lang="en-US"/>
          </a:p>
        </p:txBody>
      </p:sp>
    </p:spTree>
    <p:extLst>
      <p:ext uri="{BB962C8B-B14F-4D97-AF65-F5344CB8AC3E}">
        <p14:creationId xmlns:p14="http://schemas.microsoft.com/office/powerpoint/2010/main" val="3856940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95C527-8CC5-42FA-B902-92C2F243D1C2}" type="slidenum">
              <a:rPr lang="en-US" smtClean="0"/>
              <a:t>4</a:t>
            </a:fld>
            <a:endParaRPr lang="en-US"/>
          </a:p>
        </p:txBody>
      </p:sp>
    </p:spTree>
    <p:extLst>
      <p:ext uri="{BB962C8B-B14F-4D97-AF65-F5344CB8AC3E}">
        <p14:creationId xmlns:p14="http://schemas.microsoft.com/office/powerpoint/2010/main" val="2460595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87C5D-2A63-47B7-89E8-7D2535858D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7588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025" y="4516438"/>
            <a:ext cx="5661025" cy="4490676"/>
          </a:xfrm>
        </p:spPr>
        <p:txBody>
          <a:bodyPr/>
          <a:lstStyle/>
          <a:p>
            <a:r>
              <a:rPr lang="en-US" dirty="0"/>
              <a:t>In ROV videography a wide field of view AND large zoom factor are both important for both for piloting and scientific image capturing. An additional quality that is very important is a wide depth of field – having as much depth of the image appearing to be in focus as possible – due to the difficulties of maintaining precision focus with both a moving vehicle and often moving targets.</a:t>
            </a:r>
          </a:p>
          <a:p>
            <a:endParaRPr lang="en-US" dirty="0"/>
          </a:p>
          <a:p>
            <a:r>
              <a:rPr lang="en-US" dirty="0"/>
              <a:t>This is the opposite of the usual goals of cinematography where a narrow depth of field is often used to direct viewers to the focused dramatic object and the background is purposely de-focused. Digital cinematography uses 35mm and ever larger imagers and the PL lens mount.</a:t>
            </a:r>
          </a:p>
          <a:p>
            <a:endParaRPr lang="en-US" dirty="0"/>
          </a:p>
          <a:p>
            <a:r>
              <a:rPr lang="en-US" dirty="0"/>
              <a:t>So while large format high resolution digital imagers are taking the cinematography world by storm, ROV videography is best served by cameras developed for another mass application, live sports coverage and action field shooting such as live news coverage. Here the premium is on a wide depth of field, both wide angle and powerful zoom capabilities and a light portable package. These properties require a relatively smaller imager size with the most popular being the 2/3” format and B4 lens mount.</a:t>
            </a:r>
          </a:p>
          <a:p>
            <a:endParaRPr lang="en-US" dirty="0"/>
          </a:p>
          <a:p>
            <a:r>
              <a:rPr lang="en-US" dirty="0"/>
              <a:t>The Sony HDC P-50 is a breakthrough camera in that uses a new imager that has 4K resolution in the 2/3” sensor format. This sensor size allows a very wide angle lens that also provides 15X zoom in a compact package. The camera will output progressively scanned video in the UHD 3840x2160 format at 60 frames a second, which is state-of-the-art.</a:t>
            </a:r>
          </a:p>
          <a:p>
            <a:endParaRPr lang="en-US" dirty="0"/>
          </a:p>
          <a:p>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87C5D-2A63-47B7-89E8-7D2535858D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6241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87C5D-2A63-47B7-89E8-7D2535858D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6583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1C5FEA-9FA8-438F-9D94-A6D40AB293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6313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87C5D-2A63-47B7-89E8-7D2535858D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526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693F3-8776-4624-B670-5EE1C65E89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1CE3A46-5727-4513-8089-661CBD8676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C39A57-4944-4985-94D0-74D570AF7298}"/>
              </a:ext>
            </a:extLst>
          </p:cNvPr>
          <p:cNvSpPr>
            <a:spLocks noGrp="1"/>
          </p:cNvSpPr>
          <p:nvPr>
            <p:ph type="dt" sz="half" idx="10"/>
          </p:nvPr>
        </p:nvSpPr>
        <p:spPr/>
        <p:txBody>
          <a:bodyPr/>
          <a:lstStyle/>
          <a:p>
            <a:fld id="{D04762AF-D549-4AF1-BA73-C1C8773C809F}" type="datetimeFigureOut">
              <a:rPr lang="en-US" smtClean="0"/>
              <a:t>11/24/2020</a:t>
            </a:fld>
            <a:endParaRPr lang="en-US"/>
          </a:p>
        </p:txBody>
      </p:sp>
      <p:sp>
        <p:nvSpPr>
          <p:cNvPr id="5" name="Footer Placeholder 4">
            <a:extLst>
              <a:ext uri="{FF2B5EF4-FFF2-40B4-BE49-F238E27FC236}">
                <a16:creationId xmlns:a16="http://schemas.microsoft.com/office/drawing/2014/main" id="{B48D77C9-9283-4B00-B84C-D9F4027DEE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CA3597-CCCC-4B4F-A44A-B64E628406F7}"/>
              </a:ext>
            </a:extLst>
          </p:cNvPr>
          <p:cNvSpPr>
            <a:spLocks noGrp="1"/>
          </p:cNvSpPr>
          <p:nvPr>
            <p:ph type="sldNum" sz="quarter" idx="12"/>
          </p:nvPr>
        </p:nvSpPr>
        <p:spPr/>
        <p:txBody>
          <a:bodyPr/>
          <a:lstStyle/>
          <a:p>
            <a:fld id="{D573BFCA-168B-4A7F-B09C-E39D45557F9F}" type="slidenum">
              <a:rPr lang="en-US" smtClean="0"/>
              <a:t>‹#›</a:t>
            </a:fld>
            <a:endParaRPr lang="en-US"/>
          </a:p>
        </p:txBody>
      </p:sp>
    </p:spTree>
    <p:extLst>
      <p:ext uri="{BB962C8B-B14F-4D97-AF65-F5344CB8AC3E}">
        <p14:creationId xmlns:p14="http://schemas.microsoft.com/office/powerpoint/2010/main" val="2020075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E3405-F16F-4579-9DBB-72E53CD065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194B1B-BDEE-4A44-874A-1BD3B27BA08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48F7F0-3F24-486E-A0C7-AB0307F13B9D}"/>
              </a:ext>
            </a:extLst>
          </p:cNvPr>
          <p:cNvSpPr>
            <a:spLocks noGrp="1"/>
          </p:cNvSpPr>
          <p:nvPr>
            <p:ph type="dt" sz="half" idx="10"/>
          </p:nvPr>
        </p:nvSpPr>
        <p:spPr/>
        <p:txBody>
          <a:bodyPr/>
          <a:lstStyle/>
          <a:p>
            <a:fld id="{D04762AF-D549-4AF1-BA73-C1C8773C809F}" type="datetimeFigureOut">
              <a:rPr lang="en-US" smtClean="0"/>
              <a:t>11/24/2020</a:t>
            </a:fld>
            <a:endParaRPr lang="en-US"/>
          </a:p>
        </p:txBody>
      </p:sp>
      <p:sp>
        <p:nvSpPr>
          <p:cNvPr id="5" name="Footer Placeholder 4">
            <a:extLst>
              <a:ext uri="{FF2B5EF4-FFF2-40B4-BE49-F238E27FC236}">
                <a16:creationId xmlns:a16="http://schemas.microsoft.com/office/drawing/2014/main" id="{7E1E4E07-09A1-40F0-8448-7FE30C1D93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2457FE-672B-42EA-AE20-057D49519C5C}"/>
              </a:ext>
            </a:extLst>
          </p:cNvPr>
          <p:cNvSpPr>
            <a:spLocks noGrp="1"/>
          </p:cNvSpPr>
          <p:nvPr>
            <p:ph type="sldNum" sz="quarter" idx="12"/>
          </p:nvPr>
        </p:nvSpPr>
        <p:spPr/>
        <p:txBody>
          <a:bodyPr/>
          <a:lstStyle/>
          <a:p>
            <a:fld id="{D573BFCA-168B-4A7F-B09C-E39D45557F9F}" type="slidenum">
              <a:rPr lang="en-US" smtClean="0"/>
              <a:t>‹#›</a:t>
            </a:fld>
            <a:endParaRPr lang="en-US"/>
          </a:p>
        </p:txBody>
      </p:sp>
    </p:spTree>
    <p:extLst>
      <p:ext uri="{BB962C8B-B14F-4D97-AF65-F5344CB8AC3E}">
        <p14:creationId xmlns:p14="http://schemas.microsoft.com/office/powerpoint/2010/main" val="1698884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21585F-C076-4CEA-B354-6A3A12E870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5EBAC0-82F3-4E92-BC8C-FA66867DA28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4BD0E-F77E-4C95-82CA-646C29EF7938}"/>
              </a:ext>
            </a:extLst>
          </p:cNvPr>
          <p:cNvSpPr>
            <a:spLocks noGrp="1"/>
          </p:cNvSpPr>
          <p:nvPr>
            <p:ph type="dt" sz="half" idx="10"/>
          </p:nvPr>
        </p:nvSpPr>
        <p:spPr/>
        <p:txBody>
          <a:bodyPr/>
          <a:lstStyle/>
          <a:p>
            <a:fld id="{D04762AF-D549-4AF1-BA73-C1C8773C809F}" type="datetimeFigureOut">
              <a:rPr lang="en-US" smtClean="0"/>
              <a:t>11/24/2020</a:t>
            </a:fld>
            <a:endParaRPr lang="en-US"/>
          </a:p>
        </p:txBody>
      </p:sp>
      <p:sp>
        <p:nvSpPr>
          <p:cNvPr id="5" name="Footer Placeholder 4">
            <a:extLst>
              <a:ext uri="{FF2B5EF4-FFF2-40B4-BE49-F238E27FC236}">
                <a16:creationId xmlns:a16="http://schemas.microsoft.com/office/drawing/2014/main" id="{8F7D86D9-0763-46C2-9CEB-880678D1C5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5A6FB9-754B-44F2-A0CE-8D04288A325E}"/>
              </a:ext>
            </a:extLst>
          </p:cNvPr>
          <p:cNvSpPr>
            <a:spLocks noGrp="1"/>
          </p:cNvSpPr>
          <p:nvPr>
            <p:ph type="sldNum" sz="quarter" idx="12"/>
          </p:nvPr>
        </p:nvSpPr>
        <p:spPr/>
        <p:txBody>
          <a:bodyPr/>
          <a:lstStyle/>
          <a:p>
            <a:fld id="{D573BFCA-168B-4A7F-B09C-E39D45557F9F}" type="slidenum">
              <a:rPr lang="en-US" smtClean="0"/>
              <a:t>‹#›</a:t>
            </a:fld>
            <a:endParaRPr lang="en-US"/>
          </a:p>
        </p:txBody>
      </p:sp>
    </p:spTree>
    <p:extLst>
      <p:ext uri="{BB962C8B-B14F-4D97-AF65-F5344CB8AC3E}">
        <p14:creationId xmlns:p14="http://schemas.microsoft.com/office/powerpoint/2010/main" val="2346659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C0B734-17D7-46B0-9D3C-C4929971E032}"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3623536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C0B734-17D7-46B0-9D3C-C4929971E032}"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1580736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C0B734-17D7-46B0-9D3C-C4929971E032}"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3262846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C0B734-17D7-46B0-9D3C-C4929971E032}"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1271670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C0B734-17D7-46B0-9D3C-C4929971E032}" type="datetimeFigureOut">
              <a:rPr lang="en-US" smtClean="0"/>
              <a:t>11/24/2020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539576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C0B734-17D7-46B0-9D3C-C4929971E032}" type="datetimeFigureOut">
              <a:rPr lang="en-US" smtClean="0"/>
              <a:t>11/24/2020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943685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C0B734-17D7-46B0-9D3C-C4929971E032}" type="datetimeFigureOut">
              <a:rPr lang="en-US" smtClean="0"/>
              <a:t>11/24/2020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285801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C0B734-17D7-46B0-9D3C-C4929971E032}"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2743318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70576-4117-4B7B-9802-5620CDD530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BF4CAF-FCFE-4272-B9EC-E2EE9CB33C0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041F61-459A-4260-A0C0-7C4BF3EF4AA3}"/>
              </a:ext>
            </a:extLst>
          </p:cNvPr>
          <p:cNvSpPr>
            <a:spLocks noGrp="1"/>
          </p:cNvSpPr>
          <p:nvPr>
            <p:ph type="dt" sz="half" idx="10"/>
          </p:nvPr>
        </p:nvSpPr>
        <p:spPr/>
        <p:txBody>
          <a:bodyPr/>
          <a:lstStyle/>
          <a:p>
            <a:fld id="{D04762AF-D549-4AF1-BA73-C1C8773C809F}" type="datetimeFigureOut">
              <a:rPr lang="en-US" smtClean="0"/>
              <a:t>11/24/2020</a:t>
            </a:fld>
            <a:endParaRPr lang="en-US"/>
          </a:p>
        </p:txBody>
      </p:sp>
      <p:sp>
        <p:nvSpPr>
          <p:cNvPr id="5" name="Footer Placeholder 4">
            <a:extLst>
              <a:ext uri="{FF2B5EF4-FFF2-40B4-BE49-F238E27FC236}">
                <a16:creationId xmlns:a16="http://schemas.microsoft.com/office/drawing/2014/main" id="{E764CF06-F3F5-4925-B87F-DB42FA395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55A37-DA30-43CB-A708-1AFF9547566A}"/>
              </a:ext>
            </a:extLst>
          </p:cNvPr>
          <p:cNvSpPr>
            <a:spLocks noGrp="1"/>
          </p:cNvSpPr>
          <p:nvPr>
            <p:ph type="sldNum" sz="quarter" idx="12"/>
          </p:nvPr>
        </p:nvSpPr>
        <p:spPr/>
        <p:txBody>
          <a:bodyPr/>
          <a:lstStyle/>
          <a:p>
            <a:fld id="{D573BFCA-168B-4A7F-B09C-E39D45557F9F}" type="slidenum">
              <a:rPr lang="en-US" smtClean="0"/>
              <a:t>‹#›</a:t>
            </a:fld>
            <a:endParaRPr lang="en-US"/>
          </a:p>
        </p:txBody>
      </p:sp>
    </p:spTree>
    <p:extLst>
      <p:ext uri="{BB962C8B-B14F-4D97-AF65-F5344CB8AC3E}">
        <p14:creationId xmlns:p14="http://schemas.microsoft.com/office/powerpoint/2010/main" val="5951559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C0B734-17D7-46B0-9D3C-C4929971E032}"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3021010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C0B734-17D7-46B0-9D3C-C4929971E032}"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20298431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C0B734-17D7-46B0-9D3C-C4929971E032}"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1757070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11/24/2020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33546416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6047631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7394280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3244835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11/24/2020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166536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11/24/2020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1036200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11/24/2020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140507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0C555-2638-469F-AA58-B28B2FB66D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07413E-6778-4A48-A32D-EA57B8BDB7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1C06D44-E451-4116-81FD-F4AE964FB444}"/>
              </a:ext>
            </a:extLst>
          </p:cNvPr>
          <p:cNvSpPr>
            <a:spLocks noGrp="1"/>
          </p:cNvSpPr>
          <p:nvPr>
            <p:ph type="dt" sz="half" idx="10"/>
          </p:nvPr>
        </p:nvSpPr>
        <p:spPr/>
        <p:txBody>
          <a:bodyPr/>
          <a:lstStyle/>
          <a:p>
            <a:fld id="{D04762AF-D549-4AF1-BA73-C1C8773C809F}" type="datetimeFigureOut">
              <a:rPr lang="en-US" smtClean="0"/>
              <a:t>11/24/2020</a:t>
            </a:fld>
            <a:endParaRPr lang="en-US"/>
          </a:p>
        </p:txBody>
      </p:sp>
      <p:sp>
        <p:nvSpPr>
          <p:cNvPr id="5" name="Footer Placeholder 4">
            <a:extLst>
              <a:ext uri="{FF2B5EF4-FFF2-40B4-BE49-F238E27FC236}">
                <a16:creationId xmlns:a16="http://schemas.microsoft.com/office/drawing/2014/main" id="{3B2FD826-D921-489E-8524-E687BF6050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973210-E933-4BC6-869D-08C8413BF765}"/>
              </a:ext>
            </a:extLst>
          </p:cNvPr>
          <p:cNvSpPr>
            <a:spLocks noGrp="1"/>
          </p:cNvSpPr>
          <p:nvPr>
            <p:ph type="sldNum" sz="quarter" idx="12"/>
          </p:nvPr>
        </p:nvSpPr>
        <p:spPr/>
        <p:txBody>
          <a:bodyPr/>
          <a:lstStyle/>
          <a:p>
            <a:fld id="{D573BFCA-168B-4A7F-B09C-E39D45557F9F}" type="slidenum">
              <a:rPr lang="en-US" smtClean="0"/>
              <a:t>‹#›</a:t>
            </a:fld>
            <a:endParaRPr lang="en-US"/>
          </a:p>
        </p:txBody>
      </p:sp>
    </p:spTree>
    <p:extLst>
      <p:ext uri="{BB962C8B-B14F-4D97-AF65-F5344CB8AC3E}">
        <p14:creationId xmlns:p14="http://schemas.microsoft.com/office/powerpoint/2010/main" val="24366718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11/24/2020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325309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11/24/2020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8027354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11/24/2020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7461277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11/24/2020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267194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11/24/2020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640851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11/24/2020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8610119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11/24/2020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2509057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11/24/2020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7790084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5532252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241430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38356-C6F8-48B5-8FD0-79E349D329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F8BB62-B07E-486A-AD9B-6FCB0BBFA5F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085ED7-E110-4686-ACD1-ED45F7A045E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2ED847-FC49-4AA5-925C-311AC199DB54}"/>
              </a:ext>
            </a:extLst>
          </p:cNvPr>
          <p:cNvSpPr>
            <a:spLocks noGrp="1"/>
          </p:cNvSpPr>
          <p:nvPr>
            <p:ph type="dt" sz="half" idx="10"/>
          </p:nvPr>
        </p:nvSpPr>
        <p:spPr/>
        <p:txBody>
          <a:bodyPr/>
          <a:lstStyle/>
          <a:p>
            <a:fld id="{D04762AF-D549-4AF1-BA73-C1C8773C809F}" type="datetimeFigureOut">
              <a:rPr lang="en-US" smtClean="0"/>
              <a:t>11/24/2020</a:t>
            </a:fld>
            <a:endParaRPr lang="en-US"/>
          </a:p>
        </p:txBody>
      </p:sp>
      <p:sp>
        <p:nvSpPr>
          <p:cNvPr id="6" name="Footer Placeholder 5">
            <a:extLst>
              <a:ext uri="{FF2B5EF4-FFF2-40B4-BE49-F238E27FC236}">
                <a16:creationId xmlns:a16="http://schemas.microsoft.com/office/drawing/2014/main" id="{AB2127CA-1543-429B-940E-AEC16D2DD1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1C32AC-BE92-494D-ABB6-284B6A977E8A}"/>
              </a:ext>
            </a:extLst>
          </p:cNvPr>
          <p:cNvSpPr>
            <a:spLocks noGrp="1"/>
          </p:cNvSpPr>
          <p:nvPr>
            <p:ph type="sldNum" sz="quarter" idx="12"/>
          </p:nvPr>
        </p:nvSpPr>
        <p:spPr/>
        <p:txBody>
          <a:bodyPr/>
          <a:lstStyle/>
          <a:p>
            <a:fld id="{D573BFCA-168B-4A7F-B09C-E39D45557F9F}" type="slidenum">
              <a:rPr lang="en-US" smtClean="0"/>
              <a:t>‹#›</a:t>
            </a:fld>
            <a:endParaRPr lang="en-US"/>
          </a:p>
        </p:txBody>
      </p:sp>
    </p:spTree>
    <p:extLst>
      <p:ext uri="{BB962C8B-B14F-4D97-AF65-F5344CB8AC3E}">
        <p14:creationId xmlns:p14="http://schemas.microsoft.com/office/powerpoint/2010/main" val="1847767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7E7DC-9C0D-4DBD-ADC8-641A345591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FE99DB-63C2-4680-8472-D9FB02D653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C7D3055-5717-4D3F-A1A8-573617EABD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991351-266F-4D85-B32C-888675DC66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8BAA884-920F-454C-B9CD-BCC5BBA7282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A85ADB-6B87-4FB5-A2A9-858DC8F2997C}"/>
              </a:ext>
            </a:extLst>
          </p:cNvPr>
          <p:cNvSpPr>
            <a:spLocks noGrp="1"/>
          </p:cNvSpPr>
          <p:nvPr>
            <p:ph type="dt" sz="half" idx="10"/>
          </p:nvPr>
        </p:nvSpPr>
        <p:spPr/>
        <p:txBody>
          <a:bodyPr/>
          <a:lstStyle/>
          <a:p>
            <a:fld id="{D04762AF-D549-4AF1-BA73-C1C8773C809F}" type="datetimeFigureOut">
              <a:rPr lang="en-US" smtClean="0"/>
              <a:t>11/24/2020</a:t>
            </a:fld>
            <a:endParaRPr lang="en-US"/>
          </a:p>
        </p:txBody>
      </p:sp>
      <p:sp>
        <p:nvSpPr>
          <p:cNvPr id="8" name="Footer Placeholder 7">
            <a:extLst>
              <a:ext uri="{FF2B5EF4-FFF2-40B4-BE49-F238E27FC236}">
                <a16:creationId xmlns:a16="http://schemas.microsoft.com/office/drawing/2014/main" id="{302F3970-772C-40E2-8C39-7A178CCE66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FAC25C-581C-4116-8C98-9867F8C4C129}"/>
              </a:ext>
            </a:extLst>
          </p:cNvPr>
          <p:cNvSpPr>
            <a:spLocks noGrp="1"/>
          </p:cNvSpPr>
          <p:nvPr>
            <p:ph type="sldNum" sz="quarter" idx="12"/>
          </p:nvPr>
        </p:nvSpPr>
        <p:spPr/>
        <p:txBody>
          <a:bodyPr/>
          <a:lstStyle/>
          <a:p>
            <a:fld id="{D573BFCA-168B-4A7F-B09C-E39D45557F9F}" type="slidenum">
              <a:rPr lang="en-US" smtClean="0"/>
              <a:t>‹#›</a:t>
            </a:fld>
            <a:endParaRPr lang="en-US"/>
          </a:p>
        </p:txBody>
      </p:sp>
    </p:spTree>
    <p:extLst>
      <p:ext uri="{BB962C8B-B14F-4D97-AF65-F5344CB8AC3E}">
        <p14:creationId xmlns:p14="http://schemas.microsoft.com/office/powerpoint/2010/main" val="4083128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9462E-E1F6-4EC2-AF9C-D2818DD38E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342010-7C5C-4815-8C61-0B6A6949F469}"/>
              </a:ext>
            </a:extLst>
          </p:cNvPr>
          <p:cNvSpPr>
            <a:spLocks noGrp="1"/>
          </p:cNvSpPr>
          <p:nvPr>
            <p:ph type="dt" sz="half" idx="10"/>
          </p:nvPr>
        </p:nvSpPr>
        <p:spPr/>
        <p:txBody>
          <a:bodyPr/>
          <a:lstStyle/>
          <a:p>
            <a:fld id="{D04762AF-D549-4AF1-BA73-C1C8773C809F}" type="datetimeFigureOut">
              <a:rPr lang="en-US" smtClean="0"/>
              <a:t>11/24/2020</a:t>
            </a:fld>
            <a:endParaRPr lang="en-US"/>
          </a:p>
        </p:txBody>
      </p:sp>
      <p:sp>
        <p:nvSpPr>
          <p:cNvPr id="4" name="Footer Placeholder 3">
            <a:extLst>
              <a:ext uri="{FF2B5EF4-FFF2-40B4-BE49-F238E27FC236}">
                <a16:creationId xmlns:a16="http://schemas.microsoft.com/office/drawing/2014/main" id="{B8EE1BF2-B486-4A7B-AAF7-6368642FA49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217F0B-394C-4544-B287-10D3F109C5DD}"/>
              </a:ext>
            </a:extLst>
          </p:cNvPr>
          <p:cNvSpPr>
            <a:spLocks noGrp="1"/>
          </p:cNvSpPr>
          <p:nvPr>
            <p:ph type="sldNum" sz="quarter" idx="12"/>
          </p:nvPr>
        </p:nvSpPr>
        <p:spPr/>
        <p:txBody>
          <a:bodyPr/>
          <a:lstStyle/>
          <a:p>
            <a:fld id="{D573BFCA-168B-4A7F-B09C-E39D45557F9F}" type="slidenum">
              <a:rPr lang="en-US" smtClean="0"/>
              <a:t>‹#›</a:t>
            </a:fld>
            <a:endParaRPr lang="en-US"/>
          </a:p>
        </p:txBody>
      </p:sp>
    </p:spTree>
    <p:extLst>
      <p:ext uri="{BB962C8B-B14F-4D97-AF65-F5344CB8AC3E}">
        <p14:creationId xmlns:p14="http://schemas.microsoft.com/office/powerpoint/2010/main" val="1762076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171ED4-1325-4B2B-9A38-8AF14FC9A803}"/>
              </a:ext>
            </a:extLst>
          </p:cNvPr>
          <p:cNvSpPr>
            <a:spLocks noGrp="1"/>
          </p:cNvSpPr>
          <p:nvPr>
            <p:ph type="dt" sz="half" idx="10"/>
          </p:nvPr>
        </p:nvSpPr>
        <p:spPr/>
        <p:txBody>
          <a:bodyPr/>
          <a:lstStyle/>
          <a:p>
            <a:fld id="{D04762AF-D549-4AF1-BA73-C1C8773C809F}" type="datetimeFigureOut">
              <a:rPr lang="en-US" smtClean="0"/>
              <a:t>11/24/2020</a:t>
            </a:fld>
            <a:endParaRPr lang="en-US"/>
          </a:p>
        </p:txBody>
      </p:sp>
      <p:sp>
        <p:nvSpPr>
          <p:cNvPr id="3" name="Footer Placeholder 2">
            <a:extLst>
              <a:ext uri="{FF2B5EF4-FFF2-40B4-BE49-F238E27FC236}">
                <a16:creationId xmlns:a16="http://schemas.microsoft.com/office/drawing/2014/main" id="{D2C20264-A669-4995-8E8B-629B1B9629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D88858-D498-4027-9532-4265F18F5D16}"/>
              </a:ext>
            </a:extLst>
          </p:cNvPr>
          <p:cNvSpPr>
            <a:spLocks noGrp="1"/>
          </p:cNvSpPr>
          <p:nvPr>
            <p:ph type="sldNum" sz="quarter" idx="12"/>
          </p:nvPr>
        </p:nvSpPr>
        <p:spPr/>
        <p:txBody>
          <a:bodyPr/>
          <a:lstStyle/>
          <a:p>
            <a:fld id="{D573BFCA-168B-4A7F-B09C-E39D45557F9F}" type="slidenum">
              <a:rPr lang="en-US" smtClean="0"/>
              <a:t>‹#›</a:t>
            </a:fld>
            <a:endParaRPr lang="en-US"/>
          </a:p>
        </p:txBody>
      </p:sp>
    </p:spTree>
    <p:extLst>
      <p:ext uri="{BB962C8B-B14F-4D97-AF65-F5344CB8AC3E}">
        <p14:creationId xmlns:p14="http://schemas.microsoft.com/office/powerpoint/2010/main" val="3791157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58859-F227-4CCE-B18E-1AC98A3976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E3E952-F645-45CD-BFAF-653EA5BE39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BE9788-A5F4-4169-BB71-1EDEA6044F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5BA8862-1111-46EA-B698-75A364A11284}"/>
              </a:ext>
            </a:extLst>
          </p:cNvPr>
          <p:cNvSpPr>
            <a:spLocks noGrp="1"/>
          </p:cNvSpPr>
          <p:nvPr>
            <p:ph type="dt" sz="half" idx="10"/>
          </p:nvPr>
        </p:nvSpPr>
        <p:spPr/>
        <p:txBody>
          <a:bodyPr/>
          <a:lstStyle/>
          <a:p>
            <a:fld id="{D04762AF-D549-4AF1-BA73-C1C8773C809F}" type="datetimeFigureOut">
              <a:rPr lang="en-US" smtClean="0"/>
              <a:t>11/24/2020</a:t>
            </a:fld>
            <a:endParaRPr lang="en-US"/>
          </a:p>
        </p:txBody>
      </p:sp>
      <p:sp>
        <p:nvSpPr>
          <p:cNvPr id="6" name="Footer Placeholder 5">
            <a:extLst>
              <a:ext uri="{FF2B5EF4-FFF2-40B4-BE49-F238E27FC236}">
                <a16:creationId xmlns:a16="http://schemas.microsoft.com/office/drawing/2014/main" id="{A3B3A71C-2B94-4EC5-B0C1-7AC388837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018853-035A-48DD-B9F4-CB4E5B64E5DB}"/>
              </a:ext>
            </a:extLst>
          </p:cNvPr>
          <p:cNvSpPr>
            <a:spLocks noGrp="1"/>
          </p:cNvSpPr>
          <p:nvPr>
            <p:ph type="sldNum" sz="quarter" idx="12"/>
          </p:nvPr>
        </p:nvSpPr>
        <p:spPr/>
        <p:txBody>
          <a:bodyPr/>
          <a:lstStyle/>
          <a:p>
            <a:fld id="{D573BFCA-168B-4A7F-B09C-E39D45557F9F}" type="slidenum">
              <a:rPr lang="en-US" smtClean="0"/>
              <a:t>‹#›</a:t>
            </a:fld>
            <a:endParaRPr lang="en-US"/>
          </a:p>
        </p:txBody>
      </p:sp>
    </p:spTree>
    <p:extLst>
      <p:ext uri="{BB962C8B-B14F-4D97-AF65-F5344CB8AC3E}">
        <p14:creationId xmlns:p14="http://schemas.microsoft.com/office/powerpoint/2010/main" val="290657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DCC21-1278-4DB0-A91A-0EDFCBE3AC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6F5B63-5AA3-427E-82CA-4D9E8322AF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BAF377-9AB6-4F83-BC72-B2471CF8C9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DAB1362-B5B6-45D9-8802-9467DB416BE6}"/>
              </a:ext>
            </a:extLst>
          </p:cNvPr>
          <p:cNvSpPr>
            <a:spLocks noGrp="1"/>
          </p:cNvSpPr>
          <p:nvPr>
            <p:ph type="dt" sz="half" idx="10"/>
          </p:nvPr>
        </p:nvSpPr>
        <p:spPr/>
        <p:txBody>
          <a:bodyPr/>
          <a:lstStyle/>
          <a:p>
            <a:fld id="{D04762AF-D549-4AF1-BA73-C1C8773C809F}" type="datetimeFigureOut">
              <a:rPr lang="en-US" smtClean="0"/>
              <a:t>11/24/2020</a:t>
            </a:fld>
            <a:endParaRPr lang="en-US"/>
          </a:p>
        </p:txBody>
      </p:sp>
      <p:sp>
        <p:nvSpPr>
          <p:cNvPr id="6" name="Footer Placeholder 5">
            <a:extLst>
              <a:ext uri="{FF2B5EF4-FFF2-40B4-BE49-F238E27FC236}">
                <a16:creationId xmlns:a16="http://schemas.microsoft.com/office/drawing/2014/main" id="{F380474E-190B-43A6-905F-EA905CCBB1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F68B34-6BDE-4FE2-8BA5-CA191B487A26}"/>
              </a:ext>
            </a:extLst>
          </p:cNvPr>
          <p:cNvSpPr>
            <a:spLocks noGrp="1"/>
          </p:cNvSpPr>
          <p:nvPr>
            <p:ph type="sldNum" sz="quarter" idx="12"/>
          </p:nvPr>
        </p:nvSpPr>
        <p:spPr/>
        <p:txBody>
          <a:bodyPr/>
          <a:lstStyle/>
          <a:p>
            <a:fld id="{D573BFCA-168B-4A7F-B09C-E39D45557F9F}" type="slidenum">
              <a:rPr lang="en-US" smtClean="0"/>
              <a:t>‹#›</a:t>
            </a:fld>
            <a:endParaRPr lang="en-US"/>
          </a:p>
        </p:txBody>
      </p:sp>
    </p:spTree>
    <p:extLst>
      <p:ext uri="{BB962C8B-B14F-4D97-AF65-F5344CB8AC3E}">
        <p14:creationId xmlns:p14="http://schemas.microsoft.com/office/powerpoint/2010/main" val="1636507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7B59F0-DD29-45E7-A120-DDD1121A9A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53BEF4-1280-4898-B0DC-CA5C231B24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03277C-EE72-4F7F-812C-7A377E254B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762AF-D549-4AF1-BA73-C1C8773C809F}" type="datetimeFigureOut">
              <a:rPr lang="en-US" smtClean="0"/>
              <a:t>11/24/2020</a:t>
            </a:fld>
            <a:endParaRPr lang="en-US"/>
          </a:p>
        </p:txBody>
      </p:sp>
      <p:sp>
        <p:nvSpPr>
          <p:cNvPr id="5" name="Footer Placeholder 4">
            <a:extLst>
              <a:ext uri="{FF2B5EF4-FFF2-40B4-BE49-F238E27FC236}">
                <a16:creationId xmlns:a16="http://schemas.microsoft.com/office/drawing/2014/main" id="{198082ED-11F8-4F86-88B4-613EBA4632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4306EE-A45E-4AAD-968A-8239E636A1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3BFCA-168B-4A7F-B09C-E39D45557F9F}" type="slidenum">
              <a:rPr lang="en-US" smtClean="0"/>
              <a:t>‹#›</a:t>
            </a:fld>
            <a:endParaRPr lang="en-US"/>
          </a:p>
        </p:txBody>
      </p:sp>
    </p:spTree>
    <p:extLst>
      <p:ext uri="{BB962C8B-B14F-4D97-AF65-F5344CB8AC3E}">
        <p14:creationId xmlns:p14="http://schemas.microsoft.com/office/powerpoint/2010/main" val="3114065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C0B734-17D7-46B0-9D3C-C4929971E032}" type="datetimeFigureOut">
              <a:rPr lang="en-US" smtClean="0"/>
              <a:t>11/24/2020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B15A9-8BB6-40BD-9FBE-789E89E07AE4}" type="slidenum">
              <a:rPr lang="en-US" smtClean="0"/>
              <a:t>‹#›</a:t>
            </a:fld>
            <a:endParaRPr lang="en-US"/>
          </a:p>
        </p:txBody>
      </p:sp>
    </p:spTree>
    <p:extLst>
      <p:ext uri="{BB962C8B-B14F-4D97-AF65-F5344CB8AC3E}">
        <p14:creationId xmlns:p14="http://schemas.microsoft.com/office/powerpoint/2010/main" val="2446496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3000">
              <a:schemeClr val="accent1">
                <a:lumMod val="0"/>
              </a:schemeClr>
            </a:gs>
            <a:gs pos="100000">
              <a:schemeClr val="bg2">
                <a:lumMod val="76000"/>
              </a:schemeClr>
            </a:gs>
          </a:gsLst>
          <a:lin ang="162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11/24/2020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249889775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tif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chart" Target="../charts/char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X8oWnbcLI40" TargetMode="External"/><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871" y="398007"/>
            <a:ext cx="10515600" cy="698321"/>
          </a:xfrm>
        </p:spPr>
        <p:txBody>
          <a:bodyPr>
            <a:noAutofit/>
          </a:bodyPr>
          <a:lstStyle/>
          <a:p>
            <a:pPr algn="ctr"/>
            <a:r>
              <a:rPr lang="en-US" sz="4400" dirty="0"/>
              <a:t>How We Got Here – the History of Video Formats at MBARI</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l="22678" t="19376" r="20160" b="2480"/>
          <a:stretch/>
        </p:blipFill>
        <p:spPr>
          <a:xfrm>
            <a:off x="2979373" y="1415708"/>
            <a:ext cx="2443822" cy="1900750"/>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a:ext>
            </a:extLst>
          </a:blip>
          <a:srcRect l="33919" t="33875" r="39587" b="33599"/>
          <a:stretch/>
        </p:blipFill>
        <p:spPr>
          <a:xfrm>
            <a:off x="594025" y="1403112"/>
            <a:ext cx="2302201" cy="1913346"/>
          </a:xfrm>
          <a:prstGeom prst="rect">
            <a:avLst/>
          </a:prstGeom>
        </p:spPr>
      </p:pic>
      <p:sp>
        <p:nvSpPr>
          <p:cNvPr id="11" name="TextBox 10"/>
          <p:cNvSpPr txBox="1"/>
          <p:nvPr/>
        </p:nvSpPr>
        <p:spPr>
          <a:xfrm>
            <a:off x="1846279" y="5162115"/>
            <a:ext cx="1647494" cy="369332"/>
          </a:xfrm>
          <a:prstGeom prst="rect">
            <a:avLst/>
          </a:prstGeom>
          <a:noFill/>
        </p:spPr>
        <p:txBody>
          <a:bodyPr wrap="square" rtlCol="0">
            <a:spAutoFit/>
          </a:bodyPr>
          <a:lstStyle/>
          <a:p>
            <a:endParaRPr lang="en-US" dirty="0"/>
          </a:p>
        </p:txBody>
      </p:sp>
      <p:sp>
        <p:nvSpPr>
          <p:cNvPr id="12" name="TextBox 11"/>
          <p:cNvSpPr txBox="1"/>
          <p:nvPr/>
        </p:nvSpPr>
        <p:spPr>
          <a:xfrm>
            <a:off x="286132" y="3811192"/>
            <a:ext cx="1970689" cy="646331"/>
          </a:xfrm>
          <a:prstGeom prst="rect">
            <a:avLst/>
          </a:prstGeom>
          <a:noFill/>
        </p:spPr>
        <p:txBody>
          <a:bodyPr wrap="square" rtlCol="0">
            <a:spAutoFit/>
          </a:bodyPr>
          <a:lstStyle/>
          <a:p>
            <a:r>
              <a:rPr lang="en-US" dirty="0" err="1"/>
              <a:t>Betacam</a:t>
            </a:r>
            <a:r>
              <a:rPr lang="en-US" dirty="0"/>
              <a:t> SP</a:t>
            </a:r>
          </a:p>
          <a:p>
            <a:r>
              <a:rPr lang="en-US" dirty="0"/>
              <a:t>Analog</a:t>
            </a:r>
          </a:p>
        </p:txBody>
      </p:sp>
      <p:sp>
        <p:nvSpPr>
          <p:cNvPr id="13" name="TextBox 12"/>
          <p:cNvSpPr txBox="1"/>
          <p:nvPr/>
        </p:nvSpPr>
        <p:spPr>
          <a:xfrm>
            <a:off x="3285244" y="5023615"/>
            <a:ext cx="1770972" cy="646331"/>
          </a:xfrm>
          <a:prstGeom prst="rect">
            <a:avLst/>
          </a:prstGeom>
          <a:noFill/>
        </p:spPr>
        <p:txBody>
          <a:bodyPr wrap="square" rtlCol="0">
            <a:spAutoFit/>
          </a:bodyPr>
          <a:lstStyle/>
          <a:p>
            <a:r>
              <a:rPr lang="en-US" dirty="0"/>
              <a:t>Panasonic D5 1920x1080 60i</a:t>
            </a:r>
          </a:p>
        </p:txBody>
      </p:sp>
      <p:sp>
        <p:nvSpPr>
          <p:cNvPr id="14" name="TextBox 13"/>
          <p:cNvSpPr txBox="1"/>
          <p:nvPr/>
        </p:nvSpPr>
        <p:spPr>
          <a:xfrm>
            <a:off x="7732529" y="3511050"/>
            <a:ext cx="2011382" cy="646331"/>
          </a:xfrm>
          <a:prstGeom prst="rect">
            <a:avLst/>
          </a:prstGeom>
          <a:noFill/>
        </p:spPr>
        <p:txBody>
          <a:bodyPr wrap="square" rtlCol="0">
            <a:spAutoFit/>
          </a:bodyPr>
          <a:lstStyle/>
          <a:p>
            <a:r>
              <a:rPr lang="en-US" dirty="0"/>
              <a:t>2018 </a:t>
            </a:r>
            <a:r>
              <a:rPr lang="en-US" dirty="0" err="1"/>
              <a:t>Prores</a:t>
            </a:r>
            <a:r>
              <a:rPr lang="en-US" dirty="0"/>
              <a:t> HQ Files 1920x1080 60i</a:t>
            </a:r>
          </a:p>
        </p:txBody>
      </p:sp>
      <p:sp>
        <p:nvSpPr>
          <p:cNvPr id="15" name="TextBox 14"/>
          <p:cNvSpPr txBox="1"/>
          <p:nvPr/>
        </p:nvSpPr>
        <p:spPr>
          <a:xfrm>
            <a:off x="9560540" y="5707746"/>
            <a:ext cx="1770972" cy="923330"/>
          </a:xfrm>
          <a:prstGeom prst="rect">
            <a:avLst/>
          </a:prstGeom>
          <a:noFill/>
        </p:spPr>
        <p:txBody>
          <a:bodyPr wrap="square" rtlCol="0">
            <a:spAutoFit/>
          </a:bodyPr>
          <a:lstStyle/>
          <a:p>
            <a:pPr algn="ctr"/>
            <a:r>
              <a:rPr lang="en-US" dirty="0" err="1"/>
              <a:t>Prores</a:t>
            </a:r>
            <a:r>
              <a:rPr lang="en-US" dirty="0"/>
              <a:t> HQ Files 4096x2160 60p</a:t>
            </a:r>
          </a:p>
          <a:p>
            <a:pPr algn="ctr"/>
            <a:r>
              <a:rPr lang="en-US" b="1" dirty="0">
                <a:solidFill>
                  <a:srgbClr val="FF0000"/>
                </a:solidFill>
              </a:rPr>
              <a:t>4K Video!</a:t>
            </a:r>
          </a:p>
        </p:txBody>
      </p:sp>
      <p:grpSp>
        <p:nvGrpSpPr>
          <p:cNvPr id="22" name="Group 21"/>
          <p:cNvGrpSpPr/>
          <p:nvPr/>
        </p:nvGrpSpPr>
        <p:grpSpPr>
          <a:xfrm>
            <a:off x="9097918" y="1392422"/>
            <a:ext cx="2625482" cy="1913346"/>
            <a:chOff x="5536160" y="1919946"/>
            <a:chExt cx="2625482" cy="1913346"/>
          </a:xfrm>
        </p:grpSpPr>
        <p:sp>
          <p:nvSpPr>
            <p:cNvPr id="17" name="Rectangle 16"/>
            <p:cNvSpPr/>
            <p:nvPr/>
          </p:nvSpPr>
          <p:spPr>
            <a:xfrm>
              <a:off x="5536160" y="1919946"/>
              <a:ext cx="2625482" cy="19133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901993" y="2091789"/>
              <a:ext cx="2153996" cy="1569660"/>
            </a:xfrm>
            <a:prstGeom prst="rect">
              <a:avLst/>
            </a:prstGeom>
            <a:noFill/>
          </p:spPr>
          <p:txBody>
            <a:bodyPr wrap="square" rtlCol="0">
              <a:spAutoFit/>
            </a:bodyPr>
            <a:lstStyle/>
            <a:p>
              <a:r>
                <a:rPr lang="en-US" sz="9600" dirty="0"/>
                <a:t>4K?</a:t>
              </a:r>
            </a:p>
          </p:txBody>
        </p:sp>
      </p:grpSp>
      <p:sp>
        <p:nvSpPr>
          <p:cNvPr id="19" name="TextBox 18"/>
          <p:cNvSpPr txBox="1"/>
          <p:nvPr/>
        </p:nvSpPr>
        <p:spPr>
          <a:xfrm>
            <a:off x="3121138" y="4707148"/>
            <a:ext cx="834887" cy="400110"/>
          </a:xfrm>
          <a:prstGeom prst="rect">
            <a:avLst/>
          </a:prstGeom>
          <a:noFill/>
        </p:spPr>
        <p:txBody>
          <a:bodyPr wrap="square" rtlCol="0">
            <a:spAutoFit/>
          </a:bodyPr>
          <a:lstStyle/>
          <a:p>
            <a:r>
              <a:rPr lang="en-US" sz="2000" dirty="0"/>
              <a:t>1999</a:t>
            </a:r>
          </a:p>
        </p:txBody>
      </p:sp>
      <p:sp>
        <p:nvSpPr>
          <p:cNvPr id="21" name="TextBox 20"/>
          <p:cNvSpPr txBox="1"/>
          <p:nvPr/>
        </p:nvSpPr>
        <p:spPr>
          <a:xfrm>
            <a:off x="436590" y="3482095"/>
            <a:ext cx="834887" cy="400110"/>
          </a:xfrm>
          <a:prstGeom prst="rect">
            <a:avLst/>
          </a:prstGeom>
          <a:noFill/>
        </p:spPr>
        <p:txBody>
          <a:bodyPr wrap="square" rtlCol="0">
            <a:spAutoFit/>
          </a:bodyPr>
          <a:lstStyle/>
          <a:p>
            <a:r>
              <a:rPr lang="en-US" sz="2000" dirty="0"/>
              <a:t>1988</a:t>
            </a:r>
          </a:p>
        </p:txBody>
      </p:sp>
      <p:sp>
        <p:nvSpPr>
          <p:cNvPr id="23" name="Right Arrow 22"/>
          <p:cNvSpPr/>
          <p:nvPr/>
        </p:nvSpPr>
        <p:spPr>
          <a:xfrm>
            <a:off x="1097116" y="3486257"/>
            <a:ext cx="1089492" cy="372675"/>
          </a:xfrm>
          <a:prstGeom prst="rightArrow">
            <a:avLst>
              <a:gd name="adj1" fmla="val 50000"/>
              <a:gd name="adj2" fmla="val 469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a:off x="3826412" y="4714920"/>
            <a:ext cx="6480466" cy="372675"/>
          </a:xfrm>
          <a:prstGeom prst="rightArrow">
            <a:avLst>
              <a:gd name="adj1" fmla="val 50000"/>
              <a:gd name="adj2" fmla="val 469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2151465" y="3482095"/>
            <a:ext cx="834887" cy="400110"/>
          </a:xfrm>
          <a:prstGeom prst="rect">
            <a:avLst/>
          </a:prstGeom>
          <a:noFill/>
        </p:spPr>
        <p:txBody>
          <a:bodyPr wrap="square" rtlCol="0">
            <a:spAutoFit/>
          </a:bodyPr>
          <a:lstStyle/>
          <a:p>
            <a:r>
              <a:rPr lang="en-US" sz="2000" dirty="0"/>
              <a:t>1998</a:t>
            </a:r>
          </a:p>
        </p:txBody>
      </p:sp>
      <p:grpSp>
        <p:nvGrpSpPr>
          <p:cNvPr id="32" name="Group 31"/>
          <p:cNvGrpSpPr/>
          <p:nvPr/>
        </p:nvGrpSpPr>
        <p:grpSpPr>
          <a:xfrm>
            <a:off x="1142540" y="4123246"/>
            <a:ext cx="4508553" cy="1038869"/>
            <a:chOff x="1142540" y="4123246"/>
            <a:chExt cx="4508553" cy="1038869"/>
          </a:xfrm>
        </p:grpSpPr>
        <p:grpSp>
          <p:nvGrpSpPr>
            <p:cNvPr id="31" name="Group 30"/>
            <p:cNvGrpSpPr/>
            <p:nvPr/>
          </p:nvGrpSpPr>
          <p:grpSpPr>
            <a:xfrm>
              <a:off x="1142540" y="4123246"/>
              <a:ext cx="3673666" cy="1038869"/>
              <a:chOff x="1097116" y="4185555"/>
              <a:chExt cx="3673666" cy="1038869"/>
            </a:xfrm>
          </p:grpSpPr>
          <p:sp>
            <p:nvSpPr>
              <p:cNvPr id="9" name="Right Arrow 8"/>
              <p:cNvSpPr/>
              <p:nvPr/>
            </p:nvSpPr>
            <p:spPr>
              <a:xfrm>
                <a:off x="2140226" y="4199272"/>
                <a:ext cx="2630556" cy="372675"/>
              </a:xfrm>
              <a:prstGeom prst="rightArrow">
                <a:avLst>
                  <a:gd name="adj1" fmla="val 50000"/>
                  <a:gd name="adj2" fmla="val 469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97116" y="4578093"/>
                <a:ext cx="1770972" cy="646331"/>
              </a:xfrm>
              <a:prstGeom prst="rect">
                <a:avLst/>
              </a:prstGeom>
              <a:noFill/>
            </p:spPr>
            <p:txBody>
              <a:bodyPr wrap="square" rtlCol="0">
                <a:spAutoFit/>
              </a:bodyPr>
              <a:lstStyle/>
              <a:p>
                <a:r>
                  <a:rPr lang="en-US" dirty="0"/>
                  <a:t>Digital </a:t>
                </a:r>
                <a:r>
                  <a:rPr lang="en-US" dirty="0" err="1"/>
                  <a:t>Betacam</a:t>
                </a:r>
                <a:r>
                  <a:rPr lang="en-US" dirty="0"/>
                  <a:t> 720x480 60i</a:t>
                </a:r>
              </a:p>
            </p:txBody>
          </p:sp>
          <p:sp>
            <p:nvSpPr>
              <p:cNvPr id="20" name="TextBox 19"/>
              <p:cNvSpPr txBox="1"/>
              <p:nvPr/>
            </p:nvSpPr>
            <p:spPr>
              <a:xfrm>
                <a:off x="1458091" y="4185555"/>
                <a:ext cx="834887" cy="400110"/>
              </a:xfrm>
              <a:prstGeom prst="rect">
                <a:avLst/>
              </a:prstGeom>
              <a:noFill/>
            </p:spPr>
            <p:txBody>
              <a:bodyPr wrap="square" rtlCol="0">
                <a:spAutoFit/>
              </a:bodyPr>
              <a:lstStyle/>
              <a:p>
                <a:r>
                  <a:rPr lang="en-US" sz="2000" dirty="0"/>
                  <a:t>1995</a:t>
                </a:r>
              </a:p>
            </p:txBody>
          </p:sp>
        </p:grpSp>
        <p:sp>
          <p:nvSpPr>
            <p:cNvPr id="26" name="TextBox 25"/>
            <p:cNvSpPr txBox="1"/>
            <p:nvPr/>
          </p:nvSpPr>
          <p:spPr>
            <a:xfrm>
              <a:off x="4816206" y="4130767"/>
              <a:ext cx="834887" cy="400110"/>
            </a:xfrm>
            <a:prstGeom prst="rect">
              <a:avLst/>
            </a:prstGeom>
            <a:noFill/>
          </p:spPr>
          <p:txBody>
            <a:bodyPr wrap="square" rtlCol="0">
              <a:spAutoFit/>
            </a:bodyPr>
            <a:lstStyle/>
            <a:p>
              <a:r>
                <a:rPr lang="en-US" sz="2000" dirty="0"/>
                <a:t>2010</a:t>
              </a:r>
            </a:p>
          </p:txBody>
        </p:sp>
      </p:grpSp>
      <p:sp>
        <p:nvSpPr>
          <p:cNvPr id="27" name="TextBox 26"/>
          <p:cNvSpPr txBox="1"/>
          <p:nvPr/>
        </p:nvSpPr>
        <p:spPr>
          <a:xfrm>
            <a:off x="10410659" y="4687485"/>
            <a:ext cx="1053549" cy="400110"/>
          </a:xfrm>
          <a:prstGeom prst="rect">
            <a:avLst/>
          </a:prstGeom>
          <a:noFill/>
        </p:spPr>
        <p:txBody>
          <a:bodyPr wrap="square" rtlCol="0">
            <a:spAutoFit/>
          </a:bodyPr>
          <a:lstStyle/>
          <a:p>
            <a:r>
              <a:rPr lang="en-US" sz="2000" dirty="0"/>
              <a:t>2020 +</a:t>
            </a:r>
          </a:p>
        </p:txBody>
      </p:sp>
      <p:sp>
        <p:nvSpPr>
          <p:cNvPr id="29" name="Right Arrow 28"/>
          <p:cNvSpPr/>
          <p:nvPr/>
        </p:nvSpPr>
        <p:spPr>
          <a:xfrm>
            <a:off x="9706142" y="5416571"/>
            <a:ext cx="2017258" cy="372675"/>
          </a:xfrm>
          <a:prstGeom prst="rightArrow">
            <a:avLst>
              <a:gd name="adj1" fmla="val 50000"/>
              <a:gd name="adj2" fmla="val 46998"/>
            </a:avLst>
          </a:prstGeom>
          <a:solidFill>
            <a:srgbClr val="FF0000">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8893003" y="5418373"/>
            <a:ext cx="1053549" cy="400110"/>
          </a:xfrm>
          <a:prstGeom prst="rect">
            <a:avLst/>
          </a:prstGeom>
          <a:noFill/>
        </p:spPr>
        <p:txBody>
          <a:bodyPr wrap="square" rtlCol="0">
            <a:spAutoFit/>
          </a:bodyPr>
          <a:lstStyle/>
          <a:p>
            <a:r>
              <a:rPr lang="en-US" sz="2000" dirty="0"/>
              <a:t>2020?</a:t>
            </a:r>
          </a:p>
        </p:txBody>
      </p:sp>
      <p:sp>
        <p:nvSpPr>
          <p:cNvPr id="33" name="Down Arrow 32"/>
          <p:cNvSpPr/>
          <p:nvPr/>
        </p:nvSpPr>
        <p:spPr>
          <a:xfrm>
            <a:off x="8543015" y="4123246"/>
            <a:ext cx="238539" cy="55671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6881621" y="4962060"/>
            <a:ext cx="1477188" cy="400110"/>
          </a:xfrm>
          <a:prstGeom prst="rect">
            <a:avLst/>
          </a:prstGeom>
          <a:noFill/>
        </p:spPr>
        <p:txBody>
          <a:bodyPr wrap="square" rtlCol="0">
            <a:spAutoFit/>
          </a:bodyPr>
          <a:lstStyle/>
          <a:p>
            <a:r>
              <a:rPr lang="en-US" sz="2000" dirty="0"/>
              <a:t>20 years + !!</a:t>
            </a:r>
          </a:p>
        </p:txBody>
      </p:sp>
      <p:pic>
        <p:nvPicPr>
          <p:cNvPr id="35" name="Picture 34"/>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506648" y="1415708"/>
            <a:ext cx="2909074" cy="1900750"/>
          </a:xfrm>
          <a:prstGeom prst="rect">
            <a:avLst/>
          </a:prstGeom>
        </p:spPr>
      </p:pic>
      <p:sp>
        <p:nvSpPr>
          <p:cNvPr id="36" name="Left Brace 35"/>
          <p:cNvSpPr/>
          <p:nvPr/>
        </p:nvSpPr>
        <p:spPr>
          <a:xfrm rot="16200000">
            <a:off x="3499146" y="2599324"/>
            <a:ext cx="405632" cy="6530742"/>
          </a:xfrm>
          <a:prstGeom prst="lef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Box 36"/>
          <p:cNvSpPr txBox="1"/>
          <p:nvPr/>
        </p:nvSpPr>
        <p:spPr>
          <a:xfrm>
            <a:off x="2256821" y="6067511"/>
            <a:ext cx="3249827" cy="369332"/>
          </a:xfrm>
          <a:prstGeom prst="rect">
            <a:avLst/>
          </a:prstGeom>
          <a:noFill/>
        </p:spPr>
        <p:txBody>
          <a:bodyPr wrap="square" rtlCol="0">
            <a:spAutoFit/>
          </a:bodyPr>
          <a:lstStyle/>
          <a:p>
            <a:r>
              <a:rPr lang="en-US" dirty="0"/>
              <a:t>Museum of Obsolete Media</a:t>
            </a:r>
          </a:p>
        </p:txBody>
      </p:sp>
    </p:spTree>
    <p:extLst>
      <p:ext uri="{BB962C8B-B14F-4D97-AF65-F5344CB8AC3E}">
        <p14:creationId xmlns:p14="http://schemas.microsoft.com/office/powerpoint/2010/main" val="1232358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203200"/>
            <a:ext cx="10515600" cy="514350"/>
          </a:xfrm>
        </p:spPr>
        <p:txBody>
          <a:bodyPr>
            <a:noAutofit/>
          </a:bodyPr>
          <a:lstStyle/>
          <a:p>
            <a:r>
              <a:rPr lang="en-US" sz="3200" dirty="0"/>
              <a:t>Results from 0.0025 meter/sec water flow</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762000" y="848318"/>
            <a:ext cx="10821288" cy="5749705"/>
          </a:xfrm>
          <a:prstGeom prst="rect">
            <a:avLst/>
          </a:prstGeom>
        </p:spPr>
      </p:pic>
      <p:sp>
        <p:nvSpPr>
          <p:cNvPr id="7" name="TextBox 6"/>
          <p:cNvSpPr txBox="1"/>
          <p:nvPr/>
        </p:nvSpPr>
        <p:spPr>
          <a:xfrm>
            <a:off x="9300755" y="2484268"/>
            <a:ext cx="2377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Forcing 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Heat flow = 61.6 Watts</a:t>
            </a:r>
          </a:p>
        </p:txBody>
      </p:sp>
      <p:sp>
        <p:nvSpPr>
          <p:cNvPr id="3" name="Oval 2"/>
          <p:cNvSpPr/>
          <p:nvPr/>
        </p:nvSpPr>
        <p:spPr>
          <a:xfrm>
            <a:off x="8592730" y="848318"/>
            <a:ext cx="1592670" cy="9741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p:cNvSpPr/>
          <p:nvPr/>
        </p:nvSpPr>
        <p:spPr>
          <a:xfrm>
            <a:off x="7964080" y="2156467"/>
            <a:ext cx="1592670" cy="9741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788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30A11-05F7-47C9-ACC6-EAFCB8561158}"/>
              </a:ext>
            </a:extLst>
          </p:cNvPr>
          <p:cNvSpPr>
            <a:spLocks noGrp="1"/>
          </p:cNvSpPr>
          <p:nvPr>
            <p:ph type="title"/>
          </p:nvPr>
        </p:nvSpPr>
        <p:spPr>
          <a:xfrm>
            <a:off x="752283" y="217839"/>
            <a:ext cx="10515600" cy="1101597"/>
          </a:xfrm>
        </p:spPr>
        <p:txBody>
          <a:bodyPr>
            <a:normAutofit/>
          </a:bodyPr>
          <a:lstStyle/>
          <a:p>
            <a:r>
              <a:rPr lang="en-US" sz="3600" dirty="0"/>
              <a:t>Flow Simulation Internal Forced Convection</a:t>
            </a:r>
          </a:p>
        </p:txBody>
      </p:sp>
      <p:pic>
        <p:nvPicPr>
          <p:cNvPr id="4" name="Picture 3">
            <a:extLst>
              <a:ext uri="{FF2B5EF4-FFF2-40B4-BE49-F238E27FC236}">
                <a16:creationId xmlns:a16="http://schemas.microsoft.com/office/drawing/2014/main" id="{B8C50921-A90E-404C-B4CB-91B89C4E85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497407" y="1078658"/>
            <a:ext cx="8407570" cy="4926723"/>
          </a:xfrm>
          <a:prstGeom prst="rect">
            <a:avLst/>
          </a:prstGeom>
        </p:spPr>
      </p:pic>
      <p:sp>
        <p:nvSpPr>
          <p:cNvPr id="5" name="TextBox 4">
            <a:extLst>
              <a:ext uri="{FF2B5EF4-FFF2-40B4-BE49-F238E27FC236}">
                <a16:creationId xmlns:a16="http://schemas.microsoft.com/office/drawing/2014/main" id="{DA36C90A-7C11-435C-A2C3-D8CD88205A96}"/>
              </a:ext>
            </a:extLst>
          </p:cNvPr>
          <p:cNvSpPr txBox="1"/>
          <p:nvPr/>
        </p:nvSpPr>
        <p:spPr>
          <a:xfrm>
            <a:off x="5412757" y="2000634"/>
            <a:ext cx="26081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Example velocity plot</a:t>
            </a:r>
          </a:p>
        </p:txBody>
      </p:sp>
      <p:cxnSp>
        <p:nvCxnSpPr>
          <p:cNvPr id="6" name="Straight Arrow Connector 5">
            <a:extLst>
              <a:ext uri="{FF2B5EF4-FFF2-40B4-BE49-F238E27FC236}">
                <a16:creationId xmlns:a16="http://schemas.microsoft.com/office/drawing/2014/main" id="{F84FBDF5-6B12-4615-AEDF-EEC2C28B8C97}"/>
              </a:ext>
            </a:extLst>
          </p:cNvPr>
          <p:cNvCxnSpPr>
            <a:cxnSpLocks/>
          </p:cNvCxnSpPr>
          <p:nvPr/>
        </p:nvCxnSpPr>
        <p:spPr>
          <a:xfrm flipV="1">
            <a:off x="2442092" y="5013858"/>
            <a:ext cx="1583723" cy="27494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5052497-5D68-4A02-A6AD-1181A9B00684}"/>
              </a:ext>
            </a:extLst>
          </p:cNvPr>
          <p:cNvSpPr txBox="1"/>
          <p:nvPr/>
        </p:nvSpPr>
        <p:spPr>
          <a:xfrm>
            <a:off x="554829" y="5182293"/>
            <a:ext cx="37745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Plenum circulation</a:t>
            </a:r>
          </a:p>
        </p:txBody>
      </p:sp>
      <p:cxnSp>
        <p:nvCxnSpPr>
          <p:cNvPr id="9" name="Straight Arrow Connector 8">
            <a:extLst>
              <a:ext uri="{FF2B5EF4-FFF2-40B4-BE49-F238E27FC236}">
                <a16:creationId xmlns:a16="http://schemas.microsoft.com/office/drawing/2014/main" id="{6154678B-4D39-420A-B586-6407FEE022DD}"/>
              </a:ext>
            </a:extLst>
          </p:cNvPr>
          <p:cNvCxnSpPr>
            <a:cxnSpLocks/>
            <a:stCxn id="10" idx="1"/>
          </p:cNvCxnSpPr>
          <p:nvPr/>
        </p:nvCxnSpPr>
        <p:spPr>
          <a:xfrm flipH="1" flipV="1">
            <a:off x="6010083" y="5492537"/>
            <a:ext cx="617783" cy="64726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E3E6BEF-5501-4F9A-B7EF-783C64F4C1CD}"/>
              </a:ext>
            </a:extLst>
          </p:cNvPr>
          <p:cNvSpPr txBox="1"/>
          <p:nvPr/>
        </p:nvSpPr>
        <p:spPr>
          <a:xfrm>
            <a:off x="6627866" y="5955140"/>
            <a:ext cx="37745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Flow along housing wall</a:t>
            </a:r>
          </a:p>
        </p:txBody>
      </p:sp>
      <p:cxnSp>
        <p:nvCxnSpPr>
          <p:cNvPr id="15" name="Straight Arrow Connector 14">
            <a:extLst>
              <a:ext uri="{FF2B5EF4-FFF2-40B4-BE49-F238E27FC236}">
                <a16:creationId xmlns:a16="http://schemas.microsoft.com/office/drawing/2014/main" id="{4917690C-306E-4EB1-9581-31DA9FD4941F}"/>
              </a:ext>
            </a:extLst>
          </p:cNvPr>
          <p:cNvCxnSpPr>
            <a:cxnSpLocks/>
          </p:cNvCxnSpPr>
          <p:nvPr/>
        </p:nvCxnSpPr>
        <p:spPr>
          <a:xfrm>
            <a:off x="5701192" y="5093638"/>
            <a:ext cx="259796" cy="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C35F781-34CF-4727-A938-D579507FCF44}"/>
              </a:ext>
            </a:extLst>
          </p:cNvPr>
          <p:cNvCxnSpPr>
            <a:cxnSpLocks/>
          </p:cNvCxnSpPr>
          <p:nvPr/>
        </p:nvCxnSpPr>
        <p:spPr>
          <a:xfrm>
            <a:off x="5873026" y="3269952"/>
            <a:ext cx="314005" cy="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B192F1F-F350-4661-89DA-15A5907DE471}"/>
              </a:ext>
            </a:extLst>
          </p:cNvPr>
          <p:cNvCxnSpPr>
            <a:cxnSpLocks/>
          </p:cNvCxnSpPr>
          <p:nvPr/>
        </p:nvCxnSpPr>
        <p:spPr>
          <a:xfrm flipH="1">
            <a:off x="6380855" y="5425031"/>
            <a:ext cx="377420" cy="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94B27AA-902C-4279-8B6A-1E134ADA7E07}"/>
              </a:ext>
            </a:extLst>
          </p:cNvPr>
          <p:cNvCxnSpPr>
            <a:cxnSpLocks/>
          </p:cNvCxnSpPr>
          <p:nvPr/>
        </p:nvCxnSpPr>
        <p:spPr>
          <a:xfrm flipH="1">
            <a:off x="5998321" y="2914011"/>
            <a:ext cx="377420" cy="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0766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480457" y="1650230"/>
            <a:ext cx="9598614" cy="5177246"/>
          </a:xfrm>
          <a:prstGeom prst="rect">
            <a:avLst/>
          </a:prstGeom>
        </p:spPr>
      </p:pic>
      <p:sp>
        <p:nvSpPr>
          <p:cNvPr id="4" name="TextBox 3"/>
          <p:cNvSpPr txBox="1"/>
          <p:nvPr/>
        </p:nvSpPr>
        <p:spPr>
          <a:xfrm>
            <a:off x="5336177" y="172902"/>
            <a:ext cx="634854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Housing-to-H2O </a:t>
            </a:r>
            <a:r>
              <a:rPr kumimoji="0" lang="en-US" sz="1800" b="0" i="1" u="none" strike="noStrike" kern="1200" cap="none" spc="0" normalizeH="0" baseline="0" noProof="0" dirty="0" err="1">
                <a:ln>
                  <a:noFill/>
                </a:ln>
                <a:solidFill>
                  <a:prstClr val="black"/>
                </a:solidFill>
                <a:effectLst/>
                <a:uLnTx/>
                <a:uFillTx/>
                <a:latin typeface="Calibri" panose="020F0502020204030204"/>
                <a:ea typeface="+mn-ea"/>
                <a:cs typeface="+mn-cs"/>
              </a:rPr>
              <a:t>hc</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236.1 W/m2/°C (best example)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Housing outside wall temp. = 26.90°C (water 25°C)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Flow = Forced longitudinal + free convection</a:t>
            </a:r>
          </a:p>
        </p:txBody>
      </p:sp>
      <p:sp>
        <p:nvSpPr>
          <p:cNvPr id="2" name="Title 1"/>
          <p:cNvSpPr>
            <a:spLocks noGrp="1"/>
          </p:cNvSpPr>
          <p:nvPr>
            <p:ph type="title"/>
          </p:nvPr>
        </p:nvSpPr>
        <p:spPr>
          <a:xfrm>
            <a:off x="647848" y="713469"/>
            <a:ext cx="4497977" cy="845366"/>
          </a:xfrm>
        </p:spPr>
        <p:txBody>
          <a:bodyPr>
            <a:noAutofit/>
          </a:bodyPr>
          <a:lstStyle/>
          <a:p>
            <a:r>
              <a:rPr lang="en-US" sz="3600" dirty="0"/>
              <a:t>Longitudinal + Free Convection</a:t>
            </a:r>
          </a:p>
        </p:txBody>
      </p:sp>
      <p:sp>
        <p:nvSpPr>
          <p:cNvPr id="5" name="Oval 4"/>
          <p:cNvSpPr/>
          <p:nvPr/>
        </p:nvSpPr>
        <p:spPr>
          <a:xfrm>
            <a:off x="9958387" y="1935957"/>
            <a:ext cx="1027815" cy="3643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2544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320" y="377990"/>
            <a:ext cx="8094292" cy="846641"/>
          </a:xfrm>
        </p:spPr>
        <p:txBody>
          <a:bodyPr>
            <a:normAutofit fontScale="90000"/>
          </a:bodyPr>
          <a:lstStyle/>
          <a:p>
            <a:r>
              <a:rPr lang="en-US" sz="2900" dirty="0"/>
              <a:t>Step 10: Optical Verification Testing of Complete Assembly.</a:t>
            </a:r>
          </a:p>
        </p:txBody>
      </p:sp>
      <p:sp>
        <p:nvSpPr>
          <p:cNvPr id="60" name="TextBox 59">
            <a:extLst>
              <a:ext uri="{FF2B5EF4-FFF2-40B4-BE49-F238E27FC236}">
                <a16:creationId xmlns:a16="http://schemas.microsoft.com/office/drawing/2014/main" id="{F7E3235D-267A-4EDD-A5D8-6DAC519BD71F}"/>
              </a:ext>
            </a:extLst>
          </p:cNvPr>
          <p:cNvSpPr txBox="1"/>
          <p:nvPr/>
        </p:nvSpPr>
        <p:spPr>
          <a:xfrm>
            <a:off x="1636606" y="2001292"/>
            <a:ext cx="12483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Attenuator</a:t>
            </a:r>
          </a:p>
        </p:txBody>
      </p:sp>
      <p:cxnSp>
        <p:nvCxnSpPr>
          <p:cNvPr id="61" name="Straight Arrow Connector 60">
            <a:extLst>
              <a:ext uri="{FF2B5EF4-FFF2-40B4-BE49-F238E27FC236}">
                <a16:creationId xmlns:a16="http://schemas.microsoft.com/office/drawing/2014/main" id="{E7FFF93D-2C90-4905-BF50-59AD36223A8B}"/>
              </a:ext>
            </a:extLst>
          </p:cNvPr>
          <p:cNvCxnSpPr>
            <a:cxnSpLocks/>
          </p:cNvCxnSpPr>
          <p:nvPr/>
        </p:nvCxnSpPr>
        <p:spPr>
          <a:xfrm>
            <a:off x="2130354" y="2343993"/>
            <a:ext cx="260879" cy="75476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425D4F17-707B-42CD-A7F5-B942A2DA43CF}"/>
              </a:ext>
            </a:extLst>
          </p:cNvPr>
          <p:cNvSpPr txBox="1"/>
          <p:nvPr/>
        </p:nvSpPr>
        <p:spPr>
          <a:xfrm>
            <a:off x="3485848" y="1888435"/>
            <a:ext cx="206105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1mm aperture in white target</a:t>
            </a:r>
          </a:p>
        </p:txBody>
      </p:sp>
      <p:cxnSp>
        <p:nvCxnSpPr>
          <p:cNvPr id="63" name="Straight Arrow Connector 62">
            <a:extLst>
              <a:ext uri="{FF2B5EF4-FFF2-40B4-BE49-F238E27FC236}">
                <a16:creationId xmlns:a16="http://schemas.microsoft.com/office/drawing/2014/main" id="{AADC51E7-63A1-4397-AFB1-4DDC8EA6C760}"/>
              </a:ext>
            </a:extLst>
          </p:cNvPr>
          <p:cNvCxnSpPr>
            <a:cxnSpLocks/>
          </p:cNvCxnSpPr>
          <p:nvPr/>
        </p:nvCxnSpPr>
        <p:spPr>
          <a:xfrm flipH="1">
            <a:off x="2915161" y="2616014"/>
            <a:ext cx="820588" cy="80266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086141-EB0F-4FC9-B8DA-894E240B4273}"/>
              </a:ext>
            </a:extLst>
          </p:cNvPr>
          <p:cNvCxnSpPr>
            <a:cxnSpLocks/>
          </p:cNvCxnSpPr>
          <p:nvPr/>
        </p:nvCxnSpPr>
        <p:spPr>
          <a:xfrm flipH="1" flipV="1">
            <a:off x="2178993" y="3616438"/>
            <a:ext cx="5158073" cy="1438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2C88B17C-5682-49FC-A9CC-E1A054035E3C}"/>
              </a:ext>
            </a:extLst>
          </p:cNvPr>
          <p:cNvGrpSpPr/>
          <p:nvPr/>
        </p:nvGrpSpPr>
        <p:grpSpPr>
          <a:xfrm>
            <a:off x="2869305" y="2964897"/>
            <a:ext cx="0" cy="1322322"/>
            <a:chOff x="1890223" y="3078804"/>
            <a:chExt cx="0" cy="1322322"/>
          </a:xfrm>
        </p:grpSpPr>
        <p:cxnSp>
          <p:nvCxnSpPr>
            <p:cNvPr id="67" name="Straight Connector 66">
              <a:extLst>
                <a:ext uri="{FF2B5EF4-FFF2-40B4-BE49-F238E27FC236}">
                  <a16:creationId xmlns:a16="http://schemas.microsoft.com/office/drawing/2014/main" id="{87BDD8F6-E8C9-4D93-A580-8704245792B4}"/>
                </a:ext>
              </a:extLst>
            </p:cNvPr>
            <p:cNvCxnSpPr/>
            <p:nvPr/>
          </p:nvCxnSpPr>
          <p:spPr>
            <a:xfrm>
              <a:off x="1890223" y="3078804"/>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2CB1C3A-997C-4B8F-800E-E0B157569B53}"/>
                </a:ext>
              </a:extLst>
            </p:cNvPr>
            <p:cNvCxnSpPr/>
            <p:nvPr/>
          </p:nvCxnSpPr>
          <p:spPr>
            <a:xfrm>
              <a:off x="1890223" y="3754026"/>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9" name="Rectangle 68">
            <a:extLst>
              <a:ext uri="{FF2B5EF4-FFF2-40B4-BE49-F238E27FC236}">
                <a16:creationId xmlns:a16="http://schemas.microsoft.com/office/drawing/2014/main" id="{9940B000-3DD7-4FCD-B1FD-BAB00B3EFA9A}"/>
              </a:ext>
            </a:extLst>
          </p:cNvPr>
          <p:cNvSpPr/>
          <p:nvPr/>
        </p:nvSpPr>
        <p:spPr>
          <a:xfrm>
            <a:off x="1468873" y="3427344"/>
            <a:ext cx="698594" cy="361102"/>
          </a:xfrm>
          <a:prstGeom prst="rect">
            <a:avLst/>
          </a:prstGeom>
          <a:solidFill>
            <a:schemeClr val="tx1">
              <a:alpha val="5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 name="Straight Connector 69">
            <a:extLst>
              <a:ext uri="{FF2B5EF4-FFF2-40B4-BE49-F238E27FC236}">
                <a16:creationId xmlns:a16="http://schemas.microsoft.com/office/drawing/2014/main" id="{3B948FDE-47C6-4C02-828F-DCC95687634F}"/>
              </a:ext>
            </a:extLst>
          </p:cNvPr>
          <p:cNvCxnSpPr/>
          <p:nvPr/>
        </p:nvCxnSpPr>
        <p:spPr>
          <a:xfrm>
            <a:off x="2412456" y="3135395"/>
            <a:ext cx="0" cy="361695"/>
          </a:xfrm>
          <a:prstGeom prst="line">
            <a:avLst/>
          </a:prstGeom>
          <a:ln w="635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8091CF9B-530F-4879-AC31-DC512AB23994}"/>
              </a:ext>
            </a:extLst>
          </p:cNvPr>
          <p:cNvSpPr txBox="1"/>
          <p:nvPr/>
        </p:nvSpPr>
        <p:spPr>
          <a:xfrm>
            <a:off x="1146111" y="3824396"/>
            <a:ext cx="206105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1mW Laser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(633nm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HeNe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cxnSp>
        <p:nvCxnSpPr>
          <p:cNvPr id="73" name="Straight Arrow Connector 72">
            <a:extLst>
              <a:ext uri="{FF2B5EF4-FFF2-40B4-BE49-F238E27FC236}">
                <a16:creationId xmlns:a16="http://schemas.microsoft.com/office/drawing/2014/main" id="{0CD653A2-1BB2-459E-822E-4CECF16C0233}"/>
              </a:ext>
            </a:extLst>
          </p:cNvPr>
          <p:cNvCxnSpPr>
            <a:cxnSpLocks/>
          </p:cNvCxnSpPr>
          <p:nvPr/>
        </p:nvCxnSpPr>
        <p:spPr>
          <a:xfrm flipH="1" flipV="1">
            <a:off x="3120107" y="3385659"/>
            <a:ext cx="3540108" cy="24549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DBADFA7-9327-4618-A3B0-6701DA74B3CE}"/>
              </a:ext>
            </a:extLst>
          </p:cNvPr>
          <p:cNvGrpSpPr/>
          <p:nvPr/>
        </p:nvGrpSpPr>
        <p:grpSpPr>
          <a:xfrm>
            <a:off x="5967466" y="2316445"/>
            <a:ext cx="5114892" cy="2649841"/>
            <a:chOff x="5967466" y="2316445"/>
            <a:chExt cx="5114892" cy="2649841"/>
          </a:xfrm>
        </p:grpSpPr>
        <p:grpSp>
          <p:nvGrpSpPr>
            <p:cNvPr id="135" name="Group 134"/>
            <p:cNvGrpSpPr/>
            <p:nvPr/>
          </p:nvGrpSpPr>
          <p:grpSpPr>
            <a:xfrm rot="5400000">
              <a:off x="7199991" y="1083920"/>
              <a:ext cx="2649841" cy="5114892"/>
              <a:chOff x="7421166" y="1053982"/>
              <a:chExt cx="2649841" cy="5114892"/>
            </a:xfrm>
          </p:grpSpPr>
          <p:cxnSp>
            <p:nvCxnSpPr>
              <p:cNvPr id="4" name="Straight Connector 3"/>
              <p:cNvCxnSpPr/>
              <p:nvPr/>
            </p:nvCxnSpPr>
            <p:spPr>
              <a:xfrm flipV="1">
                <a:off x="9867899" y="1147368"/>
                <a:ext cx="50037" cy="3828206"/>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7572004" y="1147368"/>
                <a:ext cx="44233" cy="3750868"/>
              </a:xfrm>
              <a:prstGeom prst="line">
                <a:avLst/>
              </a:prstGeom>
              <a:ln w="127000"/>
            </p:spPr>
            <p:style>
              <a:lnRef idx="1">
                <a:schemeClr val="accent1"/>
              </a:lnRef>
              <a:fillRef idx="0">
                <a:schemeClr val="accent1"/>
              </a:fillRef>
              <a:effectRef idx="0">
                <a:schemeClr val="accent1"/>
              </a:effectRef>
              <a:fontRef idx="minor">
                <a:schemeClr val="tx1"/>
              </a:fontRef>
            </p:style>
          </p:cxnSp>
          <p:sp>
            <p:nvSpPr>
              <p:cNvPr id="11" name="Arc 10"/>
              <p:cNvSpPr/>
              <p:nvPr/>
            </p:nvSpPr>
            <p:spPr>
              <a:xfrm rot="16200000">
                <a:off x="8012552" y="4435590"/>
                <a:ext cx="1521293" cy="1945275"/>
              </a:xfrm>
              <a:prstGeom prst="arc">
                <a:avLst>
                  <a:gd name="adj1" fmla="val 5455203"/>
                  <a:gd name="adj2" fmla="val 16308989"/>
                </a:avLst>
              </a:prstGeom>
              <a:ln w="22225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ectangle 9"/>
              <p:cNvSpPr/>
              <p:nvPr/>
            </p:nvSpPr>
            <p:spPr>
              <a:xfrm rot="16200000">
                <a:off x="9388875" y="4895268"/>
                <a:ext cx="665301"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p:cNvSpPr/>
              <p:nvPr/>
            </p:nvSpPr>
            <p:spPr>
              <a:xfrm rot="16200000">
                <a:off x="7437996" y="4895269"/>
                <a:ext cx="665301"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4" name="Group 53"/>
              <p:cNvGrpSpPr/>
              <p:nvPr/>
            </p:nvGrpSpPr>
            <p:grpSpPr>
              <a:xfrm rot="10800000">
                <a:off x="7777073" y="1358243"/>
                <a:ext cx="1952897" cy="4470318"/>
                <a:chOff x="3971872" y="1695757"/>
                <a:chExt cx="1952897" cy="4674801"/>
              </a:xfrm>
            </p:grpSpPr>
            <p:grpSp>
              <p:nvGrpSpPr>
                <p:cNvPr id="14" name="Group 13"/>
                <p:cNvGrpSpPr/>
                <p:nvPr/>
              </p:nvGrpSpPr>
              <p:grpSpPr>
                <a:xfrm rot="5400000">
                  <a:off x="2610920" y="3056709"/>
                  <a:ext cx="4674801" cy="1952897"/>
                  <a:chOff x="3136474" y="3308015"/>
                  <a:chExt cx="4350881" cy="1592855"/>
                </a:xfrm>
              </p:grpSpPr>
              <p:cxnSp>
                <p:nvCxnSpPr>
                  <p:cNvPr id="22" name="Straight Connector 21"/>
                  <p:cNvCxnSpPr/>
                  <p:nvPr/>
                </p:nvCxnSpPr>
                <p:spPr>
                  <a:xfrm flipV="1">
                    <a:off x="7473986" y="3308015"/>
                    <a:ext cx="13369" cy="1592855"/>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565387" y="3704385"/>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571008" y="4575098"/>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3571008" y="3616771"/>
                    <a:ext cx="515542" cy="253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571008" y="4474694"/>
                    <a:ext cx="515542" cy="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3571008" y="3613788"/>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577767" y="4477874"/>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4086550" y="3506668"/>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151711" y="4664455"/>
                    <a:ext cx="3327299" cy="100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4151711" y="3506668"/>
                    <a:ext cx="3327299" cy="1235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4143365" y="3506668"/>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115714" y="3506668"/>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4085236" y="4461389"/>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4142051" y="4461389"/>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114400" y="4461389"/>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867084" y="3751054"/>
                    <a:ext cx="0" cy="67698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006603" y="3754137"/>
                    <a:ext cx="2193046" cy="17043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4008190" y="4274726"/>
                    <a:ext cx="2180764" cy="15331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6199649" y="3685511"/>
                    <a:ext cx="691130" cy="86996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p:cNvCxnSpPr/>
                  <p:nvPr/>
                </p:nvCxnSpPr>
                <p:spPr>
                  <a:xfrm>
                    <a:off x="3867084" y="37528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867084" y="44280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937637" y="3751054"/>
                    <a:ext cx="0" cy="676983"/>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199649" y="3710499"/>
                    <a:ext cx="0" cy="821845"/>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a:off x="3136474" y="3639305"/>
                    <a:ext cx="641792" cy="888742"/>
                    <a:chOff x="2049959" y="3649310"/>
                    <a:chExt cx="849123" cy="1085383"/>
                  </a:xfrm>
                </p:grpSpPr>
                <p:cxnSp>
                  <p:nvCxnSpPr>
                    <p:cNvPr id="46" name="Straight Connector 45"/>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7" name="Straight Connector 16"/>
                <p:cNvCxnSpPr/>
                <p:nvPr/>
              </p:nvCxnSpPr>
              <p:spPr>
                <a:xfrm rot="5400000">
                  <a:off x="5678545" y="2585653"/>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4244580" y="2581946"/>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cxnSp>
            <p:nvCxnSpPr>
              <p:cNvPr id="64" name="Straight Connector 63"/>
              <p:cNvCxnSpPr/>
              <p:nvPr/>
            </p:nvCxnSpPr>
            <p:spPr>
              <a:xfrm flipH="1" flipV="1">
                <a:off x="7694853" y="1296572"/>
                <a:ext cx="325775" cy="609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a:off x="9561764" y="1302666"/>
                <a:ext cx="296044"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7745066" y="1198690"/>
                <a:ext cx="2038427"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17" name="Group 116"/>
              <p:cNvGrpSpPr/>
              <p:nvPr/>
            </p:nvGrpSpPr>
            <p:grpSpPr>
              <a:xfrm>
                <a:off x="8735299" y="1146004"/>
                <a:ext cx="167640" cy="211314"/>
                <a:chOff x="7677150" y="1399226"/>
                <a:chExt cx="167640" cy="220980"/>
              </a:xfrm>
            </p:grpSpPr>
            <p:cxnSp>
              <p:nvCxnSpPr>
                <p:cNvPr id="124" name="Straight Connector 123"/>
                <p:cNvCxnSpPr/>
                <p:nvPr/>
              </p:nvCxnSpPr>
              <p:spPr>
                <a:xfrm>
                  <a:off x="7760970" y="1435540"/>
                  <a:ext cx="0" cy="184666"/>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flipH="1" flipV="1">
                  <a:off x="7677150" y="1399226"/>
                  <a:ext cx="167640" cy="2854"/>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18" name="Group 117"/>
              <p:cNvGrpSpPr/>
              <p:nvPr/>
            </p:nvGrpSpPr>
            <p:grpSpPr>
              <a:xfrm>
                <a:off x="9634908" y="1053982"/>
                <a:ext cx="114656" cy="172565"/>
                <a:chOff x="7722692" y="1522611"/>
                <a:chExt cx="114656" cy="180459"/>
              </a:xfrm>
            </p:grpSpPr>
            <p:cxnSp>
              <p:nvCxnSpPr>
                <p:cNvPr id="122" name="Straight Connector 121"/>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9" name="Group 118"/>
              <p:cNvGrpSpPr/>
              <p:nvPr/>
            </p:nvGrpSpPr>
            <p:grpSpPr>
              <a:xfrm>
                <a:off x="7772759" y="1054401"/>
                <a:ext cx="114656" cy="172565"/>
                <a:chOff x="7722692" y="1522611"/>
                <a:chExt cx="114656" cy="180459"/>
              </a:xfrm>
            </p:grpSpPr>
            <p:cxnSp>
              <p:nvCxnSpPr>
                <p:cNvPr id="120" name="Straight Connector 119"/>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9" name="Straight Connector 128"/>
              <p:cNvCxnSpPr/>
              <p:nvPr/>
            </p:nvCxnSpPr>
            <p:spPr>
              <a:xfrm>
                <a:off x="7559413" y="1053982"/>
                <a:ext cx="1153287" cy="0"/>
              </a:xfrm>
              <a:prstGeom prst="line">
                <a:avLst/>
              </a:prstGeom>
              <a:ln w="158750"/>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8923909" y="1053982"/>
                <a:ext cx="1067584" cy="0"/>
              </a:xfrm>
              <a:prstGeom prst="line">
                <a:avLst/>
              </a:prstGeom>
              <a:ln w="158750"/>
            </p:spPr>
            <p:style>
              <a:lnRef idx="1">
                <a:schemeClr val="accent1"/>
              </a:lnRef>
              <a:fillRef idx="0">
                <a:schemeClr val="accent1"/>
              </a:fillRef>
              <a:effectRef idx="0">
                <a:schemeClr val="accent1"/>
              </a:effectRef>
              <a:fontRef idx="minor">
                <a:schemeClr val="tx1"/>
              </a:fontRef>
            </p:style>
          </p:cxnSp>
        </p:grpSp>
        <p:sp>
          <p:nvSpPr>
            <p:cNvPr id="74" name="Oval 73">
              <a:extLst>
                <a:ext uri="{FF2B5EF4-FFF2-40B4-BE49-F238E27FC236}">
                  <a16:creationId xmlns:a16="http://schemas.microsoft.com/office/drawing/2014/main" id="{44407537-5100-4DE8-8D32-00FE15F768BA}"/>
                </a:ext>
              </a:extLst>
            </p:cNvPr>
            <p:cNvSpPr/>
            <p:nvPr/>
          </p:nvSpPr>
          <p:spPr>
            <a:xfrm>
              <a:off x="6614496" y="3308369"/>
              <a:ext cx="45719" cy="6772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Oval 74">
              <a:extLst>
                <a:ext uri="{FF2B5EF4-FFF2-40B4-BE49-F238E27FC236}">
                  <a16:creationId xmlns:a16="http://schemas.microsoft.com/office/drawing/2014/main" id="{5AE27DEF-FE30-4F5A-A1ED-128E931134A8}"/>
                </a:ext>
              </a:extLst>
            </p:cNvPr>
            <p:cNvSpPr/>
            <p:nvPr/>
          </p:nvSpPr>
          <p:spPr>
            <a:xfrm>
              <a:off x="6452785" y="3214671"/>
              <a:ext cx="57239" cy="8581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76" name="Straight Arrow Connector 75">
            <a:extLst>
              <a:ext uri="{FF2B5EF4-FFF2-40B4-BE49-F238E27FC236}">
                <a16:creationId xmlns:a16="http://schemas.microsoft.com/office/drawing/2014/main" id="{2B4743E2-21EC-4189-A5FB-6D8DB75F284D}"/>
              </a:ext>
            </a:extLst>
          </p:cNvPr>
          <p:cNvCxnSpPr>
            <a:cxnSpLocks/>
            <a:stCxn id="75" idx="6"/>
          </p:cNvCxnSpPr>
          <p:nvPr/>
        </p:nvCxnSpPr>
        <p:spPr>
          <a:xfrm flipH="1" flipV="1">
            <a:off x="3076214" y="3508752"/>
            <a:ext cx="3433810" cy="13499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7D28BE1-13B2-4AD1-90E2-C829C5E7C37F}"/>
              </a:ext>
            </a:extLst>
          </p:cNvPr>
          <p:cNvSpPr txBox="1"/>
          <p:nvPr/>
        </p:nvSpPr>
        <p:spPr>
          <a:xfrm>
            <a:off x="2074985" y="1226285"/>
            <a:ext cx="804203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Re-locate the optical axis by repeating step #3 with the fully assembled housing.  Retro-reflections from dome and adapter optics centered within &lt; 1mm at aperture.</a:t>
            </a:r>
          </a:p>
        </p:txBody>
      </p:sp>
      <p:cxnSp>
        <p:nvCxnSpPr>
          <p:cNvPr id="77" name="Straight Arrow Connector 76">
            <a:extLst>
              <a:ext uri="{FF2B5EF4-FFF2-40B4-BE49-F238E27FC236}">
                <a16:creationId xmlns:a16="http://schemas.microsoft.com/office/drawing/2014/main" id="{1C52811B-F34F-41DF-BBA5-EE20B1F3368E}"/>
              </a:ext>
            </a:extLst>
          </p:cNvPr>
          <p:cNvCxnSpPr>
            <a:cxnSpLocks/>
          </p:cNvCxnSpPr>
          <p:nvPr/>
        </p:nvCxnSpPr>
        <p:spPr>
          <a:xfrm flipH="1">
            <a:off x="3102147" y="3640378"/>
            <a:ext cx="2751421" cy="17143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1659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Bulkhead Connector Placement</a:t>
            </a:r>
          </a:p>
        </p:txBody>
      </p:sp>
      <p:sp>
        <p:nvSpPr>
          <p:cNvPr id="4" name="Content Placeholder 3"/>
          <p:cNvSpPr>
            <a:spLocks noGrp="1"/>
          </p:cNvSpPr>
          <p:nvPr>
            <p:ph sz="half" idx="2"/>
          </p:nvPr>
        </p:nvSpPr>
        <p:spPr>
          <a:xfrm>
            <a:off x="8586030" y="1825625"/>
            <a:ext cx="3383720" cy="4351338"/>
          </a:xfrm>
        </p:spPr>
        <p:txBody>
          <a:bodyPr>
            <a:normAutofit fontScale="62500" lnSpcReduction="20000"/>
          </a:bodyPr>
          <a:lstStyle/>
          <a:p>
            <a:pPr marL="0" indent="0">
              <a:buNone/>
            </a:pPr>
            <a:r>
              <a:rPr lang="en-US" sz="2000" b="1" dirty="0"/>
              <a:t>Fiber: </a:t>
            </a:r>
          </a:p>
          <a:p>
            <a:pPr marL="0" indent="0">
              <a:buNone/>
            </a:pPr>
            <a:r>
              <a:rPr lang="en-US" sz="2000" i="1" dirty="0"/>
              <a:t>SEA-CON </a:t>
            </a:r>
            <a:r>
              <a:rPr lang="en-US" sz="2000" dirty="0"/>
              <a:t>MINF-1FO-FCR-TI</a:t>
            </a:r>
          </a:p>
          <a:p>
            <a:pPr>
              <a:buFontTx/>
              <a:buChar char="-"/>
            </a:pPr>
            <a:r>
              <a:rPr lang="en-US" sz="2000" dirty="0"/>
              <a:t>Camera telemetry &amp; video</a:t>
            </a:r>
          </a:p>
          <a:p>
            <a:pPr>
              <a:buFontTx/>
              <a:buChar char="-"/>
            </a:pPr>
            <a:r>
              <a:rPr lang="en-US" sz="2000" dirty="0"/>
              <a:t>Single mode fiber connector compatible with ROV </a:t>
            </a:r>
            <a:r>
              <a:rPr lang="en-US" sz="2000" dirty="0" err="1"/>
              <a:t>Ventana</a:t>
            </a:r>
            <a:r>
              <a:rPr lang="en-US" sz="2000" dirty="0"/>
              <a:t> and Doc Rickets optical connectors</a:t>
            </a:r>
          </a:p>
          <a:p>
            <a:pPr marL="0" indent="0">
              <a:buNone/>
            </a:pPr>
            <a:r>
              <a:rPr lang="en-US" sz="2000" b="1" dirty="0"/>
              <a:t>Primary Electrical:</a:t>
            </a:r>
          </a:p>
          <a:p>
            <a:pPr marL="0" indent="0">
              <a:buNone/>
            </a:pPr>
            <a:r>
              <a:rPr lang="en-US" sz="2000" i="1" dirty="0"/>
              <a:t>SEA-CON </a:t>
            </a:r>
            <a:r>
              <a:rPr lang="en-US" sz="2000" dirty="0"/>
              <a:t>MINK-19-FCR-TI</a:t>
            </a:r>
          </a:p>
          <a:p>
            <a:pPr>
              <a:buFontTx/>
              <a:buChar char="-"/>
            </a:pPr>
            <a:r>
              <a:rPr lang="en-US" sz="2000" dirty="0"/>
              <a:t>Primary 24V, 60W power input</a:t>
            </a:r>
          </a:p>
          <a:p>
            <a:pPr>
              <a:buFontTx/>
              <a:buChar char="-"/>
            </a:pPr>
            <a:r>
              <a:rPr lang="en-US" sz="2000" dirty="0"/>
              <a:t>Compatible with ROV </a:t>
            </a:r>
            <a:r>
              <a:rPr lang="en-US" sz="2000" dirty="0" err="1"/>
              <a:t>Ventana</a:t>
            </a:r>
            <a:r>
              <a:rPr lang="en-US" sz="2000" dirty="0"/>
              <a:t> and Doc Rickets main camera connectors</a:t>
            </a:r>
          </a:p>
          <a:p>
            <a:pPr>
              <a:buFontTx/>
              <a:buChar char="-"/>
            </a:pPr>
            <a:r>
              <a:rPr lang="en-US" sz="2000" dirty="0"/>
              <a:t>Option: scaling/sizing laser output power</a:t>
            </a:r>
          </a:p>
          <a:p>
            <a:pPr marL="0" indent="0">
              <a:buNone/>
            </a:pPr>
            <a:r>
              <a:rPr lang="en-US" sz="2000" b="1" dirty="0"/>
              <a:t>Secondary Electrical:</a:t>
            </a:r>
          </a:p>
          <a:p>
            <a:pPr marL="0" indent="0">
              <a:buNone/>
            </a:pPr>
            <a:r>
              <a:rPr lang="en-US" sz="2000" i="1" dirty="0"/>
              <a:t>SEA-CON </a:t>
            </a:r>
            <a:r>
              <a:rPr lang="en-US" sz="2000" dirty="0"/>
              <a:t>MINK-10-FCR-TI</a:t>
            </a:r>
          </a:p>
          <a:p>
            <a:pPr>
              <a:buFontTx/>
              <a:buChar char="-"/>
            </a:pPr>
            <a:r>
              <a:rPr lang="en-US" sz="2000" dirty="0"/>
              <a:t>Secondary 24V, 60W power input</a:t>
            </a:r>
          </a:p>
          <a:p>
            <a:pPr>
              <a:buFontTx/>
              <a:buChar char="-"/>
            </a:pPr>
            <a:r>
              <a:rPr lang="en-US" sz="2000" dirty="0"/>
              <a:t>Compatible with ROV </a:t>
            </a:r>
            <a:r>
              <a:rPr lang="en-US" sz="2000" dirty="0" err="1"/>
              <a:t>Ventana</a:t>
            </a:r>
            <a:r>
              <a:rPr lang="en-US" sz="2000" dirty="0"/>
              <a:t> and Doc Rickets science connectors.</a:t>
            </a:r>
          </a:p>
          <a:p>
            <a:pPr>
              <a:buFontTx/>
              <a:buChar char="-"/>
            </a:pPr>
            <a:r>
              <a:rPr lang="en-US" sz="2000" dirty="0"/>
              <a:t>Option: scaling/sizing laser output power</a:t>
            </a:r>
          </a:p>
          <a:p>
            <a:pPr>
              <a:buFontTx/>
              <a:buChar char="-"/>
            </a:pPr>
            <a:endParaRPr lang="en-US" sz="2000" dirty="0"/>
          </a:p>
        </p:txBody>
      </p:sp>
      <p:pic>
        <p:nvPicPr>
          <p:cNvPr id="6" name="Content Placeholder 5"/>
          <p:cNvPicPr>
            <a:picLocks noGrp="1" noChangeAspect="1"/>
          </p:cNvPicPr>
          <p:nvPr>
            <p:ph sz="half" idx="1"/>
          </p:nvPr>
        </p:nvPicPr>
        <p:blipFill>
          <a:blip r:embed="rId2"/>
          <a:stretch>
            <a:fillRect/>
          </a:stretch>
        </p:blipFill>
        <p:spPr>
          <a:xfrm>
            <a:off x="495862" y="1546422"/>
            <a:ext cx="7714409" cy="4962484"/>
          </a:xfrm>
          <a:prstGeom prst="rect">
            <a:avLst/>
          </a:prstGeom>
        </p:spPr>
      </p:pic>
    </p:spTree>
    <p:extLst>
      <p:ext uri="{BB962C8B-B14F-4D97-AF65-F5344CB8AC3E}">
        <p14:creationId xmlns:p14="http://schemas.microsoft.com/office/powerpoint/2010/main" val="2188909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a:graphicFrameLocks/>
          </p:cNvGraphicFramePr>
          <p:nvPr>
            <p:extLst/>
          </p:nvPr>
        </p:nvGraphicFramePr>
        <p:xfrm>
          <a:off x="6283355" y="990600"/>
          <a:ext cx="5649564" cy="53542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p:cNvGraphicFramePr>
            <a:graphicFrameLocks/>
          </p:cNvGraphicFramePr>
          <p:nvPr>
            <p:extLst/>
          </p:nvPr>
        </p:nvGraphicFramePr>
        <p:xfrm>
          <a:off x="501228" y="900566"/>
          <a:ext cx="5742818" cy="5120928"/>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p:cNvSpPr>
            <a:spLocks noGrp="1"/>
          </p:cNvSpPr>
          <p:nvPr>
            <p:ph type="title"/>
          </p:nvPr>
        </p:nvSpPr>
        <p:spPr>
          <a:xfrm>
            <a:off x="939114" y="268723"/>
            <a:ext cx="10984087" cy="523572"/>
          </a:xfrm>
        </p:spPr>
        <p:txBody>
          <a:bodyPr>
            <a:noAutofit/>
          </a:bodyPr>
          <a:lstStyle/>
          <a:p>
            <a:pPr algn="ctr"/>
            <a:r>
              <a:rPr lang="en-US" sz="2800" dirty="0"/>
              <a:t>Looking Ahead - Video Storage Cost Comparison</a:t>
            </a:r>
            <a:br>
              <a:rPr lang="en-US" sz="2800" dirty="0"/>
            </a:br>
            <a:r>
              <a:rPr lang="en-US" sz="2800" dirty="0"/>
              <a:t>Stay with HD vs 20% 4K Selects</a:t>
            </a:r>
          </a:p>
        </p:txBody>
      </p:sp>
      <p:grpSp>
        <p:nvGrpSpPr>
          <p:cNvPr id="5" name="Group 4"/>
          <p:cNvGrpSpPr/>
          <p:nvPr/>
        </p:nvGrpSpPr>
        <p:grpSpPr>
          <a:xfrm>
            <a:off x="1364143" y="2762361"/>
            <a:ext cx="2238703" cy="332278"/>
            <a:chOff x="7032889" y="302779"/>
            <a:chExt cx="2238703" cy="332278"/>
          </a:xfrm>
        </p:grpSpPr>
        <p:cxnSp>
          <p:nvCxnSpPr>
            <p:cNvPr id="7" name="Straight Connector 6"/>
            <p:cNvCxnSpPr/>
            <p:nvPr/>
          </p:nvCxnSpPr>
          <p:spPr>
            <a:xfrm flipV="1">
              <a:off x="7032889" y="635056"/>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221011" y="302779"/>
              <a:ext cx="1955985"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orbel" panose="020B0503020204020204"/>
                  <a:ea typeface="+mn-ea"/>
                  <a:cs typeface="+mn-cs"/>
                </a:rPr>
                <a:t>Pre-2018 D5 Tape Annual Cost</a:t>
              </a:r>
            </a:p>
          </p:txBody>
        </p:sp>
      </p:grpSp>
      <p:grpSp>
        <p:nvGrpSpPr>
          <p:cNvPr id="13" name="Group 12"/>
          <p:cNvGrpSpPr/>
          <p:nvPr/>
        </p:nvGrpSpPr>
        <p:grpSpPr>
          <a:xfrm>
            <a:off x="7013707" y="2037291"/>
            <a:ext cx="2238703" cy="1057349"/>
            <a:chOff x="6685654" y="2771617"/>
            <a:chExt cx="2238703" cy="1057349"/>
          </a:xfrm>
        </p:grpSpPr>
        <p:cxnSp>
          <p:nvCxnSpPr>
            <p:cNvPr id="8" name="Straight Connector 7"/>
            <p:cNvCxnSpPr/>
            <p:nvPr/>
          </p:nvCxnSpPr>
          <p:spPr>
            <a:xfrm flipV="1">
              <a:off x="6685654" y="3828965"/>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774096" y="2771617"/>
              <a:ext cx="1955985"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orbel" panose="020B0503020204020204"/>
                  <a:ea typeface="+mn-ea"/>
                  <a:cs typeface="+mn-cs"/>
                </a:rPr>
                <a:t>Pre-2018 D5 Tape Annual Cost</a:t>
              </a:r>
            </a:p>
          </p:txBody>
        </p:sp>
        <p:cxnSp>
          <p:nvCxnSpPr>
            <p:cNvPr id="12" name="Straight Arrow Connector 11"/>
            <p:cNvCxnSpPr/>
            <p:nvPr/>
          </p:nvCxnSpPr>
          <p:spPr>
            <a:xfrm flipH="1">
              <a:off x="7032891" y="3025520"/>
              <a:ext cx="116569" cy="74243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 name="TextBox 2"/>
          <p:cNvSpPr txBox="1"/>
          <p:nvPr/>
        </p:nvSpPr>
        <p:spPr>
          <a:xfrm>
            <a:off x="2649474" y="1527027"/>
            <a:ext cx="2160965"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orbel" panose="020B0503020204020204"/>
                <a:ea typeface="+mn-ea"/>
                <a:cs typeface="+mn-cs"/>
              </a:rPr>
              <a:t>1080 60p video</a:t>
            </a:r>
          </a:p>
        </p:txBody>
      </p:sp>
      <p:sp>
        <p:nvSpPr>
          <p:cNvPr id="15" name="TextBox 14"/>
          <p:cNvSpPr txBox="1"/>
          <p:nvPr/>
        </p:nvSpPr>
        <p:spPr>
          <a:xfrm>
            <a:off x="8580901" y="1527027"/>
            <a:ext cx="2160965"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orbel" panose="020B0503020204020204"/>
                <a:ea typeface="+mn-ea"/>
                <a:cs typeface="+mn-cs"/>
              </a:rPr>
              <a:t>4028 60p video</a:t>
            </a:r>
          </a:p>
        </p:txBody>
      </p:sp>
    </p:spTree>
    <p:extLst>
      <p:ext uri="{BB962C8B-B14F-4D97-AF65-F5344CB8AC3E}">
        <p14:creationId xmlns:p14="http://schemas.microsoft.com/office/powerpoint/2010/main" val="3874175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MBARI requirements for our main ROV cameras</a:t>
            </a:r>
          </a:p>
        </p:txBody>
      </p:sp>
      <p:sp>
        <p:nvSpPr>
          <p:cNvPr id="3" name="Content Placeholder 2"/>
          <p:cNvSpPr>
            <a:spLocks noGrp="1"/>
          </p:cNvSpPr>
          <p:nvPr>
            <p:ph idx="1"/>
          </p:nvPr>
        </p:nvSpPr>
        <p:spPr>
          <a:xfrm>
            <a:off x="973078" y="1635064"/>
            <a:ext cx="10515600" cy="4351338"/>
          </a:xfrm>
        </p:spPr>
        <p:txBody>
          <a:bodyPr/>
          <a:lstStyle/>
          <a:p>
            <a:r>
              <a:rPr lang="en-US" dirty="0"/>
              <a:t>MBARI requires professional quality zoom and focus controls!</a:t>
            </a:r>
          </a:p>
        </p:txBody>
      </p:sp>
      <p:grpSp>
        <p:nvGrpSpPr>
          <p:cNvPr id="13" name="Group 12"/>
          <p:cNvGrpSpPr/>
          <p:nvPr/>
        </p:nvGrpSpPr>
        <p:grpSpPr>
          <a:xfrm>
            <a:off x="550928" y="2628611"/>
            <a:ext cx="7330898" cy="3609259"/>
            <a:chOff x="705253" y="3048740"/>
            <a:chExt cx="7330898" cy="3609259"/>
          </a:xfrm>
        </p:grpSpPr>
        <p:pic>
          <p:nvPicPr>
            <p:cNvPr id="4" name="Content Placeholder 3"/>
            <p:cNvPicPr>
              <a:picLocks noChangeAspect="1"/>
            </p:cNvPicPr>
            <p:nvPr/>
          </p:nvPicPr>
          <p:blipFill>
            <a:blip r:embed="rId5" cstate="print">
              <a:lum bright="9000"/>
              <a:extLst>
                <a:ext uri="{28A0092B-C50C-407E-A947-70E740481C1C}">
                  <a14:useLocalDpi xmlns:a14="http://schemas.microsoft.com/office/drawing/2010/main"/>
                </a:ext>
              </a:extLst>
            </a:blip>
            <a:stretch>
              <a:fillRect/>
            </a:stretch>
          </p:blipFill>
          <p:spPr>
            <a:xfrm>
              <a:off x="2063805" y="3048740"/>
              <a:ext cx="4812345" cy="3609259"/>
            </a:xfrm>
            <a:prstGeom prst="rect">
              <a:avLst/>
            </a:prstGeom>
          </p:spPr>
        </p:pic>
        <p:sp>
          <p:nvSpPr>
            <p:cNvPr id="5" name="TextBox 4"/>
            <p:cNvSpPr txBox="1"/>
            <p:nvPr/>
          </p:nvSpPr>
          <p:spPr>
            <a:xfrm>
              <a:off x="6502760" y="3366109"/>
              <a:ext cx="1533391" cy="646331"/>
            </a:xfrm>
            <a:prstGeom prst="rect">
              <a:avLst/>
            </a:prstGeom>
            <a:solidFill>
              <a:schemeClr val="bg1"/>
            </a:solidFill>
          </p:spPr>
          <p:txBody>
            <a:bodyPr wrap="square" rtlCol="0">
              <a:spAutoFit/>
            </a:bodyPr>
            <a:lstStyle/>
            <a:p>
              <a:r>
                <a:rPr lang="en-US" dirty="0"/>
                <a:t>Focus Position Slider</a:t>
              </a:r>
            </a:p>
          </p:txBody>
        </p:sp>
        <p:sp>
          <p:nvSpPr>
            <p:cNvPr id="6" name="TextBox 5"/>
            <p:cNvSpPr txBox="1"/>
            <p:nvPr/>
          </p:nvSpPr>
          <p:spPr>
            <a:xfrm>
              <a:off x="6613119" y="4207038"/>
              <a:ext cx="1218248" cy="646331"/>
            </a:xfrm>
            <a:prstGeom prst="rect">
              <a:avLst/>
            </a:prstGeom>
            <a:solidFill>
              <a:schemeClr val="bg1"/>
            </a:solidFill>
          </p:spPr>
          <p:txBody>
            <a:bodyPr wrap="square" rtlCol="0">
              <a:spAutoFit/>
            </a:bodyPr>
            <a:lstStyle/>
            <a:p>
              <a:r>
                <a:rPr lang="en-US" dirty="0"/>
                <a:t>Pan &amp; Tilt Control</a:t>
              </a:r>
            </a:p>
          </p:txBody>
        </p:sp>
        <p:sp>
          <p:nvSpPr>
            <p:cNvPr id="7" name="TextBox 6"/>
            <p:cNvSpPr txBox="1"/>
            <p:nvPr/>
          </p:nvSpPr>
          <p:spPr>
            <a:xfrm>
              <a:off x="705253" y="4866413"/>
              <a:ext cx="1883528" cy="923330"/>
            </a:xfrm>
            <a:prstGeom prst="rect">
              <a:avLst/>
            </a:prstGeom>
            <a:solidFill>
              <a:schemeClr val="bg1"/>
            </a:solidFill>
          </p:spPr>
          <p:txBody>
            <a:bodyPr wrap="square" rtlCol="0">
              <a:spAutoFit/>
            </a:bodyPr>
            <a:lstStyle/>
            <a:p>
              <a:r>
                <a:rPr lang="en-US" dirty="0"/>
                <a:t>Zoom Rate Control Rocker Switch</a:t>
              </a:r>
            </a:p>
          </p:txBody>
        </p:sp>
        <p:sp>
          <p:nvSpPr>
            <p:cNvPr id="8" name="TextBox 7"/>
            <p:cNvSpPr txBox="1"/>
            <p:nvPr/>
          </p:nvSpPr>
          <p:spPr>
            <a:xfrm>
              <a:off x="5574340" y="5366358"/>
              <a:ext cx="1192605" cy="646331"/>
            </a:xfrm>
            <a:prstGeom prst="rect">
              <a:avLst/>
            </a:prstGeom>
            <a:solidFill>
              <a:schemeClr val="bg1"/>
            </a:solidFill>
          </p:spPr>
          <p:txBody>
            <a:bodyPr wrap="square" rtlCol="0">
              <a:spAutoFit/>
            </a:bodyPr>
            <a:lstStyle/>
            <a:p>
              <a:r>
                <a:rPr lang="en-US" dirty="0"/>
                <a:t>Ikegami RCP</a:t>
              </a:r>
            </a:p>
          </p:txBody>
        </p:sp>
        <p:cxnSp>
          <p:nvCxnSpPr>
            <p:cNvPr id="9" name="Straight Arrow Connector 8"/>
            <p:cNvCxnSpPr/>
            <p:nvPr/>
          </p:nvCxnSpPr>
          <p:spPr>
            <a:xfrm flipH="1">
              <a:off x="5886180" y="3810733"/>
              <a:ext cx="519631" cy="221954"/>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5904257" y="4525429"/>
              <a:ext cx="653243" cy="33379"/>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4959945" y="5478317"/>
              <a:ext cx="505190" cy="211206"/>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738802" y="5309539"/>
              <a:ext cx="787175" cy="37078"/>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7131757" y="4672523"/>
            <a:ext cx="5060243" cy="646331"/>
          </a:xfrm>
          <a:prstGeom prst="rect">
            <a:avLst/>
          </a:prstGeom>
          <a:noFill/>
        </p:spPr>
        <p:txBody>
          <a:bodyPr wrap="square" rtlCol="0">
            <a:spAutoFit/>
          </a:bodyPr>
          <a:lstStyle/>
          <a:p>
            <a:r>
              <a:rPr lang="en-US" dirty="0">
                <a:solidFill>
                  <a:schemeClr val="bg2">
                    <a:lumMod val="60000"/>
                    <a:lumOff val="40000"/>
                  </a:schemeClr>
                </a:solidFill>
                <a:hlinkClick r:id="rId6"/>
              </a:rPr>
              <a:t>https://www.youtube.com/watch?v=X8oWnbcLI40</a:t>
            </a:r>
            <a:endParaRPr lang="en-US" dirty="0">
              <a:solidFill>
                <a:schemeClr val="bg2">
                  <a:lumMod val="60000"/>
                  <a:lumOff val="40000"/>
                </a:schemeClr>
              </a:solidFill>
            </a:endParaRPr>
          </a:p>
          <a:p>
            <a:endParaRPr lang="en-US" dirty="0">
              <a:solidFill>
                <a:schemeClr val="bg2">
                  <a:lumMod val="40000"/>
                  <a:lumOff val="60000"/>
                </a:schemeClr>
              </a:solidFill>
            </a:endParaRPr>
          </a:p>
        </p:txBody>
      </p:sp>
      <p:sp>
        <p:nvSpPr>
          <p:cNvPr id="24" name="TextBox 23"/>
          <p:cNvSpPr txBox="1"/>
          <p:nvPr/>
        </p:nvSpPr>
        <p:spPr>
          <a:xfrm>
            <a:off x="8585148" y="5215972"/>
            <a:ext cx="2153092" cy="369332"/>
          </a:xfrm>
          <a:prstGeom prst="rect">
            <a:avLst/>
          </a:prstGeom>
          <a:noFill/>
        </p:spPr>
        <p:txBody>
          <a:bodyPr wrap="square" rtlCol="0">
            <a:spAutoFit/>
          </a:bodyPr>
          <a:lstStyle/>
          <a:p>
            <a:r>
              <a:rPr lang="en-US" dirty="0"/>
              <a:t>(2,794,882 views)</a:t>
            </a:r>
          </a:p>
        </p:txBody>
      </p:sp>
      <p:sp>
        <p:nvSpPr>
          <p:cNvPr id="25" name="TextBox 24"/>
          <p:cNvSpPr txBox="1"/>
          <p:nvPr/>
        </p:nvSpPr>
        <p:spPr>
          <a:xfrm>
            <a:off x="8654259" y="4221407"/>
            <a:ext cx="2014870" cy="369332"/>
          </a:xfrm>
          <a:prstGeom prst="rect">
            <a:avLst/>
          </a:prstGeom>
          <a:noFill/>
        </p:spPr>
        <p:txBody>
          <a:bodyPr wrap="square" rtlCol="0">
            <a:spAutoFit/>
          </a:bodyPr>
          <a:lstStyle/>
          <a:p>
            <a:r>
              <a:rPr lang="en-US" dirty="0"/>
              <a:t>Focus example</a:t>
            </a:r>
          </a:p>
        </p:txBody>
      </p:sp>
      <p:pic>
        <p:nvPicPr>
          <p:cNvPr id="14" name="vamp_mout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436460" y="2752185"/>
            <a:ext cx="2525643" cy="1420674"/>
          </a:xfrm>
          <a:prstGeom prst="rect">
            <a:avLst/>
          </a:prstGeom>
        </p:spPr>
      </p:pic>
    </p:spTree>
    <p:extLst>
      <p:ext uri="{BB962C8B-B14F-4D97-AF65-F5344CB8AC3E}">
        <p14:creationId xmlns:p14="http://schemas.microsoft.com/office/powerpoint/2010/main" val="39213876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4"/>
                                        </p:tgtEl>
                                      </p:cBhvr>
                                    </p:cmd>
                                  </p:childTnLst>
                                </p:cTn>
                              </p:par>
                            </p:childTnLst>
                          </p:cTn>
                        </p:par>
                      </p:childTnLst>
                    </p:cTn>
                  </p:par>
                </p:childTnLst>
              </p:cTn>
              <p:nextCondLst>
                <p:cond evt="onClick" delay="0">
                  <p:tgtEl>
                    <p:spTgt spid="14"/>
                  </p:tgtEl>
                </p:cond>
              </p:nextCondLst>
            </p:seq>
            <p:video fullScrn="1">
              <p:cMediaNode vol="80000">
                <p:cTn id="7" repeatCount="indefinite" fill="hold" display="0">
                  <p:stCondLst>
                    <p:cond delay="indefinite"/>
                  </p:stCondLst>
                </p:cTn>
                <p:tgtEl>
                  <p:spTgt spid="1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Advantages of 4K Video</a:t>
            </a:r>
          </a:p>
        </p:txBody>
      </p:sp>
      <p:sp>
        <p:nvSpPr>
          <p:cNvPr id="3" name="Content Placeholder 2"/>
          <p:cNvSpPr>
            <a:spLocks noGrp="1"/>
          </p:cNvSpPr>
          <p:nvPr>
            <p:ph idx="1"/>
          </p:nvPr>
        </p:nvSpPr>
        <p:spPr>
          <a:xfrm>
            <a:off x="277799" y="1492518"/>
            <a:ext cx="7319280" cy="5017552"/>
          </a:xfrm>
        </p:spPr>
        <p:txBody>
          <a:bodyPr>
            <a:normAutofit/>
          </a:bodyPr>
          <a:lstStyle/>
          <a:p>
            <a:r>
              <a:rPr lang="en-US" dirty="0"/>
              <a:t>Four times the pixel resolution of current HD.</a:t>
            </a:r>
          </a:p>
          <a:p>
            <a:pPr lvl="1"/>
            <a:r>
              <a:rPr lang="en-US" dirty="0"/>
              <a:t>Better resolution increases scientific insight.</a:t>
            </a:r>
          </a:p>
          <a:p>
            <a:pPr lvl="1"/>
            <a:r>
              <a:rPr lang="en-US" dirty="0"/>
              <a:t>Provides high quality images for public outreach and education.</a:t>
            </a:r>
          </a:p>
          <a:p>
            <a:pPr lvl="1"/>
            <a:r>
              <a:rPr lang="en-US" dirty="0"/>
              <a:t>Allows cropping of images for publication without too much visual degradation.</a:t>
            </a:r>
          </a:p>
          <a:p>
            <a:r>
              <a:rPr lang="en-US" dirty="0"/>
              <a:t>Images are scanned progressively.</a:t>
            </a:r>
          </a:p>
          <a:p>
            <a:pPr lvl="1"/>
            <a:r>
              <a:rPr lang="en-US" dirty="0"/>
              <a:t>Eliminates interlace artifacts.</a:t>
            </a:r>
          </a:p>
          <a:p>
            <a:r>
              <a:rPr lang="en-US" dirty="0"/>
              <a:t>High quality camera modules are now available.</a:t>
            </a:r>
          </a:p>
          <a:p>
            <a:pPr lvl="1"/>
            <a:r>
              <a:rPr lang="en-US" dirty="0"/>
              <a:t>2/3” 3-chip for excellent depth of field and sensitivity.</a:t>
            </a:r>
          </a:p>
          <a:p>
            <a:pPr lvl="1"/>
            <a:r>
              <a:rPr lang="en-US" dirty="0"/>
              <a:t>Compact modules suitable for deep housings.</a:t>
            </a:r>
          </a:p>
          <a:p>
            <a:endParaRPr lang="en-US" dirty="0"/>
          </a:p>
        </p:txBody>
      </p:sp>
      <p:pic>
        <p:nvPicPr>
          <p:cNvPr id="7" name="Picture 6"/>
          <p:cNvPicPr>
            <a:picLocks noChangeAspect="1"/>
          </p:cNvPicPr>
          <p:nvPr/>
        </p:nvPicPr>
        <p:blipFill>
          <a:blip r:embed="rId3"/>
          <a:stretch>
            <a:fillRect/>
          </a:stretch>
        </p:blipFill>
        <p:spPr>
          <a:xfrm>
            <a:off x="9958273" y="1492518"/>
            <a:ext cx="2137105" cy="5017552"/>
          </a:xfrm>
          <a:prstGeom prst="rect">
            <a:avLst/>
          </a:prstGeom>
        </p:spPr>
      </p:pic>
      <p:pic>
        <p:nvPicPr>
          <p:cNvPr id="8" name="Picture 7"/>
          <p:cNvPicPr>
            <a:picLocks noChangeAspect="1"/>
          </p:cNvPicPr>
          <p:nvPr/>
        </p:nvPicPr>
        <p:blipFill>
          <a:blip r:embed="rId4">
            <a:lum bright="-5000"/>
          </a:blip>
          <a:stretch>
            <a:fillRect/>
          </a:stretch>
        </p:blipFill>
        <p:spPr>
          <a:xfrm>
            <a:off x="7673386" y="1492518"/>
            <a:ext cx="2208580" cy="5017552"/>
          </a:xfrm>
          <a:prstGeom prst="rect">
            <a:avLst/>
          </a:prstGeom>
        </p:spPr>
      </p:pic>
      <p:sp>
        <p:nvSpPr>
          <p:cNvPr id="9" name="Oval 8"/>
          <p:cNvSpPr/>
          <p:nvPr/>
        </p:nvSpPr>
        <p:spPr>
          <a:xfrm>
            <a:off x="7330958" y="1322662"/>
            <a:ext cx="1726108" cy="9480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9627692" y="4079220"/>
            <a:ext cx="1726108" cy="9480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952776" y="926031"/>
            <a:ext cx="2208580" cy="369332"/>
          </a:xfrm>
          <a:prstGeom prst="rect">
            <a:avLst/>
          </a:prstGeom>
          <a:noFill/>
        </p:spPr>
        <p:txBody>
          <a:bodyPr wrap="square" rtlCol="0">
            <a:spAutoFit/>
          </a:bodyPr>
          <a:lstStyle/>
          <a:p>
            <a:r>
              <a:rPr lang="en-US" dirty="0"/>
              <a:t>Imaged in 2K</a:t>
            </a:r>
          </a:p>
        </p:txBody>
      </p:sp>
      <p:sp>
        <p:nvSpPr>
          <p:cNvPr id="12" name="TextBox 11"/>
          <p:cNvSpPr txBox="1"/>
          <p:nvPr/>
        </p:nvSpPr>
        <p:spPr>
          <a:xfrm>
            <a:off x="9983420" y="926031"/>
            <a:ext cx="2208580" cy="369332"/>
          </a:xfrm>
          <a:prstGeom prst="rect">
            <a:avLst/>
          </a:prstGeom>
          <a:noFill/>
        </p:spPr>
        <p:txBody>
          <a:bodyPr wrap="square" rtlCol="0">
            <a:spAutoFit/>
          </a:bodyPr>
          <a:lstStyle/>
          <a:p>
            <a:r>
              <a:rPr lang="en-US" dirty="0"/>
              <a:t>Imaged in 4K</a:t>
            </a:r>
          </a:p>
        </p:txBody>
      </p:sp>
      <p:sp>
        <p:nvSpPr>
          <p:cNvPr id="13" name="TextBox 12"/>
          <p:cNvSpPr txBox="1"/>
          <p:nvPr/>
        </p:nvSpPr>
        <p:spPr>
          <a:xfrm>
            <a:off x="7498080" y="266196"/>
            <a:ext cx="4744647" cy="584775"/>
          </a:xfrm>
          <a:prstGeom prst="rect">
            <a:avLst/>
          </a:prstGeom>
          <a:noFill/>
        </p:spPr>
        <p:txBody>
          <a:bodyPr wrap="square" rtlCol="0">
            <a:spAutoFit/>
          </a:bodyPr>
          <a:lstStyle/>
          <a:p>
            <a:pPr algn="ctr"/>
            <a:r>
              <a:rPr lang="en-US" sz="1600" dirty="0"/>
              <a:t>i2MAP Test Tank Recordings Horizontal Resolution in Hundreds of Line Pairs/Picture Width</a:t>
            </a:r>
          </a:p>
        </p:txBody>
      </p:sp>
    </p:spTree>
    <p:extLst>
      <p:ext uri="{BB962C8B-B14F-4D97-AF65-F5344CB8AC3E}">
        <p14:creationId xmlns:p14="http://schemas.microsoft.com/office/powerpoint/2010/main" val="3367962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955222" y="2231144"/>
            <a:ext cx="4960196" cy="3588184"/>
          </a:xfrm>
          <a:prstGeom prst="rect">
            <a:avLst/>
          </a:prstGeom>
        </p:spPr>
      </p:pic>
      <p:sp>
        <p:nvSpPr>
          <p:cNvPr id="4" name="Title 3"/>
          <p:cNvSpPr>
            <a:spLocks noGrp="1"/>
          </p:cNvSpPr>
          <p:nvPr>
            <p:ph type="ctrTitle"/>
          </p:nvPr>
        </p:nvSpPr>
        <p:spPr>
          <a:xfrm>
            <a:off x="955222" y="-514036"/>
            <a:ext cx="9797143" cy="1900947"/>
          </a:xfrm>
        </p:spPr>
        <p:txBody>
          <a:bodyPr>
            <a:normAutofit/>
          </a:bodyPr>
          <a:lstStyle/>
          <a:p>
            <a:r>
              <a:rPr lang="en-US" sz="4400" dirty="0"/>
              <a:t>OPTIM </a:t>
            </a:r>
            <a:r>
              <a:rPr lang="en-US" sz="4400" dirty="0" err="1"/>
              <a:t>MxD</a:t>
            </a:r>
            <a:r>
              <a:rPr lang="en-US" sz="4400" dirty="0"/>
              <a:t> Camera System</a:t>
            </a:r>
            <a:endParaRPr lang="en-US" sz="4400" b="1" dirty="0"/>
          </a:p>
        </p:txBody>
      </p:sp>
      <p:pic>
        <p:nvPicPr>
          <p:cNvPr id="6" name="Picture 5"/>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6119132" y="2065635"/>
            <a:ext cx="5625738" cy="3971698"/>
          </a:xfrm>
          <a:prstGeom prst="rect">
            <a:avLst/>
          </a:prstGeom>
        </p:spPr>
      </p:pic>
      <p:sp>
        <p:nvSpPr>
          <p:cNvPr id="9" name="Subtitle 8">
            <a:extLst>
              <a:ext uri="{FF2B5EF4-FFF2-40B4-BE49-F238E27FC236}">
                <a16:creationId xmlns:a16="http://schemas.microsoft.com/office/drawing/2014/main" id="{4086EB5C-D2BC-49CA-B4EC-7A5000FA0782}"/>
              </a:ext>
            </a:extLst>
          </p:cNvPr>
          <p:cNvSpPr>
            <a:spLocks noGrp="1"/>
          </p:cNvSpPr>
          <p:nvPr>
            <p:ph type="subTitle" idx="1"/>
          </p:nvPr>
        </p:nvSpPr>
        <p:spPr>
          <a:xfrm>
            <a:off x="1372961" y="2884241"/>
            <a:ext cx="9144000" cy="1655762"/>
          </a:xfrm>
        </p:spPr>
        <p:txBody>
          <a:bodyPr/>
          <a:lstStyle/>
          <a:p>
            <a:endParaRPr lang="en-US" dirty="0"/>
          </a:p>
        </p:txBody>
      </p:sp>
    </p:spTree>
    <p:extLst>
      <p:ext uri="{BB962C8B-B14F-4D97-AF65-F5344CB8AC3E}">
        <p14:creationId xmlns:p14="http://schemas.microsoft.com/office/powerpoint/2010/main" val="1852419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6155957" y="4478116"/>
            <a:ext cx="3292450" cy="2205370"/>
          </a:xfrm>
          <a:prstGeom prst="rect">
            <a:avLst/>
          </a:prstGeom>
        </p:spPr>
      </p:pic>
      <p:sp>
        <p:nvSpPr>
          <p:cNvPr id="2" name="Title 1"/>
          <p:cNvSpPr>
            <a:spLocks noGrp="1"/>
          </p:cNvSpPr>
          <p:nvPr>
            <p:ph type="title"/>
          </p:nvPr>
        </p:nvSpPr>
        <p:spPr>
          <a:xfrm>
            <a:off x="838200" y="365126"/>
            <a:ext cx="10515600" cy="1092200"/>
          </a:xfrm>
        </p:spPr>
        <p:txBody>
          <a:bodyPr>
            <a:normAutofit/>
          </a:bodyPr>
          <a:lstStyle/>
          <a:p>
            <a:r>
              <a:rPr lang="en-US" sz="3600" dirty="0"/>
              <a:t>System Designed Around the Sony HDC-P50 Camera</a:t>
            </a:r>
          </a:p>
        </p:txBody>
      </p:sp>
      <p:sp>
        <p:nvSpPr>
          <p:cNvPr id="3" name="Content Placeholder 2"/>
          <p:cNvSpPr>
            <a:spLocks noGrp="1"/>
          </p:cNvSpPr>
          <p:nvPr>
            <p:ph idx="1"/>
          </p:nvPr>
        </p:nvSpPr>
        <p:spPr>
          <a:xfrm>
            <a:off x="411163" y="1457325"/>
            <a:ext cx="10233800" cy="3253468"/>
          </a:xfrm>
        </p:spPr>
        <p:txBody>
          <a:bodyPr>
            <a:normAutofit/>
          </a:bodyPr>
          <a:lstStyle/>
          <a:p>
            <a:r>
              <a:rPr lang="en-US" sz="1800" dirty="0"/>
              <a:t>Sony HDC-P50 Module and Canon CJ15ex4.3B 4K UHD Super Wide lens with 15x optical zoom.</a:t>
            </a:r>
          </a:p>
          <a:p>
            <a:pPr lvl="1"/>
            <a:r>
              <a:rPr lang="en-US" sz="1600" dirty="0">
                <a:effectLst>
                  <a:glow rad="127000">
                    <a:schemeClr val="accent2">
                      <a:alpha val="50000"/>
                    </a:schemeClr>
                  </a:glow>
                </a:effectLst>
              </a:rPr>
              <a:t>2/3” 3-Chip global shutter CMOS imager*.</a:t>
            </a:r>
          </a:p>
          <a:p>
            <a:pPr lvl="1"/>
            <a:r>
              <a:rPr lang="en-US" sz="1600" dirty="0"/>
              <a:t>3840x2160 progressive scanning @ 60 frames/sec.</a:t>
            </a:r>
          </a:p>
          <a:p>
            <a:pPr lvl="1"/>
            <a:r>
              <a:rPr lang="en-US" sz="1600" dirty="0"/>
              <a:t>ITU-R BT.2020 color gamut.</a:t>
            </a:r>
          </a:p>
          <a:p>
            <a:pPr lvl="1"/>
            <a:r>
              <a:rPr lang="en-US" sz="1600" dirty="0"/>
              <a:t>High Dynamic Range (HDR) capable.</a:t>
            </a:r>
          </a:p>
          <a:p>
            <a:pPr lvl="1"/>
            <a:r>
              <a:rPr lang="en-US" sz="1600" dirty="0"/>
              <a:t>Professional topside control box supports precision rate zoom and position focus servos.</a:t>
            </a:r>
          </a:p>
          <a:p>
            <a:pPr lvl="1"/>
            <a:r>
              <a:rPr lang="en-US" sz="1600" dirty="0"/>
              <a:t>Single fiber telemetry for dual 12G-SDI video (24G!!) and all auxiliary channels supports most features including high frame rates.</a:t>
            </a:r>
          </a:p>
          <a:p>
            <a:pPr lvl="1"/>
            <a:r>
              <a:rPr lang="en-US" sz="1600" dirty="0"/>
              <a:t>18-36Volt DC power supply input (18-30V with integrated sizing lasers).</a:t>
            </a:r>
          </a:p>
          <a:p>
            <a:pPr lvl="1"/>
            <a:r>
              <a:rPr lang="en-US" sz="1600" dirty="0"/>
              <a:t>Internal monitoring for temperature, humidity, pressure and water alarm.</a:t>
            </a:r>
          </a:p>
          <a:p>
            <a:pPr lvl="1"/>
            <a:r>
              <a:rPr lang="en-US" sz="1600" dirty="0"/>
              <a:t>Housing size approximately equivalent to </a:t>
            </a:r>
            <a:r>
              <a:rPr lang="en-US" sz="1600" i="1" dirty="0" err="1"/>
              <a:t>Insite</a:t>
            </a:r>
            <a:r>
              <a:rPr lang="en-US" sz="1600" i="1" dirty="0"/>
              <a:t> Pacific</a:t>
            </a:r>
            <a:r>
              <a:rPr lang="en-US" sz="1600" dirty="0"/>
              <a:t> Zeus Plus camera.</a:t>
            </a:r>
          </a:p>
          <a:p>
            <a:endParaRPr lang="en-US" sz="1800" dirty="0"/>
          </a:p>
        </p:txBody>
      </p:sp>
      <p:pic>
        <p:nvPicPr>
          <p:cNvPr id="4" name="Picture 3"/>
          <p:cNvPicPr>
            <a:picLocks noChangeAspect="1"/>
          </p:cNvPicPr>
          <p:nvPr/>
        </p:nvPicPr>
        <p:blipFill rotWithShape="1">
          <a:blip r:embed="rId4" cstate="print">
            <a:clrChange>
              <a:clrFrom>
                <a:srgbClr val="FFFFFF"/>
              </a:clrFrom>
              <a:clrTo>
                <a:srgbClr val="FFFFFF">
                  <a:alpha val="0"/>
                </a:srgbClr>
              </a:clrTo>
            </a:clrChange>
            <a:duotone>
              <a:prstClr val="black"/>
              <a:srgbClr val="FFFFFF">
                <a:tint val="45000"/>
                <a:satMod val="400000"/>
              </a:srgbClr>
            </a:duotone>
            <a:extLst>
              <a:ext uri="{28A0092B-C50C-407E-A947-70E740481C1C}">
                <a14:useLocalDpi xmlns:a14="http://schemas.microsoft.com/office/drawing/2010/main" val="0"/>
              </a:ext>
            </a:extLst>
          </a:blip>
          <a:srcRect/>
          <a:stretch/>
        </p:blipFill>
        <p:spPr>
          <a:xfrm>
            <a:off x="8473230" y="1162676"/>
            <a:ext cx="3459344" cy="2076835"/>
          </a:xfrm>
          <a:prstGeom prst="rect">
            <a:avLst/>
          </a:prstGeom>
          <a:ln>
            <a:noFill/>
          </a:ln>
        </p:spPr>
      </p:pic>
      <p:sp>
        <p:nvSpPr>
          <p:cNvPr id="6" name="TextBox 5"/>
          <p:cNvSpPr txBox="1"/>
          <p:nvPr/>
        </p:nvSpPr>
        <p:spPr>
          <a:xfrm>
            <a:off x="9041946" y="3877952"/>
            <a:ext cx="250235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The HDC-P50 is derived from the Sony HDC-3500 and 4500 series field cameras.</a:t>
            </a:r>
          </a:p>
        </p:txBody>
      </p:sp>
      <p:sp>
        <p:nvSpPr>
          <p:cNvPr id="7" name="Curved Up Arrow 6"/>
          <p:cNvSpPr/>
          <p:nvPr/>
        </p:nvSpPr>
        <p:spPr>
          <a:xfrm rot="17179996">
            <a:off x="9283967" y="3816798"/>
            <a:ext cx="3567404" cy="1010936"/>
          </a:xfrm>
          <a:prstGeom prst="curvedUpArrow">
            <a:avLst>
              <a:gd name="adj1" fmla="val 25968"/>
              <a:gd name="adj2" fmla="val 64911"/>
              <a:gd name="adj3" fmla="val 513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p:cNvSpPr txBox="1"/>
          <p:nvPr/>
        </p:nvSpPr>
        <p:spPr>
          <a:xfrm>
            <a:off x="312983" y="5201252"/>
            <a:ext cx="5389689" cy="584775"/>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glow rad="127000">
                    <a:srgbClr val="ED7D31">
                      <a:alpha val="50000"/>
                    </a:srgbClr>
                  </a:glow>
                </a:effectLst>
                <a:uLnTx/>
                <a:uFillTx/>
                <a:latin typeface="Calibri" panose="020F0502020204030204"/>
                <a:ea typeface="+mn-ea"/>
                <a:cs typeface="+mn-cs"/>
              </a:rPr>
              <a:t>* The 2/3” 4k imager is key, allowing a large depth of field, super wide angle and large zoom in a compact lens.</a:t>
            </a:r>
          </a:p>
        </p:txBody>
      </p:sp>
    </p:spTree>
    <p:extLst>
      <p:ext uri="{BB962C8B-B14F-4D97-AF65-F5344CB8AC3E}">
        <p14:creationId xmlns:p14="http://schemas.microsoft.com/office/powerpoint/2010/main" val="967098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9639709" y="412502"/>
            <a:ext cx="2190294" cy="4406899"/>
          </a:xfrm>
          <a:prstGeom prst="rect">
            <a:avLst/>
          </a:prstGeom>
        </p:spPr>
      </p:pic>
      <p:sp>
        <p:nvSpPr>
          <p:cNvPr id="10" name="TextBox 9"/>
          <p:cNvSpPr txBox="1"/>
          <p:nvPr/>
        </p:nvSpPr>
        <p:spPr>
          <a:xfrm>
            <a:off x="9462293" y="5115963"/>
            <a:ext cx="2545127"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RCP-3500 Full function camera control, providing remote access to all features</a:t>
            </a: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641737" y="935176"/>
            <a:ext cx="5699241" cy="5885406"/>
          </a:xfrm>
          <a:prstGeom prst="rect">
            <a:avLst/>
          </a:prstGeom>
        </p:spPr>
      </p:pic>
      <p:grpSp>
        <p:nvGrpSpPr>
          <p:cNvPr id="12" name="Group 11"/>
          <p:cNvGrpSpPr/>
          <p:nvPr/>
        </p:nvGrpSpPr>
        <p:grpSpPr>
          <a:xfrm>
            <a:off x="459227" y="861107"/>
            <a:ext cx="3064643" cy="5587810"/>
            <a:chOff x="2744246" y="1165907"/>
            <a:chExt cx="3064643" cy="5587810"/>
          </a:xfrm>
        </p:grpSpPr>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744246" y="4219376"/>
              <a:ext cx="2946099" cy="2534341"/>
            </a:xfrm>
            <a:prstGeom prst="rect">
              <a:avLst/>
            </a:prstGeom>
          </p:spPr>
        </p:pic>
        <p:sp>
          <p:nvSpPr>
            <p:cNvPr id="8" name="Right Arrow 7"/>
            <p:cNvSpPr/>
            <p:nvPr/>
          </p:nvSpPr>
          <p:spPr>
            <a:xfrm rot="5400000">
              <a:off x="3457045" y="4531325"/>
              <a:ext cx="1019781" cy="32248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9" name="TextBox 8"/>
            <p:cNvSpPr txBox="1"/>
            <p:nvPr/>
          </p:nvSpPr>
          <p:spPr>
            <a:xfrm>
              <a:off x="2912383" y="3573045"/>
              <a:ext cx="289650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RM-B170 Reduced function camera control for laptop</a:t>
              </a:r>
            </a:p>
          </p:txBody>
        </p:sp>
        <p:pic>
          <p:nvPicPr>
            <p:cNvPr id="5" name="Picture 4"/>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3377071" y="1165907"/>
              <a:ext cx="1201154" cy="2479447"/>
            </a:xfrm>
            <a:prstGeom prst="rect">
              <a:avLst/>
            </a:prstGeom>
          </p:spPr>
        </p:pic>
      </p:grpSp>
      <p:sp>
        <p:nvSpPr>
          <p:cNvPr id="2" name="Title 1"/>
          <p:cNvSpPr>
            <a:spLocks noGrp="1"/>
          </p:cNvSpPr>
          <p:nvPr>
            <p:ph type="title"/>
          </p:nvPr>
        </p:nvSpPr>
        <p:spPr>
          <a:xfrm>
            <a:off x="919768" y="-93814"/>
            <a:ext cx="9258079" cy="1120321"/>
          </a:xfrm>
        </p:spPr>
        <p:txBody>
          <a:bodyPr>
            <a:noAutofit/>
          </a:bodyPr>
          <a:lstStyle/>
          <a:p>
            <a:r>
              <a:rPr lang="en-US" sz="2400" dirty="0"/>
              <a:t>Camera interface, serial control, Ethernet interface, video outputs</a:t>
            </a:r>
          </a:p>
        </p:txBody>
      </p:sp>
      <p:sp>
        <p:nvSpPr>
          <p:cNvPr id="11" name="Right Arrow 10"/>
          <p:cNvSpPr/>
          <p:nvPr/>
        </p:nvSpPr>
        <p:spPr>
          <a:xfrm rot="20009270">
            <a:off x="3008127" y="3980292"/>
            <a:ext cx="4860057" cy="32248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3" name="Right Arrow 12"/>
          <p:cNvSpPr/>
          <p:nvPr/>
        </p:nvSpPr>
        <p:spPr>
          <a:xfrm rot="12181100">
            <a:off x="8985300" y="2198232"/>
            <a:ext cx="1176326" cy="32248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3026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Optical Design Process</a:t>
            </a:r>
          </a:p>
        </p:txBody>
      </p:sp>
      <p:sp>
        <p:nvSpPr>
          <p:cNvPr id="3" name="Content Placeholder 2"/>
          <p:cNvSpPr>
            <a:spLocks noGrp="1"/>
          </p:cNvSpPr>
          <p:nvPr>
            <p:ph sz="half" idx="1"/>
          </p:nvPr>
        </p:nvSpPr>
        <p:spPr>
          <a:xfrm>
            <a:off x="622852" y="1511955"/>
            <a:ext cx="5751443" cy="2384184"/>
          </a:xfrm>
        </p:spPr>
        <p:txBody>
          <a:bodyPr>
            <a:normAutofit fontScale="47500" lnSpcReduction="20000"/>
          </a:bodyPr>
          <a:lstStyle/>
          <a:p>
            <a:r>
              <a:rPr lang="en-US" dirty="0"/>
              <a:t>Source paraxial ray data from Canon at multiple object distances and focal lengths.</a:t>
            </a:r>
          </a:p>
          <a:p>
            <a:r>
              <a:rPr lang="en-US" dirty="0"/>
              <a:t>Based on a preliminary model, run generative iterations and evaluate against a merit function using optical modeling software (</a:t>
            </a:r>
            <a:r>
              <a:rPr lang="en-US" dirty="0" err="1"/>
              <a:t>Zemax</a:t>
            </a:r>
            <a:r>
              <a:rPr lang="en-US" dirty="0"/>
              <a:t>)</a:t>
            </a:r>
          </a:p>
          <a:p>
            <a:r>
              <a:rPr lang="en-US" dirty="0"/>
              <a:t>Iterations balance manufacturability, performance, tolerance sensitivity, and design priorities (e.g. internal reflections, thermal performance, etc.).</a:t>
            </a:r>
          </a:p>
          <a:p>
            <a:r>
              <a:rPr lang="en-US" dirty="0"/>
              <a:t>Initial design concepts demonstrated that the inner dome radius needed to increase from ~76mm to 80mm in order to reasonably achieve primary optics design objectives.</a:t>
            </a:r>
          </a:p>
          <a:p>
            <a:r>
              <a:rPr lang="en-US" dirty="0"/>
              <a:t>Proposed final design subjected to further analysis, Monte-Carlo simulation, tolerance sensitivity analysis, manufacturability risk evaluation</a:t>
            </a:r>
          </a:p>
        </p:txBody>
      </p:sp>
      <p:pic>
        <p:nvPicPr>
          <p:cNvPr id="29" name="Picture 28"/>
          <p:cNvPicPr>
            <a:picLocks noChangeAspect="1"/>
          </p:cNvPicPr>
          <p:nvPr/>
        </p:nvPicPr>
        <p:blipFill rotWithShape="1">
          <a:blip r:embed="rId3">
            <a:extLst>
              <a:ext uri="{28A0092B-C50C-407E-A947-70E740481C1C}">
                <a14:useLocalDpi xmlns:a14="http://schemas.microsoft.com/office/drawing/2010/main" val="0"/>
              </a:ext>
            </a:extLst>
          </a:blip>
          <a:srcRect l="29499" t="3542" r="53331" b="23672"/>
          <a:stretch/>
        </p:blipFill>
        <p:spPr>
          <a:xfrm>
            <a:off x="1205946" y="4005470"/>
            <a:ext cx="1138549" cy="2743200"/>
          </a:xfrm>
          <a:prstGeom prst="rect">
            <a:avLst/>
          </a:prstGeom>
        </p:spPr>
      </p:pic>
      <p:pic>
        <p:nvPicPr>
          <p:cNvPr id="30" name="Picture 29"/>
          <p:cNvPicPr>
            <a:picLocks noChangeAspect="1"/>
          </p:cNvPicPr>
          <p:nvPr/>
        </p:nvPicPr>
        <p:blipFill rotWithShape="1">
          <a:blip r:embed="rId4" cstate="print">
            <a:extLst>
              <a:ext uri="{28A0092B-C50C-407E-A947-70E740481C1C}">
                <a14:useLocalDpi xmlns:a14="http://schemas.microsoft.com/office/drawing/2010/main" val="0"/>
              </a:ext>
            </a:extLst>
          </a:blip>
          <a:srcRect l="33838" t="3864" r="40051" b="23672"/>
          <a:stretch/>
        </p:blipFill>
        <p:spPr>
          <a:xfrm>
            <a:off x="4769632" y="4005469"/>
            <a:ext cx="1414271" cy="2743200"/>
          </a:xfrm>
          <a:prstGeom prst="rect">
            <a:avLst/>
          </a:prstGeom>
        </p:spPr>
      </p:pic>
      <p:pic>
        <p:nvPicPr>
          <p:cNvPr id="31" name="Picture 30"/>
          <p:cNvPicPr>
            <a:picLocks noChangeAspect="1"/>
          </p:cNvPicPr>
          <p:nvPr/>
        </p:nvPicPr>
        <p:blipFill rotWithShape="1">
          <a:blip r:embed="rId5" cstate="print">
            <a:extLst>
              <a:ext uri="{28A0092B-C50C-407E-A947-70E740481C1C}">
                <a14:useLocalDpi xmlns:a14="http://schemas.microsoft.com/office/drawing/2010/main" val="0"/>
              </a:ext>
            </a:extLst>
          </a:blip>
          <a:srcRect l="33703" t="3800" r="40321" b="23801"/>
          <a:stretch/>
        </p:blipFill>
        <p:spPr>
          <a:xfrm>
            <a:off x="2929321" y="4005470"/>
            <a:ext cx="1408209" cy="2743200"/>
          </a:xfrm>
          <a:prstGeom prst="rect">
            <a:avLst/>
          </a:prstGeom>
        </p:spPr>
      </p:pic>
      <p:pic>
        <p:nvPicPr>
          <p:cNvPr id="32" name="Picture 31"/>
          <p:cNvPicPr>
            <a:picLocks noChangeAspect="1"/>
          </p:cNvPicPr>
          <p:nvPr/>
        </p:nvPicPr>
        <p:blipFill rotWithShape="1">
          <a:blip r:embed="rId6" cstate="print">
            <a:extLst>
              <a:ext uri="{28A0092B-C50C-407E-A947-70E740481C1C}">
                <a14:useLocalDpi xmlns:a14="http://schemas.microsoft.com/office/drawing/2010/main" val="0"/>
              </a:ext>
            </a:extLst>
          </a:blip>
          <a:srcRect l="36089" t="3736" r="42301" b="23800"/>
          <a:stretch/>
        </p:blipFill>
        <p:spPr>
          <a:xfrm>
            <a:off x="6726582" y="4005470"/>
            <a:ext cx="1170432" cy="2743200"/>
          </a:xfrm>
          <a:prstGeom prst="rect">
            <a:avLst/>
          </a:prstGeom>
        </p:spPr>
      </p:pic>
      <p:pic>
        <p:nvPicPr>
          <p:cNvPr id="33" name="Picture 32"/>
          <p:cNvPicPr>
            <a:picLocks noChangeAspect="1"/>
          </p:cNvPicPr>
          <p:nvPr/>
        </p:nvPicPr>
        <p:blipFill>
          <a:blip r:embed="rId7"/>
          <a:stretch>
            <a:fillRect/>
          </a:stretch>
        </p:blipFill>
        <p:spPr>
          <a:xfrm>
            <a:off x="8439693" y="3896139"/>
            <a:ext cx="2615932" cy="2961861"/>
          </a:xfrm>
          <a:prstGeom prst="rect">
            <a:avLst/>
          </a:prstGeom>
        </p:spPr>
      </p:pic>
      <p:cxnSp>
        <p:nvCxnSpPr>
          <p:cNvPr id="39" name="Straight Arrow Connector 38"/>
          <p:cNvCxnSpPr>
            <a:stCxn id="29" idx="3"/>
            <a:endCxn id="31" idx="1"/>
          </p:cNvCxnSpPr>
          <p:nvPr/>
        </p:nvCxnSpPr>
        <p:spPr>
          <a:xfrm>
            <a:off x="2344495" y="5377070"/>
            <a:ext cx="584826"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1" idx="3"/>
            <a:endCxn id="30" idx="1"/>
          </p:cNvCxnSpPr>
          <p:nvPr/>
        </p:nvCxnSpPr>
        <p:spPr>
          <a:xfrm flipV="1">
            <a:off x="4337530" y="5377069"/>
            <a:ext cx="432102" cy="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0" idx="3"/>
            <a:endCxn id="32" idx="1"/>
          </p:cNvCxnSpPr>
          <p:nvPr/>
        </p:nvCxnSpPr>
        <p:spPr>
          <a:xfrm>
            <a:off x="6183903" y="5377069"/>
            <a:ext cx="542679" cy="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2" idx="3"/>
            <a:endCxn id="33" idx="1"/>
          </p:cNvCxnSpPr>
          <p:nvPr/>
        </p:nvCxnSpPr>
        <p:spPr>
          <a:xfrm>
            <a:off x="7897014" y="5377070"/>
            <a:ext cx="542679"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7" name="Picture 46"/>
          <p:cNvPicPr>
            <a:picLocks noChangeAspect="1"/>
          </p:cNvPicPr>
          <p:nvPr/>
        </p:nvPicPr>
        <p:blipFill>
          <a:blip r:embed="rId8"/>
          <a:stretch>
            <a:fillRect/>
          </a:stretch>
        </p:blipFill>
        <p:spPr>
          <a:xfrm>
            <a:off x="6605104" y="71701"/>
            <a:ext cx="5255837" cy="2308119"/>
          </a:xfrm>
          <a:prstGeom prst="rect">
            <a:avLst/>
          </a:prstGeom>
        </p:spPr>
      </p:pic>
      <p:pic>
        <p:nvPicPr>
          <p:cNvPr id="28" name="Content Placeholder 27"/>
          <p:cNvPicPr>
            <a:picLocks noGrp="1" noChangeAspect="1" noChangeArrowheads="1"/>
          </p:cNvPicPr>
          <p:nvPr>
            <p:ph sz="half" idx="2"/>
          </p:nvPr>
        </p:nvPicPr>
        <p:blipFill>
          <a:blip r:embed="rId9" cstate="print"/>
          <a:srcRect/>
          <a:stretch>
            <a:fillRect/>
          </a:stretch>
        </p:blipFill>
        <p:spPr bwMode="auto">
          <a:xfrm>
            <a:off x="7380407" y="2366619"/>
            <a:ext cx="4120466" cy="1480928"/>
          </a:xfrm>
          <a:prstGeom prst="rect">
            <a:avLst/>
          </a:prstGeom>
          <a:noFill/>
          <a:ln w="1">
            <a:noFill/>
            <a:miter lim="800000"/>
            <a:headEnd/>
            <a:tailEnd type="none" w="med" len="med"/>
          </a:ln>
          <a:effectLst/>
        </p:spPr>
      </p:pic>
    </p:spTree>
    <p:extLst>
      <p:ext uri="{BB962C8B-B14F-4D97-AF65-F5344CB8AC3E}">
        <p14:creationId xmlns:p14="http://schemas.microsoft.com/office/powerpoint/2010/main" val="157911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000709" y="785013"/>
            <a:ext cx="8591550" cy="6072987"/>
          </a:xfrm>
          <a:prstGeom prst="rect">
            <a:avLst/>
          </a:prstGeom>
        </p:spPr>
      </p:pic>
      <p:sp>
        <p:nvSpPr>
          <p:cNvPr id="2" name="Title 1"/>
          <p:cNvSpPr>
            <a:spLocks noGrp="1"/>
          </p:cNvSpPr>
          <p:nvPr>
            <p:ph type="title"/>
          </p:nvPr>
        </p:nvSpPr>
        <p:spPr>
          <a:xfrm>
            <a:off x="2390774" y="190500"/>
            <a:ext cx="6923987" cy="437461"/>
          </a:xfrm>
        </p:spPr>
        <p:txBody>
          <a:bodyPr>
            <a:normAutofit fontScale="90000"/>
          </a:bodyPr>
          <a:lstStyle/>
          <a:p>
            <a:r>
              <a:rPr lang="en-US" sz="3600" dirty="0"/>
              <a:t>Camera Chassis Major Components</a:t>
            </a:r>
          </a:p>
        </p:txBody>
      </p:sp>
      <p:sp>
        <p:nvSpPr>
          <p:cNvPr id="5" name="TextBox 4"/>
          <p:cNvSpPr txBox="1"/>
          <p:nvPr/>
        </p:nvSpPr>
        <p:spPr>
          <a:xfrm>
            <a:off x="330215" y="3628447"/>
            <a:ext cx="191883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Optical Adapter Cell</a:t>
            </a:r>
          </a:p>
        </p:txBody>
      </p:sp>
      <p:cxnSp>
        <p:nvCxnSpPr>
          <p:cNvPr id="6" name="Straight Arrow Connector 5"/>
          <p:cNvCxnSpPr/>
          <p:nvPr/>
        </p:nvCxnSpPr>
        <p:spPr>
          <a:xfrm>
            <a:off x="971551" y="4095164"/>
            <a:ext cx="1373189" cy="10394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930696" y="1076621"/>
            <a:ext cx="191883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Lens Servo Panel</a:t>
            </a:r>
          </a:p>
        </p:txBody>
      </p:sp>
      <p:cxnSp>
        <p:nvCxnSpPr>
          <p:cNvPr id="8" name="Straight Arrow Connector 7"/>
          <p:cNvCxnSpPr/>
          <p:nvPr/>
        </p:nvCxnSpPr>
        <p:spPr>
          <a:xfrm>
            <a:off x="1721418" y="1494249"/>
            <a:ext cx="1373189" cy="10394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288138" y="614956"/>
            <a:ext cx="191883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Right Panel and DPR-393 PCB</a:t>
            </a:r>
          </a:p>
        </p:txBody>
      </p:sp>
      <p:cxnSp>
        <p:nvCxnSpPr>
          <p:cNvPr id="10" name="Straight Arrow Connector 9"/>
          <p:cNvCxnSpPr/>
          <p:nvPr/>
        </p:nvCxnSpPr>
        <p:spPr>
          <a:xfrm>
            <a:off x="4557564" y="1230842"/>
            <a:ext cx="296559" cy="2634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858555" y="512275"/>
            <a:ext cx="191883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Camera Top Plate and System PCBs</a:t>
            </a:r>
          </a:p>
        </p:txBody>
      </p:sp>
      <p:cxnSp>
        <p:nvCxnSpPr>
          <p:cNvPr id="12" name="Straight Arrow Connector 11"/>
          <p:cNvCxnSpPr/>
          <p:nvPr/>
        </p:nvCxnSpPr>
        <p:spPr>
          <a:xfrm>
            <a:off x="7613943" y="1186885"/>
            <a:ext cx="16943" cy="30736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9314761" y="5497933"/>
            <a:ext cx="191883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Left Panel</a:t>
            </a:r>
          </a:p>
        </p:txBody>
      </p:sp>
      <p:cxnSp>
        <p:nvCxnSpPr>
          <p:cNvPr id="16" name="Straight Arrow Connector 15"/>
          <p:cNvCxnSpPr/>
          <p:nvPr/>
        </p:nvCxnSpPr>
        <p:spPr>
          <a:xfrm flipH="1" flipV="1">
            <a:off x="8877300" y="5340881"/>
            <a:ext cx="420518" cy="3525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540115" y="2919747"/>
            <a:ext cx="124136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Alignment Cone</a:t>
            </a:r>
          </a:p>
        </p:txBody>
      </p:sp>
      <p:cxnSp>
        <p:nvCxnSpPr>
          <p:cNvPr id="19" name="Straight Arrow Connector 18"/>
          <p:cNvCxnSpPr/>
          <p:nvPr/>
        </p:nvCxnSpPr>
        <p:spPr>
          <a:xfrm>
            <a:off x="2203790" y="3437165"/>
            <a:ext cx="1373189" cy="10394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0006004" y="3381412"/>
            <a:ext cx="11300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Rear Plate</a:t>
            </a:r>
          </a:p>
        </p:txBody>
      </p:sp>
      <p:cxnSp>
        <p:nvCxnSpPr>
          <p:cNvPr id="21" name="Straight Arrow Connector 20"/>
          <p:cNvCxnSpPr/>
          <p:nvPr/>
        </p:nvCxnSpPr>
        <p:spPr>
          <a:xfrm flipH="1" flipV="1">
            <a:off x="9568543" y="3224360"/>
            <a:ext cx="420518" cy="3525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0116673" y="622163"/>
            <a:ext cx="181224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Bulkhead Mount and Alignment Springs</a:t>
            </a:r>
          </a:p>
        </p:txBody>
      </p:sp>
      <p:cxnSp>
        <p:nvCxnSpPr>
          <p:cNvPr id="23" name="Straight Arrow Connector 22"/>
          <p:cNvCxnSpPr/>
          <p:nvPr/>
        </p:nvCxnSpPr>
        <p:spPr>
          <a:xfrm flipH="1">
            <a:off x="10274178" y="1582698"/>
            <a:ext cx="284247" cy="3242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144432" y="6085762"/>
            <a:ext cx="101221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Base Plate</a:t>
            </a:r>
          </a:p>
        </p:txBody>
      </p:sp>
      <p:cxnSp>
        <p:nvCxnSpPr>
          <p:cNvPr id="26" name="Straight Arrow Connector 25"/>
          <p:cNvCxnSpPr/>
          <p:nvPr/>
        </p:nvCxnSpPr>
        <p:spPr>
          <a:xfrm flipH="1" flipV="1">
            <a:off x="5932714" y="5981700"/>
            <a:ext cx="257232" cy="3648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247555" y="6362761"/>
            <a:ext cx="18382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Desiccant Holder</a:t>
            </a:r>
          </a:p>
        </p:txBody>
      </p:sp>
      <p:cxnSp>
        <p:nvCxnSpPr>
          <p:cNvPr id="29" name="Straight Arrow Connector 28"/>
          <p:cNvCxnSpPr/>
          <p:nvPr/>
        </p:nvCxnSpPr>
        <p:spPr>
          <a:xfrm flipV="1">
            <a:off x="5501237" y="5617029"/>
            <a:ext cx="227117" cy="8022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220906" y="1445953"/>
            <a:ext cx="16299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Chassis Top Plate</a:t>
            </a:r>
          </a:p>
        </p:txBody>
      </p:sp>
      <p:cxnSp>
        <p:nvCxnSpPr>
          <p:cNvPr id="33" name="Straight Arrow Connector 32"/>
          <p:cNvCxnSpPr/>
          <p:nvPr/>
        </p:nvCxnSpPr>
        <p:spPr>
          <a:xfrm>
            <a:off x="3908156" y="1984228"/>
            <a:ext cx="1298816" cy="87315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84394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pth">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TotalTime>
  <Words>1098</Words>
  <Application>Microsoft Office PowerPoint</Application>
  <PresentationFormat>Widescreen</PresentationFormat>
  <Paragraphs>134</Paragraphs>
  <Slides>14</Slides>
  <Notes>9</Notes>
  <HiddenSlides>0</HiddenSlides>
  <MMClips>1</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Arial</vt:lpstr>
      <vt:lpstr>Calibri</vt:lpstr>
      <vt:lpstr>Calibri Light</vt:lpstr>
      <vt:lpstr>Corbel</vt:lpstr>
      <vt:lpstr>Office Theme</vt:lpstr>
      <vt:lpstr>1_Office Theme</vt:lpstr>
      <vt:lpstr>Depth</vt:lpstr>
      <vt:lpstr>How We Got Here – the History of Video Formats at MBARI</vt:lpstr>
      <vt:lpstr>Looking Ahead - Video Storage Cost Comparison Stay with HD vs 20% 4K Selects</vt:lpstr>
      <vt:lpstr>MBARI requirements for our main ROV cameras</vt:lpstr>
      <vt:lpstr>Advantages of 4K Video</vt:lpstr>
      <vt:lpstr>OPTIM MxD Camera System</vt:lpstr>
      <vt:lpstr>System Designed Around the Sony HDC-P50 Camera</vt:lpstr>
      <vt:lpstr>Camera interface, serial control, Ethernet interface, video outputs</vt:lpstr>
      <vt:lpstr>Optical Design Process</vt:lpstr>
      <vt:lpstr>Camera Chassis Major Components</vt:lpstr>
      <vt:lpstr>Results from 0.0025 meter/sec water flow</vt:lpstr>
      <vt:lpstr>Flow Simulation Internal Forced Convection</vt:lpstr>
      <vt:lpstr>Longitudinal + Free Convection</vt:lpstr>
      <vt:lpstr>Step 10: Optical Verification Testing of Complete Assembly.</vt:lpstr>
      <vt:lpstr>Bulkhead Connector Placement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We Got Here – the History of Video Formats at MBARI</dc:title>
  <dc:creator>Mark Chaffey</dc:creator>
  <cp:lastModifiedBy>Mark Chaffey</cp:lastModifiedBy>
  <cp:revision>2</cp:revision>
  <dcterms:created xsi:type="dcterms:W3CDTF">2020-11-24T18:46:57Z</dcterms:created>
  <dcterms:modified xsi:type="dcterms:W3CDTF">2020-11-24T18:52:51Z</dcterms:modified>
</cp:coreProperties>
</file>