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6" r:id="rId5"/>
    <p:sldId id="267" r:id="rId6"/>
    <p:sldId id="258" r:id="rId7"/>
    <p:sldId id="265" r:id="rId8"/>
    <p:sldId id="259" r:id="rId9"/>
    <p:sldId id="260" r:id="rId10"/>
    <p:sldId id="263" r:id="rId11"/>
    <p:sldId id="261" r:id="rId12"/>
    <p:sldId id="264" r:id="rId1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120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825DD-3870-455E-885E-81A7CC1E3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89D2E3-88F9-47C7-A70B-562E878DD0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29798-E3A7-4377-BDBA-705E8A607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28CCD-68A1-4257-808D-081830A75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0D8C7-FC20-4B69-94CD-244DC4F57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25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E7720-2B46-43FF-ADF6-272469B46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EF415-854A-47A6-B853-7324C719C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37AE8-C4D9-434A-A716-8384E3D61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7E516-D638-4B58-9C1B-73C688E26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FA233-11FE-4660-BE1F-8A5F3EEE2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934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A45B7B-1018-4568-A27B-25272E3F9E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B01A0D-9915-4162-9FA1-BF655A048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7ABBC-3FD9-428B-A705-0A266B6D4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D89E7-75D5-4BC0-A48B-CA61334F9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41A62-13C3-4E4F-9E22-9788949BF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50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4C349-0B0A-43F8-8904-20A050F1A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B1024-1D04-49D9-87B6-6835F1BC9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30821-A4EE-4986-A42F-678ECCC48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68364-EE51-4A45-A52D-551428DC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BA66B-8AFB-4387-9378-84F79EEAD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516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BB79A-5E93-4619-AE81-2CFE178F8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01FA3-700C-448F-9F15-3C04D8E2D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2EB83-64E1-4DEF-B195-CF44B4A2F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FAF03-DDB5-4865-8B25-0F0E1CBF9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0417C-C152-4E88-82ED-93B84F89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33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BF8D5-340E-4D25-B4DD-BEEF71052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2AC65-2668-4448-AD66-6BCDC1DF09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FDA05C-2414-42D3-818C-A9EE25B87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80C4A1-61AE-42A5-8F67-416E2A679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EC1F4-A529-4843-B9DD-6421DB5F1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99242-61FF-441D-9F34-B3E5EFCAA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398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72576-8DA3-425C-A8C8-7F47B3080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0EB394-AC89-4978-9A94-246D4BF79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19DE5D-6397-4F82-8769-BEF82F3B1E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BE7892-31F2-4BC6-BAF3-0EAFE8C2F4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8A29A6-3F0D-4BC9-875F-AABE3A9D57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F9A0F5-1148-479E-A4F2-6299744C0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F7A006-8F38-4112-AD9F-4D4079418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008812-F126-43EF-B62B-52E966C3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6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D0499-219D-4BB7-B095-F0D0E2222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902849-3084-40AB-A661-ECE8AB355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B7B4BE-B1FD-46EF-8212-CFA3347DD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B14EF3-F697-4CB1-B48B-A690F5E47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085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BBA98-0967-44DF-A3B5-55A8F1686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9417C9-4EF6-4871-BF42-F99F23325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F0C9E-137B-46DA-8304-213DD32E4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46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07D05-933E-495E-8D32-0064AA42C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927F0-441F-4F7D-8D14-F89F47092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042E6-3728-4D4B-A26A-7A7F39DCB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2BDAE2-A494-4836-BB81-1841FB342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577F58-22DB-433C-B7B1-01759ECB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288ABF-DC30-4D5D-AE58-014DD0610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09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07E66-AAB5-48D1-8BA9-8F21CBD0B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75CA6B-CB70-46BE-BF1F-A23467BEF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4B987-6932-4981-88FF-CC2FEF868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E83EEB-DE8A-4A54-BB10-57D301BB3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5DEE87-D079-452F-B315-3C80E30E7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40124-40C5-426D-B978-8899092E8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E9D1C9-FA3A-428E-BB50-D5071E9D0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D5935-E862-4924-BF1C-AC1177B91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7B975-DB59-459E-8B58-6F9BDB6E36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CB8C9-0692-455A-ADEE-6BCB36DE77DE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6876A-0D4A-4CA8-9CA7-0E756912DD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A0CD1-AFA5-4DA8-A4B6-F092860B9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87F38-38ED-45D6-8BB0-2B4B84443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5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F5A62-50F5-446E-9483-8C45E42235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MBARI/</a:t>
            </a:r>
            <a:r>
              <a:rPr lang="en-US" dirty="0" err="1"/>
              <a:t>DeepSea</a:t>
            </a:r>
            <a:r>
              <a:rPr lang="en-US" dirty="0"/>
              <a:t> MXD Camera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AF3BA2-2002-4627-8772-68D8EE4BFD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78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13447-43BA-4390-AA64-5F7728A75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C930B-0173-4DDA-BBC8-750C4276E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973" y="1897596"/>
            <a:ext cx="267923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ND filters</a:t>
            </a:r>
          </a:p>
          <a:p>
            <a:r>
              <a:rPr lang="en-US" dirty="0"/>
              <a:t>1: Clear</a:t>
            </a:r>
          </a:p>
          <a:p>
            <a:r>
              <a:rPr lang="en-US" dirty="0"/>
              <a:t>2: 1/4ND</a:t>
            </a:r>
          </a:p>
          <a:p>
            <a:r>
              <a:rPr lang="en-US" dirty="0"/>
              <a:t>3: 1/8ND</a:t>
            </a:r>
          </a:p>
          <a:p>
            <a:r>
              <a:rPr lang="en-US" dirty="0"/>
              <a:t>4: 1/16ND</a:t>
            </a:r>
          </a:p>
          <a:p>
            <a:r>
              <a:rPr lang="en-US" dirty="0"/>
              <a:t>5: 1/64ND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709B7F5-CD07-4E6E-A91D-F74CF01FEF5A}"/>
              </a:ext>
            </a:extLst>
          </p:cNvPr>
          <p:cNvSpPr txBox="1">
            <a:spLocks/>
          </p:cNvSpPr>
          <p:nvPr/>
        </p:nvSpPr>
        <p:spPr>
          <a:xfrm>
            <a:off x="5963067" y="1706424"/>
            <a:ext cx="47227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Helvetica" panose="020B0604020202020204" pitchFamily="34" charset="0"/>
              </a:rPr>
              <a:t>Color temperature conversion filters</a:t>
            </a:r>
          </a:p>
          <a:p>
            <a:r>
              <a:rPr lang="en-US" dirty="0">
                <a:latin typeface="Helvetica" panose="020B0604020202020204" pitchFamily="34" charset="0"/>
              </a:rPr>
              <a:t>A: Cross filter</a:t>
            </a:r>
          </a:p>
          <a:p>
            <a:r>
              <a:rPr lang="en-US" dirty="0">
                <a:latin typeface="Helvetica" panose="020B0604020202020204" pitchFamily="34" charset="0"/>
              </a:rPr>
              <a:t>B: 3200K (clear)</a:t>
            </a:r>
          </a:p>
          <a:p>
            <a:r>
              <a:rPr lang="en-US" dirty="0">
                <a:latin typeface="Helvetica" panose="020B0604020202020204" pitchFamily="34" charset="0"/>
              </a:rPr>
              <a:t>C: 4300K</a:t>
            </a:r>
          </a:p>
          <a:p>
            <a:r>
              <a:rPr lang="en-US" dirty="0">
                <a:latin typeface="Helvetica" panose="020B0604020202020204" pitchFamily="34" charset="0"/>
              </a:rPr>
              <a:t>D: 6300K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6C72FD9-FAB6-4538-95C9-033372788160}"/>
              </a:ext>
            </a:extLst>
          </p:cNvPr>
          <p:cNvSpPr/>
          <p:nvPr/>
        </p:nvSpPr>
        <p:spPr>
          <a:xfrm>
            <a:off x="2072973" y="2289338"/>
            <a:ext cx="1661939" cy="681478"/>
          </a:xfrm>
          <a:prstGeom prst="round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74D04BB-6CB0-4CE7-903A-7A35A0F965CC}"/>
              </a:ext>
            </a:extLst>
          </p:cNvPr>
          <p:cNvSpPr/>
          <p:nvPr/>
        </p:nvSpPr>
        <p:spPr>
          <a:xfrm>
            <a:off x="5889647" y="2984508"/>
            <a:ext cx="3361144" cy="681478"/>
          </a:xfrm>
          <a:prstGeom prst="round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31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4C450-4D5A-4EE5-B2DA-4009586F1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potential gotcha – panel active modes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1152097-38F6-45EA-876D-8247A3F56A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8554" y="3107675"/>
            <a:ext cx="3617843" cy="3200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09B3F9-0D58-4061-8345-D232F05CA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102" y="1800243"/>
            <a:ext cx="3458817" cy="1679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DB46CD-996B-49B5-A842-8CADDD8948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5017" y="3479956"/>
            <a:ext cx="3538330" cy="311094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BA0307D-8F7A-4B3B-BB53-A359ACAC0AE2}"/>
              </a:ext>
            </a:extLst>
          </p:cNvPr>
          <p:cNvCxnSpPr/>
          <p:nvPr/>
        </p:nvCxnSpPr>
        <p:spPr>
          <a:xfrm flipH="1">
            <a:off x="2030681" y="2072244"/>
            <a:ext cx="2763421" cy="2119746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961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5CB1F-292B-4B0E-A595-579B790F2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watch out for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3EFCF-10EC-4FB0-864A-1D41F04B7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sure that you have not left the shutter on when not needed. Will reduce exposure quite a bit.</a:t>
            </a:r>
          </a:p>
          <a:p>
            <a:r>
              <a:rPr lang="en-US" dirty="0"/>
              <a:t>Ditto with gain. If you do not need high gain (&gt; +6) make sure it is not left on.</a:t>
            </a:r>
          </a:p>
          <a:p>
            <a:r>
              <a:rPr lang="en-US" dirty="0"/>
              <a:t>Watch detail function, when on adds detail, even if level set to 0. You can increase to maximum of maybe +15, but after that it begins to degrade image quality.</a:t>
            </a:r>
          </a:p>
        </p:txBody>
      </p:sp>
    </p:spTree>
    <p:extLst>
      <p:ext uri="{BB962C8B-B14F-4D97-AF65-F5344CB8AC3E}">
        <p14:creationId xmlns:p14="http://schemas.microsoft.com/office/powerpoint/2010/main" val="3560188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00F85-BA2E-4552-86A6-EA253CE17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6347"/>
          </a:xfrm>
        </p:spPr>
        <p:txBody>
          <a:bodyPr>
            <a:normAutofit/>
          </a:bodyPr>
          <a:lstStyle/>
          <a:p>
            <a:r>
              <a:rPr lang="en-US" sz="4000" dirty="0"/>
              <a:t>What’s different from the Ikegami based </a:t>
            </a:r>
            <a:r>
              <a:rPr lang="en-US" sz="4000" dirty="0" err="1"/>
              <a:t>Zues</a:t>
            </a:r>
            <a:r>
              <a:rPr lang="en-US" sz="4000" dirty="0"/>
              <a:t> Plus: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5EA77-C6C6-41FF-8770-9D70D6B54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565"/>
            <a:ext cx="10515600" cy="483539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Low noise – can operate at +3 or +6 gain without visible picture impairment.</a:t>
            </a:r>
          </a:p>
          <a:p>
            <a:r>
              <a:rPr lang="en-US" dirty="0"/>
              <a:t>2x Extender for greater zoom.</a:t>
            </a:r>
          </a:p>
          <a:p>
            <a:r>
              <a:rPr lang="en-US" dirty="0"/>
              <a:t>Better “detail” function. Up to +15 detail OK (0-100 settings).</a:t>
            </a:r>
          </a:p>
          <a:p>
            <a:r>
              <a:rPr lang="en-US" dirty="0"/>
              <a:t>Very good in-camera exposure and focus indicators.</a:t>
            </a:r>
          </a:p>
          <a:p>
            <a:r>
              <a:rPr lang="en-US" dirty="0"/>
              <a:t>Focus is extremely critical for good 4K images – and harder to get right.</a:t>
            </a:r>
          </a:p>
          <a:p>
            <a:pPr lvl="1"/>
            <a:r>
              <a:rPr lang="en-US" dirty="0"/>
              <a:t>Recommend that users take full advantage of in-camera focus peaking display on monitor.</a:t>
            </a:r>
          </a:p>
          <a:p>
            <a:r>
              <a:rPr lang="en-US" dirty="0"/>
              <a:t>We are capturing in “Hybrid Log Gamma” mode or HLG, a form of “high dynamic range” or HDR.</a:t>
            </a:r>
          </a:p>
          <a:p>
            <a:pPr lvl="1"/>
            <a:r>
              <a:rPr lang="en-US" dirty="0"/>
              <a:t>Greater range of highlights are captured in the picture.</a:t>
            </a:r>
          </a:p>
          <a:p>
            <a:pPr lvl="1"/>
            <a:r>
              <a:rPr lang="en-US" dirty="0"/>
              <a:t>The picture looks good on a traditional rec. 709 monitor, but really great on a monitor that has an HLG display mode.</a:t>
            </a:r>
          </a:p>
          <a:p>
            <a:pPr lvl="1"/>
            <a:r>
              <a:rPr lang="en-US" dirty="0"/>
              <a:t>If picture looks a little dark on a rec. 709 monitor or display, increase the brightness.</a:t>
            </a:r>
          </a:p>
          <a:p>
            <a:r>
              <a:rPr lang="en-US" dirty="0"/>
              <a:t>We are using the BT. 2020 color space.</a:t>
            </a:r>
          </a:p>
          <a:p>
            <a:pPr lvl="1"/>
            <a:r>
              <a:rPr lang="en-US" dirty="0"/>
              <a:t>Color can look a little flat on rec. 709 monitors. Increase saturation on monitor to restore look.</a:t>
            </a:r>
          </a:p>
          <a:p>
            <a:pPr lvl="1"/>
            <a:r>
              <a:rPr lang="en-US" dirty="0"/>
              <a:t>More color resolution, better reds and greens on BT. 2020 monitors.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525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28EB0-4EE4-413D-9A83-FDBE3FBB1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you going to “grade” the picture post production or not?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4696D-AC28-4B67-8662-64182AA96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not grading (most MBARI footage)</a:t>
            </a:r>
          </a:p>
          <a:p>
            <a:pPr lvl="1"/>
            <a:r>
              <a:rPr lang="en-US" dirty="0"/>
              <a:t>Want camera set to capture the best image for general use.</a:t>
            </a:r>
          </a:p>
          <a:p>
            <a:pPr lvl="2"/>
            <a:r>
              <a:rPr lang="en-US" dirty="0"/>
              <a:t>Sometimes a mild lowering of the black level control gives the image more contrast and richness – but be careful, you cannot recover the black details later.</a:t>
            </a:r>
          </a:p>
          <a:p>
            <a:pPr lvl="2"/>
            <a:r>
              <a:rPr lang="en-US" dirty="0"/>
              <a:t>Make sure that the exposure allows both dark areas and highlights to be captured.</a:t>
            </a:r>
          </a:p>
          <a:p>
            <a:r>
              <a:rPr lang="en-US" dirty="0"/>
              <a:t>If grading the image</a:t>
            </a:r>
          </a:p>
          <a:p>
            <a:pPr lvl="1"/>
            <a:r>
              <a:rPr lang="en-US" dirty="0"/>
              <a:t>Want to capture the broadest possible image exposure so that you have more flexibility later.</a:t>
            </a:r>
          </a:p>
          <a:p>
            <a:pPr lvl="2"/>
            <a:r>
              <a:rPr lang="en-US" dirty="0"/>
              <a:t>Do not crush the black or darker areas of the picture with the black level control.</a:t>
            </a:r>
          </a:p>
          <a:p>
            <a:pPr lvl="2"/>
            <a:r>
              <a:rPr lang="en-US" dirty="0"/>
              <a:t>Make sure that the exposure allows both dark areas and highlights to be captured.</a:t>
            </a:r>
          </a:p>
        </p:txBody>
      </p:sp>
    </p:spTree>
    <p:extLst>
      <p:ext uri="{BB962C8B-B14F-4D97-AF65-F5344CB8AC3E}">
        <p14:creationId xmlns:p14="http://schemas.microsoft.com/office/powerpoint/2010/main" val="769583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6C1BE-E5A8-4AB2-9249-942505E66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beginning a dive set the color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2664E-8AD4-4EBA-B2E9-7425439EC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to be below the sunlight illumination zone (unless that’s where you are shooting).</a:t>
            </a:r>
          </a:p>
          <a:p>
            <a:pPr lvl="1"/>
            <a:r>
              <a:rPr lang="en-US" dirty="0"/>
              <a:t>Use AUTO WB with white card on manipulator arm.</a:t>
            </a:r>
          </a:p>
          <a:p>
            <a:pPr lvl="1"/>
            <a:r>
              <a:rPr lang="en-US" dirty="0"/>
              <a:t>Use AUTO BB.</a:t>
            </a:r>
          </a:p>
          <a:p>
            <a:r>
              <a:rPr lang="en-US" dirty="0"/>
              <a:t>Check control to make sure that the command executes fully.</a:t>
            </a:r>
          </a:p>
          <a:p>
            <a:r>
              <a:rPr lang="en-US" dirty="0"/>
              <a:t>Manually adjust the color balance (white and black painting controls) at your peril. Hard to get right without skill and a color reference.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58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F1179-29BB-4BBB-ADF6-3D0D0AD1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613"/>
            <a:ext cx="10515600" cy="1325563"/>
          </a:xfrm>
        </p:spPr>
        <p:txBody>
          <a:bodyPr/>
          <a:lstStyle/>
          <a:p>
            <a:r>
              <a:rPr lang="en-US" dirty="0"/>
              <a:t>In-camera focus and exposure aids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BC151-B855-45F4-981A-3D3B19DFC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5134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Focus peaking shows up as green overlay on in-focus objects in the monitor picture (above the science monitor).</a:t>
            </a:r>
          </a:p>
          <a:p>
            <a:pPr lvl="1"/>
            <a:r>
              <a:rPr lang="en-US" dirty="0"/>
              <a:t>Try to use the focus aid if you can, it is very difficult to get perfect focus in 4K without having your eyes 12” from the monitor!</a:t>
            </a:r>
          </a:p>
          <a:p>
            <a:pPr lvl="1"/>
            <a:r>
              <a:rPr lang="en-US" dirty="0"/>
              <a:t>Visual effect is Ok to be out of focus momentarily if image comes into good focus – useable footage. If image goes out of focus the effect is very disturbing on the viewer – not useable footage.</a:t>
            </a:r>
          </a:p>
          <a:p>
            <a:r>
              <a:rPr lang="en-US" dirty="0"/>
              <a:t>Exposure control.</a:t>
            </a:r>
          </a:p>
          <a:p>
            <a:pPr lvl="1"/>
            <a:r>
              <a:rPr lang="en-US" dirty="0"/>
              <a:t>Over exposure shows up as diagonal bars on brightest area. This tells you that you are starting to clip the highlights and losing information.</a:t>
            </a:r>
          </a:p>
          <a:p>
            <a:pPr lvl="1"/>
            <a:r>
              <a:rPr lang="en-US" dirty="0"/>
              <a:t>We have tried to set up the science monitor so that a normal looking picture has the correct exposure.</a:t>
            </a:r>
          </a:p>
          <a:p>
            <a:pPr lvl="1"/>
            <a:r>
              <a:rPr lang="en-US" dirty="0"/>
              <a:t>Watch the waveform monitor also to try and keep the bulk of the image within the camera capture range i.e. 0-100 </a:t>
            </a:r>
            <a:r>
              <a:rPr lang="en-US" dirty="0" err="1"/>
              <a:t>i.r.e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5689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4E914-4B8E-49D9-9C34-EBB640DA1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technique for midwater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B9F40-8C98-4FB2-8E29-2308253E0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845"/>
            <a:ext cx="10515600" cy="4595118"/>
          </a:xfrm>
        </p:spPr>
        <p:txBody>
          <a:bodyPr/>
          <a:lstStyle/>
          <a:p>
            <a:r>
              <a:rPr lang="en-US" dirty="0"/>
              <a:t>Try to get as close as you can (see Chuck Saltzman guide!).</a:t>
            </a:r>
          </a:p>
          <a:p>
            <a:r>
              <a:rPr lang="en-US" dirty="0"/>
              <a:t>Bring as much light to bear as possible.</a:t>
            </a:r>
          </a:p>
          <a:p>
            <a:r>
              <a:rPr lang="en-US" dirty="0"/>
              <a:t>Try to use </a:t>
            </a:r>
            <a:r>
              <a:rPr lang="en-US" i="1" dirty="0"/>
              <a:t>F </a:t>
            </a:r>
            <a:r>
              <a:rPr lang="en-US" dirty="0"/>
              <a:t>4 or 5 for better depth of field. Use gain of +3 or +6 if necessary.</a:t>
            </a:r>
          </a:p>
          <a:p>
            <a:r>
              <a:rPr lang="en-US" dirty="0"/>
              <a:t>Gain can increased to as much as +12 if that is the only way to get the shot. Over +6 will start to have visible picture noise.</a:t>
            </a:r>
          </a:p>
          <a:p>
            <a:r>
              <a:rPr lang="en-US" dirty="0"/>
              <a:t>Experiment carefully with the black level to maintain details you are interested in while generating a little contrast.</a:t>
            </a:r>
          </a:p>
        </p:txBody>
      </p:sp>
    </p:spTree>
    <p:extLst>
      <p:ext uri="{BB962C8B-B14F-4D97-AF65-F5344CB8AC3E}">
        <p14:creationId xmlns:p14="http://schemas.microsoft.com/office/powerpoint/2010/main" val="2114482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90F3A-79D1-465E-B616-0C201AB14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of the shutter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D541B-8FB8-4D62-948B-2307FF93B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Good for rapidly moving objects to “freeze” motion blur.</a:t>
            </a:r>
          </a:p>
          <a:p>
            <a:pPr lvl="1"/>
            <a:r>
              <a:rPr lang="en-US" dirty="0"/>
              <a:t>Vertical transits</a:t>
            </a:r>
          </a:p>
          <a:p>
            <a:pPr lvl="1"/>
            <a:r>
              <a:rPr lang="en-US" dirty="0"/>
              <a:t>Fast moving critters where you may want to closely examine structure or behavior later.</a:t>
            </a:r>
          </a:p>
          <a:p>
            <a:r>
              <a:rPr lang="en-US" dirty="0"/>
              <a:t>Shutter increments</a:t>
            </a:r>
          </a:p>
          <a:p>
            <a:pPr lvl="1"/>
            <a:r>
              <a:rPr lang="en-US" dirty="0"/>
              <a:t>No shutter = exposure ~ 1/60 of a second. (59.94i/59.94P)</a:t>
            </a:r>
          </a:p>
          <a:p>
            <a:pPr lvl="1"/>
            <a:r>
              <a:rPr lang="en-US" dirty="0"/>
              <a:t>Shutter on, </a:t>
            </a:r>
            <a:r>
              <a:rPr lang="en-US" b="1" dirty="0"/>
              <a:t>1/100</a:t>
            </a:r>
            <a:r>
              <a:rPr lang="en-US" dirty="0"/>
              <a:t>, 1/125,1/250, 1/500, 1/1000, 1/2000</a:t>
            </a:r>
          </a:p>
          <a:p>
            <a:pPr lvl="1"/>
            <a:r>
              <a:rPr lang="en-US" dirty="0"/>
              <a:t>Note that i2MAP uses 1/250 shutter speed due to rapid transit speeds.</a:t>
            </a:r>
          </a:p>
          <a:p>
            <a:r>
              <a:rPr lang="en-US" dirty="0"/>
              <a:t>Turning the shutter on reduces the exposure by a corresponding amount, i.e. 1/125 = - 1 stop,  1/250 = -2 stops.</a:t>
            </a:r>
          </a:p>
        </p:txBody>
      </p:sp>
    </p:spTree>
    <p:extLst>
      <p:ext uri="{BB962C8B-B14F-4D97-AF65-F5344CB8AC3E}">
        <p14:creationId xmlns:p14="http://schemas.microsoft.com/office/powerpoint/2010/main" val="187424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0045-40A6-4C85-A2BD-9F0A4D866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controls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16E551-27EC-4D18-B2A2-8600D9CAA8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257" t="23428" r="3367" b="15834"/>
          <a:stretch/>
        </p:blipFill>
        <p:spPr>
          <a:xfrm>
            <a:off x="3069771" y="1348160"/>
            <a:ext cx="6187043" cy="499919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FA7E8FB-1856-4B8E-A6D5-C8C0764C3B47}"/>
              </a:ext>
            </a:extLst>
          </p:cNvPr>
          <p:cNvCxnSpPr>
            <a:cxnSpLocks/>
          </p:cNvCxnSpPr>
          <p:nvPr/>
        </p:nvCxnSpPr>
        <p:spPr>
          <a:xfrm flipV="1">
            <a:off x="2692903" y="3081648"/>
            <a:ext cx="1267518" cy="347352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8C9D3A0-CC8F-494F-A052-72B97FAB96A2}"/>
              </a:ext>
            </a:extLst>
          </p:cNvPr>
          <p:cNvSpPr txBox="1"/>
          <p:nvPr/>
        </p:nvSpPr>
        <p:spPr>
          <a:xfrm>
            <a:off x="323473" y="3244334"/>
            <a:ext cx="248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MBARI camera controls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A4B9792-C613-4F46-9586-9BA1BCC3A700}"/>
              </a:ext>
            </a:extLst>
          </p:cNvPr>
          <p:cNvCxnSpPr>
            <a:cxnSpLocks/>
          </p:cNvCxnSpPr>
          <p:nvPr/>
        </p:nvCxnSpPr>
        <p:spPr>
          <a:xfrm>
            <a:off x="2881337" y="1875354"/>
            <a:ext cx="1897571" cy="798369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7E96933-873B-4DE5-A5A0-3B48FC59CC6D}"/>
              </a:ext>
            </a:extLst>
          </p:cNvPr>
          <p:cNvSpPr txBox="1"/>
          <p:nvPr/>
        </p:nvSpPr>
        <p:spPr>
          <a:xfrm>
            <a:off x="263856" y="1690688"/>
            <a:ext cx="2617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Sony RCP camera controls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50E69F0-FCF3-4A5D-9020-B888614BE70B}"/>
              </a:ext>
            </a:extLst>
          </p:cNvPr>
          <p:cNvCxnSpPr>
            <a:cxnSpLocks/>
          </p:cNvCxnSpPr>
          <p:nvPr/>
        </p:nvCxnSpPr>
        <p:spPr>
          <a:xfrm>
            <a:off x="2767871" y="4227369"/>
            <a:ext cx="822984" cy="137723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E1DED58-E024-4929-B5B9-DA19CA02EA2E}"/>
              </a:ext>
            </a:extLst>
          </p:cNvPr>
          <p:cNvSpPr txBox="1"/>
          <p:nvPr/>
        </p:nvSpPr>
        <p:spPr>
          <a:xfrm>
            <a:off x="1031898" y="3995760"/>
            <a:ext cx="1844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MBARI rack box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D271AFC-5261-465A-A696-FEC7EE533D99}"/>
              </a:ext>
            </a:extLst>
          </p:cNvPr>
          <p:cNvCxnSpPr>
            <a:cxnSpLocks/>
          </p:cNvCxnSpPr>
          <p:nvPr/>
        </p:nvCxnSpPr>
        <p:spPr>
          <a:xfrm flipV="1">
            <a:off x="2356082" y="4613314"/>
            <a:ext cx="1401635" cy="550147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28496B4-52E7-4374-8132-CAF1A4C330AF}"/>
              </a:ext>
            </a:extLst>
          </p:cNvPr>
          <p:cNvSpPr txBox="1"/>
          <p:nvPr/>
        </p:nvSpPr>
        <p:spPr>
          <a:xfrm>
            <a:off x="323473" y="4888387"/>
            <a:ext cx="2195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switch powers both the lap and rack boxes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F34A8D5-041B-47E6-A3D6-0153766A5176}"/>
              </a:ext>
            </a:extLst>
          </p:cNvPr>
          <p:cNvCxnSpPr>
            <a:cxnSpLocks/>
          </p:cNvCxnSpPr>
          <p:nvPr/>
        </p:nvCxnSpPr>
        <p:spPr>
          <a:xfrm flipH="1">
            <a:off x="8957328" y="3426541"/>
            <a:ext cx="677252" cy="230163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3B39B44-F2EF-411A-9EF0-B095E52D58A6}"/>
              </a:ext>
            </a:extLst>
          </p:cNvPr>
          <p:cNvSpPr txBox="1"/>
          <p:nvPr/>
        </p:nvSpPr>
        <p:spPr>
          <a:xfrm>
            <a:off x="9633682" y="3164763"/>
            <a:ext cx="2469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Alternate Sony RCP camera control. Can access all of the in-camera menu settings.</a:t>
            </a:r>
          </a:p>
        </p:txBody>
      </p:sp>
    </p:spTree>
    <p:extLst>
      <p:ext uri="{BB962C8B-B14F-4D97-AF65-F5344CB8AC3E}">
        <p14:creationId xmlns:p14="http://schemas.microsoft.com/office/powerpoint/2010/main" val="813146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D3AF9-EFC7-46CF-96C7-3CD493349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RCP camera control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9CB6E1-DBEB-48B5-8DEB-8667D23261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133" y="1831270"/>
            <a:ext cx="6291915" cy="4351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807F52-1E7A-4C57-AD54-D51B6F3D9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929" y="2276061"/>
            <a:ext cx="3538330" cy="2305878"/>
          </a:xfrm>
          <a:prstGeom prst="rect">
            <a:avLst/>
          </a:prstGeom>
        </p:spPr>
      </p:pic>
      <p:sp>
        <p:nvSpPr>
          <p:cNvPr id="7" name="&quot;Not Allowed&quot; Symbol 6">
            <a:extLst>
              <a:ext uri="{FF2B5EF4-FFF2-40B4-BE49-F238E27FC236}">
                <a16:creationId xmlns:a16="http://schemas.microsoft.com/office/drawing/2014/main" id="{E00D2610-309E-4CDB-A92E-E680BEBE0997}"/>
              </a:ext>
            </a:extLst>
          </p:cNvPr>
          <p:cNvSpPr/>
          <p:nvPr/>
        </p:nvSpPr>
        <p:spPr>
          <a:xfrm>
            <a:off x="4051393" y="2366779"/>
            <a:ext cx="420491" cy="415170"/>
          </a:xfrm>
          <a:prstGeom prst="noSmoking">
            <a:avLst>
              <a:gd name="adj" fmla="val 1097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&quot;Not Allowed&quot; Symbol 7">
            <a:extLst>
              <a:ext uri="{FF2B5EF4-FFF2-40B4-BE49-F238E27FC236}">
                <a16:creationId xmlns:a16="http://schemas.microsoft.com/office/drawing/2014/main" id="{503A1130-0D76-4E05-90C2-EEC80060D5C9}"/>
              </a:ext>
            </a:extLst>
          </p:cNvPr>
          <p:cNvSpPr/>
          <p:nvPr/>
        </p:nvSpPr>
        <p:spPr>
          <a:xfrm>
            <a:off x="8176205" y="3488700"/>
            <a:ext cx="420491" cy="415170"/>
          </a:xfrm>
          <a:prstGeom prst="noSmoking">
            <a:avLst>
              <a:gd name="adj" fmla="val 1097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&quot;Not Allowed&quot; Symbol 8">
            <a:extLst>
              <a:ext uri="{FF2B5EF4-FFF2-40B4-BE49-F238E27FC236}">
                <a16:creationId xmlns:a16="http://schemas.microsoft.com/office/drawing/2014/main" id="{235E41F6-292E-4826-AF89-A9AF1A2DB0B7}"/>
              </a:ext>
            </a:extLst>
          </p:cNvPr>
          <p:cNvSpPr/>
          <p:nvPr/>
        </p:nvSpPr>
        <p:spPr>
          <a:xfrm>
            <a:off x="10451081" y="2899623"/>
            <a:ext cx="420491" cy="415170"/>
          </a:xfrm>
          <a:prstGeom prst="noSmoking">
            <a:avLst>
              <a:gd name="adj" fmla="val 1097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1465D37-5184-43AD-A1C6-4F7060AEBB2D}"/>
              </a:ext>
            </a:extLst>
          </p:cNvPr>
          <p:cNvCxnSpPr/>
          <p:nvPr/>
        </p:nvCxnSpPr>
        <p:spPr>
          <a:xfrm>
            <a:off x="8716835" y="3005815"/>
            <a:ext cx="31369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7E2606-B335-4F55-AE3F-A13DA6A42C49}"/>
              </a:ext>
            </a:extLst>
          </p:cNvPr>
          <p:cNvCxnSpPr/>
          <p:nvPr/>
        </p:nvCxnSpPr>
        <p:spPr>
          <a:xfrm>
            <a:off x="9136214" y="3005815"/>
            <a:ext cx="31369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DE67CC7-2876-4C5C-9A6A-28CE9CA7A10C}"/>
              </a:ext>
            </a:extLst>
          </p:cNvPr>
          <p:cNvCxnSpPr/>
          <p:nvPr/>
        </p:nvCxnSpPr>
        <p:spPr>
          <a:xfrm>
            <a:off x="9983869" y="3005815"/>
            <a:ext cx="31369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&quot;Not Allowed&quot; Symbol 13">
            <a:extLst>
              <a:ext uri="{FF2B5EF4-FFF2-40B4-BE49-F238E27FC236}">
                <a16:creationId xmlns:a16="http://schemas.microsoft.com/office/drawing/2014/main" id="{EDF13C78-3DF4-43A7-9EEC-D9D06D77EDEE}"/>
              </a:ext>
            </a:extLst>
          </p:cNvPr>
          <p:cNvSpPr/>
          <p:nvPr/>
        </p:nvSpPr>
        <p:spPr>
          <a:xfrm>
            <a:off x="8190664" y="2937017"/>
            <a:ext cx="420491" cy="415170"/>
          </a:xfrm>
          <a:prstGeom prst="noSmoking">
            <a:avLst>
              <a:gd name="adj" fmla="val 1097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&quot;Not Allowed&quot; Symbol 14">
            <a:extLst>
              <a:ext uri="{FF2B5EF4-FFF2-40B4-BE49-F238E27FC236}">
                <a16:creationId xmlns:a16="http://schemas.microsoft.com/office/drawing/2014/main" id="{706DBE83-3D61-441D-9DA9-409A385AEB4E}"/>
              </a:ext>
            </a:extLst>
          </p:cNvPr>
          <p:cNvSpPr/>
          <p:nvPr/>
        </p:nvSpPr>
        <p:spPr>
          <a:xfrm>
            <a:off x="5491963" y="4817074"/>
            <a:ext cx="321486" cy="297438"/>
          </a:xfrm>
          <a:prstGeom prst="noSmoking">
            <a:avLst>
              <a:gd name="adj" fmla="val 1097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4E014B4-37E5-4051-ADB9-7CF528EF4A8A}"/>
              </a:ext>
            </a:extLst>
          </p:cNvPr>
          <p:cNvCxnSpPr/>
          <p:nvPr/>
        </p:nvCxnSpPr>
        <p:spPr>
          <a:xfrm flipH="1">
            <a:off x="4838978" y="4965793"/>
            <a:ext cx="58735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&quot;Not Allowed&quot; Symbol 17">
            <a:extLst>
              <a:ext uri="{FF2B5EF4-FFF2-40B4-BE49-F238E27FC236}">
                <a16:creationId xmlns:a16="http://schemas.microsoft.com/office/drawing/2014/main" id="{D2B50007-5E6B-4983-9D28-82D0132698B9}"/>
              </a:ext>
            </a:extLst>
          </p:cNvPr>
          <p:cNvSpPr/>
          <p:nvPr/>
        </p:nvSpPr>
        <p:spPr>
          <a:xfrm>
            <a:off x="7914788" y="1357831"/>
            <a:ext cx="420491" cy="415170"/>
          </a:xfrm>
          <a:prstGeom prst="noSmoking">
            <a:avLst>
              <a:gd name="adj" fmla="val 1097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B26DFA-4890-4B00-97B1-2B6D719881F1}"/>
              </a:ext>
            </a:extLst>
          </p:cNvPr>
          <p:cNvSpPr txBox="1"/>
          <p:nvPr/>
        </p:nvSpPr>
        <p:spPr>
          <a:xfrm>
            <a:off x="8447909" y="1364444"/>
            <a:ext cx="2943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 non supported functions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D3A0201-E51A-4126-BD98-E6158944D616}"/>
              </a:ext>
            </a:extLst>
          </p:cNvPr>
          <p:cNvSpPr/>
          <p:nvPr/>
        </p:nvSpPr>
        <p:spPr>
          <a:xfrm>
            <a:off x="4598698" y="4859011"/>
            <a:ext cx="240280" cy="2135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5D62752-3881-45EA-A0EF-8E6059F8659B}"/>
              </a:ext>
            </a:extLst>
          </p:cNvPr>
          <p:cNvCxnSpPr/>
          <p:nvPr/>
        </p:nvCxnSpPr>
        <p:spPr>
          <a:xfrm flipH="1" flipV="1">
            <a:off x="4471884" y="3197063"/>
            <a:ext cx="861004" cy="291637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1776607-E7F5-49A2-A276-D797AADB662D}"/>
              </a:ext>
            </a:extLst>
          </p:cNvPr>
          <p:cNvSpPr txBox="1"/>
          <p:nvPr/>
        </p:nvSpPr>
        <p:spPr>
          <a:xfrm>
            <a:off x="5314275" y="3403591"/>
            <a:ext cx="1400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3200K setting (not used underwater)</a:t>
            </a:r>
          </a:p>
        </p:txBody>
      </p:sp>
    </p:spTree>
    <p:extLst>
      <p:ext uri="{BB962C8B-B14F-4D97-AF65-F5344CB8AC3E}">
        <p14:creationId xmlns:p14="http://schemas.microsoft.com/office/powerpoint/2010/main" val="2973209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3995</TotalTime>
  <Words>976</Words>
  <Application>Microsoft Office PowerPoint</Application>
  <PresentationFormat>Widescreen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Helvetica</vt:lpstr>
      <vt:lpstr>Office Theme</vt:lpstr>
      <vt:lpstr>MBARI/DeepSea MXD Camera</vt:lpstr>
      <vt:lpstr>What’s different from the Ikegami based Zues Plus:</vt:lpstr>
      <vt:lpstr>Are you going to “grade” the picture post production or not?</vt:lpstr>
      <vt:lpstr>On beginning a dive set the color balance</vt:lpstr>
      <vt:lpstr>In-camera focus and exposure aids</vt:lpstr>
      <vt:lpstr>Best technique for midwater</vt:lpstr>
      <vt:lpstr>Use of the shutter</vt:lpstr>
      <vt:lpstr>Camera controls</vt:lpstr>
      <vt:lpstr>Simple RCP camera control</vt:lpstr>
      <vt:lpstr>Filters</vt:lpstr>
      <vt:lpstr>A potential gotcha – panel active modes</vt:lpstr>
      <vt:lpstr>Things to watch out for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MBARI/DeepSea MXD Camera</dc:title>
  <dc:creator>Mark Chaffey</dc:creator>
  <cp:lastModifiedBy>Mark Chaffey</cp:lastModifiedBy>
  <cp:revision>28</cp:revision>
  <cp:lastPrinted>2021-12-01T23:46:47Z</cp:lastPrinted>
  <dcterms:created xsi:type="dcterms:W3CDTF">2021-11-10T00:44:01Z</dcterms:created>
  <dcterms:modified xsi:type="dcterms:W3CDTF">2021-12-02T23:04:20Z</dcterms:modified>
</cp:coreProperties>
</file>