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708" r:id="rId2"/>
    <p:sldId id="370" r:id="rId3"/>
    <p:sldId id="709" r:id="rId4"/>
    <p:sldId id="71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4"/>
    <p:restoredTop sz="94727"/>
  </p:normalViewPr>
  <p:slideViewPr>
    <p:cSldViewPr snapToGrid="0" snapToObjects="1">
      <p:cViewPr>
        <p:scale>
          <a:sx n="66" d="100"/>
          <a:sy n="66" d="100"/>
        </p:scale>
        <p:origin x="3894" y="20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0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1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10" Type="http://schemas.openxmlformats.org/officeDocument/2006/relationships/image" Target="../media/image6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833"/>
            <a:ext cx="10515600" cy="721567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902001 4K ROV Main Camera Development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838201" y="857951"/>
            <a:ext cx="1109254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deep sea visual images collected by MBARI’s Remotely Operated Vehicles (ROV’s) are often the most important returned science data.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Species identification, abundance and behavior.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Seafloor composition and properties.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Documentation of operations such as coring.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Illustrations for scientific publications and MBARI’s and MBA’s education and outreach programs.</a:t>
            </a:r>
          </a:p>
          <a:p>
            <a:r>
              <a:rPr lang="en-US" sz="20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Exceptional video imagery has been a core identity at MBARI since our founding,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Transitioning from “High Definition” to “Ultra High Definition”, MBARI is well positioned to assume a leadership position in adapting this technology to the deep sea.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2F8F77D-9CAD-4CC1-9D7D-227134A260F1}"/>
              </a:ext>
            </a:extLst>
          </p:cNvPr>
          <p:cNvGrpSpPr/>
          <p:nvPr/>
        </p:nvGrpSpPr>
        <p:grpSpPr>
          <a:xfrm>
            <a:off x="0" y="4122057"/>
            <a:ext cx="12191999" cy="2760368"/>
            <a:chOff x="-3425370" y="1388046"/>
            <a:chExt cx="16502740" cy="5537921"/>
          </a:xfrm>
        </p:grpSpPr>
        <p:pic>
          <p:nvPicPr>
            <p:cNvPr id="6" name="D743_T05_Black_smoker.mov">
              <a:hlinkClick r:id="" action="ppaction://media"/>
              <a:extLst>
                <a:ext uri="{FF2B5EF4-FFF2-40B4-BE49-F238E27FC236}">
                  <a16:creationId xmlns:a16="http://schemas.microsoft.com/office/drawing/2014/main" id="{347FE4B2-519B-4E94-9821-F49E30EF1262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 rotWithShape="1">
            <a:blip r:embed="rId5"/>
            <a:srcRect l="12414" t="389" r="21610" b="-389"/>
            <a:stretch/>
          </p:blipFill>
          <p:spPr>
            <a:xfrm>
              <a:off x="9122445" y="1406546"/>
              <a:ext cx="3954925" cy="330666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75A2A4C-D8E6-4030-8BA4-2D5EB90E6F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32090" y="4622772"/>
              <a:ext cx="4145280" cy="228659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17B7F95-0F8B-4848-AA90-18AA49A37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3425370" y="1423151"/>
              <a:ext cx="4326883" cy="550281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1A0CBE2-E573-4EFE-8F89-405C3FEC13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75475" y="1397295"/>
              <a:ext cx="4386956" cy="550281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ABDFD26-FDC2-41B8-8DAD-1338BD82C3C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43947" y="1388046"/>
              <a:ext cx="4305897" cy="546448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F6C1ED7-F0EA-4E31-97F3-2F4380666B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20492" y="1389439"/>
              <a:ext cx="4277950" cy="55106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756836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55957" y="4478116"/>
            <a:ext cx="3292450" cy="22053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8156" y="166378"/>
            <a:ext cx="11034417" cy="1092200"/>
          </a:xfrm>
        </p:spPr>
        <p:txBody>
          <a:bodyPr>
            <a:normAutofit/>
          </a:bodyPr>
          <a:lstStyle/>
          <a:p>
            <a:r>
              <a:rPr lang="en-US" sz="3600" dirty="0"/>
              <a:t>The Project is designed Around the Sony HDC-P50 Camera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375" y="1224647"/>
            <a:ext cx="10233800" cy="3707731"/>
          </a:xfrm>
        </p:spPr>
        <p:txBody>
          <a:bodyPr>
            <a:normAutofit/>
          </a:bodyPr>
          <a:lstStyle/>
          <a:p>
            <a:r>
              <a:rPr lang="en-US" sz="1800" dirty="0"/>
              <a:t>No available commercial ROV camera product provides equivalent imaging performance.</a:t>
            </a:r>
          </a:p>
          <a:p>
            <a:r>
              <a:rPr lang="en-US" sz="1800" dirty="0"/>
              <a:t>Sony HDC-P50 Module and Canon CJ15ex4.3B 4K UHD Super Wide lens with 15x optical zoom.</a:t>
            </a:r>
          </a:p>
          <a:p>
            <a:pPr lvl="1"/>
            <a:r>
              <a:rPr lang="en-US" sz="1600" dirty="0">
                <a:effectLst>
                  <a:glow rad="127000">
                    <a:schemeClr val="accent2">
                      <a:alpha val="50000"/>
                    </a:schemeClr>
                  </a:glow>
                </a:effectLst>
              </a:rPr>
              <a:t>2/3” 3-Chip global shutter CMOS imager*.</a:t>
            </a:r>
          </a:p>
          <a:p>
            <a:pPr lvl="1"/>
            <a:r>
              <a:rPr lang="en-US" sz="1600" dirty="0"/>
              <a:t>4096x2160 progressive scanning @ 60 frames/sec.</a:t>
            </a:r>
          </a:p>
          <a:p>
            <a:pPr lvl="1"/>
            <a:r>
              <a:rPr lang="en-US" sz="1600" dirty="0"/>
              <a:t>ITU-R BT.2020 color gamut.</a:t>
            </a:r>
          </a:p>
          <a:p>
            <a:pPr lvl="1"/>
            <a:r>
              <a:rPr lang="en-US" sz="1600" dirty="0"/>
              <a:t>High Dynamic Range (HDR) capable.</a:t>
            </a:r>
          </a:p>
          <a:p>
            <a:pPr lvl="1"/>
            <a:r>
              <a:rPr lang="en-US" sz="1600" dirty="0"/>
              <a:t>Professional topside control box supports precision rate zoom and position focus servos.</a:t>
            </a:r>
          </a:p>
          <a:p>
            <a:pPr lvl="1"/>
            <a:r>
              <a:rPr lang="en-US" sz="1600" dirty="0"/>
              <a:t>Single fiber telemetry for dual 12G-SDI video (24G!!) and all auxiliary channels supports most features including high frame rates.</a:t>
            </a:r>
          </a:p>
          <a:p>
            <a:pPr lvl="1"/>
            <a:r>
              <a:rPr lang="en-US" sz="1600" dirty="0"/>
              <a:t>18-36Volt DC power supply input (18-30V with integrated sizing lasers).</a:t>
            </a:r>
          </a:p>
          <a:p>
            <a:pPr lvl="1"/>
            <a:r>
              <a:rPr lang="en-US" sz="1600" dirty="0"/>
              <a:t>Internal monitoring for temperature, humidity, pressure and water alarm.</a:t>
            </a:r>
          </a:p>
          <a:p>
            <a:pPr lvl="1"/>
            <a:r>
              <a:rPr lang="en-US" sz="1600" dirty="0"/>
              <a:t>Housing size approximately equivalent to current Insite Pacific Zeus Plus camera.</a:t>
            </a:r>
          </a:p>
          <a:p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73230" y="1162676"/>
            <a:ext cx="3459344" cy="2076835"/>
          </a:xfrm>
          <a:prstGeom prst="rect">
            <a:avLst/>
          </a:prstGeom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9041946" y="3877952"/>
            <a:ext cx="25023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 HDC-P50 is derived from the Sony HDC-3500 and 4500 series field cameras.</a:t>
            </a:r>
          </a:p>
        </p:txBody>
      </p:sp>
      <p:sp>
        <p:nvSpPr>
          <p:cNvPr id="7" name="Curved Up Arrow 6"/>
          <p:cNvSpPr/>
          <p:nvPr/>
        </p:nvSpPr>
        <p:spPr>
          <a:xfrm rot="17179996">
            <a:off x="9283967" y="3816798"/>
            <a:ext cx="3567404" cy="1010936"/>
          </a:xfrm>
          <a:prstGeom prst="curvedUpArrow">
            <a:avLst>
              <a:gd name="adj1" fmla="val 25968"/>
              <a:gd name="adj2" fmla="val 64911"/>
              <a:gd name="adj3" fmla="val 513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7E0B31-36E0-47D9-B819-49994FD0EE2A}"/>
              </a:ext>
            </a:extLst>
          </p:cNvPr>
          <p:cNvSpPr txBox="1"/>
          <p:nvPr/>
        </p:nvSpPr>
        <p:spPr>
          <a:xfrm>
            <a:off x="449981" y="5108287"/>
            <a:ext cx="53896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1600" dirty="0">
                <a:effectLst>
                  <a:glow rad="127000">
                    <a:schemeClr val="accent2">
                      <a:alpha val="50000"/>
                    </a:schemeClr>
                  </a:glow>
                </a:effectLst>
              </a:rPr>
              <a:t>* The 2/3” 4k imager is key, allowing a large depth of field, super wide angle and large zoom in a compact lens.</a:t>
            </a:r>
          </a:p>
        </p:txBody>
      </p:sp>
    </p:spTree>
    <p:extLst>
      <p:ext uri="{BB962C8B-B14F-4D97-AF65-F5344CB8AC3E}">
        <p14:creationId xmlns:p14="http://schemas.microsoft.com/office/powerpoint/2010/main" val="2939114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BC4B6C2-CC7F-40ED-A571-C45AE4CED929}"/>
              </a:ext>
            </a:extLst>
          </p:cNvPr>
          <p:cNvGrpSpPr/>
          <p:nvPr/>
        </p:nvGrpSpPr>
        <p:grpSpPr>
          <a:xfrm>
            <a:off x="9275569" y="858958"/>
            <a:ext cx="2736621" cy="5619616"/>
            <a:chOff x="9275569" y="282872"/>
            <a:chExt cx="2736621" cy="561961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82206F8-B835-43CA-8A7A-EEC07299EF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7323" t="2060" r="52531" b="22617"/>
            <a:stretch/>
          </p:blipFill>
          <p:spPr>
            <a:xfrm>
              <a:off x="9275569" y="282872"/>
              <a:ext cx="2637946" cy="503249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6EEBFAA-C529-4BED-B2F9-568B49DDB1DE}"/>
                </a:ext>
              </a:extLst>
            </p:cNvPr>
            <p:cNvSpPr txBox="1"/>
            <p:nvPr/>
          </p:nvSpPr>
          <p:spPr>
            <a:xfrm>
              <a:off x="9680142" y="5256157"/>
              <a:ext cx="23320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Optical dome, relay lenses, and ray pattern</a:t>
              </a: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925"/>
            <a:ext cx="10515600" cy="84457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902001 4K ROV Main Camera Status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07BC18-3DB6-6D42-BF2E-8723C5D1830D}"/>
              </a:ext>
            </a:extLst>
          </p:cNvPr>
          <p:cNvSpPr txBox="1"/>
          <p:nvPr/>
        </p:nvSpPr>
        <p:spPr>
          <a:xfrm>
            <a:off x="778994" y="1006498"/>
            <a:ext cx="873997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2020 MBARI entered into a collaborative agreement with Deep Sea Power and Light corporation to co-develop this state-of-the-art 4K ROV camera.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MBARI develops the camera, telemetry and control systems.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DSP&amp;L develops the pressure housing and optical relay system.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DSP&amp;L licenses MBARI contribution and provides royalties for commercial sales.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design of the system is 95% complete and the manufacturing of components is underway.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Optical lenses and dome port have been received and are in test.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Telemetry system has been fully tested.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Mechanical design is complete and manufacturing drawings are in progress.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final electrical design is in progress.</a:t>
            </a:r>
          </a:p>
          <a:p>
            <a:pPr lvl="1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854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EB42E32-5C72-472F-9021-78DF53C29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4704"/>
          </a:xfrm>
        </p:spPr>
        <p:txBody>
          <a:bodyPr>
            <a:norm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902001 4K ROV Main Camera Status</a:t>
            </a:r>
            <a:endParaRPr lang="en-US" sz="2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FC93A2-F061-4EE3-B327-833C5702AE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6261" y="2239831"/>
            <a:ext cx="4960196" cy="35881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7D03B5-7B09-49D4-BCA3-F2AB070197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70171" y="2130302"/>
            <a:ext cx="5625738" cy="39716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C18567-B587-4057-81B9-62E75737E364}"/>
              </a:ext>
            </a:extLst>
          </p:cNvPr>
          <p:cNvSpPr txBox="1"/>
          <p:nvPr/>
        </p:nvSpPr>
        <p:spPr>
          <a:xfrm>
            <a:off x="1406746" y="1139899"/>
            <a:ext cx="42547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Internal mechanical and optical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Mechanical model complete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Thermal analysis complete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Manufacturing drawings underway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AC2143-64D8-449D-B1CB-4B33B2B15C19}"/>
              </a:ext>
            </a:extLst>
          </p:cNvPr>
          <p:cNvSpPr txBox="1"/>
          <p:nvPr/>
        </p:nvSpPr>
        <p:spPr>
          <a:xfrm>
            <a:off x="6380273" y="1139899"/>
            <a:ext cx="4973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Housing design model is complete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FEA analysis complete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Shortened test article complete.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Over 1,700 pressure cycles on dome and seals.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D69DB2-864D-44AF-97A2-B15E307FE384}"/>
              </a:ext>
            </a:extLst>
          </p:cNvPr>
          <p:cNvSpPr txBox="1"/>
          <p:nvPr/>
        </p:nvSpPr>
        <p:spPr>
          <a:xfrm>
            <a:off x="460489" y="5856838"/>
            <a:ext cx="115780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This project was originally planned for Fall 2020 completion. We are pushing hard to complete and install in the first half of 2021.</a:t>
            </a:r>
          </a:p>
        </p:txBody>
      </p:sp>
    </p:spTree>
    <p:extLst>
      <p:ext uri="{BB962C8B-B14F-4D97-AF65-F5344CB8AC3E}">
        <p14:creationId xmlns:p14="http://schemas.microsoft.com/office/powerpoint/2010/main" val="2846078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15854</TotalTime>
  <Words>485</Words>
  <Application>Microsoft Office PowerPoint</Application>
  <PresentationFormat>Widescreen</PresentationFormat>
  <Paragraphs>46</Paragraphs>
  <Slides>4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902001 4K ROV Main Camera Development</vt:lpstr>
      <vt:lpstr>The Project is designed Around the Sony HDC-P50 Camera</vt:lpstr>
      <vt:lpstr>902001 4K ROV Main Camera Status</vt:lpstr>
      <vt:lpstr>902001 4K ROV Main Camera Status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Mark Chaffey</cp:lastModifiedBy>
  <cp:revision>53</cp:revision>
  <dcterms:created xsi:type="dcterms:W3CDTF">2019-10-09T22:33:11Z</dcterms:created>
  <dcterms:modified xsi:type="dcterms:W3CDTF">2020-10-06T22:50:23Z</dcterms:modified>
</cp:coreProperties>
</file>