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6" r:id="rId3"/>
    <p:sldId id="269" r:id="rId4"/>
    <p:sldId id="270" r:id="rId5"/>
    <p:sldId id="271" r:id="rId6"/>
    <p:sldId id="274" r:id="rId7"/>
    <p:sldId id="278" r:id="rId8"/>
    <p:sldId id="261" r:id="rId9"/>
    <p:sldId id="282" r:id="rId10"/>
    <p:sldId id="280" r:id="rId11"/>
    <p:sldId id="283" r:id="rId12"/>
    <p:sldId id="275" r:id="rId13"/>
    <p:sldId id="276" r:id="rId14"/>
    <p:sldId id="281" r:id="rId15"/>
    <p:sldId id="284" r:id="rId16"/>
    <p:sldId id="277" r:id="rId17"/>
    <p:sldId id="268" r:id="rId18"/>
    <p:sldId id="285" r:id="rId19"/>
    <p:sldId id="279" r:id="rId20"/>
    <p:sldId id="286" r:id="rId21"/>
    <p:sldId id="265" r:id="rId22"/>
    <p:sldId id="267" r:id="rId23"/>
    <p:sldId id="260" r:id="rId24"/>
    <p:sldId id="257" r:id="rId25"/>
    <p:sldId id="264" r:id="rId26"/>
    <p:sldId id="262" r:id="rId27"/>
    <p:sldId id="259" r:id="rId28"/>
    <p:sldId id="26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4747"/>
    <a:srgbClr val="848484"/>
    <a:srgbClr val="52ACB6"/>
    <a:srgbClr val="5496B4"/>
    <a:srgbClr val="1B09FF"/>
    <a:srgbClr val="4472C4"/>
    <a:srgbClr val="FF0909"/>
    <a:srgbClr val="09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E68B-80BD-478E-BD59-73AF4FAEF6C5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E174C-F545-4F8B-A22F-445B84B45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0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Museum</a:t>
            </a:r>
            <a:r>
              <a:rPr lang="en-US" baseline="0" dirty="0"/>
              <a:t> of obsolete media!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5C527-8CC5-42FA-B902-92C2F243D1C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5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B43F-3D9C-401C-A49A-8B760468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59E42-D6F9-4C01-A02D-33FE779C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0D2A2-9CE7-4799-8C81-D463558D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6E13D-23B7-4AFD-A64D-5564E88D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F61BC-C5B5-46F8-828D-C77FD6291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95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1D19A-2895-4252-87D8-6E0BB04CB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04952-B7B9-4278-B2B7-03F52AE7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89F64-8E51-4C2E-BB33-E2F2A1C4A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E08D2-9F4C-41A8-815E-CD713DEC8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D25BD-DD73-4FDC-8632-BBF5F94A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7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1B3A2-472C-4AC1-9D2F-08897A0A2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57E7C-E6C9-4BA4-B89E-D22E52269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212CF-248F-4CA1-8122-4E809064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492A4-97A3-4131-83D2-8A7ED5F7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45A82-F86D-43F2-8543-C1417C32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4F31-DC53-427E-8FFE-220A042E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5E823-1490-44FF-8755-2F356CCAC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D1B72-68A0-4FBC-A7E1-AE9CC91C8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41A5-4D03-4D88-96ED-E26D8C09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1C27F-B3B6-4F12-97A0-F236E741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4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7A8-3965-48AB-9F6B-4DEE16006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7D5A1-22FF-4098-8420-F66A42DEA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028E-9DDF-4B75-A57D-FD421004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93B2-4C90-4936-964B-6EEF43D6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4245-9D33-4CD5-A626-7CA9F767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DF64-28B9-4700-85C5-489C5700D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1C6A-D53E-4979-A957-6C633FBDD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B855F-DA1A-4318-93A6-8F727B1B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1B695-14EA-439D-8499-C2360476C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22792-2DB0-4A4E-80F6-EDC181EF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112BB-C2FF-40DA-9A31-82E01F89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5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6A4F4-A208-4634-B33C-807D58E0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01C7E-97A3-4886-B198-BFE63552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76D4C-92AE-4C60-BBC7-40AA1EAFE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9D97E-D071-48E8-806E-58BF214A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7D81A-D651-4D5F-B3BA-451A5DBDA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E134DA-DD4E-42FD-9A72-5F41EC23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8E6B3-B8F9-4A91-85CE-14783674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FF63D5-CF54-4C89-B5CE-07CBBEC0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7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1E9C-39C6-4053-828E-A5F210CB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63B84-28AC-412C-A979-88CEBA061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C76C5-F1E7-4A89-B637-5F281E8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8BD01-CF2A-48DD-A198-EEA666EDA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AF47F-2981-4F49-99CF-C0F26415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6F2CC-F811-4E77-AAAB-68F6AF4B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AE77-58E2-40AD-BAC9-8A8E1B586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3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8B75-B735-49CF-8678-B8EFA750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B791-BFD4-440F-BCF4-28DE0D64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CBA31-1354-4EB5-977C-FA63BF97C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FCDC2-FD15-4D8B-AB1A-39BBE7B4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BBAC1-FEC0-4367-9CC0-ECB4E437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40BD4-7E26-44C8-AB52-CE98E1E3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8CA4-49DA-4A52-83D1-1183E98F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86695D-625A-40C9-8D7A-27D5D42B7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35790-6BAB-4350-A417-BF7D4A4A0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61F3C-CD2C-400E-BDE7-3012D4A0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2B965-B1CE-4B86-840D-2FDE23F0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958EA-DD65-4DF8-9F46-FD84D3CD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0578E3-9206-4C41-B803-9D9AF527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B621C-6722-40A6-BDEA-A20BD34D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1C6E-F116-440E-A8E3-3D5B10CC5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C7CC7-CF51-413A-A0D2-945913F22C54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89207-3F79-4670-A7DA-EB84BA80A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DAFB0-AA13-4F32-B466-45FEC1AF4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81E0-4A14-4CB3-B2BC-9CB381034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05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4DB8-848A-45FF-98FE-4D6445057A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MBARI's 4K ROV camera </a:t>
            </a:r>
            <a:br>
              <a:rPr lang="en-US" dirty="0"/>
            </a:br>
            <a:r>
              <a:rPr lang="en-US" sz="4400" i="1" dirty="0"/>
              <a:t>ultra high definition subsea imaging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061DD-38DE-4F99-81AB-124DEEA015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200" dirty="0"/>
              <a:t>Paul Roberts</a:t>
            </a:r>
          </a:p>
          <a:p>
            <a:r>
              <a:rPr lang="en-US" sz="3200" dirty="0"/>
              <a:t>DOEST June 7, 2022</a:t>
            </a:r>
          </a:p>
        </p:txBody>
      </p:sp>
      <p:pic>
        <p:nvPicPr>
          <p:cNvPr id="7" name="Picture 6" descr="https://mww.mbari.org/itd/logos/png/MBARI_logo+type_white.png">
            <a:extLst>
              <a:ext uri="{FF2B5EF4-FFF2-40B4-BE49-F238E27FC236}">
                <a16:creationId xmlns:a16="http://schemas.microsoft.com/office/drawing/2014/main" id="{613650EE-B151-410C-9D5E-1137C8A1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73" y="600978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epSea Logo">
            <a:extLst>
              <a:ext uri="{FF2B5EF4-FFF2-40B4-BE49-F238E27FC236}">
                <a16:creationId xmlns:a16="http://schemas.microsoft.com/office/drawing/2014/main" id="{833F4152-8FF9-4A9C-B5B7-284180201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14" y="5918363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athom Imaging state of the art underwater adapters">
            <a:extLst>
              <a:ext uri="{FF2B5EF4-FFF2-40B4-BE49-F238E27FC236}">
                <a16:creationId xmlns:a16="http://schemas.microsoft.com/office/drawing/2014/main" id="{66BD59E6-ACEB-43CF-84EE-4F4E32AB0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29" y="5716727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73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BDA8-23DE-4440-A264-205411392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Opto-Mechanical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345B9-2770-4BE6-BAFD-63CF5114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558" y="1464185"/>
            <a:ext cx="9084884" cy="511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89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88583-312E-44AD-A570-0EE1E591A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Challenges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99C586-20C0-466C-83C0-FDF848C3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56" y="1548023"/>
            <a:ext cx="6112438" cy="4584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BF13A4-5C45-44DE-9E16-4AAC6607A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9" t="22573" r="20611"/>
          <a:stretch/>
        </p:blipFill>
        <p:spPr>
          <a:xfrm>
            <a:off x="1308683" y="2135042"/>
            <a:ext cx="2499920" cy="341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8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9CC5-17FD-4894-92ED-6E9D0075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Integration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25C4-C8A3-4534-B040-3E1F884D5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576" y="1690688"/>
            <a:ext cx="6230224" cy="4672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0C475D-28FF-4EAA-B6BD-D0F2AB1F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7080" y="2717641"/>
            <a:ext cx="4265598" cy="308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89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9CC5-17FD-4894-92ED-6E9D0075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Lens Integration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E50D78-F3BB-4B17-905B-B70B7313F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10426"/>
            <a:ext cx="4438765" cy="33290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0DB920-53C8-478C-9FDA-5F446A8FE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337" y="2310426"/>
            <a:ext cx="4438765" cy="332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8241B-B4E1-430F-9E70-D86A3583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Alignment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1939AD-A484-46A3-8AC0-DA8CB8160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804" y="1610686"/>
            <a:ext cx="6254996" cy="4688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E6704D-A70B-4A51-9FA9-642787C57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3495" y="2196517"/>
            <a:ext cx="4686651" cy="351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65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739E4-0A6C-4D2D-8629-6991791F4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Assembly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991E81-997B-4340-AB19-3D7794260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107" y="1567496"/>
            <a:ext cx="6567171" cy="492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2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748F4-9DEE-4A13-B9F2-4645B9488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on ROVs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2CFA9-4276-46C3-BCD8-5A30DABEB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07657"/>
            <a:ext cx="4908280" cy="3681210"/>
          </a:xfrm>
          <a:prstGeom prst="rect">
            <a:avLst/>
          </a:prstGeom>
        </p:spPr>
      </p:pic>
      <p:pic>
        <p:nvPicPr>
          <p:cNvPr id="8196" name="Picture 4" descr="MBARI: shooting 4K video of deep-sea animals and habitats by Jose Antunes -  ProVideo Coalition">
            <a:extLst>
              <a:ext uri="{FF2B5EF4-FFF2-40B4-BE49-F238E27FC236}">
                <a16:creationId xmlns:a16="http://schemas.microsoft.com/office/drawing/2014/main" id="{A15667FF-47F9-47BC-8816-81561EC82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554" y="2207657"/>
            <a:ext cx="4776132" cy="379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76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9B0CE05-95D9-41F9-BA3A-CB222D83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87606" cy="1325563"/>
          </a:xfrm>
        </p:spPr>
        <p:txBody>
          <a:bodyPr/>
          <a:lstStyle/>
          <a:p>
            <a:r>
              <a:rPr lang="en-US" dirty="0"/>
              <a:t>Increased Spatial Resolution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B10829-66F4-4B10-8E5A-EF1A5372D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72" y="1786854"/>
            <a:ext cx="4748168" cy="26708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E2C1F-E417-461B-85A6-FAA9D6796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87" y="1786854"/>
            <a:ext cx="4748169" cy="26708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EC4F9C-FEE5-43BD-933B-61AFD8866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90"/>
          <a:stretch/>
        </p:blipFill>
        <p:spPr>
          <a:xfrm>
            <a:off x="402671" y="1786854"/>
            <a:ext cx="4748168" cy="4470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DAF3A1-37A2-4139-864D-8A18D2A51F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590" b="1323"/>
          <a:stretch/>
        </p:blipFill>
        <p:spPr>
          <a:xfrm>
            <a:off x="6258187" y="1690688"/>
            <a:ext cx="4748168" cy="452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oyo20220602_113307">
            <a:hlinkClick r:id="" action="ppaction://media"/>
            <a:extLst>
              <a:ext uri="{FF2B5EF4-FFF2-40B4-BE49-F238E27FC236}">
                <a16:creationId xmlns:a16="http://schemas.microsoft.com/office/drawing/2014/main" id="{39B6AC83-23D9-41E5-90B6-2F6564158A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56" y="61345"/>
            <a:ext cx="12082944" cy="67966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B2047E-171E-4236-B72F-6A4720B8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Increased Temporal Resolution</a:t>
            </a:r>
          </a:p>
        </p:txBody>
      </p:sp>
    </p:spTree>
    <p:extLst>
      <p:ext uri="{BB962C8B-B14F-4D97-AF65-F5344CB8AC3E}">
        <p14:creationId xmlns:p14="http://schemas.microsoft.com/office/powerpoint/2010/main" val="210625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7405A-9F63-479F-963F-EC8C1E958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Color and Dynamic 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EA8D-37F2-40A9-9DDE-07C30F01E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1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51722E-3589-4D6A-82F2-246519C9D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85C502-C616-4C29-886B-D1CADA7B5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686" y="0"/>
            <a:ext cx="6009314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ROV Science Camera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98369B-0DBC-4D58-84D8-AB802D9B96D5}"/>
              </a:ext>
            </a:extLst>
          </p:cNvPr>
          <p:cNvSpPr txBox="1"/>
          <p:nvPr/>
        </p:nvSpPr>
        <p:spPr>
          <a:xfrm>
            <a:off x="10242958" y="1048564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Photo Credit: Ben Erwin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7B3E6F7-DF54-453C-B62A-9F2539DA783D}"/>
              </a:ext>
            </a:extLst>
          </p:cNvPr>
          <p:cNvSpPr/>
          <p:nvPr/>
        </p:nvSpPr>
        <p:spPr>
          <a:xfrm>
            <a:off x="5064154" y="2830869"/>
            <a:ext cx="1895911" cy="1895911"/>
          </a:xfrm>
          <a:prstGeom prst="ellipse">
            <a:avLst/>
          </a:prstGeom>
          <a:solidFill>
            <a:srgbClr val="474747">
              <a:alpha val="32941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119AAE-2244-4747-9F6C-D094940C46C7}"/>
              </a:ext>
            </a:extLst>
          </p:cNvPr>
          <p:cNvSpPr/>
          <p:nvPr/>
        </p:nvSpPr>
        <p:spPr>
          <a:xfrm>
            <a:off x="184560" y="6073213"/>
            <a:ext cx="2449585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Subsea Vision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957EE4A-D876-4EF3-AE75-1970C11BD1BA}"/>
              </a:ext>
            </a:extLst>
          </p:cNvPr>
          <p:cNvSpPr/>
          <p:nvPr/>
        </p:nvSpPr>
        <p:spPr>
          <a:xfrm>
            <a:off x="9239073" y="6073210"/>
            <a:ext cx="257541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Essential Artifacts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D284807-1671-4156-BB4A-F2C6AF9C437F}"/>
              </a:ext>
            </a:extLst>
          </p:cNvPr>
          <p:cNvSpPr/>
          <p:nvPr/>
        </p:nvSpPr>
        <p:spPr>
          <a:xfrm>
            <a:off x="6128154" y="6073213"/>
            <a:ext cx="263694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Documentation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57ED9B1-EAC1-409C-88B8-2A734BEF209F}"/>
              </a:ext>
            </a:extLst>
          </p:cNvPr>
          <p:cNvSpPr/>
          <p:nvPr/>
        </p:nvSpPr>
        <p:spPr>
          <a:xfrm>
            <a:off x="3078765" y="6073209"/>
            <a:ext cx="2575418" cy="784787"/>
          </a:xfrm>
          <a:prstGeom prst="roundRect">
            <a:avLst/>
          </a:prstGeom>
          <a:solidFill>
            <a:srgbClr val="474747">
              <a:alpha val="6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 Quality Video</a:t>
            </a:r>
          </a:p>
        </p:txBody>
      </p:sp>
    </p:spTree>
    <p:extLst>
      <p:ext uri="{BB962C8B-B14F-4D97-AF65-F5344CB8AC3E}">
        <p14:creationId xmlns:p14="http://schemas.microsoft.com/office/powerpoint/2010/main" val="100849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7654-FFBB-46E0-9F61-74F0DAC0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Outside MBARI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FE3A0-DA77-4B12-AB13-91A2A766D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Lots of media interest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723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https://www.mbari.org/wp-content/uploads/2018/12/ricketts_dive1_recover15_640.jpg">
            <a:extLst>
              <a:ext uri="{FF2B5EF4-FFF2-40B4-BE49-F238E27FC236}">
                <a16:creationId xmlns:a16="http://schemas.microsoft.com/office/drawing/2014/main" id="{4608918F-039B-4769-A17A-99A84C147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r="18627" b="11896"/>
          <a:stretch/>
        </p:blipFill>
        <p:spPr bwMode="auto">
          <a:xfrm>
            <a:off x="260058" y="2866975"/>
            <a:ext cx="2688670" cy="353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acking a pressure sensor to track gradual motion along marine faults">
            <a:extLst>
              <a:ext uri="{FF2B5EF4-FFF2-40B4-BE49-F238E27FC236}">
                <a16:creationId xmlns:a16="http://schemas.microsoft.com/office/drawing/2014/main" id="{EF07503B-51C5-4E56-BFC0-47A1205B7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4" t="25539" r="19928" b="12045"/>
          <a:stretch/>
        </p:blipFill>
        <p:spPr bwMode="auto">
          <a:xfrm>
            <a:off x="3263317" y="2883330"/>
            <a:ext cx="2688670" cy="351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C6584F-DB4A-46EE-BECC-E0FD08962E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" r="2545"/>
          <a:stretch/>
        </p:blipFill>
        <p:spPr>
          <a:xfrm>
            <a:off x="9311781" y="2866974"/>
            <a:ext cx="2522290" cy="3535084"/>
          </a:xfrm>
          <a:prstGeom prst="rect">
            <a:avLst/>
          </a:prstGeom>
        </p:spPr>
      </p:pic>
      <p:pic>
        <p:nvPicPr>
          <p:cNvPr id="13" name="Picture 12" descr="A Q&amp;A with Alum, Dr. Jyotika Virmani | USF College of Marine Science">
            <a:extLst>
              <a:ext uri="{FF2B5EF4-FFF2-40B4-BE49-F238E27FC236}">
                <a16:creationId xmlns:a16="http://schemas.microsoft.com/office/drawing/2014/main" id="{0606097E-5AA9-4996-9BA1-B68C26B5E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4" r="33169" b="790"/>
          <a:stretch/>
        </p:blipFill>
        <p:spPr bwMode="auto">
          <a:xfrm>
            <a:off x="6266576" y="2883330"/>
            <a:ext cx="2688670" cy="351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6F9C7D9-B55C-48EF-A910-4AA16E988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2686" y="0"/>
            <a:ext cx="6009314" cy="1325563"/>
          </a:xfrm>
        </p:spPr>
        <p:txBody>
          <a:bodyPr/>
          <a:lstStyle/>
          <a:p>
            <a:r>
              <a:rPr lang="en-US" dirty="0"/>
              <a:t>The ROV Science Camera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50BE67-A805-4E7F-8A19-A8F7A23222FD}"/>
              </a:ext>
            </a:extLst>
          </p:cNvPr>
          <p:cNvSpPr txBox="1"/>
          <p:nvPr/>
        </p:nvSpPr>
        <p:spPr>
          <a:xfrm>
            <a:off x="540456" y="2522863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MBARI’s ROV Doc Ricketts</a:t>
            </a:r>
            <a:endParaRPr 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E33D85-E5CF-4226-8B17-E384ED4F2F07}"/>
              </a:ext>
            </a:extLst>
          </p:cNvPr>
          <p:cNvSpPr txBox="1"/>
          <p:nvPr/>
        </p:nvSpPr>
        <p:spPr>
          <a:xfrm>
            <a:off x="3543715" y="2522863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MBARI’s ROV Ventana</a:t>
            </a:r>
            <a:endParaRPr lang="en-US" sz="1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F22C55-24E0-4452-BA95-2C487F09218C}"/>
              </a:ext>
            </a:extLst>
          </p:cNvPr>
          <p:cNvSpPr txBox="1"/>
          <p:nvPr/>
        </p:nvSpPr>
        <p:spPr>
          <a:xfrm>
            <a:off x="6520414" y="2533094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SOI ROV </a:t>
            </a:r>
            <a:r>
              <a:rPr lang="en-US" sz="1200" dirty="0" err="1"/>
              <a:t>SuBastian</a:t>
            </a:r>
            <a:endParaRPr lang="en-US" sz="1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FEBAB7-04D2-4CDD-8861-725419F4F110}"/>
              </a:ext>
            </a:extLst>
          </p:cNvPr>
          <p:cNvSpPr txBox="1"/>
          <p:nvPr/>
        </p:nvSpPr>
        <p:spPr>
          <a:xfrm>
            <a:off x="9508989" y="2522862"/>
            <a:ext cx="2127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OET ROV Hercules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75745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655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076F-0BBB-4D87-8719-8FEC86C05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Ultra High Definition Means for MBARI?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DEE63A-8068-4A09-BF05-5DE4F58128D0}"/>
              </a:ext>
            </a:extLst>
          </p:cNvPr>
          <p:cNvGrpSpPr/>
          <p:nvPr/>
        </p:nvGrpSpPr>
        <p:grpSpPr>
          <a:xfrm>
            <a:off x="2838282" y="1683110"/>
            <a:ext cx="3531064" cy="3238150"/>
            <a:chOff x="1509322" y="1666493"/>
            <a:chExt cx="3531064" cy="323815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39AF715-8F42-4ED0-85BF-D747684471CE}"/>
                </a:ext>
              </a:extLst>
            </p:cNvPr>
            <p:cNvSpPr/>
            <p:nvPr/>
          </p:nvSpPr>
          <p:spPr>
            <a:xfrm>
              <a:off x="1802236" y="1666493"/>
              <a:ext cx="3238150" cy="3238150"/>
            </a:xfrm>
            <a:prstGeom prst="ellipse">
              <a:avLst/>
            </a:prstGeom>
            <a:solidFill>
              <a:srgbClr val="FF0909">
                <a:alpha val="6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i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25A9A3-8E5A-4B87-95CC-31E2AE94C2BB}"/>
                </a:ext>
              </a:extLst>
            </p:cNvPr>
            <p:cNvSpPr txBox="1"/>
            <p:nvPr/>
          </p:nvSpPr>
          <p:spPr>
            <a:xfrm>
              <a:off x="1509322" y="2528224"/>
              <a:ext cx="2007763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Temporal Resolution</a:t>
              </a:r>
            </a:p>
            <a:p>
              <a:pPr algn="ctr"/>
              <a:endParaRPr lang="en-US" sz="2000" dirty="0"/>
            </a:p>
            <a:p>
              <a:pPr algn="ctr"/>
              <a:r>
                <a:rPr lang="en-US" sz="2000" b="1" i="1" dirty="0"/>
                <a:t>60 fps</a:t>
              </a:r>
            </a:p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1351B50-81EA-438B-96A9-0F5330977A3A}"/>
              </a:ext>
            </a:extLst>
          </p:cNvPr>
          <p:cNvGrpSpPr/>
          <p:nvPr/>
        </p:nvGrpSpPr>
        <p:grpSpPr>
          <a:xfrm>
            <a:off x="5102607" y="1683451"/>
            <a:ext cx="3541901" cy="3238150"/>
            <a:chOff x="4188206" y="1642298"/>
            <a:chExt cx="3541901" cy="323815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DE888CB-C6FA-4A8D-865C-96DCDEB5D716}"/>
                </a:ext>
              </a:extLst>
            </p:cNvPr>
            <p:cNvSpPr/>
            <p:nvPr/>
          </p:nvSpPr>
          <p:spPr>
            <a:xfrm>
              <a:off x="4188206" y="1642298"/>
              <a:ext cx="3238150" cy="3238150"/>
            </a:xfrm>
            <a:prstGeom prst="ellipse">
              <a:avLst/>
            </a:prstGeom>
            <a:solidFill>
              <a:srgbClr val="09FF44">
                <a:alpha val="6705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i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56D8B4-0690-4F6E-85CA-7347EEA54A90}"/>
                </a:ext>
              </a:extLst>
            </p:cNvPr>
            <p:cNvSpPr txBox="1"/>
            <p:nvPr/>
          </p:nvSpPr>
          <p:spPr>
            <a:xfrm>
              <a:off x="5722344" y="2528224"/>
              <a:ext cx="2007763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Spatial</a:t>
              </a:r>
            </a:p>
            <a:p>
              <a:pPr algn="ctr"/>
              <a:r>
                <a:rPr lang="en-US" dirty="0"/>
                <a:t> Resolution</a:t>
              </a:r>
            </a:p>
            <a:p>
              <a:pPr algn="ctr"/>
              <a:endParaRPr lang="en-US" sz="2000" dirty="0"/>
            </a:p>
            <a:p>
              <a:pPr algn="ctr"/>
              <a:r>
                <a:rPr lang="en-US" sz="2000" b="1" i="1" dirty="0"/>
                <a:t>2160 TLV</a:t>
              </a:r>
            </a:p>
            <a:p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457101-E1CD-467D-8FE4-00404BC8D418}"/>
              </a:ext>
            </a:extLst>
          </p:cNvPr>
          <p:cNvGrpSpPr/>
          <p:nvPr/>
        </p:nvGrpSpPr>
        <p:grpSpPr>
          <a:xfrm>
            <a:off x="4107806" y="3185833"/>
            <a:ext cx="3238150" cy="3307042"/>
            <a:chOff x="8033859" y="2371987"/>
            <a:chExt cx="3238150" cy="330704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D5122B4-9583-410E-B574-0CEF6AAFC533}"/>
                </a:ext>
              </a:extLst>
            </p:cNvPr>
            <p:cNvSpPr/>
            <p:nvPr/>
          </p:nvSpPr>
          <p:spPr>
            <a:xfrm>
              <a:off x="8033859" y="2371987"/>
              <a:ext cx="3238150" cy="3238150"/>
            </a:xfrm>
            <a:prstGeom prst="ellipse">
              <a:avLst/>
            </a:prstGeom>
            <a:solidFill>
              <a:srgbClr val="1B09FF">
                <a:alpha val="67059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7C0682-C36E-4BB5-BC3E-3BF9B453ED8F}"/>
                </a:ext>
              </a:extLst>
            </p:cNvPr>
            <p:cNvSpPr txBox="1"/>
            <p:nvPr/>
          </p:nvSpPr>
          <p:spPr>
            <a:xfrm>
              <a:off x="8649052" y="4417145"/>
              <a:ext cx="2007763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Color Depth</a:t>
              </a:r>
            </a:p>
            <a:p>
              <a:pPr algn="ctr"/>
              <a:endParaRPr lang="en-US" sz="2000" dirty="0"/>
            </a:p>
            <a:p>
              <a:pPr algn="ctr"/>
              <a:r>
                <a:rPr lang="en-US" sz="2000" b="1" i="1" dirty="0"/>
                <a:t>Billions of colors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48974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1ED1-0BB7-46CF-B271-4F6CA74D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4C0CC-B35E-4333-9BAE-1111FF000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Packaging broadcast-grade optics and imagers for deep water</a:t>
            </a:r>
          </a:p>
          <a:p>
            <a:r>
              <a:rPr lang="en-US" dirty="0"/>
              <a:t>Enabling precision camera and lens control</a:t>
            </a:r>
          </a:p>
          <a:p>
            <a:r>
              <a:rPr lang="en-US" dirty="0"/>
              <a:t>Displaying UHD video</a:t>
            </a:r>
          </a:p>
          <a:p>
            <a:r>
              <a:rPr lang="en-US" dirty="0"/>
              <a:t>Recording UHD video</a:t>
            </a:r>
          </a:p>
        </p:txBody>
      </p:sp>
    </p:spTree>
    <p:extLst>
      <p:ext uri="{BB962C8B-B14F-4D97-AF65-F5344CB8AC3E}">
        <p14:creationId xmlns:p14="http://schemas.microsoft.com/office/powerpoint/2010/main" val="1149883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19341-10B9-46B7-B864-6DB329BDA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underwater imaging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C0229-76FC-4479-A481-DA6C596FD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63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B2D4B-2804-42C9-A59B-B7FD58D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Partnerships and Tech Transfer</a:t>
            </a:r>
          </a:p>
        </p:txBody>
      </p:sp>
      <p:pic>
        <p:nvPicPr>
          <p:cNvPr id="1026" name="Picture 2" descr="Fathom Imaging state of the art underwater adapters">
            <a:extLst>
              <a:ext uri="{FF2B5EF4-FFF2-40B4-BE49-F238E27FC236}">
                <a16:creationId xmlns:a16="http://schemas.microsoft.com/office/drawing/2014/main" id="{A539B78C-CA3D-4AAC-B7A1-C58CB18AA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972" y="4393681"/>
            <a:ext cx="324497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epSea Logo">
            <a:extLst>
              <a:ext uri="{FF2B5EF4-FFF2-40B4-BE49-F238E27FC236}">
                <a16:creationId xmlns:a16="http://schemas.microsoft.com/office/drawing/2014/main" id="{F813F53A-9284-4995-8960-186AEC8CD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336" y="2778933"/>
            <a:ext cx="4675464" cy="85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ww.mbari.org/itd/logos/png/MBARI_logo+type_white.png">
            <a:extLst>
              <a:ext uri="{FF2B5EF4-FFF2-40B4-BE49-F238E27FC236}">
                <a16:creationId xmlns:a16="http://schemas.microsoft.com/office/drawing/2014/main" id="{417450CE-FA0A-424B-A08A-40C7A8CE7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94" y="2778933"/>
            <a:ext cx="4675464" cy="84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25C4C1-E7FB-4DA1-8FEE-A39C024CEBF8}"/>
              </a:ext>
            </a:extLst>
          </p:cNvPr>
          <p:cNvSpPr txBox="1"/>
          <p:nvPr/>
        </p:nvSpPr>
        <p:spPr>
          <a:xfrm>
            <a:off x="469783" y="4681057"/>
            <a:ext cx="2223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Lens Prescription</a:t>
            </a:r>
          </a:p>
          <a:p>
            <a:r>
              <a:rPr lang="en-US" dirty="0"/>
              <a:t>Optical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A8300B-FE21-4536-B5B1-487C18829F35}"/>
              </a:ext>
            </a:extLst>
          </p:cNvPr>
          <p:cNvSpPr txBox="1"/>
          <p:nvPr/>
        </p:nvSpPr>
        <p:spPr>
          <a:xfrm>
            <a:off x="4925037" y="1385379"/>
            <a:ext cx="3506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System Requirements</a:t>
            </a:r>
          </a:p>
          <a:p>
            <a:r>
              <a:rPr lang="en-US" dirty="0"/>
              <a:t>Camera/Lens Control</a:t>
            </a:r>
          </a:p>
          <a:p>
            <a:r>
              <a:rPr lang="en-US" dirty="0"/>
              <a:t>Internal Camera/Lens Packaging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947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DCE564-0B50-4360-98E0-42CFF82C9E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74" r="12065"/>
          <a:stretch/>
        </p:blipFill>
        <p:spPr>
          <a:xfrm>
            <a:off x="6288802" y="1718455"/>
            <a:ext cx="2271858" cy="18908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71" y="398007"/>
            <a:ext cx="10515600" cy="698321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Evolution of Science Camera Video at MBARI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8" t="19376" r="24182" b="2480"/>
          <a:stretch/>
        </p:blipFill>
        <p:spPr>
          <a:xfrm>
            <a:off x="3526422" y="1718455"/>
            <a:ext cx="2271858" cy="1900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9" t="33875" r="39587" b="33599"/>
          <a:stretch/>
        </p:blipFill>
        <p:spPr>
          <a:xfrm>
            <a:off x="734042" y="1718455"/>
            <a:ext cx="2302201" cy="19133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89560" y="5422173"/>
            <a:ext cx="164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9413" y="4071250"/>
            <a:ext cx="197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Betacam</a:t>
            </a:r>
            <a:r>
              <a:rPr lang="en-US" dirty="0"/>
              <a:t> SP</a:t>
            </a:r>
          </a:p>
          <a:p>
            <a:r>
              <a:rPr lang="en-US" dirty="0"/>
              <a:t>Analog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53835" y="5267035"/>
            <a:ext cx="1770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Panasonic D5 1920x1080 60i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0795" y="3754364"/>
            <a:ext cx="2127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2018 </a:t>
            </a:r>
            <a:r>
              <a:rPr lang="en-US" dirty="0" err="1"/>
              <a:t>Prores</a:t>
            </a:r>
            <a:r>
              <a:rPr lang="en-US" dirty="0"/>
              <a:t> HQ Files 1920x1080 60i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64419" y="4967206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1999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9871" y="3742153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1988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1340397" y="3746315"/>
            <a:ext cx="1089492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4069693" y="4974978"/>
            <a:ext cx="4826181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394746" y="3742153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1998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385821" y="4383304"/>
            <a:ext cx="4508553" cy="1038869"/>
            <a:chOff x="1142540" y="4123246"/>
            <a:chExt cx="4508553" cy="1038869"/>
          </a:xfrm>
        </p:grpSpPr>
        <p:grpSp>
          <p:nvGrpSpPr>
            <p:cNvPr id="31" name="Group 30"/>
            <p:cNvGrpSpPr/>
            <p:nvPr/>
          </p:nvGrpSpPr>
          <p:grpSpPr>
            <a:xfrm>
              <a:off x="1142540" y="4123246"/>
              <a:ext cx="3673666" cy="1038869"/>
              <a:chOff x="1097116" y="4185555"/>
              <a:chExt cx="3673666" cy="1038869"/>
            </a:xfrm>
          </p:grpSpPr>
          <p:sp>
            <p:nvSpPr>
              <p:cNvPr id="9" name="Right Arrow 8"/>
              <p:cNvSpPr/>
              <p:nvPr/>
            </p:nvSpPr>
            <p:spPr>
              <a:xfrm>
                <a:off x="2140226" y="4199272"/>
                <a:ext cx="2630556" cy="372675"/>
              </a:xfrm>
              <a:prstGeom prst="rightArrow">
                <a:avLst>
                  <a:gd name="adj1" fmla="val 50000"/>
                  <a:gd name="adj2" fmla="val 4699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97116" y="4578093"/>
                <a:ext cx="1770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Digital </a:t>
                </a:r>
                <a:r>
                  <a:rPr lang="en-US" dirty="0" err="1"/>
                  <a:t>Betacam</a:t>
                </a:r>
                <a:r>
                  <a:rPr lang="en-US" dirty="0"/>
                  <a:t> 720x480 60i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458091" y="4185555"/>
                <a:ext cx="83488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1995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4816206" y="4130767"/>
              <a:ext cx="8348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2010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8991079" y="4947543"/>
            <a:ext cx="105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2021</a:t>
            </a:r>
          </a:p>
        </p:txBody>
      </p:sp>
      <p:sp>
        <p:nvSpPr>
          <p:cNvPr id="33" name="Down Arrow 32"/>
          <p:cNvSpPr/>
          <p:nvPr/>
        </p:nvSpPr>
        <p:spPr>
          <a:xfrm>
            <a:off x="7089321" y="4390825"/>
            <a:ext cx="238539" cy="55671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749929" y="5227036"/>
            <a:ext cx="1477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 years + !!</a:t>
            </a:r>
          </a:p>
        </p:txBody>
      </p:sp>
      <p:sp>
        <p:nvSpPr>
          <p:cNvPr id="38" name="Right Arrow 23">
            <a:extLst>
              <a:ext uri="{FF2B5EF4-FFF2-40B4-BE49-F238E27FC236}">
                <a16:creationId xmlns:a16="http://schemas.microsoft.com/office/drawing/2014/main" id="{C4D9365F-6502-4916-8F88-050CB8367189}"/>
              </a:ext>
            </a:extLst>
          </p:cNvPr>
          <p:cNvSpPr/>
          <p:nvPr/>
        </p:nvSpPr>
        <p:spPr>
          <a:xfrm>
            <a:off x="9787795" y="4974978"/>
            <a:ext cx="1519820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FA357F-BB4F-465A-9840-30E14B5E29B7}"/>
              </a:ext>
            </a:extLst>
          </p:cNvPr>
          <p:cNvSpPr txBox="1"/>
          <p:nvPr/>
        </p:nvSpPr>
        <p:spPr>
          <a:xfrm>
            <a:off x="9179742" y="3680957"/>
            <a:ext cx="2127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2021 </a:t>
            </a:r>
            <a:r>
              <a:rPr lang="en-US" dirty="0" err="1"/>
              <a:t>Prores</a:t>
            </a:r>
            <a:r>
              <a:rPr lang="en-US" dirty="0"/>
              <a:t> HQ Files 3840x2160 60p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40" name="Down Arrow 32">
            <a:extLst>
              <a:ext uri="{FF2B5EF4-FFF2-40B4-BE49-F238E27FC236}">
                <a16:creationId xmlns:a16="http://schemas.microsoft.com/office/drawing/2014/main" id="{CA1458E5-B7DC-42AD-9F46-B899C640A3FF}"/>
              </a:ext>
            </a:extLst>
          </p:cNvPr>
          <p:cNvSpPr/>
          <p:nvPr/>
        </p:nvSpPr>
        <p:spPr>
          <a:xfrm>
            <a:off x="10029102" y="4418260"/>
            <a:ext cx="238539" cy="55671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1880A8-4BB8-41FD-AD8A-7695DEA89E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36" t="12600" r="4478" b="12171"/>
          <a:stretch/>
        </p:blipFill>
        <p:spPr>
          <a:xfrm>
            <a:off x="9051182" y="1718455"/>
            <a:ext cx="2221036" cy="18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94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16E45-7611-4194-BBF0-8D4747309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4C31A-7616-478F-85B7-CF32B9D07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775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1988</a:t>
            </a:r>
          </a:p>
          <a:p>
            <a:r>
              <a:rPr lang="en-US" dirty="0"/>
              <a:t>ROV Ventana</a:t>
            </a:r>
          </a:p>
          <a:p>
            <a:r>
              <a:rPr lang="en-US" dirty="0" err="1"/>
              <a:t>Betacam</a:t>
            </a:r>
            <a:r>
              <a:rPr lang="en-US" dirty="0"/>
              <a:t> SP</a:t>
            </a:r>
          </a:p>
          <a:p>
            <a:r>
              <a:rPr lang="en-US" dirty="0"/>
              <a:t>Analog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2_120147">
            <a:hlinkClick r:id="" action="ppaction://media"/>
            <a:extLst>
              <a:ext uri="{FF2B5EF4-FFF2-40B4-BE49-F238E27FC236}">
                <a16:creationId xmlns:a16="http://schemas.microsoft.com/office/drawing/2014/main" id="{BCF8E2B2-8B39-40E7-9FF6-E54229BFD3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44293" y="1114425"/>
            <a:ext cx="62484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2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1998</a:t>
            </a:r>
          </a:p>
          <a:p>
            <a:r>
              <a:rPr lang="en-US" dirty="0"/>
              <a:t>ROV Ventana</a:t>
            </a:r>
          </a:p>
          <a:p>
            <a:r>
              <a:rPr lang="en-US" dirty="0"/>
              <a:t>Digital </a:t>
            </a:r>
            <a:r>
              <a:rPr lang="en-US" dirty="0" err="1"/>
              <a:t>Betacam</a:t>
            </a:r>
            <a:r>
              <a:rPr lang="en-US" dirty="0"/>
              <a:t> 720x480 60i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2" name="yoyo20220601_233016">
            <a:hlinkClick r:id="" action="ppaction://media"/>
            <a:extLst>
              <a:ext uri="{FF2B5EF4-FFF2-40B4-BE49-F238E27FC236}">
                <a16:creationId xmlns:a16="http://schemas.microsoft.com/office/drawing/2014/main" id="{44D2FBB2-337A-4285-958B-6BB5C63DA6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0471" y="1547813"/>
            <a:ext cx="68580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4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dur="indefinite" nodeType="mainSeq">
                <p:childTnLst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4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AC6ED-E2CC-4011-A997-46409D7B8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970402" cy="4351338"/>
          </a:xfrm>
        </p:spPr>
        <p:txBody>
          <a:bodyPr/>
          <a:lstStyle/>
          <a:p>
            <a:r>
              <a:rPr lang="en-US" dirty="0"/>
              <a:t>2010</a:t>
            </a:r>
          </a:p>
          <a:p>
            <a:r>
              <a:rPr lang="en-US" dirty="0"/>
              <a:t>ROV Doc Ricketts</a:t>
            </a:r>
          </a:p>
          <a:p>
            <a:r>
              <a:rPr lang="en-US" dirty="0"/>
              <a:t>Panasonic D5 1920x1080 60i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585FF0-0E4A-4883-A533-93ED5E4F97B3}"/>
              </a:ext>
            </a:extLst>
          </p:cNvPr>
          <p:cNvSpPr txBox="1">
            <a:spLocks/>
          </p:cNvSpPr>
          <p:nvPr/>
        </p:nvSpPr>
        <p:spPr>
          <a:xfrm>
            <a:off x="722871" y="398007"/>
            <a:ext cx="10515600" cy="6983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Evolution of Science Camera Video at MBARI</a:t>
            </a:r>
            <a:endParaRPr lang="en-US" dirty="0"/>
          </a:p>
        </p:txBody>
      </p:sp>
      <p:pic>
        <p:nvPicPr>
          <p:cNvPr id="5" name="yoyo20220602_102040">
            <a:hlinkClick r:id="" action="ppaction://media"/>
            <a:extLst>
              <a:ext uri="{FF2B5EF4-FFF2-40B4-BE49-F238E27FC236}">
                <a16:creationId xmlns:a16="http://schemas.microsoft.com/office/drawing/2014/main" id="{CC0CAE94-EB30-4E1B-A7EE-0794D85FE6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22908" y="1825625"/>
            <a:ext cx="6925630" cy="38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2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B16F-B9BF-40B9-8B31-20DD9208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Upgrading to Ultra High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0BEC3-0A9B-42CF-818B-B5988A11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pPr lvl="1"/>
            <a:r>
              <a:rPr lang="en-US" dirty="0"/>
              <a:t>Increased spatial/temporal resolution (3840x2160p vs 1920x1080i)</a:t>
            </a:r>
          </a:p>
          <a:p>
            <a:pPr lvl="1"/>
            <a:r>
              <a:rPr lang="en-US" dirty="0"/>
              <a:t>Better color reproduction and dynamic range</a:t>
            </a:r>
          </a:p>
          <a:p>
            <a:pPr lvl="1"/>
            <a:r>
              <a:rPr lang="en-US" dirty="0"/>
              <a:t>Aligns MBARI’s video with modern cinema and broadcast production standards</a:t>
            </a:r>
          </a:p>
          <a:p>
            <a:r>
              <a:rPr lang="en-US" dirty="0"/>
              <a:t>Key Challenges</a:t>
            </a:r>
          </a:p>
          <a:p>
            <a:pPr lvl="1"/>
            <a:r>
              <a:rPr lang="en-US" dirty="0"/>
              <a:t>Preserving UHD optical resolution through air/water interface</a:t>
            </a:r>
          </a:p>
          <a:p>
            <a:pPr lvl="1"/>
            <a:r>
              <a:rPr lang="en-US" dirty="0"/>
              <a:t>Packaging broadcast-grade camera and lens in pressure housing</a:t>
            </a:r>
          </a:p>
          <a:p>
            <a:pPr lvl="1"/>
            <a:r>
              <a:rPr lang="en-US" dirty="0"/>
              <a:t>Updating storage, video display, and post production workflows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6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947B4-5DCF-47B2-A747-6ED95BE3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Approach: Strategic Partnerships</a:t>
            </a:r>
          </a:p>
        </p:txBody>
      </p:sp>
      <p:pic>
        <p:nvPicPr>
          <p:cNvPr id="4" name="Picture 3" descr="https://mww.mbari.org/itd/logos/png/MBARI_logo+type_white.png">
            <a:extLst>
              <a:ext uri="{FF2B5EF4-FFF2-40B4-BE49-F238E27FC236}">
                <a16:creationId xmlns:a16="http://schemas.microsoft.com/office/drawing/2014/main" id="{7B960112-05A3-4786-A7FF-8FC3F0E86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6" y="2793614"/>
            <a:ext cx="3513156" cy="6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eepSea Logo">
            <a:extLst>
              <a:ext uri="{FF2B5EF4-FFF2-40B4-BE49-F238E27FC236}">
                <a16:creationId xmlns:a16="http://schemas.microsoft.com/office/drawing/2014/main" id="{9A0B8B47-0770-4A46-8265-0394B7786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175" y="2753616"/>
            <a:ext cx="3686530" cy="6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athom Imaging state of the art underwater adapters">
            <a:extLst>
              <a:ext uri="{FF2B5EF4-FFF2-40B4-BE49-F238E27FC236}">
                <a16:creationId xmlns:a16="http://schemas.microsoft.com/office/drawing/2014/main" id="{E9C61B49-C3EE-40A8-A9F3-D5F4450A6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375" y="2519144"/>
            <a:ext cx="2520111" cy="102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FA4A83-518C-4D44-ABE0-01F8197EEF02}"/>
              </a:ext>
            </a:extLst>
          </p:cNvPr>
          <p:cNvSpPr txBox="1"/>
          <p:nvPr/>
        </p:nvSpPr>
        <p:spPr>
          <a:xfrm>
            <a:off x="637394" y="3964949"/>
            <a:ext cx="29871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System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Remote camera power and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Internal chassis mech and thermal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586F47-73B8-4DD1-A3BD-E30895305D09}"/>
              </a:ext>
            </a:extLst>
          </p:cNvPr>
          <p:cNvSpPr txBox="1"/>
          <p:nvPr/>
        </p:nvSpPr>
        <p:spPr>
          <a:xfrm>
            <a:off x="4747482" y="3900003"/>
            <a:ext cx="2562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External pressure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Commercial partnership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Production of complete system for end users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82DBFE-7829-42F4-A581-9FFC965B79FD}"/>
              </a:ext>
            </a:extLst>
          </p:cNvPr>
          <p:cNvSpPr txBox="1"/>
          <p:nvPr/>
        </p:nvSpPr>
        <p:spPr>
          <a:xfrm>
            <a:off x="8559036" y="4115446"/>
            <a:ext cx="2562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Optical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Optical corrector fabrication</a:t>
            </a:r>
          </a:p>
        </p:txBody>
      </p:sp>
    </p:spTree>
    <p:extLst>
      <p:ext uri="{BB962C8B-B14F-4D97-AF65-F5344CB8AC3E}">
        <p14:creationId xmlns:p14="http://schemas.microsoft.com/office/powerpoint/2010/main" val="325640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021C-46F9-4270-A560-8D1492F9D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Technologies from the UHD Broadcast World </a:t>
            </a:r>
          </a:p>
        </p:txBody>
      </p:sp>
      <p:pic>
        <p:nvPicPr>
          <p:cNvPr id="2050" name="Picture 2" descr="https://www.usa.canon.com/internet/wcm/connect/us/07986550-bd4d-430f-9065-1fc05003c2ac/ctz055_left_675x450.png?MOD=AJPERES&amp;CACHEID=ROOTWORKSPACE.Z18_P1KGHJ01L85180AUEPQQJ53034-07986550-bd4d-430f-9065-1fc05003c2ac-mPu-T9m">
            <a:extLst>
              <a:ext uri="{FF2B5EF4-FFF2-40B4-BE49-F238E27FC236}">
                <a16:creationId xmlns:a16="http://schemas.microsoft.com/office/drawing/2014/main" id="{BAD87E53-EBB7-47FE-BB1F-CC99E8A4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01" y="1690688"/>
            <a:ext cx="4794614" cy="319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ony HDC-P50 4K/HD compact POV system camera">
            <a:extLst>
              <a:ext uri="{FF2B5EF4-FFF2-40B4-BE49-F238E27FC236}">
                <a16:creationId xmlns:a16="http://schemas.microsoft.com/office/drawing/2014/main" id="{82349AD4-0C31-4AB8-A7C7-031868A7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93" y="1774577"/>
            <a:ext cx="3639928" cy="27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C5B980-0ADC-406B-BDBA-E93377644B30}"/>
              </a:ext>
            </a:extLst>
          </p:cNvPr>
          <p:cNvSpPr txBox="1"/>
          <p:nvPr/>
        </p:nvSpPr>
        <p:spPr>
          <a:xfrm>
            <a:off x="1218040" y="4691952"/>
            <a:ext cx="4150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Canon CJ15ex4.3B 4K </a:t>
            </a:r>
            <a:r>
              <a:rPr lang="en-US" dirty="0" err="1"/>
              <a:t>UHDxs</a:t>
            </a:r>
            <a:r>
              <a:rPr lang="en-US" dirty="0"/>
              <a:t> wide-angle portable zoom lens</a:t>
            </a:r>
          </a:p>
          <a:p>
            <a:endParaRPr lang="en-US" dirty="0"/>
          </a:p>
          <a:p>
            <a:r>
              <a:rPr lang="en-US" dirty="0"/>
              <a:t>15x zoom (30x with extender)</a:t>
            </a:r>
          </a:p>
          <a:p>
            <a:r>
              <a:rPr lang="en-US" dirty="0"/>
              <a:t>Corner-to-corner UHD resolution</a:t>
            </a:r>
          </a:p>
          <a:p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7C066-E3CF-464F-B923-0CA74430769C}"/>
              </a:ext>
            </a:extLst>
          </p:cNvPr>
          <p:cNvSpPr txBox="1"/>
          <p:nvPr/>
        </p:nvSpPr>
        <p:spPr>
          <a:xfrm>
            <a:off x="7267900" y="4691952"/>
            <a:ext cx="4150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Sony HDC-P50 Compact POV camera </a:t>
            </a:r>
          </a:p>
          <a:p>
            <a:endParaRPr lang="en-US" dirty="0"/>
          </a:p>
          <a:p>
            <a:r>
              <a:rPr lang="en-US" dirty="0"/>
              <a:t>3840x2160p resolution at 60 fps</a:t>
            </a:r>
          </a:p>
          <a:p>
            <a:r>
              <a:rPr lang="en-US" dirty="0"/>
              <a:t>Global Shutter</a:t>
            </a:r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2131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48A9-057E-4231-A351-53E3FC40B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3EE487-9C84-4BCB-8AEF-ACDEDCC07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444" y="1344510"/>
            <a:ext cx="9379111" cy="527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89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8669</TotalTime>
  <Words>378</Words>
  <Application>Microsoft Office PowerPoint</Application>
  <PresentationFormat>Widescreen</PresentationFormat>
  <Paragraphs>111</Paragraphs>
  <Slides>28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MBARI's 4K ROV camera  ultra high definition subsea imaging</vt:lpstr>
      <vt:lpstr>The ROV Science Camera</vt:lpstr>
      <vt:lpstr>PowerPoint Presentation</vt:lpstr>
      <vt:lpstr>PowerPoint Presentation</vt:lpstr>
      <vt:lpstr>PowerPoint Presentation</vt:lpstr>
      <vt:lpstr>Upgrading to Ultra High Definition</vt:lpstr>
      <vt:lpstr>Approach: Strategic Partnerships</vt:lpstr>
      <vt:lpstr>Core Technologies from the UHD Broadcast World </vt:lpstr>
      <vt:lpstr>Camera Design</vt:lpstr>
      <vt:lpstr>Precision Opto-Mechanical Design</vt:lpstr>
      <vt:lpstr>Initial Challenges </vt:lpstr>
      <vt:lpstr>Camera Integration</vt:lpstr>
      <vt:lpstr>Lens Integration</vt:lpstr>
      <vt:lpstr>Optical Alignment</vt:lpstr>
      <vt:lpstr>Final Assembly </vt:lpstr>
      <vt:lpstr>Integration on ROVs</vt:lpstr>
      <vt:lpstr>Increased Spatial Resolution</vt:lpstr>
      <vt:lpstr>Increased Temporal Resolution</vt:lpstr>
      <vt:lpstr>Improved Color and Dynamic Range</vt:lpstr>
      <vt:lpstr>Impact Outside MBARI</vt:lpstr>
      <vt:lpstr>The ROV Science Camera</vt:lpstr>
      <vt:lpstr>PowerPoint Presentation</vt:lpstr>
      <vt:lpstr>What Ultra High Definition Means for MBARI?</vt:lpstr>
      <vt:lpstr>Key Challenges</vt:lpstr>
      <vt:lpstr>Key underwater imaging challenge</vt:lpstr>
      <vt:lpstr>Industry Partnerships and Tech Transfer</vt:lpstr>
      <vt:lpstr>Evolution of Science Camera Video at MBARI</vt:lpstr>
      <vt:lpstr>Tech Transfer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46</cp:revision>
  <dcterms:created xsi:type="dcterms:W3CDTF">2022-05-27T18:29:43Z</dcterms:created>
  <dcterms:modified xsi:type="dcterms:W3CDTF">2022-06-02T19:07:05Z</dcterms:modified>
</cp:coreProperties>
</file>