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6" r:id="rId3"/>
    <p:sldId id="269" r:id="rId4"/>
    <p:sldId id="270" r:id="rId5"/>
    <p:sldId id="271" r:id="rId6"/>
    <p:sldId id="274" r:id="rId7"/>
    <p:sldId id="278" r:id="rId8"/>
    <p:sldId id="261" r:id="rId9"/>
    <p:sldId id="282" r:id="rId10"/>
    <p:sldId id="280" r:id="rId11"/>
    <p:sldId id="283" r:id="rId12"/>
    <p:sldId id="275" r:id="rId13"/>
    <p:sldId id="276" r:id="rId14"/>
    <p:sldId id="281" r:id="rId15"/>
    <p:sldId id="284" r:id="rId16"/>
    <p:sldId id="277" r:id="rId17"/>
    <p:sldId id="268" r:id="rId18"/>
    <p:sldId id="285" r:id="rId19"/>
    <p:sldId id="279" r:id="rId20"/>
    <p:sldId id="287" r:id="rId21"/>
    <p:sldId id="286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848484"/>
    <a:srgbClr val="52ACB6"/>
    <a:srgbClr val="5496B4"/>
    <a:srgbClr val="1B09FF"/>
    <a:srgbClr val="4472C4"/>
    <a:srgbClr val="FF0909"/>
    <a:srgbClr val="09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84" d="100"/>
          <a:sy n="184" d="100"/>
        </p:scale>
        <p:origin x="275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E68B-80BD-478E-BD59-73AF4FAEF6C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174C-F545-4F8B-A22F-445B84B45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B43F-3D9C-401C-A49A-8B760468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59E42-D6F9-4C01-A02D-33FE779C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0D2A2-9CE7-4799-8C81-D463558D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E13D-23B7-4AFD-A64D-5564E88D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F61BC-C5B5-46F8-828D-C77FD629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D19A-2895-4252-87D8-6E0BB04C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04952-B7B9-4278-B2B7-03F52AE7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9F64-8E51-4C2E-BB33-E2F2A1C4A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E08D2-9F4C-41A8-815E-CD713DEC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25BD-DD73-4FDC-8632-BBF5F94A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1B3A2-472C-4AC1-9D2F-08897A0A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57E7C-E6C9-4BA4-B89E-D22E5226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12CF-248F-4CA1-8122-4E80906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92A4-97A3-4131-83D2-8A7ED5F7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5A82-F86D-43F2-8543-C1417C32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4F31-DC53-427E-8FFE-220A042E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5E823-1490-44FF-8755-2F356CCAC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D1B72-68A0-4FBC-A7E1-AE9CC91C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1A5-4D03-4D88-96ED-E26D8C09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1C27F-B3B6-4F12-97A0-F236E741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7A8-3965-48AB-9F6B-4DEE1600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7D5A1-22FF-4098-8420-F66A42DE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028E-9DDF-4B75-A57D-FD42100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93B2-4C90-4936-964B-6EEF43D6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4245-9D33-4CD5-A626-7CA9F767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DF64-28B9-4700-85C5-489C5700D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1C6A-D53E-4979-A957-6C633FBDD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B855F-DA1A-4318-93A6-8F727B1B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1B695-14EA-439D-8499-C2360476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2792-2DB0-4A4E-80F6-EDC181EF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112BB-C2FF-40DA-9A31-82E01F89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A4F4-A208-4634-B33C-807D58E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01C7E-97A3-4886-B198-BFE63552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6D4C-92AE-4C60-BBC7-40AA1EAFE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9D97E-D071-48E8-806E-58BF214A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7D81A-D651-4D5F-B3BA-451A5DBD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134DA-DD4E-42FD-9A72-5F41EC23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8E6B3-B8F9-4A91-85CE-1478367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F63D5-CF54-4C89-B5CE-07CBBEC0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1E9C-39C6-4053-828E-A5F210CB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63B84-28AC-412C-A979-88CEBA06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6C5-F1E7-4A89-B637-5F281E8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8BD01-CF2A-48DD-A198-EEA666ED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AF47F-2981-4F49-99CF-C0F26415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6F2CC-F811-4E77-AAAB-68F6AF4B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AE77-58E2-40AD-BAC9-8A8E1B58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3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8B75-B735-49CF-8678-B8EFA750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791-BFD4-440F-BCF4-28DE0D64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BA31-1354-4EB5-977C-FA63BF97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FCDC2-FD15-4D8B-AB1A-39BBE7B4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BAC1-FEC0-4367-9CC0-ECB4E437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40BD4-7E26-44C8-AB52-CE98E1E3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8CA4-49DA-4A52-83D1-1183E98F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6695D-625A-40C9-8D7A-27D5D42B7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35790-6BAB-4350-A417-BF7D4A4A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1F3C-CD2C-400E-BDE7-3012D4A0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B965-B1CE-4B86-840D-2FDE23F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958EA-DD65-4DF8-9F46-FD84D3C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578E3-9206-4C41-B803-9D9AF527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B621C-6722-40A6-BDEA-A20BD34D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1C6E-F116-440E-A8E3-3D5B10CC5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C7CC7-CF51-413A-A0D2-945913F22C54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9207-3F79-4670-A7DA-EB84BA80A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AFB0-AA13-4F32-B466-45FEC1AF4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5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4DB8-848A-45FF-98FE-4D6445057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2454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MBARI's 4K ROV Camera </a:t>
            </a:r>
            <a:br>
              <a:rPr lang="en-US" dirty="0"/>
            </a:br>
            <a:r>
              <a:rPr lang="en-US" sz="4400" i="1" dirty="0"/>
              <a:t>ultra high definition subsea imaging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061DD-38DE-4F99-81AB-124DEEA01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66906"/>
            <a:ext cx="9144000" cy="1655762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sz="3200" dirty="0"/>
              <a:t>DOEST June 7, 2022</a:t>
            </a:r>
          </a:p>
          <a:p>
            <a:br>
              <a:rPr lang="en-US" sz="3200" dirty="0"/>
            </a:br>
            <a:r>
              <a:rPr lang="en-US" sz="3200" dirty="0"/>
              <a:t>Paul Roberts, Mark Chaffey, Jim Barry, Steve Haddock, Andy Hamilton, Mike </a:t>
            </a:r>
            <a:r>
              <a:rPr lang="en-US" sz="3200" dirty="0" err="1"/>
              <a:t>Risi</a:t>
            </a:r>
            <a:r>
              <a:rPr lang="en-US" sz="3200" dirty="0"/>
              <a:t>, Lonny </a:t>
            </a:r>
            <a:r>
              <a:rPr lang="en-US" sz="3200" dirty="0" err="1"/>
              <a:t>Lundsten</a:t>
            </a:r>
            <a:r>
              <a:rPr lang="en-US" sz="3200" dirty="0"/>
              <a:t>, Todd Walsh</a:t>
            </a:r>
          </a:p>
          <a:p>
            <a:endParaRPr lang="en-US" sz="3200" dirty="0"/>
          </a:p>
        </p:txBody>
      </p:sp>
      <p:pic>
        <p:nvPicPr>
          <p:cNvPr id="7" name="Picture 6" descr="https://mww.mbari.org/itd/logos/png/MBARI_logo+type_white.png">
            <a:extLst>
              <a:ext uri="{FF2B5EF4-FFF2-40B4-BE49-F238E27FC236}">
                <a16:creationId xmlns:a16="http://schemas.microsoft.com/office/drawing/2014/main" id="{613650EE-B151-410C-9D5E-1137C8A1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3" y="600978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epSea Logo">
            <a:extLst>
              <a:ext uri="{FF2B5EF4-FFF2-40B4-BE49-F238E27FC236}">
                <a16:creationId xmlns:a16="http://schemas.microsoft.com/office/drawing/2014/main" id="{833F4152-8FF9-4A9C-B5B7-284180201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4" y="5918363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athom Imaging state of the art underwater adapters">
            <a:extLst>
              <a:ext uri="{FF2B5EF4-FFF2-40B4-BE49-F238E27FC236}">
                <a16:creationId xmlns:a16="http://schemas.microsoft.com/office/drawing/2014/main" id="{66BD59E6-ACEB-43CF-84EE-4F4E32AB0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29" y="5716727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73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BDA8-23DE-4440-A264-20541139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Opto-Mechanical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345B9-2770-4BE6-BAFD-63CF5114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432" y="1505216"/>
            <a:ext cx="8594015" cy="48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89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88583-312E-44AD-A570-0EE1E591A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Challenges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99C586-20C0-466C-83C0-FDF848C3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56" y="1548023"/>
            <a:ext cx="6112438" cy="4584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BF13A4-5C45-44DE-9E16-4AAC6607A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9" t="22573" r="20611"/>
          <a:stretch/>
        </p:blipFill>
        <p:spPr>
          <a:xfrm>
            <a:off x="1308683" y="2135042"/>
            <a:ext cx="2499920" cy="34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Integration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25C4-C8A3-4534-B040-3E1F884D5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576" y="1690688"/>
            <a:ext cx="6230224" cy="4672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0C475D-28FF-4EAA-B6BD-D0F2AB1F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080" y="2717641"/>
            <a:ext cx="4265598" cy="308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89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Lens Integration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50D78-F3BB-4B17-905B-B70B7313F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10426"/>
            <a:ext cx="4438765" cy="33290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DB920-53C8-478C-9FDA-5F446A8FE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37" y="2310426"/>
            <a:ext cx="4438765" cy="332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8241B-B4E1-430F-9E70-D86A3583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939AD-A484-46A3-8AC0-DA8CB8160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804" y="1610686"/>
            <a:ext cx="6254996" cy="4688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E6704D-A70B-4A51-9FA9-642787C57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3495" y="2196517"/>
            <a:ext cx="4686651" cy="351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6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739E4-0A6C-4D2D-8629-6991791F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Assembly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91E81-997B-4340-AB19-3D7794260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107" y="1567496"/>
            <a:ext cx="6567171" cy="492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2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48F4-9DEE-4A13-B9F2-4645B9488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on MBARI’s ROVs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2CFA9-4276-46C3-BCD8-5A30DABEB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07657"/>
            <a:ext cx="4908280" cy="3681210"/>
          </a:xfrm>
          <a:prstGeom prst="rect">
            <a:avLst/>
          </a:prstGeom>
        </p:spPr>
      </p:pic>
      <p:pic>
        <p:nvPicPr>
          <p:cNvPr id="8196" name="Picture 4" descr="MBARI: shooting 4K video of deep-sea animals and habitats by Jose Antunes -  ProVideo Coalition">
            <a:extLst>
              <a:ext uri="{FF2B5EF4-FFF2-40B4-BE49-F238E27FC236}">
                <a16:creationId xmlns:a16="http://schemas.microsoft.com/office/drawing/2014/main" id="{A15667FF-47F9-47BC-8816-81561EC82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554" y="2207657"/>
            <a:ext cx="4776132" cy="379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76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9B0CE05-95D9-41F9-BA3A-CB222D83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7606" cy="1325563"/>
          </a:xfrm>
        </p:spPr>
        <p:txBody>
          <a:bodyPr/>
          <a:lstStyle/>
          <a:p>
            <a:r>
              <a:rPr lang="en-US" dirty="0"/>
              <a:t>Increased Spatial Resolution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9613A5-3C23-6025-35DB-11FF03B04476}"/>
              </a:ext>
            </a:extLst>
          </p:cNvPr>
          <p:cNvGrpSpPr/>
          <p:nvPr/>
        </p:nvGrpSpPr>
        <p:grpSpPr>
          <a:xfrm>
            <a:off x="402672" y="1786854"/>
            <a:ext cx="4748168" cy="3040177"/>
            <a:chOff x="402672" y="1786854"/>
            <a:chExt cx="4748168" cy="304017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4B10829-66F4-4B10-8E5A-EF1A5372D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2672" y="1786854"/>
              <a:ext cx="4748168" cy="267084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69D9557-B44E-9526-CBC4-686E2C394E3D}"/>
                </a:ext>
              </a:extLst>
            </p:cNvPr>
            <p:cNvSpPr txBox="1"/>
            <p:nvPr/>
          </p:nvSpPr>
          <p:spPr>
            <a:xfrm>
              <a:off x="1293412" y="4457699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HD Camera Jun 2021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10DC068-D34E-EC92-73FF-D84638595112}"/>
              </a:ext>
            </a:extLst>
          </p:cNvPr>
          <p:cNvGrpSpPr/>
          <p:nvPr/>
        </p:nvGrpSpPr>
        <p:grpSpPr>
          <a:xfrm>
            <a:off x="402672" y="1786854"/>
            <a:ext cx="4748168" cy="4840304"/>
            <a:chOff x="402672" y="1786854"/>
            <a:chExt cx="4748168" cy="484030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EC4F9C-FEE5-43BD-933B-61AFD88660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790"/>
            <a:stretch/>
          </p:blipFill>
          <p:spPr>
            <a:xfrm>
              <a:off x="402672" y="1786854"/>
              <a:ext cx="4748168" cy="447097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5F5720-AB21-63F8-456C-EF97FD34405F}"/>
                </a:ext>
              </a:extLst>
            </p:cNvPr>
            <p:cNvSpPr txBox="1"/>
            <p:nvPr/>
          </p:nvSpPr>
          <p:spPr>
            <a:xfrm>
              <a:off x="1338852" y="6257826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HD Camera Jun 2021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C7B0E3E-6936-F63C-12FC-15DA6F4B23E6}"/>
              </a:ext>
            </a:extLst>
          </p:cNvPr>
          <p:cNvGrpSpPr/>
          <p:nvPr/>
        </p:nvGrpSpPr>
        <p:grpSpPr>
          <a:xfrm>
            <a:off x="6258187" y="1786854"/>
            <a:ext cx="4748169" cy="3045488"/>
            <a:chOff x="6258187" y="1786854"/>
            <a:chExt cx="4748169" cy="30454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0E2C1F-E417-461B-85A6-FAA9D679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8187" y="1786854"/>
              <a:ext cx="4748169" cy="267084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D9A375-7637-1AC1-F359-53074B0BC264}"/>
                </a:ext>
              </a:extLst>
            </p:cNvPr>
            <p:cNvSpPr txBox="1"/>
            <p:nvPr/>
          </p:nvSpPr>
          <p:spPr>
            <a:xfrm>
              <a:off x="7155163" y="4463010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UHD (4k) Camera Mar 2022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A03FB5A-F4A7-7BB8-6B7B-BCD5FDECB3DC}"/>
              </a:ext>
            </a:extLst>
          </p:cNvPr>
          <p:cNvGrpSpPr/>
          <p:nvPr/>
        </p:nvGrpSpPr>
        <p:grpSpPr>
          <a:xfrm>
            <a:off x="6258186" y="1786854"/>
            <a:ext cx="4748168" cy="4904677"/>
            <a:chOff x="6258187" y="1786854"/>
            <a:chExt cx="4748168" cy="49046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1039DC-8598-1A01-98A2-A048E21D8032}"/>
                </a:ext>
              </a:extLst>
            </p:cNvPr>
            <p:cNvSpPr txBox="1"/>
            <p:nvPr/>
          </p:nvSpPr>
          <p:spPr>
            <a:xfrm>
              <a:off x="7110801" y="6322199"/>
              <a:ext cx="29542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UHD (4k) Camera Mar 2022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EDAF3A1-37A2-4139-864D-8A18D2A51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590" b="1323"/>
            <a:stretch/>
          </p:blipFill>
          <p:spPr>
            <a:xfrm>
              <a:off x="6258187" y="1786854"/>
              <a:ext cx="4748168" cy="4528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6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yo20220602_113307">
            <a:hlinkClick r:id="" action="ppaction://media"/>
            <a:extLst>
              <a:ext uri="{FF2B5EF4-FFF2-40B4-BE49-F238E27FC236}">
                <a16:creationId xmlns:a16="http://schemas.microsoft.com/office/drawing/2014/main" id="{39B6AC83-23D9-41E5-90B6-2F6564158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56" y="61345"/>
            <a:ext cx="12082944" cy="67966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B2047E-171E-4236-B72F-6A4720B8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Increased Temporal Resolution</a:t>
            </a:r>
          </a:p>
        </p:txBody>
      </p:sp>
    </p:spTree>
    <p:extLst>
      <p:ext uri="{BB962C8B-B14F-4D97-AF65-F5344CB8AC3E}">
        <p14:creationId xmlns:p14="http://schemas.microsoft.com/office/powerpoint/2010/main" val="210625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2E045D-5654-C8A2-897D-C0470E0B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67405A-9F63-479F-963F-EC8C1E95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Color and Dynamic Range</a:t>
            </a:r>
          </a:p>
        </p:txBody>
      </p:sp>
    </p:spTree>
    <p:extLst>
      <p:ext uri="{BB962C8B-B14F-4D97-AF65-F5344CB8AC3E}">
        <p14:creationId xmlns:p14="http://schemas.microsoft.com/office/powerpoint/2010/main" val="76451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51722E-3589-4D6A-82F2-246519C9D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85C502-C616-4C29-886B-D1CADA7B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86" y="0"/>
            <a:ext cx="6009314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ROV Science Camera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98369B-0DBC-4D58-84D8-AB802D9B96D5}"/>
              </a:ext>
            </a:extLst>
          </p:cNvPr>
          <p:cNvSpPr txBox="1"/>
          <p:nvPr/>
        </p:nvSpPr>
        <p:spPr>
          <a:xfrm>
            <a:off x="10242958" y="1048564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Photo Credit: Ben Erwin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B3E6F7-DF54-453C-B62A-9F2539DA783D}"/>
              </a:ext>
            </a:extLst>
          </p:cNvPr>
          <p:cNvSpPr/>
          <p:nvPr/>
        </p:nvSpPr>
        <p:spPr>
          <a:xfrm>
            <a:off x="5064154" y="2830869"/>
            <a:ext cx="1895911" cy="1895911"/>
          </a:xfrm>
          <a:prstGeom prst="ellipse">
            <a:avLst/>
          </a:prstGeom>
          <a:solidFill>
            <a:srgbClr val="474747">
              <a:alpha val="32941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119AAE-2244-4747-9F6C-D094940C46C7}"/>
              </a:ext>
            </a:extLst>
          </p:cNvPr>
          <p:cNvSpPr/>
          <p:nvPr/>
        </p:nvSpPr>
        <p:spPr>
          <a:xfrm>
            <a:off x="184560" y="6073213"/>
            <a:ext cx="2449585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Subsea Vision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57EE4A-D876-4EF3-AE75-1970C11BD1BA}"/>
              </a:ext>
            </a:extLst>
          </p:cNvPr>
          <p:cNvSpPr/>
          <p:nvPr/>
        </p:nvSpPr>
        <p:spPr>
          <a:xfrm>
            <a:off x="9239073" y="6073210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Essential Artifacts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D284807-1671-4156-BB4A-F2C6AF9C437F}"/>
              </a:ext>
            </a:extLst>
          </p:cNvPr>
          <p:cNvSpPr/>
          <p:nvPr/>
        </p:nvSpPr>
        <p:spPr>
          <a:xfrm>
            <a:off x="6128154" y="6073213"/>
            <a:ext cx="263694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57ED9B1-EAC1-409C-88B8-2A734BEF209F}"/>
              </a:ext>
            </a:extLst>
          </p:cNvPr>
          <p:cNvSpPr/>
          <p:nvPr/>
        </p:nvSpPr>
        <p:spPr>
          <a:xfrm>
            <a:off x="3078765" y="6073209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Quality Video</a:t>
            </a:r>
          </a:p>
        </p:txBody>
      </p:sp>
    </p:spTree>
    <p:extLst>
      <p:ext uri="{BB962C8B-B14F-4D97-AF65-F5344CB8AC3E}">
        <p14:creationId xmlns:p14="http://schemas.microsoft.com/office/powerpoint/2010/main" val="100849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A6295-7AA2-634E-3F7C-B53A13DC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Transfer to </a:t>
            </a:r>
            <a:r>
              <a:rPr lang="en-US" dirty="0" err="1"/>
              <a:t>DeepSea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C19796-8EED-FB80-2EF2-96BDD22CE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938" y="1597001"/>
            <a:ext cx="5269524" cy="25155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C6E519-DFDC-EDAB-A117-703C39E96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662" y="1936873"/>
            <a:ext cx="3335215" cy="4351338"/>
          </a:xfrm>
        </p:spPr>
        <p:txBody>
          <a:bodyPr>
            <a:normAutofit/>
          </a:bodyPr>
          <a:lstStyle/>
          <a:p>
            <a:r>
              <a:rPr lang="en-US" sz="2000" dirty="0" err="1"/>
              <a:t>DeepSea</a:t>
            </a:r>
            <a:r>
              <a:rPr lang="en-US" sz="2000" dirty="0"/>
              <a:t> has major uptick in orders for both </a:t>
            </a:r>
            <a:r>
              <a:rPr lang="en-US" sz="2000" dirty="0" err="1"/>
              <a:t>MxD</a:t>
            </a:r>
            <a:r>
              <a:rPr lang="en-US" sz="2000" dirty="0"/>
              <a:t> camera and other lower-tier cameras in their product line. </a:t>
            </a:r>
          </a:p>
          <a:p>
            <a:r>
              <a:rPr lang="en-US" sz="2000" dirty="0"/>
              <a:t>Correlated with ITD press releases and articles about the 4k camera</a:t>
            </a:r>
          </a:p>
          <a:p>
            <a:r>
              <a:rPr lang="en-US" sz="2000" dirty="0"/>
              <a:t>Integrated MBARI’s designs and calibration methods into production for </a:t>
            </a:r>
            <a:r>
              <a:rPr lang="en-US" sz="2000" dirty="0" err="1"/>
              <a:t>MxD</a:t>
            </a:r>
            <a:r>
              <a:rPr lang="en-US" sz="2000" dirty="0"/>
              <a:t> camera.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52B9E5-561C-306B-9F8E-0238CDE3C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938" y="4112542"/>
            <a:ext cx="5269524" cy="219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36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7654-FFBB-46E0-9F61-74F0DAC0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Outside MBARI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6BB3D9-4703-6FEA-29D1-484656BE5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54" y="1407075"/>
            <a:ext cx="3868613" cy="25266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4EEB2D-0E00-DEE3-E504-95F622765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07" y="4118591"/>
            <a:ext cx="2860506" cy="25266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604704-8EF0-4E15-3147-A9D152A0F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052" y="2028754"/>
            <a:ext cx="3530983" cy="369276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97803A7-411A-D996-47AA-7B7800EF43E6}"/>
              </a:ext>
            </a:extLst>
          </p:cNvPr>
          <p:cNvGrpSpPr/>
          <p:nvPr/>
        </p:nvGrpSpPr>
        <p:grpSpPr>
          <a:xfrm>
            <a:off x="8650125" y="2934915"/>
            <a:ext cx="3256521" cy="3805101"/>
            <a:chOff x="8115300" y="1493653"/>
            <a:chExt cx="2781300" cy="33283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CD46304-8381-004F-D0FB-C8B10CE25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15300" y="1493653"/>
              <a:ext cx="2781300" cy="164485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7FF5308-2F27-1BFB-4CE8-0FAD6DFE0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5300" y="3138509"/>
              <a:ext cx="2781300" cy="1683520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79D1D95-51CD-49B6-B8E5-FDF7BC325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7364" y="117984"/>
            <a:ext cx="3584450" cy="252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23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yo20220602_125737">
            <a:hlinkClick r:id="" action="ppaction://media"/>
            <a:extLst>
              <a:ext uri="{FF2B5EF4-FFF2-40B4-BE49-F238E27FC236}">
                <a16:creationId xmlns:a16="http://schemas.microsoft.com/office/drawing/2014/main" id="{4351B14F-8024-C3A1-B826-F68B504A1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7746" y="2037434"/>
            <a:ext cx="4995659" cy="2810058"/>
          </a:xfrm>
          <a:prstGeom prst="rect">
            <a:avLst/>
          </a:prstGeom>
        </p:spPr>
      </p:pic>
      <p:pic>
        <p:nvPicPr>
          <p:cNvPr id="5" name="yoyo20220602_120147">
            <a:hlinkClick r:id="" action="ppaction://media"/>
            <a:extLst>
              <a:ext uri="{FF2B5EF4-FFF2-40B4-BE49-F238E27FC236}">
                <a16:creationId xmlns:a16="http://schemas.microsoft.com/office/drawing/2014/main" id="{1A6EEA4A-5E9F-0A6A-0A79-A9DBDE0A5B5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616" y="2084193"/>
            <a:ext cx="3793000" cy="2810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9CC406-D937-7E64-3B0E-71D37CC053F6}"/>
              </a:ext>
            </a:extLst>
          </p:cNvPr>
          <p:cNvSpPr txBox="1"/>
          <p:nvPr/>
        </p:nvSpPr>
        <p:spPr>
          <a:xfrm>
            <a:off x="863955" y="4955904"/>
            <a:ext cx="379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1988 - 480i Analog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A6AA2B-01C3-E92C-4203-861D1702853F}"/>
              </a:ext>
            </a:extLst>
          </p:cNvPr>
          <p:cNvSpPr txBox="1"/>
          <p:nvPr/>
        </p:nvSpPr>
        <p:spPr>
          <a:xfrm>
            <a:off x="7089075" y="4955904"/>
            <a:ext cx="379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2021 – 2160p UHD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5F7280-E4C1-AD04-361E-CB75B8C1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30+ Years of Excellence in Subsea Imaging</a:t>
            </a:r>
          </a:p>
        </p:txBody>
      </p:sp>
    </p:spTree>
    <p:extLst>
      <p:ext uri="{BB962C8B-B14F-4D97-AF65-F5344CB8AC3E}">
        <p14:creationId xmlns:p14="http://schemas.microsoft.com/office/powerpoint/2010/main" val="28853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5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BB356-8548-47F6-8F9F-D322189C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C50C7-0A72-4041-9CE8-B1A48DD7F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Mark Chaffey and the 4k camera project team at MBARI</a:t>
            </a:r>
          </a:p>
          <a:p>
            <a:pPr lvl="1"/>
            <a:r>
              <a:rPr lang="en-US" dirty="0"/>
              <a:t>Jim Barry, Steve Haddock, Andy Hamilton, Mike </a:t>
            </a:r>
            <a:r>
              <a:rPr lang="en-US" dirty="0" err="1"/>
              <a:t>Risi</a:t>
            </a:r>
            <a:r>
              <a:rPr lang="en-US" dirty="0"/>
              <a:t>, Lonny </a:t>
            </a:r>
            <a:r>
              <a:rPr lang="en-US" dirty="0" err="1"/>
              <a:t>Lundsten</a:t>
            </a:r>
            <a:r>
              <a:rPr lang="en-US" dirty="0"/>
              <a:t>, Todd Walsh</a:t>
            </a:r>
          </a:p>
          <a:p>
            <a:r>
              <a:rPr lang="en-US" dirty="0"/>
              <a:t>Commercial Partners:</a:t>
            </a:r>
          </a:p>
          <a:p>
            <a:pPr lvl="1"/>
            <a:r>
              <a:rPr lang="en-US" dirty="0" err="1"/>
              <a:t>DeepSea</a:t>
            </a:r>
            <a:r>
              <a:rPr lang="en-US" dirty="0"/>
              <a:t> and Fathom Imaging</a:t>
            </a:r>
          </a:p>
          <a:p>
            <a:r>
              <a:rPr lang="en-US" dirty="0"/>
              <a:t>MBARI’s staff who pulled and pushed for adopting UHD video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DEB617-2A9F-45B3-9BEE-8C914E8B4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76" y="1825625"/>
            <a:ext cx="5126013" cy="35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1988</a:t>
            </a:r>
          </a:p>
          <a:p>
            <a:r>
              <a:rPr lang="en-US" dirty="0"/>
              <a:t>ROV Ventana</a:t>
            </a:r>
          </a:p>
          <a:p>
            <a:r>
              <a:rPr lang="en-US" dirty="0" err="1"/>
              <a:t>Betacam</a:t>
            </a:r>
            <a:r>
              <a:rPr lang="en-US" dirty="0"/>
              <a:t> SP</a:t>
            </a:r>
          </a:p>
          <a:p>
            <a:r>
              <a:rPr lang="en-US" dirty="0"/>
              <a:t>720x480 30i Analog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2_120147">
            <a:hlinkClick r:id="" action="ppaction://media"/>
            <a:extLst>
              <a:ext uri="{FF2B5EF4-FFF2-40B4-BE49-F238E27FC236}">
                <a16:creationId xmlns:a16="http://schemas.microsoft.com/office/drawing/2014/main" id="{BCF8E2B2-8B39-40E7-9FF6-E54229BFD3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3985" y="1114425"/>
            <a:ext cx="62484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2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1998</a:t>
            </a:r>
          </a:p>
          <a:p>
            <a:r>
              <a:rPr lang="en-US" dirty="0"/>
              <a:t>ROV Ventana</a:t>
            </a:r>
          </a:p>
          <a:p>
            <a:r>
              <a:rPr lang="en-US" dirty="0"/>
              <a:t>Digital </a:t>
            </a:r>
            <a:r>
              <a:rPr lang="en-US" dirty="0" err="1"/>
              <a:t>Betacam</a:t>
            </a:r>
            <a:endParaRPr lang="en-US" dirty="0"/>
          </a:p>
          <a:p>
            <a:r>
              <a:rPr lang="en-US" dirty="0"/>
              <a:t> 720x480 60i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1_233016">
            <a:hlinkClick r:id="" action="ppaction://media"/>
            <a:extLst>
              <a:ext uri="{FF2B5EF4-FFF2-40B4-BE49-F238E27FC236}">
                <a16:creationId xmlns:a16="http://schemas.microsoft.com/office/drawing/2014/main" id="{44D2FBB2-337A-4285-958B-6BB5C63DA6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0471" y="1547813"/>
            <a:ext cx="68580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4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2010</a:t>
            </a:r>
          </a:p>
          <a:p>
            <a:r>
              <a:rPr lang="en-US" dirty="0"/>
              <a:t>ROV Doc Ricketts</a:t>
            </a:r>
          </a:p>
          <a:p>
            <a:r>
              <a:rPr lang="en-US" dirty="0"/>
              <a:t>Panasonic D5</a:t>
            </a:r>
          </a:p>
          <a:p>
            <a:r>
              <a:rPr lang="en-US" dirty="0"/>
              <a:t> 1920x1080 60i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2_102040">
            <a:hlinkClick r:id="" action="ppaction://media"/>
            <a:extLst>
              <a:ext uri="{FF2B5EF4-FFF2-40B4-BE49-F238E27FC236}">
                <a16:creationId xmlns:a16="http://schemas.microsoft.com/office/drawing/2014/main" id="{6F386063-99CB-4193-AAFE-C435DB17B9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35394" y="1742497"/>
            <a:ext cx="6729719" cy="37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2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B16F-B9BF-40B9-8B31-20DD9208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Upgrading to Ultra High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0BEC3-0A9B-42CF-818B-B5988A11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Increased spatial/temporal resolution (3840x2160p vs 1920x1080i)</a:t>
            </a:r>
          </a:p>
          <a:p>
            <a:pPr lvl="1"/>
            <a:r>
              <a:rPr lang="en-US" dirty="0"/>
              <a:t>Better color reproduction and dynamic range</a:t>
            </a:r>
          </a:p>
          <a:p>
            <a:pPr lvl="1"/>
            <a:r>
              <a:rPr lang="en-US" dirty="0"/>
              <a:t>Aligns MBARI’s video with modern cinema and broadcast production standards</a:t>
            </a:r>
          </a:p>
          <a:p>
            <a:r>
              <a:rPr lang="en-US" dirty="0"/>
              <a:t>Key Challenges</a:t>
            </a:r>
          </a:p>
          <a:p>
            <a:pPr lvl="1"/>
            <a:r>
              <a:rPr lang="en-US" dirty="0"/>
              <a:t>Preserving UHD optical resolution through air/water interface</a:t>
            </a:r>
          </a:p>
          <a:p>
            <a:pPr lvl="1"/>
            <a:r>
              <a:rPr lang="en-US" dirty="0"/>
              <a:t>Packaging broadcast-grade camera and lens in pressure housing</a:t>
            </a:r>
          </a:p>
          <a:p>
            <a:pPr lvl="1"/>
            <a:r>
              <a:rPr lang="en-US" dirty="0"/>
              <a:t>Updating storage, video display, and post production workflows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6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947B4-5DCF-47B2-A747-6ED95BE3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Approach: Strategic Partnerships</a:t>
            </a:r>
          </a:p>
        </p:txBody>
      </p:sp>
      <p:pic>
        <p:nvPicPr>
          <p:cNvPr id="4" name="Picture 3" descr="https://mww.mbari.org/itd/logos/png/MBARI_logo+type_white.png">
            <a:extLst>
              <a:ext uri="{FF2B5EF4-FFF2-40B4-BE49-F238E27FC236}">
                <a16:creationId xmlns:a16="http://schemas.microsoft.com/office/drawing/2014/main" id="{7B960112-05A3-4786-A7FF-8FC3F0E86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6" y="279361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epSea Logo">
            <a:extLst>
              <a:ext uri="{FF2B5EF4-FFF2-40B4-BE49-F238E27FC236}">
                <a16:creationId xmlns:a16="http://schemas.microsoft.com/office/drawing/2014/main" id="{9A0B8B47-0770-4A46-8265-0394B7786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175" y="2753616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athom Imaging state of the art underwater adapters">
            <a:extLst>
              <a:ext uri="{FF2B5EF4-FFF2-40B4-BE49-F238E27FC236}">
                <a16:creationId xmlns:a16="http://schemas.microsoft.com/office/drawing/2014/main" id="{E9C61B49-C3EE-40A8-A9F3-D5F4450A6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75" y="2519144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FA4A83-518C-4D44-ABE0-01F8197EEF02}"/>
              </a:ext>
            </a:extLst>
          </p:cNvPr>
          <p:cNvSpPr txBox="1"/>
          <p:nvPr/>
        </p:nvSpPr>
        <p:spPr>
          <a:xfrm>
            <a:off x="637394" y="3964949"/>
            <a:ext cx="2987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System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Remote camera power and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Internal chassis mech and thermal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586F47-73B8-4DD1-A3BD-E30895305D09}"/>
              </a:ext>
            </a:extLst>
          </p:cNvPr>
          <p:cNvSpPr txBox="1"/>
          <p:nvPr/>
        </p:nvSpPr>
        <p:spPr>
          <a:xfrm>
            <a:off x="4747482" y="3900003"/>
            <a:ext cx="2562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External pressure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Commercial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Production of complete system for end users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82DBFE-7829-42F4-A581-9FFC965B79FD}"/>
              </a:ext>
            </a:extLst>
          </p:cNvPr>
          <p:cNvSpPr txBox="1"/>
          <p:nvPr/>
        </p:nvSpPr>
        <p:spPr>
          <a:xfrm>
            <a:off x="8559036" y="4115446"/>
            <a:ext cx="2562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corrector fabrication</a:t>
            </a:r>
          </a:p>
        </p:txBody>
      </p:sp>
    </p:spTree>
    <p:extLst>
      <p:ext uri="{BB962C8B-B14F-4D97-AF65-F5344CB8AC3E}">
        <p14:creationId xmlns:p14="http://schemas.microsoft.com/office/powerpoint/2010/main" val="325640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021C-46F9-4270-A560-8D1492F9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Technologies from the UHD Broadcast World </a:t>
            </a:r>
          </a:p>
        </p:txBody>
      </p:sp>
      <p:pic>
        <p:nvPicPr>
          <p:cNvPr id="2050" name="Picture 2" descr="https://www.usa.canon.com/internet/wcm/connect/us/07986550-bd4d-430f-9065-1fc05003c2ac/ctz055_left_675x450.png?MOD=AJPERES&amp;CACHEID=ROOTWORKSPACE.Z18_P1KGHJ01L85180AUEPQQJ53034-07986550-bd4d-430f-9065-1fc05003c2ac-mPu-T9m">
            <a:extLst>
              <a:ext uri="{FF2B5EF4-FFF2-40B4-BE49-F238E27FC236}">
                <a16:creationId xmlns:a16="http://schemas.microsoft.com/office/drawing/2014/main" id="{BAD87E53-EBB7-47FE-BB1F-CC99E8A4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01" y="1690688"/>
            <a:ext cx="4794614" cy="319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ony HDC-P50 4K/HD compact POV system camera">
            <a:extLst>
              <a:ext uri="{FF2B5EF4-FFF2-40B4-BE49-F238E27FC236}">
                <a16:creationId xmlns:a16="http://schemas.microsoft.com/office/drawing/2014/main" id="{82349AD4-0C31-4AB8-A7C7-031868A7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93" y="1774577"/>
            <a:ext cx="3639928" cy="27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C5B980-0ADC-406B-BDBA-E93377644B30}"/>
              </a:ext>
            </a:extLst>
          </p:cNvPr>
          <p:cNvSpPr txBox="1"/>
          <p:nvPr/>
        </p:nvSpPr>
        <p:spPr>
          <a:xfrm>
            <a:off x="1218040" y="4691952"/>
            <a:ext cx="4150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Canon CJ15ex4.3B 4K </a:t>
            </a:r>
            <a:r>
              <a:rPr lang="en-US" dirty="0" err="1"/>
              <a:t>UHDxs</a:t>
            </a:r>
            <a:r>
              <a:rPr lang="en-US" dirty="0"/>
              <a:t> wide-angle portable zoom lens</a:t>
            </a:r>
          </a:p>
          <a:p>
            <a:endParaRPr lang="en-US" dirty="0"/>
          </a:p>
          <a:p>
            <a:r>
              <a:rPr lang="en-US" dirty="0"/>
              <a:t>15x zoom (30x with extender)</a:t>
            </a:r>
          </a:p>
          <a:p>
            <a:r>
              <a:rPr lang="en-US" dirty="0"/>
              <a:t>Corner-to-corner UHD resolution</a:t>
            </a:r>
          </a:p>
          <a:p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7C066-E3CF-464F-B923-0CA74430769C}"/>
              </a:ext>
            </a:extLst>
          </p:cNvPr>
          <p:cNvSpPr txBox="1"/>
          <p:nvPr/>
        </p:nvSpPr>
        <p:spPr>
          <a:xfrm>
            <a:off x="7267900" y="4691952"/>
            <a:ext cx="4150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Sony HDC-P50 Compact POV camera </a:t>
            </a:r>
          </a:p>
          <a:p>
            <a:endParaRPr lang="en-US" dirty="0"/>
          </a:p>
          <a:p>
            <a:r>
              <a:rPr lang="en-US" dirty="0"/>
              <a:t>3840x2160p resolution at 60 fps</a:t>
            </a:r>
          </a:p>
          <a:p>
            <a:r>
              <a:rPr lang="en-US" dirty="0"/>
              <a:t>Global Shutter</a:t>
            </a:r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2131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48A9-057E-4231-A351-53E3FC40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EE487-9C84-4BCB-8AEF-ACDEDCC07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429" y="1570529"/>
            <a:ext cx="8751602" cy="492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8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9263</TotalTime>
  <Words>397</Words>
  <Application>Microsoft Office PowerPoint</Application>
  <PresentationFormat>Widescreen</PresentationFormat>
  <Paragraphs>84</Paragraphs>
  <Slides>23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MBARI's 4K ROV Camera  ultra high definition subsea imaging</vt:lpstr>
      <vt:lpstr>The ROV Science Camera</vt:lpstr>
      <vt:lpstr>PowerPoint Presentation</vt:lpstr>
      <vt:lpstr>PowerPoint Presentation</vt:lpstr>
      <vt:lpstr>PowerPoint Presentation</vt:lpstr>
      <vt:lpstr>Upgrading to Ultra High Definition</vt:lpstr>
      <vt:lpstr>Approach: Strategic Partnerships</vt:lpstr>
      <vt:lpstr>Core Technologies from the UHD Broadcast World </vt:lpstr>
      <vt:lpstr>Camera Design</vt:lpstr>
      <vt:lpstr>Precision Opto-Mechanical Design</vt:lpstr>
      <vt:lpstr>Initial Challenges </vt:lpstr>
      <vt:lpstr>Camera Integration</vt:lpstr>
      <vt:lpstr>Lens Integration</vt:lpstr>
      <vt:lpstr>Optical Alignment</vt:lpstr>
      <vt:lpstr>Final Assembly </vt:lpstr>
      <vt:lpstr>Integration on MBARI’s ROVs</vt:lpstr>
      <vt:lpstr>Increased Spatial Resolution</vt:lpstr>
      <vt:lpstr>Increased Temporal Resolution</vt:lpstr>
      <vt:lpstr>Improved Color and Dynamic Range</vt:lpstr>
      <vt:lpstr>Tech Transfer to DeepSea</vt:lpstr>
      <vt:lpstr>Impact Outside MBARI</vt:lpstr>
      <vt:lpstr>30+ Years of Excellence in Subsea Imaging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60</cp:revision>
  <dcterms:created xsi:type="dcterms:W3CDTF">2022-05-27T18:29:43Z</dcterms:created>
  <dcterms:modified xsi:type="dcterms:W3CDTF">2022-06-07T00:19:17Z</dcterms:modified>
</cp:coreProperties>
</file>