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00" r:id="rId3"/>
    <p:sldId id="311" r:id="rId4"/>
    <p:sldId id="301" r:id="rId5"/>
    <p:sldId id="302" r:id="rId6"/>
    <p:sldId id="293" r:id="rId7"/>
    <p:sldId id="303" r:id="rId8"/>
    <p:sldId id="307" r:id="rId9"/>
    <p:sldId id="308" r:id="rId10"/>
    <p:sldId id="295" r:id="rId11"/>
    <p:sldId id="309" r:id="rId12"/>
    <p:sldId id="296" r:id="rId13"/>
    <p:sldId id="297" r:id="rId14"/>
    <p:sldId id="312" r:id="rId15"/>
    <p:sldId id="313" r:id="rId16"/>
    <p:sldId id="304" r:id="rId17"/>
    <p:sldId id="305" r:id="rId18"/>
    <p:sldId id="306" r:id="rId19"/>
    <p:sldId id="31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9000"/>
    <a:srgbClr val="4472C4"/>
    <a:srgbClr val="00C03B"/>
    <a:srgbClr val="474747"/>
    <a:srgbClr val="848484"/>
    <a:srgbClr val="52ACB6"/>
    <a:srgbClr val="5496B4"/>
    <a:srgbClr val="1B09FF"/>
    <a:srgbClr val="FF0909"/>
    <a:srgbClr val="09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7" autoAdjust="0"/>
    <p:restoredTop sz="94660"/>
  </p:normalViewPr>
  <p:slideViewPr>
    <p:cSldViewPr snapToGrid="0">
      <p:cViewPr varScale="1">
        <p:scale>
          <a:sx n="99" d="100"/>
          <a:sy n="99" d="100"/>
        </p:scale>
        <p:origin x="-216" y="16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AE68B-80BD-478E-BD59-73AF4FAEF6C5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E174C-F545-4F8B-A22F-445B84B45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01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Extending human perception into the deep sea</a:t>
            </a:r>
          </a:p>
          <a:p>
            <a:r>
              <a:rPr lang="en-US" dirty="0"/>
              <a:t>Typical output is video that is viewed in </a:t>
            </a:r>
            <a:r>
              <a:rPr lang="en-US" dirty="0" err="1"/>
              <a:t>realtime</a:t>
            </a:r>
            <a:r>
              <a:rPr lang="en-US" dirty="0"/>
              <a:t> and stored for use later</a:t>
            </a:r>
          </a:p>
          <a:p>
            <a:r>
              <a:rPr lang="en-US" dirty="0"/>
              <a:t>Systems on AUVs typically record locally and then process later on shore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E174C-F545-4F8B-A22F-445B84B45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26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AB43F-3D9C-401C-A49A-8B760468A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59E42-D6F9-4C01-A02D-33FE779CB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0D2A2-9CE7-4799-8C81-D463558D9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6E13D-23B7-4AFD-A64D-5564E88D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F61BC-C5B5-46F8-828D-C77FD6291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51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1D19A-2895-4252-87D8-6E0BB04CB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04952-B7B9-4278-B2B7-03F52AE73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89F64-8E51-4C2E-BB33-E2F2A1C4A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E08D2-9F4C-41A8-815E-CD713DEC8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D25BD-DD73-4FDC-8632-BBF5F94A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73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61B3A2-472C-4AC1-9D2F-08897A0A22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857E7C-E6C9-4BA4-B89E-D22E52269C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212CF-248F-4CA1-8122-4E809064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492A4-97A3-4131-83D2-8A7ED5F7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45A82-F86D-43F2-8543-C1417C322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0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F4F31-DC53-427E-8FFE-220A042E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5E823-1490-44FF-8755-2F356CCAC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D1B72-68A0-4FBC-A7E1-AE9CC91C8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E41A5-4D03-4D88-96ED-E26D8C09E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1C27F-B3B6-4F12-97A0-F236E7414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4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D77A8-3965-48AB-9F6B-4DEE16006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7D5A1-22FF-4098-8420-F66A42DEA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C028E-9DDF-4B75-A57D-FD4210047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693B2-4C90-4936-964B-6EEF43D6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24245-9D33-4CD5-A626-7CA9F767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3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ADF64-28B9-4700-85C5-489C5700D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11C6A-D53E-4979-A957-6C633FBDDC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1B855F-DA1A-4318-93A6-8F727B1BF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1B695-14EA-439D-8499-C2360476C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22792-2DB0-4A4E-80F6-EDC181EF2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112BB-C2FF-40DA-9A31-82E01F89D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5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6A4F4-A208-4634-B33C-807D58E01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01C7E-97A3-4886-B198-BFE63552E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B76D4C-92AE-4C60-BBC7-40AA1EAFE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C9D97E-D071-48E8-806E-58BF214AA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27D81A-D651-4D5F-B3BA-451A5DBDAC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E134DA-DD4E-42FD-9A72-5F41EC234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28E6B3-B8F9-4A91-85CE-147836747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FF63D5-CF54-4C89-B5CE-07CBBEC0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7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81E9C-39C6-4053-828E-A5F210CB0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F63B84-28AC-412C-A979-88CEBA061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7C76C5-F1E7-4A89-B637-5F281E80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D8BD01-CF2A-48DD-A198-EEA666EDA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42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2AF47F-2981-4F49-99CF-C0F264151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26F2CC-F811-4E77-AAAB-68F6AF4B0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8AE77-58E2-40AD-BAC9-8A8E1B586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3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98B75-B735-49CF-8678-B8EFA7504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BB791-BFD4-440F-BCF4-28DE0D647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CBA31-1354-4EB5-977C-FA63BF97C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FCDC2-FD15-4D8B-AB1A-39BBE7B4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BBAC1-FEC0-4367-9CC0-ECB4E437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340BD4-7E26-44C8-AB52-CE98E1E3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88CA4-49DA-4A52-83D1-1183E98F8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86695D-625A-40C9-8D7A-27D5D42B7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535790-6BAB-4350-A417-BF7D4A4A0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F61F3C-CD2C-400E-BDE7-3012D4A0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2B965-B1CE-4B86-840D-2FDE23F03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2958EA-DD65-4DF8-9F46-FD84D3CD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9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0578E3-9206-4C41-B803-9D9AF527B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B621C-6722-40A6-BDEA-A20BD34D3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01C6E-F116-440E-A8E3-3D5B10CC5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C7CC7-CF51-413A-A0D2-945913F22C54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89207-3F79-4670-A7DA-EB84BA80A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DAFB0-AA13-4F32-B466-45FEC1AF4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05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94DB8-848A-45FF-98FE-4D6445057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62454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MBARI Imaging Systems Overview</a:t>
            </a:r>
            <a:endParaRPr lang="en-US" sz="4400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F061DD-38DE-4F99-81AB-124DEEA01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66906"/>
            <a:ext cx="9144000" cy="1655762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sz="3200" dirty="0"/>
              <a:t>DOEST June 7, 2024</a:t>
            </a:r>
          </a:p>
          <a:p>
            <a:br>
              <a:rPr lang="en-US" sz="3200" dirty="0"/>
            </a:br>
            <a:r>
              <a:rPr lang="en-US" sz="3200" dirty="0"/>
              <a:t>Paul Roberts</a:t>
            </a:r>
          </a:p>
        </p:txBody>
      </p:sp>
      <p:pic>
        <p:nvPicPr>
          <p:cNvPr id="7" name="Picture 6" descr="https://mww.mbari.org/itd/logos/png/MBARI_logo+type_white.png">
            <a:extLst>
              <a:ext uri="{FF2B5EF4-FFF2-40B4-BE49-F238E27FC236}">
                <a16:creationId xmlns:a16="http://schemas.microsoft.com/office/drawing/2014/main" id="{613650EE-B151-410C-9D5E-1137C8A13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73" y="6009784"/>
            <a:ext cx="3513156" cy="63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eepSea Logo">
            <a:extLst>
              <a:ext uri="{FF2B5EF4-FFF2-40B4-BE49-F238E27FC236}">
                <a16:creationId xmlns:a16="http://schemas.microsoft.com/office/drawing/2014/main" id="{833F4152-8FF9-4A9C-B5B7-284180201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014" y="5918363"/>
            <a:ext cx="3686530" cy="6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athom Imaging state of the art underwater adapters">
            <a:extLst>
              <a:ext uri="{FF2B5EF4-FFF2-40B4-BE49-F238E27FC236}">
                <a16:creationId xmlns:a16="http://schemas.microsoft.com/office/drawing/2014/main" id="{66BD59E6-ACEB-43CF-84EE-4F4E32AB0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029" y="5716727"/>
            <a:ext cx="2520111" cy="102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73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003C54-85DB-4828-9173-F761A6728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" y="0"/>
            <a:ext cx="12131040" cy="68237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BDAB75-3B29-49F1-91BD-A6DC6F229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Time-Lapse Camera Systems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030CCE9-F157-4AEC-A52D-52ACDE947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307" y="2837497"/>
            <a:ext cx="2970402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Special case of extending perception to deep sea and long duration</a:t>
            </a:r>
          </a:p>
          <a:p>
            <a:r>
              <a:rPr lang="en-US" dirty="0"/>
              <a:t>Full-frame camera with lights, batteries, and specialized controller</a:t>
            </a:r>
          </a:p>
          <a:p>
            <a:r>
              <a:rPr lang="en-US" dirty="0"/>
              <a:t>Key challenge is efficient temporal sampling, minimizing Jules per photon and idle energy consumption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311F0B7-C045-4293-A4CF-3F677CCB5B45}"/>
              </a:ext>
            </a:extLst>
          </p:cNvPr>
          <p:cNvSpPr/>
          <p:nvPr/>
        </p:nvSpPr>
        <p:spPr>
          <a:xfrm>
            <a:off x="10176138" y="130035"/>
            <a:ext cx="1749048" cy="1749048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Extending human perception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EABA40A-E989-4ACA-ABD3-3067CEC500D5}"/>
              </a:ext>
            </a:extLst>
          </p:cNvPr>
          <p:cNvSpPr/>
          <p:nvPr/>
        </p:nvSpPr>
        <p:spPr>
          <a:xfrm>
            <a:off x="5170714" y="1436914"/>
            <a:ext cx="1749048" cy="1749048"/>
          </a:xfrm>
          <a:prstGeom prst="ellipse">
            <a:avLst/>
          </a:prstGeom>
          <a:solidFill>
            <a:srgbClr val="BF9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Semi-automated quantification</a:t>
            </a:r>
          </a:p>
        </p:txBody>
      </p:sp>
    </p:spTree>
    <p:extLst>
      <p:ext uri="{BB962C8B-B14F-4D97-AF65-F5344CB8AC3E}">
        <p14:creationId xmlns:p14="http://schemas.microsoft.com/office/powerpoint/2010/main" val="2673004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8170DE7-B6EE-42B2-8578-75BCB1E67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777" y="2858704"/>
            <a:ext cx="5332798" cy="35551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461B85-DA4E-488A-B629-55AF02465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24" y="2858704"/>
            <a:ext cx="5332797" cy="355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75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0F7CD97-F8F4-4029-9736-5F2293DF4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80836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4F315-5731-4248-ACDA-3BFA53E09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Vision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A0AF9-CA14-44CE-8888-26D3F4524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300113" cy="4351338"/>
          </a:xfrm>
        </p:spPr>
        <p:txBody>
          <a:bodyPr>
            <a:normAutofit/>
          </a:bodyPr>
          <a:lstStyle/>
          <a:p>
            <a:r>
              <a:rPr lang="en-US" dirty="0"/>
              <a:t>Calibrated single- and multi-camera systems</a:t>
            </a:r>
          </a:p>
          <a:p>
            <a:r>
              <a:rPr lang="en-US" dirty="0" err="1"/>
              <a:t>Lightfield</a:t>
            </a:r>
            <a:endParaRPr lang="en-US" dirty="0"/>
          </a:p>
          <a:p>
            <a:r>
              <a:rPr lang="en-US" dirty="0"/>
              <a:t>Structured light</a:t>
            </a:r>
          </a:p>
          <a:p>
            <a:r>
              <a:rPr lang="en-US" dirty="0"/>
              <a:t>Lidar</a:t>
            </a:r>
          </a:p>
          <a:p>
            <a:r>
              <a:rPr lang="en-US" dirty="0"/>
              <a:t>Microscopy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B6D8507-BA8C-4607-8766-72038133AAD5}"/>
              </a:ext>
            </a:extLst>
          </p:cNvPr>
          <p:cNvSpPr/>
          <p:nvPr/>
        </p:nvSpPr>
        <p:spPr>
          <a:xfrm>
            <a:off x="10156600" y="153382"/>
            <a:ext cx="1749048" cy="1749048"/>
          </a:xfrm>
          <a:prstGeom prst="ellipse">
            <a:avLst/>
          </a:prstGeom>
          <a:solidFill>
            <a:srgbClr val="BF9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Semi-automated quantification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B73B2B-17CE-4A57-A3E9-14CD18A18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298" y="2808683"/>
            <a:ext cx="4119176" cy="3684191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A45AFA-B25D-4E6A-8F81-7FAAD3736163}"/>
              </a:ext>
            </a:extLst>
          </p:cNvPr>
          <p:cNvSpPr/>
          <p:nvPr/>
        </p:nvSpPr>
        <p:spPr>
          <a:xfrm>
            <a:off x="4427621" y="1597794"/>
            <a:ext cx="1068404" cy="109728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7CA65F-CB75-4AB3-ACF5-A4E3696675F0}"/>
              </a:ext>
            </a:extLst>
          </p:cNvPr>
          <p:cNvCxnSpPr/>
          <p:nvPr/>
        </p:nvCxnSpPr>
        <p:spPr>
          <a:xfrm>
            <a:off x="5496025" y="1597794"/>
            <a:ext cx="6695975" cy="1183907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D54D021-7DC2-4838-8FD0-AA5E461207A4}"/>
              </a:ext>
            </a:extLst>
          </p:cNvPr>
          <p:cNvSpPr/>
          <p:nvPr/>
        </p:nvSpPr>
        <p:spPr>
          <a:xfrm>
            <a:off x="9699399" y="2952712"/>
            <a:ext cx="1273401" cy="1273401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20C86C-F53F-419D-956E-F5F95F45187D}"/>
              </a:ext>
            </a:extLst>
          </p:cNvPr>
          <p:cNvSpPr txBox="1"/>
          <p:nvPr/>
        </p:nvSpPr>
        <p:spPr>
          <a:xfrm>
            <a:off x="9934209" y="3244334"/>
            <a:ext cx="1134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 mm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581B386-35FF-479B-94F2-1759288C3F81}"/>
              </a:ext>
            </a:extLst>
          </p:cNvPr>
          <p:cNvCxnSpPr>
            <a:cxnSpLocks/>
          </p:cNvCxnSpPr>
          <p:nvPr/>
        </p:nvCxnSpPr>
        <p:spPr>
          <a:xfrm>
            <a:off x="9782646" y="3589412"/>
            <a:ext cx="1106905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7607F498-4E77-4CB0-9440-A913229515CF}"/>
              </a:ext>
            </a:extLst>
          </p:cNvPr>
          <p:cNvSpPr/>
          <p:nvPr/>
        </p:nvSpPr>
        <p:spPr>
          <a:xfrm>
            <a:off x="11523859" y="3407000"/>
            <a:ext cx="1025812" cy="1025812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15A65C7-EA40-4CD7-A919-EF28F479CE0F}"/>
              </a:ext>
            </a:extLst>
          </p:cNvPr>
          <p:cNvCxnSpPr>
            <a:cxnSpLocks/>
          </p:cNvCxnSpPr>
          <p:nvPr/>
        </p:nvCxnSpPr>
        <p:spPr>
          <a:xfrm>
            <a:off x="10336098" y="3613666"/>
            <a:ext cx="1700667" cy="345078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5AFF98B-1853-417E-9306-75C9A2933D5F}"/>
              </a:ext>
            </a:extLst>
          </p:cNvPr>
          <p:cNvSpPr txBox="1"/>
          <p:nvPr/>
        </p:nvSpPr>
        <p:spPr>
          <a:xfrm>
            <a:off x="10663731" y="3761328"/>
            <a:ext cx="1134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 mm</a:t>
            </a:r>
          </a:p>
        </p:txBody>
      </p:sp>
    </p:spTree>
    <p:extLst>
      <p:ext uri="{BB962C8B-B14F-4D97-AF65-F5344CB8AC3E}">
        <p14:creationId xmlns:p14="http://schemas.microsoft.com/office/powerpoint/2010/main" val="273071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663B7-769B-4014-8C9F-3C0B85E6F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AEE891-30A1-480E-BAA0-20A6D761B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6262" y="4006587"/>
            <a:ext cx="2997538" cy="24862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0E51BF-058D-4A8C-8748-7D97F9F64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059" y="4006587"/>
            <a:ext cx="3497790" cy="24862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167ED6-7A10-470D-BEA1-A3F9BB3EC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6037" y="4006587"/>
            <a:ext cx="2949823" cy="23845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2DEC0E-46B0-4133-B74A-5759C88B9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6262" y="1743925"/>
            <a:ext cx="2997538" cy="242883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44234B2-8F9B-40C6-9782-1EAADB76584F}"/>
              </a:ext>
            </a:extLst>
          </p:cNvPr>
          <p:cNvSpPr/>
          <p:nvPr/>
        </p:nvSpPr>
        <p:spPr>
          <a:xfrm>
            <a:off x="10156600" y="153382"/>
            <a:ext cx="1749048" cy="1749048"/>
          </a:xfrm>
          <a:prstGeom prst="ellipse">
            <a:avLst/>
          </a:prstGeom>
          <a:solidFill>
            <a:srgbClr val="BF9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Semi-automated quantification</a:t>
            </a:r>
          </a:p>
        </p:txBody>
      </p:sp>
    </p:spTree>
    <p:extLst>
      <p:ext uri="{BB962C8B-B14F-4D97-AF65-F5344CB8AC3E}">
        <p14:creationId xmlns:p14="http://schemas.microsoft.com/office/powerpoint/2010/main" val="1242808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lh7-us.googleusercontent.com/x6DaHbOJas0kX5vObuK6uOLWBz7XWfC5rUz72GH6ErARzWXToNEYnyiv1FalhsmMKYE0855ROBG3-8bgQvHjQgiWmSsO6elhrXBwY1-Hsz_icS8VG-yTXv0CpX9fR2_CnFN8-mW6HiyH-b1I0ulFd9QlPw=s2048">
            <a:extLst>
              <a:ext uri="{FF2B5EF4-FFF2-40B4-BE49-F238E27FC236}">
                <a16:creationId xmlns:a16="http://schemas.microsoft.com/office/drawing/2014/main" id="{E6E3C17D-421F-4547-BBF0-E1619850B7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1" t="5316" r="4309" b="18744"/>
          <a:stretch/>
        </p:blipFill>
        <p:spPr bwMode="auto">
          <a:xfrm>
            <a:off x="3930815" y="0"/>
            <a:ext cx="91554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4F315-5731-4248-ACDA-3BFA53E09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Automated Mapping, and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A0AF9-CA14-44CE-8888-26D3F4524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300113" cy="4351338"/>
          </a:xfrm>
        </p:spPr>
        <p:txBody>
          <a:bodyPr>
            <a:normAutofit/>
          </a:bodyPr>
          <a:lstStyle/>
          <a:p>
            <a:r>
              <a:rPr lang="en-US" dirty="0"/>
              <a:t>Calibrated single- and multi-camera systems</a:t>
            </a:r>
          </a:p>
          <a:p>
            <a:r>
              <a:rPr lang="en-US" dirty="0"/>
              <a:t>Structured light</a:t>
            </a:r>
          </a:p>
          <a:p>
            <a:r>
              <a:rPr lang="en-US" dirty="0"/>
              <a:t>Lidar</a:t>
            </a:r>
          </a:p>
          <a:p>
            <a:r>
              <a:rPr lang="en-US" dirty="0"/>
              <a:t>Forward-looking sonar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B6D8507-BA8C-4607-8766-72038133AAD5}"/>
              </a:ext>
            </a:extLst>
          </p:cNvPr>
          <p:cNvSpPr/>
          <p:nvPr/>
        </p:nvSpPr>
        <p:spPr>
          <a:xfrm>
            <a:off x="10156600" y="153382"/>
            <a:ext cx="1749048" cy="1749048"/>
          </a:xfrm>
          <a:prstGeom prst="ellipse">
            <a:avLst/>
          </a:prstGeom>
          <a:solidFill>
            <a:srgbClr val="BF9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Semi-automated quantification</a:t>
            </a:r>
          </a:p>
        </p:txBody>
      </p:sp>
    </p:spTree>
    <p:extLst>
      <p:ext uri="{BB962C8B-B14F-4D97-AF65-F5344CB8AC3E}">
        <p14:creationId xmlns:p14="http://schemas.microsoft.com/office/powerpoint/2010/main" val="752981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623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D3EB4-E5DB-4282-A979-ABA3AE7F9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Forward: DiSCO Multispectral Camera</a:t>
            </a:r>
          </a:p>
        </p:txBody>
      </p:sp>
      <p:pic>
        <p:nvPicPr>
          <p:cNvPr id="2050" name="Picture 2" descr="https://lh7-us.googleusercontent.com/2VXhW6Y9yLQtYu4sOxQNFulV7QQ7gVqaEw6eAWb9_UAqgx0zxW2g1L2KIp_4VFMnNeCYkyOLdgEOQvcu8FkSzXS_3d32BKbVkN03aLNGQXVKuyIW311f3zse_W7mxOOqQDa430EYoYGRR4VYk96_XZqUeQ=s2048">
            <a:extLst>
              <a:ext uri="{FF2B5EF4-FFF2-40B4-BE49-F238E27FC236}">
                <a16:creationId xmlns:a16="http://schemas.microsoft.com/office/drawing/2014/main" id="{69616947-C241-4C0D-B811-68CCC1274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15813" y="881813"/>
            <a:ext cx="5122446" cy="682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284307-297B-4449-9547-D4A169CE7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3" y="1690688"/>
            <a:ext cx="6460663" cy="52770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1E74FA-C474-4A61-BCA9-2507543A2A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1977" y="1735553"/>
            <a:ext cx="2870023" cy="28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39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D3EB4-E5DB-4282-A979-ABA3AE7F9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Forward: </a:t>
            </a:r>
            <a:r>
              <a:rPr lang="en-US" dirty="0" err="1"/>
              <a:t>SINKing</a:t>
            </a:r>
            <a:r>
              <a:rPr lang="en-US" dirty="0"/>
              <a:t> Ecology Robot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E48960-171D-4E1C-88F1-C8690293D4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856647" y="1352567"/>
            <a:ext cx="7335353" cy="55054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FC4313-0765-4926-8FF0-783B80F738E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52399" y="1352566"/>
            <a:ext cx="7259053" cy="552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30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C93B1-5F44-4AB8-9D0B-0D1D54D4E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Forward: Underwater HSI Mapping</a:t>
            </a:r>
          </a:p>
        </p:txBody>
      </p:sp>
      <p:pic>
        <p:nvPicPr>
          <p:cNvPr id="4098" name="Picture 2" descr="https://lh7-us.googleusercontent.com/gaeuoMiYMV99rsjsKzFGwLcIGZVerogNMjZHnTRXaiYgtQdns9Oep5Z0qewiwbDueV-tURsvIem2xuA4ACqZbkybGSbWLTJgRsL4jONHgO5DmdVLmzbXk3mmiI_N_2B5blYCXmleFQ3I6GkCPGE1Ja3ZzQ=s2048">
            <a:extLst>
              <a:ext uri="{FF2B5EF4-FFF2-40B4-BE49-F238E27FC236}">
                <a16:creationId xmlns:a16="http://schemas.microsoft.com/office/drawing/2014/main" id="{AD8D3F51-AFD9-4BEB-AAB4-4253A7CC6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734" y="3352184"/>
            <a:ext cx="7845066" cy="335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lh7-us.googleusercontent.com/zzVOMjvKMJahAob8uG_1QdTLT2B6Jn_V-EClluDMbRFFfzKYe171RLoG7LOMDFuVujVxUH4AYuXuJ7scdSLhfUib9TQB3DB14J4Cc09TM6L5AtWNF6Q-A_W3fO8XCgOrTOfIxPhlN1P01IdI_ob7ne1PSg=s2048">
            <a:extLst>
              <a:ext uri="{FF2B5EF4-FFF2-40B4-BE49-F238E27FC236}">
                <a16:creationId xmlns:a16="http://schemas.microsoft.com/office/drawing/2014/main" id="{A8161308-778B-496F-8CF8-E8103B0C2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17" y="1388468"/>
            <a:ext cx="27432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lh7-us.googleusercontent.com/3m0t7OfPJ5cV63G-GH2_LlObUFXstA1KZKdbAYAwpjAPA3HBxiGnEFfyHcJwkXYSII21eVqcXVMvT3ExR3YrmO6eoiskwluUMjUKli_vO9S0P64phZCuJFLm_Bi7a9yM6B1-4HbAgiMwePq41jJokQNd5Q=s2048">
            <a:extLst>
              <a:ext uri="{FF2B5EF4-FFF2-40B4-BE49-F238E27FC236}">
                <a16:creationId xmlns:a16="http://schemas.microsoft.com/office/drawing/2014/main" id="{EDF94047-5A40-4667-A855-92590D86D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17" y="4693643"/>
            <a:ext cx="2881463" cy="216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815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2E8B9-BAD6-4C35-BAEC-6E647E036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A458F-00C4-481C-AAC7-DBEBB726C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Imaging Systems are essential to Science, Engineering and Operations at MBARI</a:t>
            </a:r>
          </a:p>
          <a:p>
            <a:r>
              <a:rPr lang="en-US" i="1" dirty="0"/>
              <a:t>A long history of extending human perception into the deep sea is now expanding to use imaging for semi- and fully-automated quantification, control, navigation, and mapping</a:t>
            </a:r>
          </a:p>
          <a:p>
            <a:r>
              <a:rPr lang="en-US" i="1" dirty="0"/>
              <a:t>New imaging modalities are rapidly integrating into production science and operation tools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038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2E8B9-BAD6-4C35-BAEC-6E647E036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A458F-00C4-481C-AAC7-DBEBB726C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  <a:p>
            <a:r>
              <a:rPr lang="en-US" dirty="0"/>
              <a:t>What is an imaging system?</a:t>
            </a:r>
          </a:p>
          <a:p>
            <a:r>
              <a:rPr lang="en-US" dirty="0"/>
              <a:t>Categories of imaging systems at MBARI and how we use them</a:t>
            </a:r>
          </a:p>
          <a:p>
            <a:r>
              <a:rPr lang="en-US" dirty="0"/>
              <a:t>Extending human perception into the ocean</a:t>
            </a:r>
          </a:p>
          <a:p>
            <a:r>
              <a:rPr lang="en-US" dirty="0"/>
              <a:t>Semi automated quantification</a:t>
            </a:r>
          </a:p>
          <a:p>
            <a:r>
              <a:rPr lang="en-US" dirty="0"/>
              <a:t>Fully automated navigation, control, and tracking</a:t>
            </a:r>
          </a:p>
          <a:p>
            <a:r>
              <a:rPr lang="en-US" dirty="0"/>
              <a:t>Looking forward (new imaging systems in development)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260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2E8B9-BAD6-4C35-BAEC-6E647E036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A458F-00C4-481C-AAC7-DBEBB726C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Imaging Systems are essential to Science, Engineering and Operations at MBARI</a:t>
            </a:r>
          </a:p>
          <a:p>
            <a:r>
              <a:rPr lang="en-US" i="1" dirty="0"/>
              <a:t>A long history of extending human perception into the deep sea is now expanding to use imaging for semi- and fully-automated quantification, control, navigation, and mapping</a:t>
            </a:r>
          </a:p>
          <a:p>
            <a:r>
              <a:rPr lang="en-US" i="1" dirty="0"/>
              <a:t>New imaging modalities are rapidly integrating into production science and operation tools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09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A737D-D8D6-4B2E-AAA3-2BC34D368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imaging system?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16257-840B-4B43-874F-3C2816E15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88229" cy="4351338"/>
          </a:xfrm>
        </p:spPr>
        <p:txBody>
          <a:bodyPr/>
          <a:lstStyle/>
          <a:p>
            <a:r>
              <a:rPr lang="en-US" dirty="0"/>
              <a:t>A system that spatially resolves the response of a surface or volume to incident radiation?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10C378-7097-49D5-9E5E-2DF9D0E71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5660" y="156268"/>
            <a:ext cx="2904532" cy="333871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8D32D3-A980-40C1-9EEF-CE2A17A2ADDE}"/>
              </a:ext>
            </a:extLst>
          </p:cNvPr>
          <p:cNvSpPr txBox="1">
            <a:spLocks/>
          </p:cNvSpPr>
          <p:nvPr/>
        </p:nvSpPr>
        <p:spPr>
          <a:xfrm>
            <a:off x="9241917" y="3576081"/>
            <a:ext cx="2532017" cy="3010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/>
              <a:t>Alexander the Great ~ 1405</a:t>
            </a:r>
          </a:p>
          <a:p>
            <a:endParaRPr lang="en-US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E2668E-ACCA-4DD7-8884-5893B8A3C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84" y="3877089"/>
            <a:ext cx="5236300" cy="219245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0D1BFBB-F3C2-4DF3-89D5-6CA53EAAD48D}"/>
              </a:ext>
            </a:extLst>
          </p:cNvPr>
          <p:cNvSpPr/>
          <p:nvPr/>
        </p:nvSpPr>
        <p:spPr>
          <a:xfrm>
            <a:off x="1185710" y="6069546"/>
            <a:ext cx="4276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ARGO Imaging Sled and Titanic Boilers 1985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11D8A-B2B0-4512-9F37-263E8C9B0C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2144" y="4239947"/>
            <a:ext cx="4098048" cy="20313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499A81C-83C6-4B51-940E-E50AB1761E37}"/>
              </a:ext>
            </a:extLst>
          </p:cNvPr>
          <p:cNvSpPr/>
          <p:nvPr/>
        </p:nvSpPr>
        <p:spPr>
          <a:xfrm>
            <a:off x="8952219" y="6255744"/>
            <a:ext cx="1917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Louis </a:t>
            </a:r>
            <a:r>
              <a:rPr lang="en-US" dirty="0" err="1"/>
              <a:t>Boutan</a:t>
            </a:r>
            <a:r>
              <a:rPr lang="en-US" dirty="0"/>
              <a:t> 1893</a:t>
            </a:r>
          </a:p>
        </p:txBody>
      </p:sp>
    </p:spTree>
    <p:extLst>
      <p:ext uri="{BB962C8B-B14F-4D97-AF65-F5344CB8AC3E}">
        <p14:creationId xmlns:p14="http://schemas.microsoft.com/office/powerpoint/2010/main" val="2821507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FA772-B9B5-4C00-B5AD-FF82F5746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Imaging systems at MBARI and how we use them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80B345A-E613-484A-97A9-3EF12CACE889}"/>
              </a:ext>
            </a:extLst>
          </p:cNvPr>
          <p:cNvSpPr/>
          <p:nvPr/>
        </p:nvSpPr>
        <p:spPr>
          <a:xfrm>
            <a:off x="3053443" y="1436914"/>
            <a:ext cx="3200400" cy="3200400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Extending human perception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75E64AC-FDF5-4BCE-B65C-AA9B26639EC3}"/>
              </a:ext>
            </a:extLst>
          </p:cNvPr>
          <p:cNvSpPr/>
          <p:nvPr/>
        </p:nvSpPr>
        <p:spPr>
          <a:xfrm>
            <a:off x="5170714" y="1436914"/>
            <a:ext cx="3200400" cy="3200400"/>
          </a:xfrm>
          <a:prstGeom prst="ellipse">
            <a:avLst/>
          </a:prstGeom>
          <a:solidFill>
            <a:srgbClr val="BF9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Semi-automated quantification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63B3994-6117-49CE-95B2-8111922006D8}"/>
              </a:ext>
            </a:extLst>
          </p:cNvPr>
          <p:cNvSpPr/>
          <p:nvPr/>
        </p:nvSpPr>
        <p:spPr>
          <a:xfrm>
            <a:off x="4136571" y="3429000"/>
            <a:ext cx="3200400" cy="3200400"/>
          </a:xfrm>
          <a:prstGeom prst="ellipse">
            <a:avLst/>
          </a:prstGeom>
          <a:solidFill>
            <a:srgbClr val="00C03B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Fully-automated navigation, control, mapping, and tracking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53FA1E-0971-428B-B906-8999B26FCD51}"/>
              </a:ext>
            </a:extLst>
          </p:cNvPr>
          <p:cNvSpPr/>
          <p:nvPr/>
        </p:nvSpPr>
        <p:spPr>
          <a:xfrm>
            <a:off x="2054730" y="2114467"/>
            <a:ext cx="1456773" cy="1456773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ROV Cameras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FAAC2B2-EF2A-462C-8A7D-52199195C740}"/>
              </a:ext>
            </a:extLst>
          </p:cNvPr>
          <p:cNvSpPr/>
          <p:nvPr/>
        </p:nvSpPr>
        <p:spPr>
          <a:xfrm>
            <a:off x="2201658" y="3195322"/>
            <a:ext cx="1456773" cy="1456773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AUV Cameras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3FAD7F-53B5-4E6A-9794-181280D749EB}"/>
              </a:ext>
            </a:extLst>
          </p:cNvPr>
          <p:cNvSpPr/>
          <p:nvPr/>
        </p:nvSpPr>
        <p:spPr>
          <a:xfrm>
            <a:off x="2512789" y="939959"/>
            <a:ext cx="1455863" cy="1455863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Timelapse</a:t>
            </a:r>
            <a:r>
              <a:rPr lang="en-US" sz="1600" dirty="0"/>
              <a:t> Cameras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1E4388C-3A16-4E62-8268-6D9B9FBBB3E4}"/>
              </a:ext>
            </a:extLst>
          </p:cNvPr>
          <p:cNvSpPr/>
          <p:nvPr/>
        </p:nvSpPr>
        <p:spPr>
          <a:xfrm>
            <a:off x="7894562" y="3037114"/>
            <a:ext cx="1456773" cy="1456773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Stereo / Multi Cameras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5C26949-F8E6-4CCB-AF54-5E4A4B570101}"/>
              </a:ext>
            </a:extLst>
          </p:cNvPr>
          <p:cNvSpPr/>
          <p:nvPr/>
        </p:nvSpPr>
        <p:spPr>
          <a:xfrm>
            <a:off x="6914341" y="4977584"/>
            <a:ext cx="1456773" cy="1456773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Lidar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E1FBF5-E2B9-43D6-99C2-CECEC9CB8388}"/>
              </a:ext>
            </a:extLst>
          </p:cNvPr>
          <p:cNvSpPr/>
          <p:nvPr/>
        </p:nvSpPr>
        <p:spPr>
          <a:xfrm>
            <a:off x="7642727" y="887690"/>
            <a:ext cx="1456773" cy="1456773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Lightfield</a:t>
            </a:r>
            <a:endParaRPr lang="en-US" sz="16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69B4605-964D-48F5-B5A0-E108DE141128}"/>
              </a:ext>
            </a:extLst>
          </p:cNvPr>
          <p:cNvSpPr/>
          <p:nvPr/>
        </p:nvSpPr>
        <p:spPr>
          <a:xfrm>
            <a:off x="7190043" y="3995020"/>
            <a:ext cx="1456773" cy="1456773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Structured Light / Laser Sheet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A0712B0-1043-4A3B-93AF-8B012DEFF9C4}"/>
              </a:ext>
            </a:extLst>
          </p:cNvPr>
          <p:cNvSpPr/>
          <p:nvPr/>
        </p:nvSpPr>
        <p:spPr>
          <a:xfrm>
            <a:off x="8041490" y="2037716"/>
            <a:ext cx="1456773" cy="1456773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Microscopy</a:t>
            </a:r>
          </a:p>
        </p:txBody>
      </p:sp>
    </p:spTree>
    <p:extLst>
      <p:ext uri="{BB962C8B-B14F-4D97-AF65-F5344CB8AC3E}">
        <p14:creationId xmlns:p14="http://schemas.microsoft.com/office/powerpoint/2010/main" val="4192273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BARI: shooting 4K video of deep-sea animals and habitats by Jose Antunes -  ProVideo Coalition">
            <a:extLst>
              <a:ext uri="{FF2B5EF4-FFF2-40B4-BE49-F238E27FC236}">
                <a16:creationId xmlns:a16="http://schemas.microsoft.com/office/drawing/2014/main" id="{546AF7CC-CADA-4B56-89EB-7020881D6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39" y="2045263"/>
            <a:ext cx="3000092" cy="238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947B60-FF13-4541-8D5B-549740A8D8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4" t="15023" r="19013" b="12912"/>
          <a:stretch/>
        </p:blipFill>
        <p:spPr>
          <a:xfrm>
            <a:off x="2981676" y="2054737"/>
            <a:ext cx="3035556" cy="23813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6223E0-A111-43CD-9F57-E9F32A357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232" y="2054737"/>
            <a:ext cx="3084118" cy="23130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A87946-757D-4707-940A-B8D3324A28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80679"/>
            <a:ext cx="3918581" cy="25591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911372-8607-405D-8EB2-BE5234401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UHD and HD Imaging Systems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B30393-C22D-4428-8041-FAAD05A7F20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8726"/>
          <a:stretch/>
        </p:blipFill>
        <p:spPr>
          <a:xfrm>
            <a:off x="8575845" y="4380565"/>
            <a:ext cx="3609621" cy="24774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695B0B-9D2B-4886-99F7-6C6DDBDCC3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3499" y="4380564"/>
            <a:ext cx="4669952" cy="24646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95D85A-68AD-41D2-AD12-063A53E4A2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3" t="7900" r="19301"/>
          <a:stretch/>
        </p:blipFill>
        <p:spPr>
          <a:xfrm rot="10800000">
            <a:off x="9101350" y="2067479"/>
            <a:ext cx="3084116" cy="2313086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D0DE1209-19E9-4C5A-B638-BDF03D62C572}"/>
              </a:ext>
            </a:extLst>
          </p:cNvPr>
          <p:cNvSpPr/>
          <p:nvPr/>
        </p:nvSpPr>
        <p:spPr>
          <a:xfrm>
            <a:off x="10176138" y="130035"/>
            <a:ext cx="1749048" cy="1749048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Extending human perception</a:t>
            </a:r>
          </a:p>
        </p:txBody>
      </p:sp>
    </p:spTree>
    <p:extLst>
      <p:ext uri="{BB962C8B-B14F-4D97-AF65-F5344CB8AC3E}">
        <p14:creationId xmlns:p14="http://schemas.microsoft.com/office/powerpoint/2010/main" val="1655839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7C4DC5-6C34-40CF-B00B-D497DE054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956"/>
            <a:ext cx="13476708" cy="68659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911372-8607-405D-8EB2-BE5234401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UHD and HD Imaging Systems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29F0A5-7A5B-4748-BFB2-2F9816255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70402" cy="4351338"/>
          </a:xfrm>
        </p:spPr>
        <p:txBody>
          <a:bodyPr>
            <a:normAutofit/>
          </a:bodyPr>
          <a:lstStyle/>
          <a:p>
            <a:r>
              <a:rPr lang="en-US" dirty="0"/>
              <a:t>ROV Cameras</a:t>
            </a:r>
          </a:p>
          <a:p>
            <a:r>
              <a:rPr lang="en-US" dirty="0" err="1"/>
              <a:t>MiniROV</a:t>
            </a:r>
            <a:r>
              <a:rPr lang="en-US" dirty="0"/>
              <a:t> HD camera</a:t>
            </a:r>
          </a:p>
          <a:p>
            <a:r>
              <a:rPr lang="en-US" dirty="0"/>
              <a:t>I2MAP</a:t>
            </a:r>
          </a:p>
          <a:p>
            <a:r>
              <a:rPr lang="en-US" dirty="0"/>
              <a:t>ROVVR</a:t>
            </a:r>
          </a:p>
          <a:p>
            <a:r>
              <a:rPr lang="en-US" dirty="0" err="1"/>
              <a:t>Optim</a:t>
            </a:r>
            <a:r>
              <a:rPr lang="en-US" dirty="0"/>
              <a:t> ROV and LRAUV Camera</a:t>
            </a:r>
          </a:p>
          <a:p>
            <a:r>
              <a:rPr lang="en-US" dirty="0"/>
              <a:t>Piscivore-Cam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287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2map-example-hr20240522_115345">
            <a:hlinkClick r:id="" action="ppaction://media"/>
            <a:extLst>
              <a:ext uri="{FF2B5EF4-FFF2-40B4-BE49-F238E27FC236}">
                <a16:creationId xmlns:a16="http://schemas.microsoft.com/office/drawing/2014/main" id="{AD5B4382-D3F6-423D-9CDB-CF535F327A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79133" y="-170699"/>
            <a:ext cx="13328496" cy="70286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57CE2F-66C9-4D11-A64D-44EC9526E4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8204" y="-45720"/>
            <a:ext cx="2310254" cy="126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2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1C876-2201-416A-8731-91F3E5FEF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Piscivore-Cam</a:t>
            </a:r>
          </a:p>
        </p:txBody>
      </p:sp>
      <p:pic>
        <p:nvPicPr>
          <p:cNvPr id="4" name="Ahi_PC2_20240415_2 Piscivore_20240418T220019Z_Ahi_PC2_2_05-21">
            <a:hlinkClick r:id="" action="ppaction://media"/>
            <a:extLst>
              <a:ext uri="{FF2B5EF4-FFF2-40B4-BE49-F238E27FC236}">
                <a16:creationId xmlns:a16="http://schemas.microsoft.com/office/drawing/2014/main" id="{4A0D5A66-3E23-4AD5-A384-7CEC0FE3F6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083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57D875-DA6E-434A-8329-C04CACA0DA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7058" y="223633"/>
            <a:ext cx="2219635" cy="14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9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9592</TotalTime>
  <Words>407</Words>
  <Application>Microsoft Office PowerPoint</Application>
  <PresentationFormat>Widescreen</PresentationFormat>
  <Paragraphs>76</Paragraphs>
  <Slides>19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MBARI Imaging Systems Overview</vt:lpstr>
      <vt:lpstr>Outline</vt:lpstr>
      <vt:lpstr>Key Takeaways</vt:lpstr>
      <vt:lpstr>What is an imaging system?</vt:lpstr>
      <vt:lpstr>Imaging systems at MBARI and how we use them</vt:lpstr>
      <vt:lpstr>UHD and HD Imaging Systems</vt:lpstr>
      <vt:lpstr>UHD and HD Imaging Systems</vt:lpstr>
      <vt:lpstr>PowerPoint Presentation</vt:lpstr>
      <vt:lpstr>Piscivore-Cam</vt:lpstr>
      <vt:lpstr>Time-Lapse Camera Systems</vt:lpstr>
      <vt:lpstr>PowerPoint Presentation</vt:lpstr>
      <vt:lpstr>Machine Vision Systems</vt:lpstr>
      <vt:lpstr>PowerPoint Presentation</vt:lpstr>
      <vt:lpstr>Automated Mapping, and Control</vt:lpstr>
      <vt:lpstr>PowerPoint Presentation</vt:lpstr>
      <vt:lpstr>Moving Forward: DiSCO Multispectral Camera</vt:lpstr>
      <vt:lpstr>Moving Forward: SINKing Ecology Robot</vt:lpstr>
      <vt:lpstr>Moving Forward: Underwater HSI Mapping</vt:lpstr>
      <vt:lpstr>Key Takeaways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79</cp:revision>
  <dcterms:created xsi:type="dcterms:W3CDTF">2022-05-27T18:29:43Z</dcterms:created>
  <dcterms:modified xsi:type="dcterms:W3CDTF">2024-05-22T20:37:26Z</dcterms:modified>
</cp:coreProperties>
</file>