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300" r:id="rId3"/>
    <p:sldId id="302" r:id="rId4"/>
    <p:sldId id="319" r:id="rId5"/>
    <p:sldId id="318" r:id="rId6"/>
    <p:sldId id="320" r:id="rId7"/>
    <p:sldId id="293" r:id="rId8"/>
    <p:sldId id="307" r:id="rId9"/>
    <p:sldId id="308" r:id="rId10"/>
    <p:sldId id="295" r:id="rId11"/>
    <p:sldId id="309" r:id="rId12"/>
    <p:sldId id="296" r:id="rId13"/>
    <p:sldId id="297" r:id="rId14"/>
    <p:sldId id="312" r:id="rId15"/>
    <p:sldId id="316" r:id="rId16"/>
    <p:sldId id="313" r:id="rId17"/>
    <p:sldId id="304" r:id="rId18"/>
    <p:sldId id="305" r:id="rId19"/>
    <p:sldId id="306" r:id="rId20"/>
    <p:sldId id="31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99"/>
    <a:srgbClr val="BF9000"/>
    <a:srgbClr val="4472C4"/>
    <a:srgbClr val="00C03B"/>
    <a:srgbClr val="474747"/>
    <a:srgbClr val="848484"/>
    <a:srgbClr val="52ACB6"/>
    <a:srgbClr val="5496B4"/>
    <a:srgbClr val="1B09FF"/>
    <a:srgbClr val="FF09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27" autoAdjust="0"/>
    <p:restoredTop sz="94660"/>
  </p:normalViewPr>
  <p:slideViewPr>
    <p:cSldViewPr snapToGrid="0">
      <p:cViewPr varScale="1">
        <p:scale>
          <a:sx n="99" d="100"/>
          <a:sy n="99" d="100"/>
        </p:scale>
        <p:origin x="84" y="17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AE68B-80BD-478E-BD59-73AF4FAEF6C5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1E174C-F545-4F8B-A22F-445B84B450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101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Extending human perception into the deep sea</a:t>
            </a:r>
          </a:p>
          <a:p>
            <a:r>
              <a:rPr lang="en-US" dirty="0"/>
              <a:t>Typical output is video that is viewed in </a:t>
            </a:r>
            <a:r>
              <a:rPr lang="en-US" dirty="0" err="1"/>
              <a:t>realtime</a:t>
            </a:r>
            <a:r>
              <a:rPr lang="en-US" dirty="0"/>
              <a:t> and stored for use later</a:t>
            </a:r>
          </a:p>
          <a:p>
            <a:r>
              <a:rPr lang="en-US" dirty="0"/>
              <a:t>Systems on AUVs typically record locally and then process later on shore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E174C-F545-4F8B-A22F-445B84B4509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326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AB43F-3D9C-401C-A49A-8B760468AD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B59E42-D6F9-4C01-A02D-33FE779CBF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0D2A2-9CE7-4799-8C81-D463558D9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6E13D-23B7-4AFD-A64D-5564E88D9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3F61BC-C5B5-46F8-828D-C77FD6291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951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F4F31-DC53-427E-8FFE-220A042E5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E823-1490-44FF-8755-2F356CCAC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D1B72-68A0-4FBC-A7E1-AE9CC91C8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E41A5-4D03-4D88-96ED-E26D8C09E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1C27F-B3B6-4F12-97A0-F236E7414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240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D77A8-3965-48AB-9F6B-4DEE16006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7D5A1-22FF-4098-8420-F66A42DEA5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C028E-9DDF-4B75-A57D-FD4210047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693B2-4C90-4936-964B-6EEF43D62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24245-9D33-4CD5-A626-7CA9F7677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137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DF64-28B9-4700-85C5-489C5700D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11C6A-D53E-4979-A957-6C633FBDD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1B855F-DA1A-4318-93A6-8F727B1BFE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1B695-14EA-439D-8499-C2360476C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122792-2DB0-4A4E-80F6-EDC181EF2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E112BB-C2FF-40DA-9A31-82E01F89D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657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6A4F4-A208-4634-B33C-807D58E01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801C7E-97A3-4886-B198-BFE63552E9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B76D4C-92AE-4C60-BBC7-40AA1EAFEE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C9D97E-D071-48E8-806E-58BF214AA9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27D81A-D651-4D5F-B3BA-451A5DBDAC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E134DA-DD4E-42FD-9A72-5F41EC234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28E6B3-B8F9-4A91-85CE-147836747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FF63D5-CF54-4C89-B5CE-07CBBEC04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471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81E9C-39C6-4053-828E-A5F210CB0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F63B84-28AC-412C-A979-88CEBA061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7C76C5-F1E7-4A89-B637-5F281E805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8BD01-CF2A-48DD-A198-EEA666EDA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422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2AF47F-2981-4F49-99CF-C0F264151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26F2CC-F811-4E77-AAAB-68F6AF4B0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28AE77-58E2-40AD-BAC9-8A8E1B586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034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98B75-B735-49CF-8678-B8EFA7504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BB791-BFD4-440F-BCF4-28DE0D647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CBA31-1354-4EB5-977C-FA63BF97C8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6FCDC2-FD15-4D8B-AB1A-39BBE7B44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7BBAC1-FEC0-4367-9CC0-ECB4E4371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340BD4-7E26-44C8-AB52-CE98E1E3C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982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88CA4-49DA-4A52-83D1-1183E98F8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86695D-625A-40C9-8D7A-27D5D42B74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535790-6BAB-4350-A417-BF7D4A4A0C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F61F3C-CD2C-400E-BDE7-3012D4A00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C2B965-B1CE-4B86-840D-2FDE23F03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2958EA-DD65-4DF8-9F46-FD84D3CD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699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1D19A-2895-4252-87D8-6E0BB04CB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F04952-B7B9-4278-B2B7-03F52AE732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89F64-8E51-4C2E-BB33-E2F2A1C4A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E08D2-9F4C-41A8-815E-CD713DEC8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CD25BD-DD73-4FDC-8632-BBF5F94A1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173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61B3A2-472C-4AC1-9D2F-08897A0A22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57E7C-E6C9-4BA4-B89E-D22E52269C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212CF-248F-4CA1-8122-4E809064A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492A4-97A3-4131-83D2-8A7ED5F72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45A82-F86D-43F2-8543-C1417C322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102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0578E3-9206-4C41-B803-9D9AF527B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EB621C-6722-40A6-BDEA-A20BD34D3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01C6E-F116-440E-A8E3-3D5B10CC50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C7CC7-CF51-413A-A0D2-945913F22C54}" type="datetimeFigureOut">
              <a:rPr lang="en-US" smtClean="0"/>
              <a:t>5/22/2024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989207-3F79-4670-A7DA-EB84BA80AD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DAFB0-AA13-4F32-B466-45FEC1AF43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F181E0-4A14-4CB3-B2BC-9CB381034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6054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Relationship Id="rId9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9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94DB8-848A-45FF-98FE-4D6445057A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62454"/>
            <a:ext cx="9144000" cy="2387600"/>
          </a:xfrm>
        </p:spPr>
        <p:txBody>
          <a:bodyPr>
            <a:normAutofit/>
          </a:bodyPr>
          <a:lstStyle/>
          <a:p>
            <a:r>
              <a:rPr lang="en-US" dirty="0"/>
              <a:t>MBARI Imaging Systems Overview</a:t>
            </a:r>
            <a:endParaRPr lang="en-US" sz="4400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F061DD-38DE-4F99-81AB-124DEEA015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66906"/>
            <a:ext cx="9144000" cy="1655762"/>
          </a:xfrm>
        </p:spPr>
        <p:txBody>
          <a:bodyPr>
            <a:normAutofit fontScale="92500" lnSpcReduction="20000"/>
          </a:bodyPr>
          <a:lstStyle/>
          <a:p>
            <a:endParaRPr lang="en-US" dirty="0"/>
          </a:p>
          <a:p>
            <a:r>
              <a:rPr lang="en-US" sz="3200" dirty="0"/>
              <a:t>DOEST June 7, 2024</a:t>
            </a:r>
          </a:p>
          <a:p>
            <a:br>
              <a:rPr lang="en-US" sz="3200" dirty="0"/>
            </a:br>
            <a:r>
              <a:rPr lang="en-US" sz="3200" dirty="0"/>
              <a:t>Paul Roberts</a:t>
            </a:r>
          </a:p>
        </p:txBody>
      </p:sp>
    </p:spTree>
    <p:extLst>
      <p:ext uri="{BB962C8B-B14F-4D97-AF65-F5344CB8AC3E}">
        <p14:creationId xmlns:p14="http://schemas.microsoft.com/office/powerpoint/2010/main" val="2024736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2E8B9-BAD6-4C35-BAEC-6E647E036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A458F-00C4-481C-AAC7-DBEBB726C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Categories of imaging systems at MBARI and how we use them</a:t>
            </a:r>
          </a:p>
          <a:p>
            <a:r>
              <a:rPr lang="en-US" dirty="0"/>
              <a:t>Extending human perception into the ocean</a:t>
            </a:r>
          </a:p>
          <a:p>
            <a:r>
              <a:rPr lang="en-US" dirty="0"/>
              <a:t>Measurement and quantification</a:t>
            </a:r>
          </a:p>
          <a:p>
            <a:r>
              <a:rPr lang="en-US" dirty="0"/>
              <a:t>Navigation, control, mapping, and tracking</a:t>
            </a:r>
          </a:p>
          <a:p>
            <a:r>
              <a:rPr lang="en-US" dirty="0"/>
              <a:t>Looking forward (new imaging systems in development)</a:t>
            </a:r>
          </a:p>
          <a:p>
            <a:r>
              <a:rPr lang="en-US" dirty="0"/>
              <a:t>Summary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260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FA772-B9B5-4C00-B5AD-FF82F5746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Imaging systems at MBARI and how we use them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80B345A-E613-484A-97A9-3EF12CACE889}"/>
              </a:ext>
            </a:extLst>
          </p:cNvPr>
          <p:cNvSpPr/>
          <p:nvPr/>
        </p:nvSpPr>
        <p:spPr>
          <a:xfrm>
            <a:off x="3053443" y="1436914"/>
            <a:ext cx="3200400" cy="3200400"/>
          </a:xfrm>
          <a:prstGeom prst="ellipse">
            <a:avLst/>
          </a:prstGeom>
          <a:solidFill>
            <a:srgbClr val="4472C4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Extending human perception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75E64AC-FDF5-4BCE-B65C-AA9B26639EC3}"/>
              </a:ext>
            </a:extLst>
          </p:cNvPr>
          <p:cNvSpPr/>
          <p:nvPr/>
        </p:nvSpPr>
        <p:spPr>
          <a:xfrm>
            <a:off x="5170714" y="1436914"/>
            <a:ext cx="3200400" cy="3200400"/>
          </a:xfrm>
          <a:prstGeom prst="ellipse">
            <a:avLst/>
          </a:prstGeom>
          <a:solidFill>
            <a:srgbClr val="BF900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Measurement and quantification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3B3994-6117-49CE-95B2-8111922006D8}"/>
              </a:ext>
            </a:extLst>
          </p:cNvPr>
          <p:cNvSpPr/>
          <p:nvPr/>
        </p:nvSpPr>
        <p:spPr>
          <a:xfrm>
            <a:off x="4136571" y="3429000"/>
            <a:ext cx="3200400" cy="3200400"/>
          </a:xfrm>
          <a:prstGeom prst="ellipse">
            <a:avLst/>
          </a:prstGeom>
          <a:solidFill>
            <a:srgbClr val="00C03B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Navigation, control, mapping, and tracking</a:t>
            </a:r>
          </a:p>
        </p:txBody>
      </p:sp>
    </p:spTree>
    <p:extLst>
      <p:ext uri="{BB962C8B-B14F-4D97-AF65-F5344CB8AC3E}">
        <p14:creationId xmlns:p14="http://schemas.microsoft.com/office/powerpoint/2010/main" val="4192273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FA772-B9B5-4C00-B5AD-FF82F5746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Imaging systems at MBARI and how we use them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80B345A-E613-484A-97A9-3EF12CACE889}"/>
              </a:ext>
            </a:extLst>
          </p:cNvPr>
          <p:cNvSpPr/>
          <p:nvPr/>
        </p:nvSpPr>
        <p:spPr>
          <a:xfrm>
            <a:off x="3053443" y="1436914"/>
            <a:ext cx="3200400" cy="3200400"/>
          </a:xfrm>
          <a:prstGeom prst="ellipse">
            <a:avLst/>
          </a:prstGeom>
          <a:solidFill>
            <a:srgbClr val="4472C4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Extending human perception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75E64AC-FDF5-4BCE-B65C-AA9B26639EC3}"/>
              </a:ext>
            </a:extLst>
          </p:cNvPr>
          <p:cNvSpPr/>
          <p:nvPr/>
        </p:nvSpPr>
        <p:spPr>
          <a:xfrm>
            <a:off x="5170714" y="1436914"/>
            <a:ext cx="3200400" cy="3200400"/>
          </a:xfrm>
          <a:prstGeom prst="ellipse">
            <a:avLst/>
          </a:prstGeom>
          <a:solidFill>
            <a:srgbClr val="BF900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Measurement and quantification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3B3994-6117-49CE-95B2-8111922006D8}"/>
              </a:ext>
            </a:extLst>
          </p:cNvPr>
          <p:cNvSpPr/>
          <p:nvPr/>
        </p:nvSpPr>
        <p:spPr>
          <a:xfrm>
            <a:off x="4136571" y="3429000"/>
            <a:ext cx="3200400" cy="3200400"/>
          </a:xfrm>
          <a:prstGeom prst="ellipse">
            <a:avLst/>
          </a:prstGeom>
          <a:solidFill>
            <a:srgbClr val="00C03B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Navigation, control, mapping, and tracking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753FA1E-0971-428B-B906-8999B26FCD51}"/>
              </a:ext>
            </a:extLst>
          </p:cNvPr>
          <p:cNvSpPr/>
          <p:nvPr/>
        </p:nvSpPr>
        <p:spPr>
          <a:xfrm>
            <a:off x="994810" y="1641156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ROV Cameras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FAAC2B2-EF2A-462C-8A7D-52199195C740}"/>
              </a:ext>
            </a:extLst>
          </p:cNvPr>
          <p:cNvSpPr/>
          <p:nvPr/>
        </p:nvSpPr>
        <p:spPr>
          <a:xfrm>
            <a:off x="266424" y="3429000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AUV Cameras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D3FAD7F-53B5-4E6A-9794-181280D749EB}"/>
              </a:ext>
            </a:extLst>
          </p:cNvPr>
          <p:cNvSpPr/>
          <p:nvPr/>
        </p:nvSpPr>
        <p:spPr>
          <a:xfrm>
            <a:off x="1662828" y="4813358"/>
            <a:ext cx="1455863" cy="145586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/>
              <a:t>Timelapse</a:t>
            </a:r>
            <a:r>
              <a:rPr lang="en-US" sz="1600" dirty="0"/>
              <a:t> Cameras</a:t>
            </a:r>
          </a:p>
        </p:txBody>
      </p: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4ED30437-0C5B-4DF4-A009-0FA271E6092A}"/>
              </a:ext>
            </a:extLst>
          </p:cNvPr>
          <p:cNvCxnSpPr>
            <a:cxnSpLocks/>
            <a:endCxn id="7" idx="6"/>
          </p:cNvCxnSpPr>
          <p:nvPr/>
        </p:nvCxnSpPr>
        <p:spPr>
          <a:xfrm rot="16200000" flipV="1">
            <a:off x="2392355" y="2428772"/>
            <a:ext cx="667571" cy="549114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FA21B6C2-D4BB-402A-B2D6-327BFBE110F4}"/>
              </a:ext>
            </a:extLst>
          </p:cNvPr>
          <p:cNvCxnSpPr>
            <a:cxnSpLocks/>
            <a:stCxn id="4" idx="2"/>
            <a:endCxn id="8" idx="6"/>
          </p:cNvCxnSpPr>
          <p:nvPr/>
        </p:nvCxnSpPr>
        <p:spPr>
          <a:xfrm rot="10800000" flipV="1">
            <a:off x="1723197" y="3037113"/>
            <a:ext cx="1330246" cy="1120273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FE55BA04-9795-4FC2-8861-71A24366D3F0}"/>
              </a:ext>
            </a:extLst>
          </p:cNvPr>
          <p:cNvCxnSpPr>
            <a:cxnSpLocks/>
            <a:stCxn id="4" idx="2"/>
            <a:endCxn id="9" idx="6"/>
          </p:cNvCxnSpPr>
          <p:nvPr/>
        </p:nvCxnSpPr>
        <p:spPr>
          <a:xfrm rot="10800000" flipH="1" flipV="1">
            <a:off x="3053443" y="3037114"/>
            <a:ext cx="65248" cy="2504176"/>
          </a:xfrm>
          <a:prstGeom prst="curvedConnector5">
            <a:avLst>
              <a:gd name="adj1" fmla="val -350356"/>
              <a:gd name="adj2" fmla="val 67416"/>
              <a:gd name="adj3" fmla="val 450356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815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FA772-B9B5-4C00-B5AD-FF82F5746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Imaging systems at MBARI and how we use them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80B345A-E613-484A-97A9-3EF12CACE889}"/>
              </a:ext>
            </a:extLst>
          </p:cNvPr>
          <p:cNvSpPr/>
          <p:nvPr/>
        </p:nvSpPr>
        <p:spPr>
          <a:xfrm>
            <a:off x="3053443" y="1436914"/>
            <a:ext cx="3200400" cy="3200400"/>
          </a:xfrm>
          <a:prstGeom prst="ellipse">
            <a:avLst/>
          </a:prstGeom>
          <a:solidFill>
            <a:srgbClr val="4472C4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Extending human perception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75E64AC-FDF5-4BCE-B65C-AA9B26639EC3}"/>
              </a:ext>
            </a:extLst>
          </p:cNvPr>
          <p:cNvSpPr/>
          <p:nvPr/>
        </p:nvSpPr>
        <p:spPr>
          <a:xfrm>
            <a:off x="5170714" y="1436914"/>
            <a:ext cx="3200400" cy="3200400"/>
          </a:xfrm>
          <a:prstGeom prst="ellipse">
            <a:avLst/>
          </a:prstGeom>
          <a:solidFill>
            <a:srgbClr val="BF900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Measurement and quantification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3B3994-6117-49CE-95B2-8111922006D8}"/>
              </a:ext>
            </a:extLst>
          </p:cNvPr>
          <p:cNvSpPr/>
          <p:nvPr/>
        </p:nvSpPr>
        <p:spPr>
          <a:xfrm>
            <a:off x="4136571" y="3429000"/>
            <a:ext cx="3200400" cy="3200400"/>
          </a:xfrm>
          <a:prstGeom prst="ellipse">
            <a:avLst/>
          </a:prstGeom>
          <a:solidFill>
            <a:srgbClr val="00C03B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Navigation, control, mapping, and tracking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753FA1E-0971-428B-B906-8999B26FCD51}"/>
              </a:ext>
            </a:extLst>
          </p:cNvPr>
          <p:cNvSpPr/>
          <p:nvPr/>
        </p:nvSpPr>
        <p:spPr>
          <a:xfrm>
            <a:off x="994810" y="1641156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ROV Cameras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FAAC2B2-EF2A-462C-8A7D-52199195C740}"/>
              </a:ext>
            </a:extLst>
          </p:cNvPr>
          <p:cNvSpPr/>
          <p:nvPr/>
        </p:nvSpPr>
        <p:spPr>
          <a:xfrm>
            <a:off x="266424" y="3429000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AUV Cameras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D3FAD7F-53B5-4E6A-9794-181280D749EB}"/>
              </a:ext>
            </a:extLst>
          </p:cNvPr>
          <p:cNvSpPr/>
          <p:nvPr/>
        </p:nvSpPr>
        <p:spPr>
          <a:xfrm>
            <a:off x="1662828" y="4813358"/>
            <a:ext cx="1455863" cy="145586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/>
              <a:t>Timelapse</a:t>
            </a:r>
            <a:r>
              <a:rPr lang="en-US" sz="1600" dirty="0"/>
              <a:t> Cameras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1E4388C-3A16-4E62-8268-6D9B9FBBB3E4}"/>
              </a:ext>
            </a:extLst>
          </p:cNvPr>
          <p:cNvSpPr/>
          <p:nvPr/>
        </p:nvSpPr>
        <p:spPr>
          <a:xfrm>
            <a:off x="10292416" y="4289202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Camera Arrays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5C26949-F8E6-4CCB-AF54-5E4A4B570101}"/>
              </a:ext>
            </a:extLst>
          </p:cNvPr>
          <p:cNvSpPr/>
          <p:nvPr/>
        </p:nvSpPr>
        <p:spPr>
          <a:xfrm>
            <a:off x="7336971" y="5354144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Lidar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FE1FBF5-E2B9-43D6-99C2-CECEC9CB8388}"/>
              </a:ext>
            </a:extLst>
          </p:cNvPr>
          <p:cNvSpPr/>
          <p:nvPr/>
        </p:nvSpPr>
        <p:spPr>
          <a:xfrm>
            <a:off x="8283644" y="978841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/>
              <a:t>Lightfield</a:t>
            </a:r>
            <a:endParaRPr lang="en-US" sz="16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9B4605-964D-48F5-B5A0-E108DE141128}"/>
              </a:ext>
            </a:extLst>
          </p:cNvPr>
          <p:cNvSpPr/>
          <p:nvPr/>
        </p:nvSpPr>
        <p:spPr>
          <a:xfrm>
            <a:off x="10405556" y="2580922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Structured Light / Laser Sheet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A0712B0-1043-4A3B-93AF-8B012DEFF9C4}"/>
              </a:ext>
            </a:extLst>
          </p:cNvPr>
          <p:cNvSpPr/>
          <p:nvPr/>
        </p:nvSpPr>
        <p:spPr>
          <a:xfrm>
            <a:off x="10027271" y="998395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Microscopy</a:t>
            </a:r>
          </a:p>
        </p:txBody>
      </p: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4ED30437-0C5B-4DF4-A009-0FA271E6092A}"/>
              </a:ext>
            </a:extLst>
          </p:cNvPr>
          <p:cNvCxnSpPr>
            <a:cxnSpLocks/>
            <a:endCxn id="7" idx="6"/>
          </p:cNvCxnSpPr>
          <p:nvPr/>
        </p:nvCxnSpPr>
        <p:spPr>
          <a:xfrm rot="16200000" flipV="1">
            <a:off x="2392355" y="2428772"/>
            <a:ext cx="667571" cy="549114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FA21B6C2-D4BB-402A-B2D6-327BFBE110F4}"/>
              </a:ext>
            </a:extLst>
          </p:cNvPr>
          <p:cNvCxnSpPr>
            <a:cxnSpLocks/>
            <a:stCxn id="4" idx="2"/>
            <a:endCxn id="8" idx="6"/>
          </p:cNvCxnSpPr>
          <p:nvPr/>
        </p:nvCxnSpPr>
        <p:spPr>
          <a:xfrm rot="10800000" flipV="1">
            <a:off x="1723197" y="3037113"/>
            <a:ext cx="1330246" cy="1120273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FE55BA04-9795-4FC2-8861-71A24366D3F0}"/>
              </a:ext>
            </a:extLst>
          </p:cNvPr>
          <p:cNvCxnSpPr>
            <a:cxnSpLocks/>
            <a:stCxn id="4" idx="2"/>
            <a:endCxn id="9" idx="6"/>
          </p:cNvCxnSpPr>
          <p:nvPr/>
        </p:nvCxnSpPr>
        <p:spPr>
          <a:xfrm rot="10800000" flipH="1" flipV="1">
            <a:off x="3053443" y="3037114"/>
            <a:ext cx="65248" cy="2504176"/>
          </a:xfrm>
          <a:prstGeom prst="curvedConnector5">
            <a:avLst>
              <a:gd name="adj1" fmla="val -350356"/>
              <a:gd name="adj2" fmla="val 67416"/>
              <a:gd name="adj3" fmla="val 450356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52987675-DCD6-43C6-8097-638E3FED4AFE}"/>
              </a:ext>
            </a:extLst>
          </p:cNvPr>
          <p:cNvSpPr/>
          <p:nvPr/>
        </p:nvSpPr>
        <p:spPr>
          <a:xfrm>
            <a:off x="8948783" y="5269095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Sonar</a:t>
            </a:r>
          </a:p>
        </p:txBody>
      </p: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8434B7CE-A1B5-41D3-8650-5036579F2A30}"/>
              </a:ext>
            </a:extLst>
          </p:cNvPr>
          <p:cNvCxnSpPr>
            <a:cxnSpLocks/>
            <a:stCxn id="5" idx="7"/>
            <a:endCxn id="12" idx="2"/>
          </p:cNvCxnSpPr>
          <p:nvPr/>
        </p:nvCxnSpPr>
        <p:spPr>
          <a:xfrm rot="5400000" flipH="1" flipV="1">
            <a:off x="7993848" y="1615806"/>
            <a:ext cx="198374" cy="381218"/>
          </a:xfrm>
          <a:prstGeom prst="curvedConnector4">
            <a:avLst>
              <a:gd name="adj1" fmla="val 82652"/>
              <a:gd name="adj2" fmla="val 71817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nector: Curved 23">
            <a:extLst>
              <a:ext uri="{FF2B5EF4-FFF2-40B4-BE49-F238E27FC236}">
                <a16:creationId xmlns:a16="http://schemas.microsoft.com/office/drawing/2014/main" id="{A9A65CF4-0C7F-4389-8EA3-7F327025009E}"/>
              </a:ext>
            </a:extLst>
          </p:cNvPr>
          <p:cNvCxnSpPr>
            <a:cxnSpLocks/>
            <a:stCxn id="5" idx="6"/>
            <a:endCxn id="14" idx="3"/>
          </p:cNvCxnSpPr>
          <p:nvPr/>
        </p:nvCxnSpPr>
        <p:spPr>
          <a:xfrm flipV="1">
            <a:off x="8371114" y="2241829"/>
            <a:ext cx="1869496" cy="795285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17D9DEAB-8434-4BA3-B361-66F2AFDAF104}"/>
              </a:ext>
            </a:extLst>
          </p:cNvPr>
          <p:cNvCxnSpPr>
            <a:cxnSpLocks/>
            <a:stCxn id="5" idx="6"/>
            <a:endCxn id="13" idx="2"/>
          </p:cNvCxnSpPr>
          <p:nvPr/>
        </p:nvCxnSpPr>
        <p:spPr>
          <a:xfrm>
            <a:off x="8371114" y="3037114"/>
            <a:ext cx="2034442" cy="272195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A92BD01A-0B9C-4ED1-B937-15B87FDB95C7}"/>
              </a:ext>
            </a:extLst>
          </p:cNvPr>
          <p:cNvCxnSpPr>
            <a:cxnSpLocks/>
            <a:stCxn id="5" idx="6"/>
            <a:endCxn id="10" idx="1"/>
          </p:cNvCxnSpPr>
          <p:nvPr/>
        </p:nvCxnSpPr>
        <p:spPr>
          <a:xfrm>
            <a:off x="8371114" y="3037114"/>
            <a:ext cx="2134641" cy="1465427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A402635C-57BE-4779-A14B-463B45647758}"/>
              </a:ext>
            </a:extLst>
          </p:cNvPr>
          <p:cNvCxnSpPr>
            <a:cxnSpLocks/>
            <a:stCxn id="5" idx="6"/>
            <a:endCxn id="23" idx="0"/>
          </p:cNvCxnSpPr>
          <p:nvPr/>
        </p:nvCxnSpPr>
        <p:spPr>
          <a:xfrm>
            <a:off x="8371114" y="3037114"/>
            <a:ext cx="1306056" cy="2231981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Curved 34">
            <a:extLst>
              <a:ext uri="{FF2B5EF4-FFF2-40B4-BE49-F238E27FC236}">
                <a16:creationId xmlns:a16="http://schemas.microsoft.com/office/drawing/2014/main" id="{84B07743-3FB9-465D-81ED-90A6D484AE00}"/>
              </a:ext>
            </a:extLst>
          </p:cNvPr>
          <p:cNvCxnSpPr>
            <a:cxnSpLocks/>
            <a:stCxn id="5" idx="6"/>
            <a:endCxn id="11" idx="0"/>
          </p:cNvCxnSpPr>
          <p:nvPr/>
        </p:nvCxnSpPr>
        <p:spPr>
          <a:xfrm flipH="1">
            <a:off x="8065358" y="3037114"/>
            <a:ext cx="305756" cy="2317030"/>
          </a:xfrm>
          <a:prstGeom prst="curvedConnector4">
            <a:avLst>
              <a:gd name="adj1" fmla="val -74765"/>
              <a:gd name="adj2" fmla="val 84531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697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FA772-B9B5-4C00-B5AD-FF82F5746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Imaging systems at MBARI and how we use them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80B345A-E613-484A-97A9-3EF12CACE889}"/>
              </a:ext>
            </a:extLst>
          </p:cNvPr>
          <p:cNvSpPr/>
          <p:nvPr/>
        </p:nvSpPr>
        <p:spPr>
          <a:xfrm>
            <a:off x="3053443" y="1436914"/>
            <a:ext cx="3200400" cy="3200400"/>
          </a:xfrm>
          <a:prstGeom prst="ellipse">
            <a:avLst/>
          </a:prstGeom>
          <a:solidFill>
            <a:srgbClr val="4472C4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Extending human perception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75E64AC-FDF5-4BCE-B65C-AA9B26639EC3}"/>
              </a:ext>
            </a:extLst>
          </p:cNvPr>
          <p:cNvSpPr/>
          <p:nvPr/>
        </p:nvSpPr>
        <p:spPr>
          <a:xfrm>
            <a:off x="5170714" y="1436914"/>
            <a:ext cx="3200400" cy="3200400"/>
          </a:xfrm>
          <a:prstGeom prst="ellipse">
            <a:avLst/>
          </a:prstGeom>
          <a:solidFill>
            <a:srgbClr val="BF900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Measurement and quantification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3B3994-6117-49CE-95B2-8111922006D8}"/>
              </a:ext>
            </a:extLst>
          </p:cNvPr>
          <p:cNvSpPr/>
          <p:nvPr/>
        </p:nvSpPr>
        <p:spPr>
          <a:xfrm>
            <a:off x="4136571" y="3429000"/>
            <a:ext cx="3200400" cy="3200400"/>
          </a:xfrm>
          <a:prstGeom prst="ellipse">
            <a:avLst/>
          </a:prstGeom>
          <a:solidFill>
            <a:srgbClr val="00C03B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Navigation, control, mapping, and tracking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753FA1E-0971-428B-B906-8999B26FCD51}"/>
              </a:ext>
            </a:extLst>
          </p:cNvPr>
          <p:cNvSpPr/>
          <p:nvPr/>
        </p:nvSpPr>
        <p:spPr>
          <a:xfrm>
            <a:off x="994810" y="1641156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ROV Cameras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FAAC2B2-EF2A-462C-8A7D-52199195C740}"/>
              </a:ext>
            </a:extLst>
          </p:cNvPr>
          <p:cNvSpPr/>
          <p:nvPr/>
        </p:nvSpPr>
        <p:spPr>
          <a:xfrm>
            <a:off x="266424" y="3429000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AUV Cameras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D3FAD7F-53B5-4E6A-9794-181280D749EB}"/>
              </a:ext>
            </a:extLst>
          </p:cNvPr>
          <p:cNvSpPr/>
          <p:nvPr/>
        </p:nvSpPr>
        <p:spPr>
          <a:xfrm>
            <a:off x="1662828" y="4813358"/>
            <a:ext cx="1455863" cy="145586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/>
              <a:t>Timelapse</a:t>
            </a:r>
            <a:r>
              <a:rPr lang="en-US" sz="1600" dirty="0"/>
              <a:t> Cameras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1E4388C-3A16-4E62-8268-6D9B9FBBB3E4}"/>
              </a:ext>
            </a:extLst>
          </p:cNvPr>
          <p:cNvSpPr/>
          <p:nvPr/>
        </p:nvSpPr>
        <p:spPr>
          <a:xfrm>
            <a:off x="10292416" y="4289202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Camera Arrays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5C26949-F8E6-4CCB-AF54-5E4A4B570101}"/>
              </a:ext>
            </a:extLst>
          </p:cNvPr>
          <p:cNvSpPr/>
          <p:nvPr/>
        </p:nvSpPr>
        <p:spPr>
          <a:xfrm>
            <a:off x="7336971" y="5354144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Lidar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FE1FBF5-E2B9-43D6-99C2-CECEC9CB8388}"/>
              </a:ext>
            </a:extLst>
          </p:cNvPr>
          <p:cNvSpPr/>
          <p:nvPr/>
        </p:nvSpPr>
        <p:spPr>
          <a:xfrm>
            <a:off x="8283644" y="978841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/>
              <a:t>Lightfield</a:t>
            </a:r>
            <a:endParaRPr lang="en-US" sz="16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9B4605-964D-48F5-B5A0-E108DE141128}"/>
              </a:ext>
            </a:extLst>
          </p:cNvPr>
          <p:cNvSpPr/>
          <p:nvPr/>
        </p:nvSpPr>
        <p:spPr>
          <a:xfrm>
            <a:off x="10405556" y="2580922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Structured Light / Laser Sheet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A0712B0-1043-4A3B-93AF-8B012DEFF9C4}"/>
              </a:ext>
            </a:extLst>
          </p:cNvPr>
          <p:cNvSpPr/>
          <p:nvPr/>
        </p:nvSpPr>
        <p:spPr>
          <a:xfrm>
            <a:off x="10027271" y="998395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Microscopy</a:t>
            </a:r>
          </a:p>
        </p:txBody>
      </p: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4ED30437-0C5B-4DF4-A009-0FA271E6092A}"/>
              </a:ext>
            </a:extLst>
          </p:cNvPr>
          <p:cNvCxnSpPr>
            <a:cxnSpLocks/>
            <a:endCxn id="7" idx="6"/>
          </p:cNvCxnSpPr>
          <p:nvPr/>
        </p:nvCxnSpPr>
        <p:spPr>
          <a:xfrm rot="16200000" flipV="1">
            <a:off x="2392355" y="2428772"/>
            <a:ext cx="667571" cy="549114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FA21B6C2-D4BB-402A-B2D6-327BFBE110F4}"/>
              </a:ext>
            </a:extLst>
          </p:cNvPr>
          <p:cNvCxnSpPr>
            <a:cxnSpLocks/>
            <a:stCxn id="4" idx="2"/>
            <a:endCxn id="8" idx="6"/>
          </p:cNvCxnSpPr>
          <p:nvPr/>
        </p:nvCxnSpPr>
        <p:spPr>
          <a:xfrm rot="10800000" flipV="1">
            <a:off x="1723197" y="3037113"/>
            <a:ext cx="1330246" cy="1120273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FE55BA04-9795-4FC2-8861-71A24366D3F0}"/>
              </a:ext>
            </a:extLst>
          </p:cNvPr>
          <p:cNvCxnSpPr>
            <a:cxnSpLocks/>
            <a:stCxn id="4" idx="2"/>
            <a:endCxn id="9" idx="6"/>
          </p:cNvCxnSpPr>
          <p:nvPr/>
        </p:nvCxnSpPr>
        <p:spPr>
          <a:xfrm rot="10800000" flipH="1" flipV="1">
            <a:off x="3053443" y="3037114"/>
            <a:ext cx="65248" cy="2504176"/>
          </a:xfrm>
          <a:prstGeom prst="curvedConnector5">
            <a:avLst>
              <a:gd name="adj1" fmla="val -350356"/>
              <a:gd name="adj2" fmla="val 67416"/>
              <a:gd name="adj3" fmla="val 450356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52987675-DCD6-43C6-8097-638E3FED4AFE}"/>
              </a:ext>
            </a:extLst>
          </p:cNvPr>
          <p:cNvSpPr/>
          <p:nvPr/>
        </p:nvSpPr>
        <p:spPr>
          <a:xfrm>
            <a:off x="8948783" y="5269095"/>
            <a:ext cx="1456773" cy="1456773"/>
          </a:xfrm>
          <a:prstGeom prst="ellipse">
            <a:avLst/>
          </a:prstGeom>
          <a:noFill/>
          <a:ln w="28575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Sonar</a:t>
            </a:r>
          </a:p>
        </p:txBody>
      </p: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8434B7CE-A1B5-41D3-8650-5036579F2A30}"/>
              </a:ext>
            </a:extLst>
          </p:cNvPr>
          <p:cNvCxnSpPr>
            <a:cxnSpLocks/>
            <a:stCxn id="5" idx="7"/>
            <a:endCxn id="12" idx="2"/>
          </p:cNvCxnSpPr>
          <p:nvPr/>
        </p:nvCxnSpPr>
        <p:spPr>
          <a:xfrm rot="5400000" flipH="1" flipV="1">
            <a:off x="7993848" y="1615806"/>
            <a:ext cx="198374" cy="381218"/>
          </a:xfrm>
          <a:prstGeom prst="curvedConnector4">
            <a:avLst>
              <a:gd name="adj1" fmla="val 82652"/>
              <a:gd name="adj2" fmla="val 71817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nector: Curved 23">
            <a:extLst>
              <a:ext uri="{FF2B5EF4-FFF2-40B4-BE49-F238E27FC236}">
                <a16:creationId xmlns:a16="http://schemas.microsoft.com/office/drawing/2014/main" id="{A9A65CF4-0C7F-4389-8EA3-7F327025009E}"/>
              </a:ext>
            </a:extLst>
          </p:cNvPr>
          <p:cNvCxnSpPr>
            <a:cxnSpLocks/>
            <a:stCxn id="5" idx="6"/>
            <a:endCxn id="14" idx="3"/>
          </p:cNvCxnSpPr>
          <p:nvPr/>
        </p:nvCxnSpPr>
        <p:spPr>
          <a:xfrm flipV="1">
            <a:off x="8371114" y="2241829"/>
            <a:ext cx="1869496" cy="795285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17D9DEAB-8434-4BA3-B361-66F2AFDAF104}"/>
              </a:ext>
            </a:extLst>
          </p:cNvPr>
          <p:cNvCxnSpPr>
            <a:cxnSpLocks/>
            <a:stCxn id="5" idx="6"/>
            <a:endCxn id="13" idx="2"/>
          </p:cNvCxnSpPr>
          <p:nvPr/>
        </p:nvCxnSpPr>
        <p:spPr>
          <a:xfrm>
            <a:off x="8371114" y="3037114"/>
            <a:ext cx="2034442" cy="272195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A92BD01A-0B9C-4ED1-B937-15B87FDB95C7}"/>
              </a:ext>
            </a:extLst>
          </p:cNvPr>
          <p:cNvCxnSpPr>
            <a:cxnSpLocks/>
            <a:stCxn id="5" idx="6"/>
            <a:endCxn id="10" idx="1"/>
          </p:cNvCxnSpPr>
          <p:nvPr/>
        </p:nvCxnSpPr>
        <p:spPr>
          <a:xfrm>
            <a:off x="8371114" y="3037114"/>
            <a:ext cx="2134641" cy="1465427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A402635C-57BE-4779-A14B-463B45647758}"/>
              </a:ext>
            </a:extLst>
          </p:cNvPr>
          <p:cNvCxnSpPr>
            <a:cxnSpLocks/>
            <a:stCxn id="5" idx="6"/>
            <a:endCxn id="23" idx="0"/>
          </p:cNvCxnSpPr>
          <p:nvPr/>
        </p:nvCxnSpPr>
        <p:spPr>
          <a:xfrm>
            <a:off x="8371114" y="3037114"/>
            <a:ext cx="1306056" cy="2231981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Curved 34">
            <a:extLst>
              <a:ext uri="{FF2B5EF4-FFF2-40B4-BE49-F238E27FC236}">
                <a16:creationId xmlns:a16="http://schemas.microsoft.com/office/drawing/2014/main" id="{84B07743-3FB9-465D-81ED-90A6D484AE00}"/>
              </a:ext>
            </a:extLst>
          </p:cNvPr>
          <p:cNvCxnSpPr>
            <a:cxnSpLocks/>
            <a:stCxn id="5" idx="6"/>
            <a:endCxn id="11" idx="0"/>
          </p:cNvCxnSpPr>
          <p:nvPr/>
        </p:nvCxnSpPr>
        <p:spPr>
          <a:xfrm flipH="1">
            <a:off x="8065358" y="3037114"/>
            <a:ext cx="305756" cy="2317030"/>
          </a:xfrm>
          <a:prstGeom prst="curvedConnector4">
            <a:avLst>
              <a:gd name="adj1" fmla="val -74765"/>
              <a:gd name="adj2" fmla="val 84531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Curved 24">
            <a:extLst>
              <a:ext uri="{FF2B5EF4-FFF2-40B4-BE49-F238E27FC236}">
                <a16:creationId xmlns:a16="http://schemas.microsoft.com/office/drawing/2014/main" id="{BB251E2F-8657-4BA0-AFDB-2240E82D7C35}"/>
              </a:ext>
            </a:extLst>
          </p:cNvPr>
          <p:cNvCxnSpPr>
            <a:cxnSpLocks/>
            <a:stCxn id="6" idx="6"/>
            <a:endCxn id="11" idx="0"/>
          </p:cNvCxnSpPr>
          <p:nvPr/>
        </p:nvCxnSpPr>
        <p:spPr>
          <a:xfrm>
            <a:off x="7336971" y="5029200"/>
            <a:ext cx="728387" cy="324944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AFD8425A-FC0D-4346-959B-8401FD973CE1}"/>
              </a:ext>
            </a:extLst>
          </p:cNvPr>
          <p:cNvCxnSpPr>
            <a:cxnSpLocks/>
            <a:stCxn id="6" idx="6"/>
            <a:endCxn id="23" idx="0"/>
          </p:cNvCxnSpPr>
          <p:nvPr/>
        </p:nvCxnSpPr>
        <p:spPr>
          <a:xfrm>
            <a:off x="7336971" y="5029200"/>
            <a:ext cx="2340199" cy="239895"/>
          </a:xfrm>
          <a:prstGeom prst="curvedConnector2">
            <a:avLst/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or: Curved 29">
            <a:extLst>
              <a:ext uri="{FF2B5EF4-FFF2-40B4-BE49-F238E27FC236}">
                <a16:creationId xmlns:a16="http://schemas.microsoft.com/office/drawing/2014/main" id="{833C7160-92AA-42C4-8E24-B37CF1FB85A0}"/>
              </a:ext>
            </a:extLst>
          </p:cNvPr>
          <p:cNvCxnSpPr>
            <a:cxnSpLocks/>
            <a:stCxn id="6" idx="6"/>
            <a:endCxn id="10" idx="1"/>
          </p:cNvCxnSpPr>
          <p:nvPr/>
        </p:nvCxnSpPr>
        <p:spPr>
          <a:xfrm flipV="1">
            <a:off x="7336971" y="4502541"/>
            <a:ext cx="3168784" cy="526659"/>
          </a:xfrm>
          <a:prstGeom prst="curvedConnector4">
            <a:avLst>
              <a:gd name="adj1" fmla="val 46634"/>
              <a:gd name="adj2" fmla="val 127933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9ABD0DB8-CE1A-47D6-8EC7-064BBA86EE36}"/>
              </a:ext>
            </a:extLst>
          </p:cNvPr>
          <p:cNvCxnSpPr>
            <a:cxnSpLocks/>
            <a:stCxn id="6" idx="6"/>
            <a:endCxn id="13" idx="2"/>
          </p:cNvCxnSpPr>
          <p:nvPr/>
        </p:nvCxnSpPr>
        <p:spPr>
          <a:xfrm flipV="1">
            <a:off x="7336971" y="3309309"/>
            <a:ext cx="3068585" cy="1719891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>
                <a:lumMod val="6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512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BARI: shooting 4K video of deep-sea animals and habitats by Jose Antunes -  ProVideo Coalition">
            <a:extLst>
              <a:ext uri="{FF2B5EF4-FFF2-40B4-BE49-F238E27FC236}">
                <a16:creationId xmlns:a16="http://schemas.microsoft.com/office/drawing/2014/main" id="{546AF7CC-CADA-4B56-89EB-7020881D6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39" y="2045263"/>
            <a:ext cx="3000092" cy="238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947B60-FF13-4541-8D5B-549740A8D8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44" t="15023" r="19013" b="12912"/>
          <a:stretch/>
        </p:blipFill>
        <p:spPr>
          <a:xfrm>
            <a:off x="2981676" y="2054737"/>
            <a:ext cx="3035556" cy="238132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E6223E0-A111-43CD-9F57-E9F32A357A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7232" y="2054737"/>
            <a:ext cx="3084118" cy="23130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3A87946-757D-4707-940A-B8D3324A28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380679"/>
            <a:ext cx="3918581" cy="25591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911372-8607-405D-8EB2-BE5234401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UHD and HD Imaging Systems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B30393-C22D-4428-8041-FAAD05A7F20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8726"/>
          <a:stretch/>
        </p:blipFill>
        <p:spPr>
          <a:xfrm>
            <a:off x="8575845" y="4380565"/>
            <a:ext cx="3609621" cy="24774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695B0B-9D2B-4886-99F7-6C6DDBDCC36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13499" y="4380564"/>
            <a:ext cx="4669952" cy="24646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95D85A-68AD-41D2-AD12-063A53E4A253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3" t="7900" r="19301"/>
          <a:stretch/>
        </p:blipFill>
        <p:spPr>
          <a:xfrm rot="10800000">
            <a:off x="9101350" y="2067479"/>
            <a:ext cx="3084116" cy="2313086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0DE1209-19E9-4C5A-B638-BDF03D62C572}"/>
              </a:ext>
            </a:extLst>
          </p:cNvPr>
          <p:cNvSpPr/>
          <p:nvPr/>
        </p:nvSpPr>
        <p:spPr>
          <a:xfrm>
            <a:off x="10176138" y="130035"/>
            <a:ext cx="1749048" cy="1749048"/>
          </a:xfrm>
          <a:prstGeom prst="ellipse">
            <a:avLst/>
          </a:prstGeom>
          <a:solidFill>
            <a:srgbClr val="4472C4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Extending human perception</a:t>
            </a:r>
          </a:p>
        </p:txBody>
      </p:sp>
    </p:spTree>
    <p:extLst>
      <p:ext uri="{BB962C8B-B14F-4D97-AF65-F5344CB8AC3E}">
        <p14:creationId xmlns:p14="http://schemas.microsoft.com/office/powerpoint/2010/main" val="1655839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2map-example-hr20240522_115345">
            <a:hlinkClick r:id="" action="ppaction://media"/>
            <a:extLst>
              <a:ext uri="{FF2B5EF4-FFF2-40B4-BE49-F238E27FC236}">
                <a16:creationId xmlns:a16="http://schemas.microsoft.com/office/drawing/2014/main" id="{AD5B4382-D3F6-423D-9CDB-CF535F327A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79133" y="-170699"/>
            <a:ext cx="13328496" cy="70286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57CE2F-66C9-4D11-A64D-44EC9526E4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8204" y="-45720"/>
            <a:ext cx="2310254" cy="126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12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1C876-2201-416A-8731-91F3E5FEF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Piscivore-Cam</a:t>
            </a:r>
          </a:p>
        </p:txBody>
      </p:sp>
      <p:pic>
        <p:nvPicPr>
          <p:cNvPr id="4" name="Ahi_PC2_20240415_2 Piscivore_20240418T220019Z_Ahi_PC2_2_05-21">
            <a:hlinkClick r:id="" action="ppaction://media"/>
            <a:extLst>
              <a:ext uri="{FF2B5EF4-FFF2-40B4-BE49-F238E27FC236}">
                <a16:creationId xmlns:a16="http://schemas.microsoft.com/office/drawing/2014/main" id="{4A0D5A66-3E23-4AD5-A384-7CEC0FE3F6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9083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57D875-DA6E-434A-8329-C04CACA0DA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058" y="223633"/>
            <a:ext cx="2219635" cy="1467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89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003C54-85DB-4828-9173-F761A6728E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" y="0"/>
            <a:ext cx="12131040" cy="682371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BDAB75-3B29-49F1-91BD-A6DC6F229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Time-Lapse Camera Systems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030CCE9-F157-4AEC-A52D-52ACDE947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307" y="2837497"/>
            <a:ext cx="2970402" cy="435133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Special case of extending perception to deep sea and long duration</a:t>
            </a:r>
          </a:p>
          <a:p>
            <a:r>
              <a:rPr lang="en-US" dirty="0"/>
              <a:t>Full-frame camera with lights, batteries, and specialized controller</a:t>
            </a:r>
          </a:p>
          <a:p>
            <a:r>
              <a:rPr lang="en-US" dirty="0"/>
              <a:t>Key challenge is efficient temporal sampling, minimizing Jules per photon and idle energy consumption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11F0B7-C045-4293-A4CF-3F677CCB5B45}"/>
              </a:ext>
            </a:extLst>
          </p:cNvPr>
          <p:cNvSpPr/>
          <p:nvPr/>
        </p:nvSpPr>
        <p:spPr>
          <a:xfrm>
            <a:off x="10176138" y="130035"/>
            <a:ext cx="1749048" cy="1749048"/>
          </a:xfrm>
          <a:prstGeom prst="ellipse">
            <a:avLst/>
          </a:prstGeom>
          <a:solidFill>
            <a:srgbClr val="4472C4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Extending human perception</a:t>
            </a:r>
          </a:p>
        </p:txBody>
      </p:sp>
    </p:spTree>
    <p:extLst>
      <p:ext uri="{BB962C8B-B14F-4D97-AF65-F5344CB8AC3E}">
        <p14:creationId xmlns:p14="http://schemas.microsoft.com/office/powerpoint/2010/main" val="2673004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FCF5913-2044-4F36-98A1-64D5422A8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4777" y="67376"/>
            <a:ext cx="5332797" cy="30721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170DE7-B6EE-42B2-8578-75BCB1E679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4777" y="2858704"/>
            <a:ext cx="5332798" cy="35551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5461B85-DA4E-488A-B629-55AF024650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24" y="2858704"/>
            <a:ext cx="5332797" cy="3555198"/>
          </a:xfrm>
          <a:prstGeom prst="rect">
            <a:avLst/>
          </a:prstGeom>
        </p:spPr>
      </p:pic>
      <p:sp>
        <p:nvSpPr>
          <p:cNvPr id="10" name="AutoShape 2" descr="20221110T203955Z--1e8e95cf-6f08-426a-92e6-93d9b27c21c5.png">
            <a:extLst>
              <a:ext uri="{FF2B5EF4-FFF2-40B4-BE49-F238E27FC236}">
                <a16:creationId xmlns:a16="http://schemas.microsoft.com/office/drawing/2014/main" id="{39B535E6-FF6A-4F8C-866C-FA6A4CCE1B6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775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0F7CD97-F8F4-4029-9736-5F2293DF4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80836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04F315-5731-4248-ACDA-3BFA53E09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Machine Vision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A0AF9-CA14-44CE-8888-26D3F4524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300113" cy="4351338"/>
          </a:xfrm>
        </p:spPr>
        <p:txBody>
          <a:bodyPr>
            <a:normAutofit/>
          </a:bodyPr>
          <a:lstStyle/>
          <a:p>
            <a:r>
              <a:rPr lang="en-US" dirty="0"/>
              <a:t>Calibrated single- and multi-camera systems</a:t>
            </a:r>
          </a:p>
          <a:p>
            <a:r>
              <a:rPr lang="en-US" dirty="0" err="1"/>
              <a:t>Lightfield</a:t>
            </a:r>
            <a:endParaRPr lang="en-US" dirty="0"/>
          </a:p>
          <a:p>
            <a:r>
              <a:rPr lang="en-US" dirty="0"/>
              <a:t>Structured light</a:t>
            </a:r>
          </a:p>
          <a:p>
            <a:r>
              <a:rPr lang="en-US" dirty="0"/>
              <a:t>Lidar</a:t>
            </a:r>
          </a:p>
          <a:p>
            <a:r>
              <a:rPr lang="en-US" dirty="0"/>
              <a:t>Microscopy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B6D8507-BA8C-4607-8766-72038133AAD5}"/>
              </a:ext>
            </a:extLst>
          </p:cNvPr>
          <p:cNvSpPr/>
          <p:nvPr/>
        </p:nvSpPr>
        <p:spPr>
          <a:xfrm>
            <a:off x="10156600" y="153382"/>
            <a:ext cx="1749048" cy="1749048"/>
          </a:xfrm>
          <a:prstGeom prst="ellipse">
            <a:avLst/>
          </a:prstGeom>
          <a:solidFill>
            <a:srgbClr val="BF900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Semi-automated quantification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B73B2B-17CE-4A57-A3E9-14CD18A186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4298" y="2808683"/>
            <a:ext cx="4119176" cy="3684191"/>
          </a:xfrm>
          <a:prstGeom prst="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3A45AFA-B25D-4E6A-8F81-7FAAD3736163}"/>
              </a:ext>
            </a:extLst>
          </p:cNvPr>
          <p:cNvSpPr/>
          <p:nvPr/>
        </p:nvSpPr>
        <p:spPr>
          <a:xfrm>
            <a:off x="4427621" y="1597794"/>
            <a:ext cx="1068404" cy="1097280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7CA65F-CB75-4AB3-ACF5-A4E3696675F0}"/>
              </a:ext>
            </a:extLst>
          </p:cNvPr>
          <p:cNvCxnSpPr/>
          <p:nvPr/>
        </p:nvCxnSpPr>
        <p:spPr>
          <a:xfrm>
            <a:off x="5496025" y="1597794"/>
            <a:ext cx="6695975" cy="1183907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BD54D021-7DC2-4838-8FD0-AA5E461207A4}"/>
              </a:ext>
            </a:extLst>
          </p:cNvPr>
          <p:cNvSpPr/>
          <p:nvPr/>
        </p:nvSpPr>
        <p:spPr>
          <a:xfrm>
            <a:off x="9699399" y="2952712"/>
            <a:ext cx="1273401" cy="1273401"/>
          </a:xfrm>
          <a:prstGeom prst="ellipse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20C86C-F53F-419D-956E-F5F95F45187D}"/>
              </a:ext>
            </a:extLst>
          </p:cNvPr>
          <p:cNvSpPr txBox="1"/>
          <p:nvPr/>
        </p:nvSpPr>
        <p:spPr>
          <a:xfrm>
            <a:off x="9934209" y="3244334"/>
            <a:ext cx="1134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 mm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581B386-35FF-479B-94F2-1759288C3F81}"/>
              </a:ext>
            </a:extLst>
          </p:cNvPr>
          <p:cNvCxnSpPr>
            <a:cxnSpLocks/>
          </p:cNvCxnSpPr>
          <p:nvPr/>
        </p:nvCxnSpPr>
        <p:spPr>
          <a:xfrm>
            <a:off x="9782646" y="3589412"/>
            <a:ext cx="1106905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al 15">
            <a:extLst>
              <a:ext uri="{FF2B5EF4-FFF2-40B4-BE49-F238E27FC236}">
                <a16:creationId xmlns:a16="http://schemas.microsoft.com/office/drawing/2014/main" id="{7607F498-4E77-4CB0-9440-A913229515CF}"/>
              </a:ext>
            </a:extLst>
          </p:cNvPr>
          <p:cNvSpPr/>
          <p:nvPr/>
        </p:nvSpPr>
        <p:spPr>
          <a:xfrm>
            <a:off x="11523859" y="3407000"/>
            <a:ext cx="1025812" cy="1025812"/>
          </a:xfrm>
          <a:prstGeom prst="ellipse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15A65C7-EA40-4CD7-A919-EF28F479CE0F}"/>
              </a:ext>
            </a:extLst>
          </p:cNvPr>
          <p:cNvCxnSpPr>
            <a:cxnSpLocks/>
          </p:cNvCxnSpPr>
          <p:nvPr/>
        </p:nvCxnSpPr>
        <p:spPr>
          <a:xfrm>
            <a:off x="10336098" y="3613666"/>
            <a:ext cx="1700667" cy="345078"/>
          </a:xfrm>
          <a:prstGeom prst="straightConnector1">
            <a:avLst/>
          </a:prstGeom>
          <a:ln w="28575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95AFF98B-1853-417E-9306-75C9A2933D5F}"/>
              </a:ext>
            </a:extLst>
          </p:cNvPr>
          <p:cNvSpPr txBox="1"/>
          <p:nvPr/>
        </p:nvSpPr>
        <p:spPr>
          <a:xfrm>
            <a:off x="10663731" y="3761328"/>
            <a:ext cx="1134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12 mm</a:t>
            </a:r>
          </a:p>
        </p:txBody>
      </p:sp>
    </p:spTree>
    <p:extLst>
      <p:ext uri="{BB962C8B-B14F-4D97-AF65-F5344CB8AC3E}">
        <p14:creationId xmlns:p14="http://schemas.microsoft.com/office/powerpoint/2010/main" val="273071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663B7-769B-4014-8C9F-3C0B85E6F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E51BF-058D-4A8C-8748-7D97F9F64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059" y="4006587"/>
            <a:ext cx="3497790" cy="24862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167ED6-7A10-470D-BEA1-A3F9BB3ECF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6037" y="4006587"/>
            <a:ext cx="2949823" cy="23845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2DEC0E-46B0-4133-B74A-5759C88B94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6262" y="1743925"/>
            <a:ext cx="2997538" cy="2428835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44234B2-8F9B-40C6-9782-1EAADB76584F}"/>
              </a:ext>
            </a:extLst>
          </p:cNvPr>
          <p:cNvSpPr/>
          <p:nvPr/>
        </p:nvSpPr>
        <p:spPr>
          <a:xfrm>
            <a:off x="10156600" y="153382"/>
            <a:ext cx="1749048" cy="1749048"/>
          </a:xfrm>
          <a:prstGeom prst="ellipse">
            <a:avLst/>
          </a:prstGeom>
          <a:solidFill>
            <a:srgbClr val="BF900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Semi-automated quantification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AEE891-30A1-480E-BAA0-20A6D761BA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56262" y="4006587"/>
            <a:ext cx="2997538" cy="248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8080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s://lh7-us.googleusercontent.com/x6DaHbOJas0kX5vObuK6uOLWBz7XWfC5rUz72GH6ErARzWXToNEYnyiv1FalhsmMKYE0855ROBG3-8bgQvHjQgiWmSsO6elhrXBwY1-Hsz_icS8VG-yTXv0CpX9fR2_CnFN8-mW6HiyH-b1I0ulFd9QlPw=s2048">
            <a:extLst>
              <a:ext uri="{FF2B5EF4-FFF2-40B4-BE49-F238E27FC236}">
                <a16:creationId xmlns:a16="http://schemas.microsoft.com/office/drawing/2014/main" id="{E6E3C17D-421F-4547-BBF0-E1619850B7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51" t="5316" r="4309" b="18744"/>
          <a:stretch/>
        </p:blipFill>
        <p:spPr bwMode="auto">
          <a:xfrm>
            <a:off x="3930815" y="0"/>
            <a:ext cx="91554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04F315-5731-4248-ACDA-3BFA53E09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Automated Mapping and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A0AF9-CA14-44CE-8888-26D3F4524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300113" cy="4351338"/>
          </a:xfrm>
        </p:spPr>
        <p:txBody>
          <a:bodyPr>
            <a:normAutofit/>
          </a:bodyPr>
          <a:lstStyle/>
          <a:p>
            <a:r>
              <a:rPr lang="en-US" dirty="0"/>
              <a:t>Calibrated single- and multi-camera systems</a:t>
            </a:r>
          </a:p>
          <a:p>
            <a:r>
              <a:rPr lang="en-US" dirty="0"/>
              <a:t>Structured light</a:t>
            </a:r>
          </a:p>
          <a:p>
            <a:r>
              <a:rPr lang="en-US" dirty="0"/>
              <a:t>Lidar</a:t>
            </a:r>
          </a:p>
          <a:p>
            <a:r>
              <a:rPr lang="en-US" dirty="0"/>
              <a:t>Forward-looking sonar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A9B30D3-DE67-4362-B584-2990686B7967}"/>
              </a:ext>
            </a:extLst>
          </p:cNvPr>
          <p:cNvSpPr/>
          <p:nvPr/>
        </p:nvSpPr>
        <p:spPr>
          <a:xfrm>
            <a:off x="10057941" y="153382"/>
            <a:ext cx="1749048" cy="1749048"/>
          </a:xfrm>
          <a:prstGeom prst="ellipse">
            <a:avLst/>
          </a:prstGeom>
          <a:solidFill>
            <a:srgbClr val="00C03B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navigation, control, mapping, and tracking</a:t>
            </a:r>
          </a:p>
        </p:txBody>
      </p:sp>
    </p:spTree>
    <p:extLst>
      <p:ext uri="{BB962C8B-B14F-4D97-AF65-F5344CB8AC3E}">
        <p14:creationId xmlns:p14="http://schemas.microsoft.com/office/powerpoint/2010/main" val="7529817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lh7-us.googleusercontent.com/Vr61_rEHTouAnK0bnS4aeNL9RExz__V_Sf8vBh-31Fzrv0PCjhMngluJL280vUUSDfO3nUdS4lUcvmUkzjX7eFEDMJU6Z0VF5v8yuHx_fGWw8IlKVR0hOSbnpdyu3qbFXoFMdi3KWGjWM6kfFg95MW8l9w=s2048">
            <a:extLst>
              <a:ext uri="{FF2B5EF4-FFF2-40B4-BE49-F238E27FC236}">
                <a16:creationId xmlns:a16="http://schemas.microsoft.com/office/drawing/2014/main" id="{57D10B74-A611-4F7A-88DB-415429A18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770" y="3449521"/>
            <a:ext cx="4241533" cy="31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s://lh7-us.googleusercontent.com/wld-EZIsLm8mz4tnisQ_jmnM-1IGtwJKwiCidtsWD-nqRhoR-MPIJrtByxNhXXAD_BDqQeEuQWSxY4y_zqbi_PqfwtmGKFkQ0HHDG3OlguNE2sfSuZqTAdoBMf1uPxbevnLl5lbgLyZEHbMCd9rASKh3IA=s2048">
            <a:extLst>
              <a:ext uri="{FF2B5EF4-FFF2-40B4-BE49-F238E27FC236}">
                <a16:creationId xmlns:a16="http://schemas.microsoft.com/office/drawing/2014/main" id="{17639169-9C77-4DDF-B294-0A749C753F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7" t="27790" r="18642" b="29684"/>
          <a:stretch/>
        </p:blipFill>
        <p:spPr bwMode="auto">
          <a:xfrm>
            <a:off x="10131095" y="3449522"/>
            <a:ext cx="1796208" cy="109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CA1ACCC-454B-43D4-A93B-81E341A93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Automated Mapping and Control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CDD954-45C1-43BC-906F-861F35AA6C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356"/>
          <a:stretch/>
        </p:blipFill>
        <p:spPr>
          <a:xfrm>
            <a:off x="315756" y="3459625"/>
            <a:ext cx="3094524" cy="31808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0799560-162B-455D-A5E4-B033EABBE52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365" t="15309" r="19334"/>
          <a:stretch/>
        </p:blipFill>
        <p:spPr>
          <a:xfrm>
            <a:off x="3802458" y="3479832"/>
            <a:ext cx="3491134" cy="3160627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EE9FB306-0862-471F-964B-51DD4F850223}"/>
              </a:ext>
            </a:extLst>
          </p:cNvPr>
          <p:cNvSpPr/>
          <p:nvPr/>
        </p:nvSpPr>
        <p:spPr>
          <a:xfrm>
            <a:off x="10057941" y="153382"/>
            <a:ext cx="1749048" cy="1749048"/>
          </a:xfrm>
          <a:prstGeom prst="ellipse">
            <a:avLst/>
          </a:prstGeom>
          <a:solidFill>
            <a:srgbClr val="00C03B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navigation, control, mapping, and tracking</a:t>
            </a:r>
          </a:p>
        </p:txBody>
      </p:sp>
    </p:spTree>
    <p:extLst>
      <p:ext uri="{BB962C8B-B14F-4D97-AF65-F5344CB8AC3E}">
        <p14:creationId xmlns:p14="http://schemas.microsoft.com/office/powerpoint/2010/main" val="42037161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24-05-22_13-48-47">
            <a:hlinkClick r:id="" action="ppaction://media"/>
            <a:extLst>
              <a:ext uri="{FF2B5EF4-FFF2-40B4-BE49-F238E27FC236}">
                <a16:creationId xmlns:a16="http://schemas.microsoft.com/office/drawing/2014/main" id="{8926FB53-1CC8-485C-8F8F-AFB0FB6F82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37B7D5-6CD6-46B6-A3AB-22E5BBAF4E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2177" y="4381973"/>
            <a:ext cx="2949823" cy="238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62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D3EB4-E5DB-4282-A979-ABA3AE7F9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Looking Forward: DiSCO Multispectral Camera</a:t>
            </a:r>
          </a:p>
        </p:txBody>
      </p:sp>
      <p:pic>
        <p:nvPicPr>
          <p:cNvPr id="2050" name="Picture 2" descr="https://lh7-us.googleusercontent.com/2VXhW6Y9yLQtYu4sOxQNFulV7QQ7gVqaEw6eAWb9_UAqgx0zxW2g1L2KIp_4VFMnNeCYkyOLdgEOQvcu8FkSzXS_3d32BKbVkN03aLNGQXVKuyIW311f3zse_W7mxOOqQDa430EYoYGRR4VYk96_XZqUeQ=s2048">
            <a:extLst>
              <a:ext uri="{FF2B5EF4-FFF2-40B4-BE49-F238E27FC236}">
                <a16:creationId xmlns:a16="http://schemas.microsoft.com/office/drawing/2014/main" id="{69616947-C241-4C0D-B811-68CCC12749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215813" y="881813"/>
            <a:ext cx="5122446" cy="682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284307-297B-4449-9547-D4A169CE7A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63" y="1690688"/>
            <a:ext cx="6460663" cy="52770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1E74FA-C474-4A61-BCA9-2507543A2A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1977" y="1735553"/>
            <a:ext cx="2870023" cy="281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3397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D3EB4-E5DB-4282-A979-ABA3AE7F9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Looking Forward: </a:t>
            </a:r>
            <a:r>
              <a:rPr lang="en-US" dirty="0" err="1"/>
              <a:t>SINKing</a:t>
            </a:r>
            <a:r>
              <a:rPr lang="en-US" dirty="0"/>
              <a:t> Ecology Robot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E48960-171D-4E1C-88F1-C8690293D4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856647" y="1352567"/>
            <a:ext cx="7335353" cy="55054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FC4313-0765-4926-8FF0-783B80F738E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52399" y="1352566"/>
            <a:ext cx="7259053" cy="5523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1306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C93B1-5F44-4AB8-9D0B-0D1D54D4E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Looking Forward: Underwater HSI Mapping</a:t>
            </a:r>
          </a:p>
        </p:txBody>
      </p:sp>
      <p:pic>
        <p:nvPicPr>
          <p:cNvPr id="4098" name="Picture 2" descr="https://lh7-us.googleusercontent.com/gaeuoMiYMV99rsjsKzFGwLcIGZVerogNMjZHnTRXaiYgtQdns9Oep5Z0qewiwbDueV-tURsvIem2xuA4ACqZbkybGSbWLTJgRsL4jONHgO5DmdVLmzbXk3mmiI_N_2B5blYCXmleFQ3I6GkCPGE1Ja3ZzQ=s2048">
            <a:extLst>
              <a:ext uri="{FF2B5EF4-FFF2-40B4-BE49-F238E27FC236}">
                <a16:creationId xmlns:a16="http://schemas.microsoft.com/office/drawing/2014/main" id="{AD8D3F51-AFD9-4BEB-AAB4-4253A7CC65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3352184"/>
            <a:ext cx="7845066" cy="335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s://lh7-us.googleusercontent.com/zzVOMjvKMJahAob8uG_1QdTLT2B6Jn_V-EClluDMbRFFfzKYe171RLoG7LOMDFuVujVxUH4AYuXuJ7scdSLhfUib9TQB3DB14J4Cc09TM6L5AtWNF6Q-A_W3fO8XCgOrTOfIxPhlN1P01IdI_ob7ne1PSg=s2048">
            <a:extLst>
              <a:ext uri="{FF2B5EF4-FFF2-40B4-BE49-F238E27FC236}">
                <a16:creationId xmlns:a16="http://schemas.microsoft.com/office/drawing/2014/main" id="{A8161308-778B-496F-8CF8-E8103B0C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17" y="1388468"/>
            <a:ext cx="2743200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s://lh7-us.googleusercontent.com/3m0t7OfPJ5cV63G-GH2_LlObUFXstA1KZKdbAYAwpjAPA3HBxiGnEFfyHcJwkXYSII21eVqcXVMvT3ExR3YrmO6eoiskwluUMjUKli_vO9S0P64phZCuJFLm_Bi7a9yM6B1-4HbAgiMwePq41jJokQNd5Q=s2048">
            <a:extLst>
              <a:ext uri="{FF2B5EF4-FFF2-40B4-BE49-F238E27FC236}">
                <a16:creationId xmlns:a16="http://schemas.microsoft.com/office/drawing/2014/main" id="{EDF94047-5A40-4667-A855-92590D86D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17" y="4693643"/>
            <a:ext cx="2881463" cy="2164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8156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2E8B9-BAD6-4C35-BAEC-6E647E036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A458F-00C4-481C-AAC7-DBEBB726C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Imaging Systems are essential to Science, Engineering and Operations at MBARI</a:t>
            </a:r>
          </a:p>
          <a:p>
            <a:r>
              <a:rPr lang="en-US" i="1" dirty="0"/>
              <a:t>A long history of extending human perception into the deep sea is now expanding to use imaging for measurement, quantification, control, navigation, and mapping</a:t>
            </a:r>
          </a:p>
          <a:p>
            <a:r>
              <a:rPr lang="en-US" i="1" dirty="0"/>
              <a:t>New imaging modalities are rapidly integrating into production science and operation tools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038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10739</TotalTime>
  <Words>394</Words>
  <Application>Microsoft Office PowerPoint</Application>
  <PresentationFormat>Widescreen</PresentationFormat>
  <Paragraphs>85</Paragraphs>
  <Slides>20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MBARI Imaging Systems Overview</vt:lpstr>
      <vt:lpstr>Outline</vt:lpstr>
      <vt:lpstr>Imaging systems at MBARI and how we use them</vt:lpstr>
      <vt:lpstr>Imaging systems at MBARI and how we use them</vt:lpstr>
      <vt:lpstr>Imaging systems at MBARI and how we use them</vt:lpstr>
      <vt:lpstr>Imaging systems at MBARI and how we use them</vt:lpstr>
      <vt:lpstr>UHD and HD Imaging Systems</vt:lpstr>
      <vt:lpstr>PowerPoint Presentation</vt:lpstr>
      <vt:lpstr>Piscivore-Cam</vt:lpstr>
      <vt:lpstr>Time-Lapse Camera Systems</vt:lpstr>
      <vt:lpstr>PowerPoint Presentation</vt:lpstr>
      <vt:lpstr>Machine Vision Systems</vt:lpstr>
      <vt:lpstr>PowerPoint Presentation</vt:lpstr>
      <vt:lpstr>Automated Mapping and Control</vt:lpstr>
      <vt:lpstr>Automated Mapping and Control</vt:lpstr>
      <vt:lpstr>PowerPoint Presentation</vt:lpstr>
      <vt:lpstr>Looking Forward: DiSCO Multispectral Camera</vt:lpstr>
      <vt:lpstr>Looking Forward: SINKing Ecology Robot</vt:lpstr>
      <vt:lpstr>Looking Forward: Underwater HSI Mapping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Roberts</dc:creator>
  <cp:lastModifiedBy>Paul Roberts</cp:lastModifiedBy>
  <cp:revision>87</cp:revision>
  <dcterms:created xsi:type="dcterms:W3CDTF">2022-05-27T18:29:43Z</dcterms:created>
  <dcterms:modified xsi:type="dcterms:W3CDTF">2024-05-23T15:44:38Z</dcterms:modified>
</cp:coreProperties>
</file>