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1" r:id="rId4"/>
    <p:sldId id="262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8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8CB21-75CF-4DE1-A168-3B299BC21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BA6B91-830D-4BFB-843A-BEFF2EB78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D5C9E-2E8A-4939-8181-0850DBE6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35B66-430A-4A08-9D69-85BBDC178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442E2-9A23-4AD6-9097-DADE9388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28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0BB32-1E98-454B-8BD8-95213F84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1ACB46-E36A-49D9-9275-E09EACF57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72E0D-F35C-40C5-AFB8-B90EB3A4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4C4-AD2A-4502-ADD7-607D04F7F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B6B4D-9C3B-40C3-8570-2DA0DF6A5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7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6A5A47-ED9F-4DBF-8855-9739DB787D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0B88B4-5254-45DA-AFBF-D22BC3319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79566-C356-4A95-B584-4CF20E73C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17D35-DC38-438C-8391-D02F40165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09057-1FDC-4256-A945-56C792A1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1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DA3B-1E50-4E78-87D2-937FBBCE1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0688E-19E1-41BF-AB72-2C8C11453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93154-5D2F-4797-94D6-27A839DA7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0226F-8631-41F0-88DC-D9CEEE170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D8B15-1F2B-4D3D-9080-17261CDE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4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87987-DADB-4910-879B-6144C7A77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01FC7-E0F7-44CD-B115-9C47E0DA0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854D3-9B94-4F41-82E5-584AA784F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F2B5D-FC87-4189-9C77-20117BD73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B0557-DC23-4ACE-86B6-5D7655AC7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1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956AF-69CC-4C95-BA27-5F5E0A8BF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FF539-741F-41D5-8972-2BC816B5F4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F375F-5324-47C4-B4F4-444CB5553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C927D-52F5-4C88-B694-C698A85F1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28435-6C95-465E-82FC-F3481B47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0926F-3518-4960-86F4-D32C51964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12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29F90-0B53-4380-B944-0E92685AC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AE97C-7A57-489E-AA29-F6B847088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8B06A-CCEF-41F6-8767-DE1B274D3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F49382-E816-44FE-B6B8-D5647F359A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E081FE-2C4B-4B0F-A3AB-9333DEC30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A5EAF-16CF-437D-BA46-C839C1F21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FA1EC-A9AC-47B5-910E-D1CC63DBA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561992-9DDE-4A2C-A473-C3F40C36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6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18A2-AF16-4154-9E8B-8BD636BDE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08D9D7-648B-44B5-99D4-2C050EB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D7E1-5A0A-4FAC-895C-9B4746BBD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7980B-C46E-4571-9AFC-23FD762FC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00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445614-90C9-40D4-9C14-7CF39DBC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75E39D-F203-4EE3-AD90-B74DC607E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650D3-A189-4A94-8D26-8B3730EF5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0EA9A-4C1E-4734-AE32-3428C1248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663A9-86E7-43CB-AE68-C33AEC635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A43AB-4215-4B33-8BB0-BC1DA657F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70177-14E8-418A-ABD1-08C5F7A9F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940D1-DD97-465E-BCB5-3721A2A38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C16B9-E823-4F68-8DFD-50739F9D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9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70B6B-C804-4689-81B2-BD181606C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1B1832-E1EA-478F-956A-DC183D2DB3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9DB340-8937-4383-8383-B06FD48BF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44D29-3344-4E82-82D3-238117679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5D8C08-ACC6-454C-9D63-864072E2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A6040-FA17-4A8E-96B7-D1B131751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34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370151-1FC6-41A2-904C-A28E5B858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5B059-14BE-43B9-8041-807B51FF3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AB23C-B147-473D-AC35-C3D554876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079A-D7E6-4255-BFAA-B91261F8CB94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1C952-71DB-4798-BBAC-99E2AFEA3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3F08C-C6C9-42C7-8C24-84AF1F490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598FA-907C-443F-9380-08FDA8EA0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2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ACBE-5337-451A-9F1A-748F64CEF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7184" y="273366"/>
            <a:ext cx="4739640" cy="4486275"/>
          </a:xfrm>
        </p:spPr>
        <p:txBody>
          <a:bodyPr/>
          <a:lstStyle/>
          <a:p>
            <a:r>
              <a:rPr lang="en-US" b="1" i="1" dirty="0"/>
              <a:t>Piscivore</a:t>
            </a:r>
          </a:p>
          <a:p>
            <a:r>
              <a:rPr lang="en-US" dirty="0"/>
              <a:t>Video: 1920x1080p30</a:t>
            </a:r>
          </a:p>
          <a:p>
            <a:r>
              <a:rPr lang="en-US" dirty="0"/>
              <a:t>Camera: </a:t>
            </a:r>
            <a:r>
              <a:rPr lang="en-US" dirty="0" err="1"/>
              <a:t>GoFishCam</a:t>
            </a:r>
            <a:r>
              <a:rPr lang="en-US" dirty="0"/>
              <a:t>, 4W</a:t>
            </a:r>
          </a:p>
          <a:p>
            <a:r>
              <a:rPr lang="en-US" dirty="0"/>
              <a:t>Lighting, ambient</a:t>
            </a:r>
          </a:p>
          <a:p>
            <a:r>
              <a:rPr lang="en-US" dirty="0"/>
              <a:t>Raw Data Rate: 120 MB/s</a:t>
            </a:r>
          </a:p>
          <a:p>
            <a:r>
              <a:rPr lang="en-US" dirty="0"/>
              <a:t>0.5-1.0 m/s</a:t>
            </a:r>
          </a:p>
          <a:p>
            <a:r>
              <a:rPr lang="en-US" dirty="0"/>
              <a:t>1 cm to 10 m size range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FB6EE6-533D-40A6-9621-DEBA3D0A82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559"/>
          <a:stretch/>
        </p:blipFill>
        <p:spPr>
          <a:xfrm>
            <a:off x="208533" y="273366"/>
            <a:ext cx="6921302" cy="4307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1381F0-3615-4D89-87B1-749166B89C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40"/>
          <a:stretch/>
        </p:blipFill>
        <p:spPr>
          <a:xfrm>
            <a:off x="7209582" y="4974142"/>
            <a:ext cx="1892379" cy="17101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11657A-87E1-4795-A7F2-59B7A6FF8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33" y="4974142"/>
            <a:ext cx="2103616" cy="17101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6F2BA3-45FB-4556-B220-CF5418990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9721" y="4974142"/>
            <a:ext cx="2229653" cy="17101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C6C131-B2A1-455A-B434-92902F19E8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2357" y="4974142"/>
            <a:ext cx="2187156" cy="17101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773B1B-BF31-458B-B1D6-FFBC31F5BF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1452" y="4974142"/>
            <a:ext cx="2950548" cy="17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3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ACBE-5337-451A-9F1A-748F64CEF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7184" y="273366"/>
            <a:ext cx="4739640" cy="4486275"/>
          </a:xfrm>
        </p:spPr>
        <p:txBody>
          <a:bodyPr/>
          <a:lstStyle/>
          <a:p>
            <a:r>
              <a:rPr lang="en-US" b="1" i="1" dirty="0"/>
              <a:t>i2MAP</a:t>
            </a:r>
          </a:p>
          <a:p>
            <a:r>
              <a:rPr lang="en-US" dirty="0"/>
              <a:t>Video: 1920x1080p60</a:t>
            </a:r>
          </a:p>
          <a:p>
            <a:r>
              <a:rPr lang="en-US" dirty="0"/>
              <a:t>Lighting, 400 W LED</a:t>
            </a:r>
          </a:p>
          <a:p>
            <a:r>
              <a:rPr lang="en-US" dirty="0"/>
              <a:t>Raw Data Rate: 120 MB/s</a:t>
            </a:r>
          </a:p>
          <a:p>
            <a:r>
              <a:rPr lang="en-US" dirty="0"/>
              <a:t>0.8-1.5 m/s</a:t>
            </a:r>
          </a:p>
          <a:p>
            <a:r>
              <a:rPr lang="en-US" dirty="0"/>
              <a:t>1 cm to 1 m size range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3C7842-EC3C-404C-BEFB-3BF4277FA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" y="273367"/>
            <a:ext cx="6869440" cy="4486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29F1C5-429A-48CC-BB8B-BA76133E3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76" y="4999075"/>
            <a:ext cx="2374820" cy="16851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EA3BBD-7AFE-4B16-81B2-1E7729DDB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2296" y="4999075"/>
            <a:ext cx="2006178" cy="16851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902218-3224-4E90-9101-16EF7CE86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0775" y="4999075"/>
            <a:ext cx="2163842" cy="17203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606FCD-6FDC-443C-94E2-50E72B3198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918" y="4999075"/>
            <a:ext cx="2576476" cy="17203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EA4A43-C17F-4A2B-83A7-0FDC871025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5695" y="4999075"/>
            <a:ext cx="1941662" cy="172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7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ACBE-5337-451A-9F1A-748F64CEF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7184" y="273366"/>
            <a:ext cx="4739640" cy="3974903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/>
              <a:t>Mega Coral Cam (Time Lapse)</a:t>
            </a:r>
          </a:p>
          <a:p>
            <a:r>
              <a:rPr lang="en-US" dirty="0"/>
              <a:t>Images: 48 MP Stills, once per hour</a:t>
            </a:r>
          </a:p>
          <a:p>
            <a:r>
              <a:rPr lang="en-US" dirty="0"/>
              <a:t>Camera(s): Canon 5D MKIII</a:t>
            </a:r>
          </a:p>
          <a:p>
            <a:r>
              <a:rPr lang="en-US" dirty="0"/>
              <a:t>Lighting, Dual 10,000 lumen strobes 1W</a:t>
            </a:r>
          </a:p>
          <a:p>
            <a:r>
              <a:rPr lang="en-US" dirty="0"/>
              <a:t>Raw Data Rate: 0.01MB/s</a:t>
            </a:r>
          </a:p>
          <a:p>
            <a:r>
              <a:rPr lang="en-US" dirty="0"/>
              <a:t>Recorded Data Rate: 0.01 MB/s</a:t>
            </a:r>
          </a:p>
          <a:p>
            <a:r>
              <a:rPr lang="en-US" dirty="0"/>
              <a:t>0.0-0.1 m/s </a:t>
            </a:r>
          </a:p>
          <a:p>
            <a:r>
              <a:rPr lang="en-US" dirty="0"/>
              <a:t>1 cm to 3 m size range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6B25FB-4069-43A6-9C05-7CE4BFB2A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" y="181926"/>
            <a:ext cx="6547104" cy="40663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3B2343-ABCB-4A21-9003-915BB1392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734" y="4353498"/>
            <a:ext cx="3483864" cy="23225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A19CC7-D4F1-487B-87F2-915215BE7A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" y="4353498"/>
            <a:ext cx="3483864" cy="23225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F2F67-BD6F-4385-8839-B876054CC7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292" y="4353498"/>
            <a:ext cx="3494532" cy="232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64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ACBE-5337-451A-9F1A-748F64CEF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7184" y="273366"/>
            <a:ext cx="4739640" cy="3974903"/>
          </a:xfrm>
        </p:spPr>
        <p:txBody>
          <a:bodyPr>
            <a:normAutofit fontScale="85000" lnSpcReduction="10000"/>
          </a:bodyPr>
          <a:lstStyle/>
          <a:p>
            <a:r>
              <a:rPr lang="en-US" b="1" i="1" dirty="0"/>
              <a:t>Macro Coral Cam (Time Lapse)</a:t>
            </a:r>
          </a:p>
          <a:p>
            <a:r>
              <a:rPr lang="en-US" dirty="0"/>
              <a:t>Images: 48 MP Stills, 4 images per hour</a:t>
            </a:r>
          </a:p>
          <a:p>
            <a:r>
              <a:rPr lang="en-US" dirty="0"/>
              <a:t>Camera(s): Canon 5D MKIII</a:t>
            </a:r>
          </a:p>
          <a:p>
            <a:r>
              <a:rPr lang="en-US" dirty="0"/>
              <a:t>Lighting, Dual 10,000 lumen LED strobes 1W</a:t>
            </a:r>
          </a:p>
          <a:p>
            <a:r>
              <a:rPr lang="en-US" dirty="0"/>
              <a:t>Raw Data Rate: 0.01MB/s</a:t>
            </a:r>
          </a:p>
          <a:p>
            <a:r>
              <a:rPr lang="en-US" dirty="0"/>
              <a:t>Recorded Data Rate: 0.01 MB/s</a:t>
            </a:r>
          </a:p>
          <a:p>
            <a:r>
              <a:rPr lang="en-US" dirty="0"/>
              <a:t>0.0-0.1 m/s </a:t>
            </a:r>
          </a:p>
          <a:p>
            <a:r>
              <a:rPr lang="en-US" dirty="0"/>
              <a:t>100 um to 50 cm to 3 m size range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F84A0DBC-55F4-46BB-81A8-B36CD0EB498C}"/>
              </a:ext>
            </a:extLst>
          </p:cNvPr>
          <p:cNvSpPr/>
          <p:nvPr/>
        </p:nvSpPr>
        <p:spPr>
          <a:xfrm>
            <a:off x="11082054" y="6116381"/>
            <a:ext cx="15534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pc="-1" dirty="0">
                <a:solidFill>
                  <a:srgbClr val="FFFFFF"/>
                </a:solidFill>
                <a:latin typeface="Arial"/>
              </a:rPr>
              <a:t>4</a:t>
            </a: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0 </a:t>
            </a:r>
            <a:r>
              <a:rPr lang="en-US" spc="-1" dirty="0">
                <a:solidFill>
                  <a:srgbClr val="FFFFFF"/>
                </a:solidFill>
                <a:latin typeface="Arial"/>
              </a:rPr>
              <a:t>u</a:t>
            </a: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m</a:t>
            </a:r>
            <a:endParaRPr lang="en-US" sz="1800" b="0" strike="noStrike" spc="-1" dirty="0">
              <a:latin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F3F597-5FC8-4F5B-A3A2-51B708FF4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" y="181926"/>
            <a:ext cx="6899831" cy="3974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43D239-B063-4114-9151-1D1D1F4A6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" y="4361688"/>
            <a:ext cx="3355848" cy="2238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BD34F9-115A-44FA-99B8-0D4079EC51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65" y="4385508"/>
            <a:ext cx="3355847" cy="22383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7115D8-E0B6-4BB0-9FAF-91D3026538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754" y="4361687"/>
            <a:ext cx="3429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92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ACBE-5337-451A-9F1A-748F64CEF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7184" y="273366"/>
            <a:ext cx="4739640" cy="4486275"/>
          </a:xfrm>
        </p:spPr>
        <p:txBody>
          <a:bodyPr>
            <a:normAutofit fontScale="92500"/>
          </a:bodyPr>
          <a:lstStyle/>
          <a:p>
            <a:r>
              <a:rPr lang="en-US" b="1" i="1" dirty="0"/>
              <a:t>Chiton</a:t>
            </a:r>
          </a:p>
          <a:p>
            <a:r>
              <a:rPr lang="en-US" dirty="0"/>
              <a:t>Video: 140 MB stills up to 10 Hz</a:t>
            </a:r>
          </a:p>
          <a:p>
            <a:r>
              <a:rPr lang="en-US" dirty="0"/>
              <a:t>Camera(s): 7x FLIR IMX183 10W</a:t>
            </a:r>
          </a:p>
          <a:p>
            <a:r>
              <a:rPr lang="en-US" dirty="0"/>
              <a:t>Lighting, 300,000 lumen strobes 7W</a:t>
            </a:r>
          </a:p>
          <a:p>
            <a:r>
              <a:rPr lang="en-US" dirty="0"/>
              <a:t>Raw Data Rate: 1400 MB/s</a:t>
            </a:r>
          </a:p>
          <a:p>
            <a:r>
              <a:rPr lang="en-US" dirty="0"/>
              <a:t>Recorded Data Rate: 1.4 MB/s</a:t>
            </a:r>
          </a:p>
          <a:p>
            <a:r>
              <a:rPr lang="en-US" dirty="0"/>
              <a:t>0.5-1.0 m/s</a:t>
            </a:r>
          </a:p>
          <a:p>
            <a:r>
              <a:rPr lang="en-US" dirty="0"/>
              <a:t>1 mm to 20 cm size range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247A36-829A-458D-A27B-BDC0D2D051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8"/>
          <a:stretch/>
        </p:blipFill>
        <p:spPr>
          <a:xfrm>
            <a:off x="265176" y="273366"/>
            <a:ext cx="6916855" cy="4033458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53CCDBEE-38E2-4072-B8A7-CD5A8B67C2F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65176" y="4451239"/>
            <a:ext cx="3946158" cy="222483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225624DF-B611-4902-943D-A6C0054FD8EC}"/>
              </a:ext>
            </a:extLst>
          </p:cNvPr>
          <p:cNvPicPr/>
          <p:nvPr/>
        </p:nvPicPr>
        <p:blipFill rotWithShape="1">
          <a:blip r:embed="rId4"/>
          <a:srcRect r="47989" b="36391"/>
          <a:stretch/>
        </p:blipFill>
        <p:spPr>
          <a:xfrm>
            <a:off x="4417581" y="4451239"/>
            <a:ext cx="3651498" cy="222483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75045BBE-0FA8-4201-98A7-E8E6EDE1DFD2}"/>
              </a:ext>
            </a:extLst>
          </p:cNvPr>
          <p:cNvPicPr/>
          <p:nvPr/>
        </p:nvPicPr>
        <p:blipFill rotWithShape="1">
          <a:blip r:embed="rId5"/>
          <a:srcRect r="41716" b="37747"/>
          <a:stretch/>
        </p:blipFill>
        <p:spPr>
          <a:xfrm>
            <a:off x="8275326" y="4451239"/>
            <a:ext cx="3651498" cy="221428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F84A0DBC-55F4-46BB-81A8-B36CD0EB498C}"/>
              </a:ext>
            </a:extLst>
          </p:cNvPr>
          <p:cNvSpPr/>
          <p:nvPr/>
        </p:nvSpPr>
        <p:spPr>
          <a:xfrm>
            <a:off x="11082054" y="6116381"/>
            <a:ext cx="1553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5 mm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0" name="Straight Connector 16">
            <a:extLst>
              <a:ext uri="{FF2B5EF4-FFF2-40B4-BE49-F238E27FC236}">
                <a16:creationId xmlns:a16="http://schemas.microsoft.com/office/drawing/2014/main" id="{7D7C025E-4B98-4912-8AFD-895E4EE91E34}"/>
              </a:ext>
            </a:extLst>
          </p:cNvPr>
          <p:cNvSpPr/>
          <p:nvPr/>
        </p:nvSpPr>
        <p:spPr>
          <a:xfrm flipH="1">
            <a:off x="11182728" y="6498626"/>
            <a:ext cx="50688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06F2EA52-056F-4E78-ACBE-4F7B0D1EE2A1}"/>
              </a:ext>
            </a:extLst>
          </p:cNvPr>
          <p:cNvSpPr/>
          <p:nvPr/>
        </p:nvSpPr>
        <p:spPr>
          <a:xfrm>
            <a:off x="7182031" y="6116381"/>
            <a:ext cx="1553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10 mm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22" name="Straight Connector 5">
            <a:extLst>
              <a:ext uri="{FF2B5EF4-FFF2-40B4-BE49-F238E27FC236}">
                <a16:creationId xmlns:a16="http://schemas.microsoft.com/office/drawing/2014/main" id="{C8A2CB33-F910-409A-A8A9-658D2684D695}"/>
              </a:ext>
            </a:extLst>
          </p:cNvPr>
          <p:cNvSpPr/>
          <p:nvPr/>
        </p:nvSpPr>
        <p:spPr>
          <a:xfrm flipH="1">
            <a:off x="7284991" y="6485381"/>
            <a:ext cx="50688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66138128-FA17-41BD-B59B-8783CABBD179}"/>
              </a:ext>
            </a:extLst>
          </p:cNvPr>
          <p:cNvSpPr/>
          <p:nvPr/>
        </p:nvSpPr>
        <p:spPr>
          <a:xfrm>
            <a:off x="3282008" y="6116381"/>
            <a:ext cx="1553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20 mm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24" name="Straight Connector 5">
            <a:extLst>
              <a:ext uri="{FF2B5EF4-FFF2-40B4-BE49-F238E27FC236}">
                <a16:creationId xmlns:a16="http://schemas.microsoft.com/office/drawing/2014/main" id="{3F84FA6C-2789-4A8E-81F8-138E2E7AAC95}"/>
              </a:ext>
            </a:extLst>
          </p:cNvPr>
          <p:cNvSpPr/>
          <p:nvPr/>
        </p:nvSpPr>
        <p:spPr>
          <a:xfrm flipH="1">
            <a:off x="3384968" y="6485741"/>
            <a:ext cx="66024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42311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05B7A8-A1B7-4137-B60B-68C2FAB57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403" y="4462434"/>
            <a:ext cx="3575675" cy="2235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5E8473-BF33-4C2B-ADF3-D1E19A1F8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097" y="4451239"/>
            <a:ext cx="3229708" cy="22462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FACBE-5337-451A-9F1A-748F64CEF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7184" y="273366"/>
            <a:ext cx="4739640" cy="4486275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/>
              <a:t>Planktivore</a:t>
            </a:r>
          </a:p>
          <a:p>
            <a:r>
              <a:rPr lang="en-US" dirty="0"/>
              <a:t>Video: Dual 5 MB stills up to 10 Hz</a:t>
            </a:r>
          </a:p>
          <a:p>
            <a:r>
              <a:rPr lang="en-US" dirty="0"/>
              <a:t>Camera(s): 2x FLIR IMX264 5W</a:t>
            </a:r>
          </a:p>
          <a:p>
            <a:r>
              <a:rPr lang="en-US" dirty="0"/>
              <a:t>Lighting, Dual 10,000 lumen strobes 1W</a:t>
            </a:r>
          </a:p>
          <a:p>
            <a:r>
              <a:rPr lang="en-US" dirty="0"/>
              <a:t>Raw Data Rate: 100 MB/s</a:t>
            </a:r>
          </a:p>
          <a:p>
            <a:r>
              <a:rPr lang="en-US" dirty="0"/>
              <a:t>Recorded Data Rate: 1 MB/s</a:t>
            </a:r>
          </a:p>
          <a:p>
            <a:r>
              <a:rPr lang="en-US" dirty="0"/>
              <a:t>0.5-1.0 m/s</a:t>
            </a:r>
          </a:p>
          <a:p>
            <a:r>
              <a:rPr lang="en-US" dirty="0"/>
              <a:t>20 um to 2 cm size range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F84A0DBC-55F4-46BB-81A8-B36CD0EB498C}"/>
              </a:ext>
            </a:extLst>
          </p:cNvPr>
          <p:cNvSpPr/>
          <p:nvPr/>
        </p:nvSpPr>
        <p:spPr>
          <a:xfrm>
            <a:off x="10762014" y="6115426"/>
            <a:ext cx="15534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80 </a:t>
            </a:r>
            <a:r>
              <a:rPr lang="en-US" spc="-1" dirty="0">
                <a:solidFill>
                  <a:srgbClr val="FFFFFF"/>
                </a:solidFill>
                <a:latin typeface="Arial"/>
              </a:rPr>
              <a:t>u</a:t>
            </a: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m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0" name="Straight Connector 16">
            <a:extLst>
              <a:ext uri="{FF2B5EF4-FFF2-40B4-BE49-F238E27FC236}">
                <a16:creationId xmlns:a16="http://schemas.microsoft.com/office/drawing/2014/main" id="{7D7C025E-4B98-4912-8AFD-895E4EE91E34}"/>
              </a:ext>
            </a:extLst>
          </p:cNvPr>
          <p:cNvSpPr/>
          <p:nvPr/>
        </p:nvSpPr>
        <p:spPr>
          <a:xfrm flipH="1">
            <a:off x="10908408" y="6483304"/>
            <a:ext cx="50688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06F2EA52-056F-4E78-ACBE-4F7B0D1EE2A1}"/>
              </a:ext>
            </a:extLst>
          </p:cNvPr>
          <p:cNvSpPr/>
          <p:nvPr/>
        </p:nvSpPr>
        <p:spPr>
          <a:xfrm>
            <a:off x="7182031" y="6116381"/>
            <a:ext cx="15534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pc="-1" dirty="0">
                <a:solidFill>
                  <a:srgbClr val="FFFFFF"/>
                </a:solidFill>
                <a:latin typeface="Arial"/>
              </a:rPr>
              <a:t>2</a:t>
            </a: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 mm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2" name="Straight Connector 5">
            <a:extLst>
              <a:ext uri="{FF2B5EF4-FFF2-40B4-BE49-F238E27FC236}">
                <a16:creationId xmlns:a16="http://schemas.microsoft.com/office/drawing/2014/main" id="{C8A2CB33-F910-409A-A8A9-658D2684D695}"/>
              </a:ext>
            </a:extLst>
          </p:cNvPr>
          <p:cNvSpPr/>
          <p:nvPr/>
        </p:nvSpPr>
        <p:spPr>
          <a:xfrm flipH="1">
            <a:off x="7284991" y="6485381"/>
            <a:ext cx="50688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66138128-FA17-41BD-B59B-8783CABBD179}"/>
              </a:ext>
            </a:extLst>
          </p:cNvPr>
          <p:cNvSpPr/>
          <p:nvPr/>
        </p:nvSpPr>
        <p:spPr>
          <a:xfrm>
            <a:off x="3282008" y="6116381"/>
            <a:ext cx="15534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1 </a:t>
            </a:r>
            <a:r>
              <a:rPr lang="en-US" spc="-1" dirty="0">
                <a:solidFill>
                  <a:srgbClr val="FFFFFF"/>
                </a:solidFill>
                <a:latin typeface="Arial"/>
              </a:rPr>
              <a:t>c</a:t>
            </a: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m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4" name="Straight Connector 5">
            <a:extLst>
              <a:ext uri="{FF2B5EF4-FFF2-40B4-BE49-F238E27FC236}">
                <a16:creationId xmlns:a16="http://schemas.microsoft.com/office/drawing/2014/main" id="{3F84FA6C-2789-4A8E-81F8-138E2E7AAC95}"/>
              </a:ext>
            </a:extLst>
          </p:cNvPr>
          <p:cNvSpPr/>
          <p:nvPr/>
        </p:nvSpPr>
        <p:spPr>
          <a:xfrm flipH="1">
            <a:off x="3384968" y="6485741"/>
            <a:ext cx="660240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6E814-8B0F-4777-9CAF-1C49CCFF00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49"/>
          <a:stretch/>
        </p:blipFill>
        <p:spPr>
          <a:xfrm>
            <a:off x="265177" y="181926"/>
            <a:ext cx="6690650" cy="4073580"/>
          </a:xfrm>
          <a:prstGeom prst="rect">
            <a:avLst/>
          </a:prstGeom>
        </p:spPr>
      </p:pic>
      <p:pic>
        <p:nvPicPr>
          <p:cNvPr id="2052" name="Picture 4" descr="http://deeprip.shore.mbari.org/static/images/PTVR02LM/19829/1982951/LRAH12_20240416T122133.771833Z_PTVR02LM_466518_229_136_182_0_1048_1104_0.jpg">
            <a:extLst>
              <a:ext uri="{FF2B5EF4-FFF2-40B4-BE49-F238E27FC236}">
                <a16:creationId xmlns:a16="http://schemas.microsoft.com/office/drawing/2014/main" id="{353FBDA3-C021-411D-8E19-DBE31C12B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79" y="4462434"/>
            <a:ext cx="2121747" cy="223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traight Connector 5">
            <a:extLst>
              <a:ext uri="{FF2B5EF4-FFF2-40B4-BE49-F238E27FC236}">
                <a16:creationId xmlns:a16="http://schemas.microsoft.com/office/drawing/2014/main" id="{9FB8598E-499E-49C1-B151-628DB917A634}"/>
              </a:ext>
            </a:extLst>
          </p:cNvPr>
          <p:cNvSpPr/>
          <p:nvPr/>
        </p:nvSpPr>
        <p:spPr>
          <a:xfrm flipH="1">
            <a:off x="369078" y="6483304"/>
            <a:ext cx="1871201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" name="TextBox 4">
            <a:extLst>
              <a:ext uri="{FF2B5EF4-FFF2-40B4-BE49-F238E27FC236}">
                <a16:creationId xmlns:a16="http://schemas.microsoft.com/office/drawing/2014/main" id="{CB1D2B22-B76D-4727-9EBB-2F4806A39C7C}"/>
              </a:ext>
            </a:extLst>
          </p:cNvPr>
          <p:cNvSpPr/>
          <p:nvPr/>
        </p:nvSpPr>
        <p:spPr>
          <a:xfrm>
            <a:off x="960604" y="6115426"/>
            <a:ext cx="15534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pc="-1" dirty="0">
                <a:solidFill>
                  <a:srgbClr val="FFFFFF"/>
                </a:solidFill>
                <a:latin typeface="Arial"/>
              </a:rPr>
              <a:t>7</a:t>
            </a: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 mm</a:t>
            </a:r>
            <a:endParaRPr lang="en-US" sz="1800" b="0" strike="noStrike" spc="-1" dirty="0"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9D38A3-034F-4CC3-80FA-56ED22EC7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5252" y="4462434"/>
            <a:ext cx="1909213" cy="2237192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1E7F8264-6BE4-4FAD-9BB0-44FD25D126EA}"/>
              </a:ext>
            </a:extLst>
          </p:cNvPr>
          <p:cNvSpPr/>
          <p:nvPr/>
        </p:nvSpPr>
        <p:spPr>
          <a:xfrm>
            <a:off x="3002204" y="6117122"/>
            <a:ext cx="155340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FFFF"/>
                </a:solidFill>
                <a:latin typeface="Arial"/>
              </a:rPr>
              <a:t>3 mm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8" name="Straight Connector 5">
            <a:extLst>
              <a:ext uri="{FF2B5EF4-FFF2-40B4-BE49-F238E27FC236}">
                <a16:creationId xmlns:a16="http://schemas.microsoft.com/office/drawing/2014/main" id="{01C24660-C837-4E9E-8E6F-D6BEB8362AF0}"/>
              </a:ext>
            </a:extLst>
          </p:cNvPr>
          <p:cNvSpPr/>
          <p:nvPr/>
        </p:nvSpPr>
        <p:spPr>
          <a:xfrm flipH="1">
            <a:off x="2514004" y="6486122"/>
            <a:ext cx="1756244" cy="0"/>
          </a:xfrm>
          <a:prstGeom prst="line">
            <a:avLst/>
          </a:prstGeom>
          <a:ln w="476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390124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298</Words>
  <Application>Microsoft Office PowerPoint</Application>
  <PresentationFormat>Widescreen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11</cp:revision>
  <dcterms:created xsi:type="dcterms:W3CDTF">2024-05-28T18:52:34Z</dcterms:created>
  <dcterms:modified xsi:type="dcterms:W3CDTF">2024-05-28T23:16:28Z</dcterms:modified>
</cp:coreProperties>
</file>