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1145" r:id="rId3"/>
    <p:sldId id="1146" r:id="rId4"/>
    <p:sldId id="1147" r:id="rId5"/>
    <p:sldId id="1153" r:id="rId6"/>
    <p:sldId id="1156" r:id="rId7"/>
    <p:sldId id="1148" r:id="rId8"/>
    <p:sldId id="1155" r:id="rId9"/>
    <p:sldId id="1149" r:id="rId10"/>
    <p:sldId id="1150" r:id="rId11"/>
    <p:sldId id="1151" r:id="rId12"/>
    <p:sldId id="115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203864"/>
    <a:srgbClr val="111E35"/>
    <a:srgbClr val="4472C4"/>
    <a:srgbClr val="182B4C"/>
    <a:srgbClr val="F5F2BD"/>
    <a:srgbClr val="F2F2F2"/>
    <a:srgbClr val="FF9900"/>
    <a:srgbClr val="8F962E"/>
    <a:srgbClr val="D8D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07" autoAdjust="0"/>
    <p:restoredTop sz="65275" autoAdjust="0"/>
  </p:normalViewPr>
  <p:slideViewPr>
    <p:cSldViewPr snapToGrid="0">
      <p:cViewPr varScale="1">
        <p:scale>
          <a:sx n="115" d="100"/>
          <a:sy n="115" d="100"/>
        </p:scale>
        <p:origin x="12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AE68B-80BD-478E-BD59-73AF4FAEF6C5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E174C-F545-4F8B-A22F-445B84B45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101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My Name is Paul Roberts and I’m an electrical engineer at MBARI, I’ve been here for just over 5 years.</a:t>
            </a:r>
          </a:p>
          <a:p>
            <a:endParaRPr lang="en-US" dirty="0"/>
          </a:p>
          <a:p>
            <a:r>
              <a:rPr lang="en-US" dirty="0"/>
              <a:t>Today I’ll give an overview of imaging systems in production and development at MBARI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1E174C-F545-4F8B-A22F-445B84B45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396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1E174C-F545-4F8B-A22F-445B84B45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813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AB43F-3D9C-401C-A49A-8B760468AD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B59E42-D6F9-4C01-A02D-33FE779CBF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D0D2A2-9CE7-4799-8C81-D463558D9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6E13D-23B7-4AFD-A64D-5564E88D9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F61BC-C5B5-46F8-828D-C77FD6291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951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1D19A-2895-4252-87D8-6E0BB04CB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F04952-B7B9-4278-B2B7-03F52AE732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89F64-8E51-4C2E-BB33-E2F2A1C4A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0E08D2-9F4C-41A8-815E-CD713DEC8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CD25BD-DD73-4FDC-8632-BBF5F94A1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173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61B3A2-472C-4AC1-9D2F-08897A0A22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857E7C-E6C9-4BA4-B89E-D22E52269C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212CF-248F-4CA1-8122-4E809064A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9492A4-97A3-4131-83D2-8A7ED5F72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45A82-F86D-43F2-8543-C1417C322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02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F4F31-DC53-427E-8FFE-220A042E5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5E823-1490-44FF-8755-2F356CCAC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D1B72-68A0-4FBC-A7E1-AE9CC91C8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E41A5-4D03-4D88-96ED-E26D8C09E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1C27F-B3B6-4F12-97A0-F236E7414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4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D77A8-3965-48AB-9F6B-4DEE16006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7D5A1-22FF-4098-8420-F66A42DEA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3C028E-9DDF-4B75-A57D-FD4210047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693B2-4C90-4936-964B-6EEF43D62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24245-9D33-4CD5-A626-7CA9F7677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137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ADF64-28B9-4700-85C5-489C5700D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11C6A-D53E-4979-A957-6C633FBDDC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1B855F-DA1A-4318-93A6-8F727B1BFE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51B695-14EA-439D-8499-C2360476C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122792-2DB0-4A4E-80F6-EDC181EF2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112BB-C2FF-40DA-9A31-82E01F89D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657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6A4F4-A208-4634-B33C-807D58E01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801C7E-97A3-4886-B198-BFE63552E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B76D4C-92AE-4C60-BBC7-40AA1EAFEE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C9D97E-D071-48E8-806E-58BF214AA9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27D81A-D651-4D5F-B3BA-451A5DBDAC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E134DA-DD4E-42FD-9A72-5F41EC234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28E6B3-B8F9-4A91-85CE-147836747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FF63D5-CF54-4C89-B5CE-07CBBEC04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471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81E9C-39C6-4053-828E-A5F210CB0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F63B84-28AC-412C-A979-88CEBA061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7C76C5-F1E7-4A89-B637-5F281E805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D8BD01-CF2A-48DD-A198-EEA666EDA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42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2AF47F-2981-4F49-99CF-C0F264151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26F2CC-F811-4E77-AAAB-68F6AF4B0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28AE77-58E2-40AD-BAC9-8A8E1B586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034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98B75-B735-49CF-8678-B8EFA7504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BB791-BFD4-440F-BCF4-28DE0D647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3CBA31-1354-4EB5-977C-FA63BF97C8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6FCDC2-FD15-4D8B-AB1A-39BBE7B44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7BBAC1-FEC0-4367-9CC0-ECB4E4371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340BD4-7E26-44C8-AB52-CE98E1E3C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82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88CA4-49DA-4A52-83D1-1183E98F8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86695D-625A-40C9-8D7A-27D5D42B74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535790-6BAB-4350-A417-BF7D4A4A0C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F61F3C-CD2C-400E-BDE7-3012D4A00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C2B965-B1CE-4B86-840D-2FDE23F03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2958EA-DD65-4DF8-9F46-FD84D3CD5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99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0578E3-9206-4C41-B803-9D9AF527B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EB621C-6722-40A6-BDEA-A20BD34D3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01C6E-F116-440E-A8E3-3D5B10CC50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C7CC7-CF51-413A-A0D2-945913F22C5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89207-3F79-4670-A7DA-EB84BA80AD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DAFB0-AA13-4F32-B466-45FEC1AF43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6054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tiff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94DB8-848A-45FF-98FE-4D6445057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62454"/>
            <a:ext cx="9144000" cy="2387600"/>
          </a:xfrm>
        </p:spPr>
        <p:txBody>
          <a:bodyPr>
            <a:normAutofit/>
          </a:bodyPr>
          <a:lstStyle/>
          <a:p>
            <a:r>
              <a:rPr lang="en-US" sz="4400" i="1" dirty="0"/>
              <a:t>Miniature 4k Subsea Optics Feasibility Study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F061DD-38DE-4F99-81AB-124DEEA01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66906"/>
            <a:ext cx="9144000" cy="1655762"/>
          </a:xfrm>
        </p:spPr>
        <p:txBody>
          <a:bodyPr>
            <a:normAutofit/>
          </a:bodyPr>
          <a:lstStyle/>
          <a:p>
            <a:br>
              <a:rPr lang="en-US" sz="3200" dirty="0"/>
            </a:br>
            <a:r>
              <a:rPr lang="en-US" sz="3200" dirty="0"/>
              <a:t>Paul Roberts</a:t>
            </a:r>
          </a:p>
          <a:p>
            <a:r>
              <a:rPr lang="en-US" sz="3200" dirty="0"/>
              <a:t>MBARI Abstract Presentation May 14 2025</a:t>
            </a:r>
          </a:p>
        </p:txBody>
      </p:sp>
    </p:spTree>
    <p:extLst>
      <p:ext uri="{BB962C8B-B14F-4D97-AF65-F5344CB8AC3E}">
        <p14:creationId xmlns:p14="http://schemas.microsoft.com/office/powerpoint/2010/main" val="2024736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1FE2568-52C8-4638-9EBA-31CBB3CFE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Timeline and Budget (Phases 1-3)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C41DE4E-9488-455C-AD9F-F0ACEDD6E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Establish lens goals / requirements </a:t>
            </a:r>
            <a:r>
              <a:rPr lang="en-US" dirty="0">
                <a:solidFill>
                  <a:schemeClr val="bg1">
                    <a:lumMod val="65000"/>
                    <a:lumOff val="35000"/>
                  </a:schemeClr>
                </a:solidFill>
              </a:rPr>
              <a:t>(this step involves first order optical parameters, optical performance, opto-mechanical factors, interfaces)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Feasibility / optical predesign </a:t>
            </a:r>
            <a:r>
              <a:rPr lang="en-US" dirty="0">
                <a:solidFill>
                  <a:schemeClr val="bg1">
                    <a:lumMod val="65000"/>
                    <a:lumOff val="35000"/>
                  </a:schemeClr>
                </a:solidFill>
              </a:rPr>
              <a:t>(this first phase is estimated as an optical feasibility study only).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Review  </a:t>
            </a:r>
            <a:r>
              <a:rPr lang="en-US" dirty="0">
                <a:solidFill>
                  <a:schemeClr val="bg1">
                    <a:lumMod val="65000"/>
                    <a:lumOff val="35000"/>
                  </a:schemeClr>
                </a:solidFill>
              </a:rPr>
              <a:t>(intended to be a report on the feasibility study) may be a review meeting conducted virtually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Labor / Budget Estimate: </a:t>
            </a:r>
          </a:p>
          <a:p>
            <a:r>
              <a:rPr lang="en-US" b="1" dirty="0"/>
              <a:t>$28,700</a:t>
            </a:r>
            <a:r>
              <a:rPr lang="en-US" dirty="0"/>
              <a:t> for Gemini Optics to complete all three phases above</a:t>
            </a:r>
          </a:p>
          <a:p>
            <a:r>
              <a:rPr lang="en-US" b="1" dirty="0"/>
              <a:t>20 hours</a:t>
            </a:r>
            <a:r>
              <a:rPr lang="en-US" dirty="0"/>
              <a:t> of Paul Roberts to attend virtual meetings, advise on design goals, and review materials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743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4639_20250415T210059Z_h265.mp4_20250513_141226">
            <a:hlinkClick r:id="" action="ppaction://media"/>
            <a:extLst>
              <a:ext uri="{FF2B5EF4-FFF2-40B4-BE49-F238E27FC236}">
                <a16:creationId xmlns:a16="http://schemas.microsoft.com/office/drawing/2014/main" id="{D54C6548-6AF7-4F5A-B7CF-A04F500CC27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3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1E7C6-F5AA-4F5D-89B2-9092F1CE2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E062D50-44DE-41E9-88BC-7EE0465D9F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60106" y="3348923"/>
            <a:ext cx="3169400" cy="2954525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089168-64FA-40D0-96BA-7432483E3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5703" y="3348923"/>
            <a:ext cx="3169400" cy="295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025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0C266-1DC2-4B48-B74C-704BF19E6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1BB7B-5B4D-4087-9795-48060E8A5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4797829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Adding 4k optics to MBARI’s larger ROVs has enabled stunning video, and new science capabilities.</a:t>
            </a:r>
          </a:p>
          <a:p>
            <a:r>
              <a:rPr lang="en-US" dirty="0"/>
              <a:t>MBARI’s fleet carries numerous small cameras for a wide range of applications. </a:t>
            </a:r>
          </a:p>
          <a:p>
            <a:r>
              <a:rPr lang="en-US" dirty="0"/>
              <a:t>Aside from I2MAP (upgrading to 4k recording this year), these other vehicles can’t carry cameras the size of the </a:t>
            </a:r>
            <a:r>
              <a:rPr lang="en-US" dirty="0" err="1"/>
              <a:t>MxD</a:t>
            </a:r>
            <a:endParaRPr lang="en-US" dirty="0"/>
          </a:p>
          <a:p>
            <a:r>
              <a:rPr lang="en-US" dirty="0"/>
              <a:t>A new optical design focused on space constrained application could enable access to 4k recording on the majority of MBARI’s fleet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743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CBCC5-6C88-4BEC-9764-2D87FB41A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State of the Optics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EBF483-8521-423D-BE0F-5A815F4BC41A}"/>
              </a:ext>
            </a:extLst>
          </p:cNvPr>
          <p:cNvSpPr txBox="1"/>
          <p:nvPr/>
        </p:nvSpPr>
        <p:spPr>
          <a:xfrm>
            <a:off x="475210" y="1690688"/>
            <a:ext cx="3248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Large platforms </a:t>
            </a:r>
          </a:p>
          <a:p>
            <a:r>
              <a:rPr lang="en-US" dirty="0"/>
              <a:t>(Ventana, Ricketts, Dorado)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B122D5-7E60-43A5-8245-0E6AAE5D0732}"/>
              </a:ext>
            </a:extLst>
          </p:cNvPr>
          <p:cNvSpPr txBox="1"/>
          <p:nvPr/>
        </p:nvSpPr>
        <p:spPr>
          <a:xfrm>
            <a:off x="566651" y="5289180"/>
            <a:ext cx="24522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Large and Heavy (100 </a:t>
            </a:r>
            <a:r>
              <a:rPr lang="en-US" sz="1400" dirty="0" err="1"/>
              <a:t>lbs</a:t>
            </a:r>
            <a:r>
              <a:rPr lang="en-US" sz="1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Professional 4k video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Suitable for BBC, Nat Geo, </a:t>
            </a:r>
            <a:r>
              <a:rPr lang="en-US" sz="1400" dirty="0" err="1"/>
              <a:t>etc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Sets the standard in the field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748E08-1EDF-44ED-8504-99F782FCE075}"/>
              </a:ext>
            </a:extLst>
          </p:cNvPr>
          <p:cNvSpPr txBox="1"/>
          <p:nvPr/>
        </p:nvSpPr>
        <p:spPr>
          <a:xfrm>
            <a:off x="4241694" y="1698374"/>
            <a:ext cx="3248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Medium platforms </a:t>
            </a:r>
          </a:p>
          <a:p>
            <a:r>
              <a:rPr lang="en-US" dirty="0"/>
              <a:t>(</a:t>
            </a:r>
            <a:r>
              <a:rPr lang="en-US" dirty="0" err="1"/>
              <a:t>MiniROV</a:t>
            </a:r>
            <a:r>
              <a:rPr lang="en-US" dirty="0"/>
              <a:t>, LRAUV)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7481CD9-CBE4-415A-BE4D-1A3728648F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63" t="50832" r="39787" b="7214"/>
          <a:stretch/>
        </p:blipFill>
        <p:spPr>
          <a:xfrm>
            <a:off x="648392" y="2427032"/>
            <a:ext cx="2452255" cy="1431074"/>
          </a:xfrm>
          <a:prstGeom prst="rect">
            <a:avLst/>
          </a:prstGeom>
        </p:spPr>
      </p:pic>
      <p:pic>
        <p:nvPicPr>
          <p:cNvPr id="15" name="Picture 14" descr="MBARI: shooting 4K video of deep-sea animals and habitats by Jose Antunes -  ProVideo Coalition">
            <a:extLst>
              <a:ext uri="{FF2B5EF4-FFF2-40B4-BE49-F238E27FC236}">
                <a16:creationId xmlns:a16="http://schemas.microsoft.com/office/drawing/2014/main" id="{BBF4C64C-C664-4E26-9B9B-B2E18EFE2C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7" t="36092" r="42192" b="33234"/>
          <a:stretch/>
        </p:blipFill>
        <p:spPr bwMode="auto">
          <a:xfrm>
            <a:off x="648392" y="3858106"/>
            <a:ext cx="2452255" cy="131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8FD553A-C181-4C02-BB61-98EFBEC3F394}"/>
              </a:ext>
            </a:extLst>
          </p:cNvPr>
          <p:cNvSpPr txBox="1"/>
          <p:nvPr/>
        </p:nvSpPr>
        <p:spPr>
          <a:xfrm>
            <a:off x="3988120" y="5291465"/>
            <a:ext cx="245225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2 liter bottle sized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Mixture of HD and 4k recording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Limited optics and correction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59095FE-F337-4F53-A0BF-6827D3B254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6" t="23003" r="30782" b="39740"/>
          <a:stretch/>
        </p:blipFill>
        <p:spPr>
          <a:xfrm>
            <a:off x="4253346" y="2478244"/>
            <a:ext cx="1921803" cy="123110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2B02161-9424-4316-8E1D-A857555C1EC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341" r="58847" b="15590"/>
          <a:stretch/>
        </p:blipFill>
        <p:spPr>
          <a:xfrm>
            <a:off x="4241694" y="3775986"/>
            <a:ext cx="1921803" cy="13819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07C9234-03BD-40F7-87FB-BF21126FDEC7}"/>
              </a:ext>
            </a:extLst>
          </p:cNvPr>
          <p:cNvSpPr txBox="1"/>
          <p:nvPr/>
        </p:nvSpPr>
        <p:spPr>
          <a:xfrm>
            <a:off x="7490585" y="1680842"/>
            <a:ext cx="3690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Small Platforms </a:t>
            </a:r>
          </a:p>
          <a:p>
            <a:r>
              <a:rPr lang="en-US" dirty="0"/>
              <a:t>(Mola, Blue ROV, Defender)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30586D-F56B-488A-87A0-B8A1B839E72F}"/>
              </a:ext>
            </a:extLst>
          </p:cNvPr>
          <p:cNvSpPr txBox="1"/>
          <p:nvPr/>
        </p:nvSpPr>
        <p:spPr>
          <a:xfrm>
            <a:off x="7415078" y="5289180"/>
            <a:ext cx="245225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Soda can size or smaller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Mixture of HD and 4k recording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Limited optics, no correction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9849CBF-5F70-42CC-B284-7F5EA7A053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06" t="14002" r="16950" b="15284"/>
          <a:stretch/>
        </p:blipFill>
        <p:spPr bwMode="auto">
          <a:xfrm>
            <a:off x="7564582" y="2447389"/>
            <a:ext cx="1828800" cy="143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431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511EA-E9B8-4097-ABB5-9047334E3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4k Optics Examples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F31B0B-439A-43E0-9AEA-D2056EFB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42" y="1546467"/>
            <a:ext cx="5038827" cy="28343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92F999-B499-4641-9DAC-00A2FAC90E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5214" y="4380807"/>
            <a:ext cx="2217021" cy="22240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68A7EC-F4B5-4B24-A641-0B914DE2B61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735" t="4084" r="57583" b="54835"/>
          <a:stretch/>
        </p:blipFill>
        <p:spPr>
          <a:xfrm>
            <a:off x="310342" y="4380807"/>
            <a:ext cx="2411067" cy="19539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F052E42-73BD-416B-8C66-B88216238D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989" y="1546467"/>
            <a:ext cx="5038827" cy="28343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F95C6A8-CFC9-47B0-83F5-2B299858531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grayscl/>
          </a:blip>
          <a:srcRect l="32583" t="9970" r="22523" b="17117"/>
          <a:stretch/>
        </p:blipFill>
        <p:spPr>
          <a:xfrm>
            <a:off x="8810604" y="4395748"/>
            <a:ext cx="2298212" cy="23328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76D2204-9768-40C3-B18F-AB03033BE81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grayscl/>
          </a:blip>
          <a:srcRect l="3154" t="10449" r="47447" b="22144"/>
          <a:stretch/>
        </p:blipFill>
        <p:spPr>
          <a:xfrm>
            <a:off x="5956928" y="4395748"/>
            <a:ext cx="2735399" cy="233280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78EA3CB-9324-4F61-8193-16A2D573E2FF}"/>
              </a:ext>
            </a:extLst>
          </p:cNvPr>
          <p:cNvSpPr txBox="1"/>
          <p:nvPr/>
        </p:nvSpPr>
        <p:spPr>
          <a:xfrm>
            <a:off x="1298989" y="1367522"/>
            <a:ext cx="3248891" cy="646331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Insite Pacific Mini-Zeus</a:t>
            </a:r>
          </a:p>
          <a:p>
            <a:r>
              <a:rPr lang="en-US" dirty="0"/>
              <a:t>Sony FCB-ER8300 Block Camera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09760E-F769-4882-9CA3-927A8A73707E}"/>
              </a:ext>
            </a:extLst>
          </p:cNvPr>
          <p:cNvSpPr txBox="1"/>
          <p:nvPr/>
        </p:nvSpPr>
        <p:spPr>
          <a:xfrm>
            <a:off x="7067881" y="1367521"/>
            <a:ext cx="3248891" cy="646331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Deep Sea Power and Light Apex</a:t>
            </a:r>
          </a:p>
          <a:p>
            <a:r>
              <a:rPr lang="en-US" dirty="0"/>
              <a:t>Sony FCB-ER8300 Block Camera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A02513-C4EC-4AF4-80EE-B659494B7468}"/>
              </a:ext>
            </a:extLst>
          </p:cNvPr>
          <p:cNvSpPr/>
          <p:nvPr/>
        </p:nvSpPr>
        <p:spPr>
          <a:xfrm>
            <a:off x="299951" y="1457616"/>
            <a:ext cx="274320" cy="233070"/>
          </a:xfrm>
          <a:prstGeom prst="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03DFD0-7940-46CF-9D6B-949F7C8A22C4}"/>
              </a:ext>
            </a:extLst>
          </p:cNvPr>
          <p:cNvSpPr/>
          <p:nvPr/>
        </p:nvSpPr>
        <p:spPr>
          <a:xfrm>
            <a:off x="2692594" y="2730567"/>
            <a:ext cx="302620" cy="345142"/>
          </a:xfrm>
          <a:prstGeom prst="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9022482-3C38-4FD6-A164-4A6C2DD78117}"/>
              </a:ext>
            </a:extLst>
          </p:cNvPr>
          <p:cNvCxnSpPr>
            <a:cxnSpLocks/>
            <a:stCxn id="17" idx="2"/>
            <a:endCxn id="6" idx="0"/>
          </p:cNvCxnSpPr>
          <p:nvPr/>
        </p:nvCxnSpPr>
        <p:spPr>
          <a:xfrm>
            <a:off x="437111" y="1690686"/>
            <a:ext cx="1078765" cy="269012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1025091-547B-4146-98B1-ECEC9F378292}"/>
              </a:ext>
            </a:extLst>
          </p:cNvPr>
          <p:cNvCxnSpPr>
            <a:cxnSpLocks/>
            <a:stCxn id="18" idx="2"/>
            <a:endCxn id="5" idx="0"/>
          </p:cNvCxnSpPr>
          <p:nvPr/>
        </p:nvCxnSpPr>
        <p:spPr>
          <a:xfrm>
            <a:off x="2843904" y="3075709"/>
            <a:ext cx="1259821" cy="130509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B9CC01F8-C306-49A8-BD3C-E6DE9C46976F}"/>
              </a:ext>
            </a:extLst>
          </p:cNvPr>
          <p:cNvSpPr/>
          <p:nvPr/>
        </p:nvSpPr>
        <p:spPr>
          <a:xfrm>
            <a:off x="8507984" y="2730567"/>
            <a:ext cx="302620" cy="345142"/>
          </a:xfrm>
          <a:prstGeom prst="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8056897-41B8-4884-8BEF-523F38371CAC}"/>
              </a:ext>
            </a:extLst>
          </p:cNvPr>
          <p:cNvSpPr/>
          <p:nvPr/>
        </p:nvSpPr>
        <p:spPr>
          <a:xfrm>
            <a:off x="6027132" y="1502665"/>
            <a:ext cx="274320" cy="233070"/>
          </a:xfrm>
          <a:prstGeom prst="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577D2CA-E5A9-454B-9086-DE070E2BCCEC}"/>
              </a:ext>
            </a:extLst>
          </p:cNvPr>
          <p:cNvCxnSpPr>
            <a:cxnSpLocks/>
            <a:stCxn id="25" idx="2"/>
            <a:endCxn id="13" idx="0"/>
          </p:cNvCxnSpPr>
          <p:nvPr/>
        </p:nvCxnSpPr>
        <p:spPr>
          <a:xfrm>
            <a:off x="8659294" y="3075709"/>
            <a:ext cx="1300416" cy="13200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FE48B50-13E4-48F6-A640-7D8D37D086EE}"/>
              </a:ext>
            </a:extLst>
          </p:cNvPr>
          <p:cNvCxnSpPr>
            <a:cxnSpLocks/>
            <a:stCxn id="26" idx="2"/>
            <a:endCxn id="14" idx="0"/>
          </p:cNvCxnSpPr>
          <p:nvPr/>
        </p:nvCxnSpPr>
        <p:spPr>
          <a:xfrm>
            <a:off x="6164292" y="1735735"/>
            <a:ext cx="1160336" cy="26600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1209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4927D49-ABF7-4DBB-83BB-85B91FC70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B393497-0696-4CF4-BBBC-E1A6DD7B7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4k Optics Examples</a:t>
            </a:r>
          </a:p>
        </p:txBody>
      </p:sp>
    </p:spTree>
    <p:extLst>
      <p:ext uri="{BB962C8B-B14F-4D97-AF65-F5344CB8AC3E}">
        <p14:creationId xmlns:p14="http://schemas.microsoft.com/office/powerpoint/2010/main" val="3511218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4927D49-ABF7-4DBB-83BB-85B91FC70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B393497-0696-4CF4-BBBC-E1A6DD7B7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4k Optics Examples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F8A4F0-C4CE-4F7E-8C2C-A894026A9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8745" y="3723788"/>
            <a:ext cx="3710709" cy="29505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44A0C9-B7F8-4299-8166-34B25501F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3256" y="3725978"/>
            <a:ext cx="3710709" cy="31320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CB6E2A-758D-4E5B-8AFA-FEF5AED278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034" y="3725977"/>
            <a:ext cx="3050307" cy="294838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6297DA8-64E6-4721-9A11-5F914E4315CF}"/>
              </a:ext>
            </a:extLst>
          </p:cNvPr>
          <p:cNvSpPr/>
          <p:nvPr/>
        </p:nvSpPr>
        <p:spPr>
          <a:xfrm>
            <a:off x="6400800" y="2901142"/>
            <a:ext cx="274320" cy="233070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55A427C-F570-48B8-B5A7-F154D5C1D2F5}"/>
              </a:ext>
            </a:extLst>
          </p:cNvPr>
          <p:cNvCxnSpPr>
            <a:stCxn id="10" idx="1"/>
            <a:endCxn id="9" idx="0"/>
          </p:cNvCxnSpPr>
          <p:nvPr/>
        </p:nvCxnSpPr>
        <p:spPr>
          <a:xfrm flipH="1">
            <a:off x="1833188" y="3017677"/>
            <a:ext cx="4567612" cy="708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ECBE4B4-E19F-4A1B-AAA1-CF40323C2021}"/>
              </a:ext>
            </a:extLst>
          </p:cNvPr>
          <p:cNvCxnSpPr>
            <a:cxnSpLocks/>
            <a:stCxn id="10" idx="2"/>
            <a:endCxn id="3" idx="0"/>
          </p:cNvCxnSpPr>
          <p:nvPr/>
        </p:nvCxnSpPr>
        <p:spPr>
          <a:xfrm flipH="1">
            <a:off x="5874100" y="3134212"/>
            <a:ext cx="663860" cy="589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1B23FDA-4F0C-4465-8875-1F6AF775F040}"/>
              </a:ext>
            </a:extLst>
          </p:cNvPr>
          <p:cNvCxnSpPr>
            <a:cxnSpLocks/>
            <a:stCxn id="10" idx="3"/>
            <a:endCxn id="6" idx="0"/>
          </p:cNvCxnSpPr>
          <p:nvPr/>
        </p:nvCxnSpPr>
        <p:spPr>
          <a:xfrm>
            <a:off x="6675120" y="3017677"/>
            <a:ext cx="3353491" cy="7083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0513D71-76C7-4DB0-8080-0092E769CAED}"/>
              </a:ext>
            </a:extLst>
          </p:cNvPr>
          <p:cNvSpPr txBox="1"/>
          <p:nvPr/>
        </p:nvSpPr>
        <p:spPr>
          <a:xfrm>
            <a:off x="3581170" y="2953963"/>
            <a:ext cx="123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4k zoom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1CD192-AC79-418A-8BC6-75A05A541DD9}"/>
              </a:ext>
            </a:extLst>
          </p:cNvPr>
          <p:cNvSpPr txBox="1"/>
          <p:nvPr/>
        </p:nvSpPr>
        <p:spPr>
          <a:xfrm>
            <a:off x="5183915" y="3211319"/>
            <a:ext cx="123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4k wide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2BC1597-7D07-4A86-A6F0-29F6C09C4EC2}"/>
              </a:ext>
            </a:extLst>
          </p:cNvPr>
          <p:cNvSpPr txBox="1"/>
          <p:nvPr/>
        </p:nvSpPr>
        <p:spPr>
          <a:xfrm>
            <a:off x="8241380" y="2980215"/>
            <a:ext cx="123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HD wide</a:t>
            </a:r>
          </a:p>
        </p:txBody>
      </p:sp>
    </p:spTree>
    <p:extLst>
      <p:ext uri="{BB962C8B-B14F-4D97-AF65-F5344CB8AC3E}">
        <p14:creationId xmlns:p14="http://schemas.microsoft.com/office/powerpoint/2010/main" val="2361903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80F5E-F308-4864-B106-6C2256A7A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5CAE9-757F-4744-9A7E-8AB04CDC4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Focus on the most common use case: </a:t>
            </a:r>
          </a:p>
          <a:p>
            <a:pPr lvl="1"/>
            <a:r>
              <a:rPr lang="en-US" dirty="0"/>
              <a:t>wide-angle (~ 90 deg. Horizontal)</a:t>
            </a:r>
          </a:p>
          <a:p>
            <a:pPr lvl="1"/>
            <a:r>
              <a:rPr lang="en-US" dirty="0"/>
              <a:t>small form factor (~soda can)</a:t>
            </a:r>
          </a:p>
          <a:p>
            <a:r>
              <a:rPr lang="en-US" dirty="0"/>
              <a:t>Partner with optical design firm (as before with </a:t>
            </a:r>
            <a:r>
              <a:rPr lang="en-US" dirty="0" err="1"/>
              <a:t>MxD</a:t>
            </a:r>
            <a:r>
              <a:rPr lang="en-US" dirty="0"/>
              <a:t>)</a:t>
            </a:r>
          </a:p>
          <a:p>
            <a:r>
              <a:rPr lang="en-US" dirty="0"/>
              <a:t>Design the optics for modern 4k sensors like Sony 2/3” (same as in </a:t>
            </a:r>
            <a:r>
              <a:rPr lang="en-US" dirty="0" err="1"/>
              <a:t>MxD</a:t>
            </a:r>
            <a:r>
              <a:rPr lang="en-US" dirty="0"/>
              <a:t>)</a:t>
            </a:r>
          </a:p>
          <a:p>
            <a:r>
              <a:rPr lang="en-US" dirty="0"/>
              <a:t>Design lens from scratch, rather than as a corrector for COTS lens</a:t>
            </a:r>
          </a:p>
        </p:txBody>
      </p:sp>
    </p:spTree>
    <p:extLst>
      <p:ext uri="{BB962C8B-B14F-4D97-AF65-F5344CB8AC3E}">
        <p14:creationId xmlns:p14="http://schemas.microsoft.com/office/powerpoint/2010/main" val="2519330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FF978-7201-4DA8-806E-0E24DFD81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Hasn't this been done already?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3CF0E-50CD-4897-A3DB-131FD2E32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2919153" cy="4351338"/>
          </a:xfrm>
        </p:spPr>
        <p:txBody>
          <a:bodyPr/>
          <a:lstStyle/>
          <a:p>
            <a:r>
              <a:rPr lang="en-US" dirty="0"/>
              <a:t>Kind of</a:t>
            </a:r>
          </a:p>
          <a:p>
            <a:pPr lvl="1"/>
            <a:r>
              <a:rPr lang="en-US" dirty="0"/>
              <a:t>Zeiss</a:t>
            </a:r>
          </a:p>
          <a:p>
            <a:pPr lvl="1"/>
            <a:r>
              <a:rPr lang="en-US" dirty="0"/>
              <a:t>I2MAP</a:t>
            </a:r>
          </a:p>
          <a:p>
            <a:pPr lvl="1"/>
            <a:r>
              <a:rPr lang="en-US" dirty="0" err="1"/>
              <a:t>SubC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Deep Water Exploration</a:t>
            </a:r>
          </a:p>
        </p:txBody>
      </p:sp>
    </p:spTree>
    <p:extLst>
      <p:ext uri="{BB962C8B-B14F-4D97-AF65-F5344CB8AC3E}">
        <p14:creationId xmlns:p14="http://schemas.microsoft.com/office/powerpoint/2010/main" val="3179574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32E51-F373-4B9B-BA4D-0307AA6CB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Gemini Optics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D2DDE68-0730-4F05-960E-5FA9F8465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7836" y="2260427"/>
            <a:ext cx="5534797" cy="19243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52B8826-9B76-478D-B7E5-0190A0454F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9475" y="4304152"/>
            <a:ext cx="3973158" cy="228888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B195497-14C7-47DA-826A-8D7BFF6016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6470" y="235156"/>
            <a:ext cx="3496163" cy="1943371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2B6444F-8890-43FC-AFCE-C4B058EAE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088775" cy="4667250"/>
          </a:xfrm>
        </p:spPr>
        <p:txBody>
          <a:bodyPr>
            <a:normAutofit/>
          </a:bodyPr>
          <a:lstStyle/>
          <a:p>
            <a:r>
              <a:rPr lang="en-US" dirty="0"/>
              <a:t>Specialize in small-volume concept to hardware custom optics</a:t>
            </a:r>
          </a:p>
          <a:p>
            <a:r>
              <a:rPr lang="en-US" dirty="0"/>
              <a:t>Capable of handling any and all aspects of the project</a:t>
            </a:r>
          </a:p>
          <a:p>
            <a:pPr lvl="1"/>
            <a:r>
              <a:rPr lang="en-US" dirty="0"/>
              <a:t>DFM-&gt;prototypes-&gt;production</a:t>
            </a:r>
          </a:p>
          <a:p>
            <a:r>
              <a:rPr lang="en-US" dirty="0"/>
              <a:t>Experts in micro optics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800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19029</TotalTime>
  <Words>450</Words>
  <Application>Microsoft Office PowerPoint</Application>
  <PresentationFormat>Widescreen</PresentationFormat>
  <Paragraphs>66</Paragraphs>
  <Slides>12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Miniature 4k Subsea Optics Feasibility Study</vt:lpstr>
      <vt:lpstr>Overview</vt:lpstr>
      <vt:lpstr>Current State of the Optics</vt:lpstr>
      <vt:lpstr>4k Optics Examples</vt:lpstr>
      <vt:lpstr>4k Optics Examples</vt:lpstr>
      <vt:lpstr>4k Optics Examples</vt:lpstr>
      <vt:lpstr>Approach</vt:lpstr>
      <vt:lpstr>Hasn't this been done already?</vt:lpstr>
      <vt:lpstr>Gemini Optics</vt:lpstr>
      <vt:lpstr>Timeline and Budget (Phases 1-3)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Roberts</dc:creator>
  <cp:lastModifiedBy>Paul Roberts</cp:lastModifiedBy>
  <cp:revision>172</cp:revision>
  <dcterms:created xsi:type="dcterms:W3CDTF">2022-05-27T18:29:43Z</dcterms:created>
  <dcterms:modified xsi:type="dcterms:W3CDTF">2025-05-14T00:15:40Z</dcterms:modified>
</cp:coreProperties>
</file>