
<file path=[Content_Types].xml><?xml version="1.0" encoding="utf-8"?>
<Types xmlns="http://schemas.openxmlformats.org/package/2006/content-types">
  <Default Extension="png" ContentType="image/png"/>
  <Default Extension="mov" ContentType="video/quicktime"/>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comments/comment2.xml" ContentType="application/vnd.openxmlformats-officedocument.presentationml.comments+xml"/>
  <Override PartName="/ppt/notesSlides/notesSlide9.xml" ContentType="application/vnd.openxmlformats-officedocument.presentationml.notesSlide+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708" r:id="rId2"/>
    <p:sldId id="257" r:id="rId3"/>
    <p:sldId id="259" r:id="rId4"/>
    <p:sldId id="709" r:id="rId5"/>
    <p:sldId id="710" r:id="rId6"/>
    <p:sldId id="260" r:id="rId7"/>
    <p:sldId id="261" r:id="rId8"/>
    <p:sldId id="711" r:id="rId9"/>
    <p:sldId id="71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ncy Jacobsen Stout" initials="" lastIdx="1" clrIdx="0"/>
  <p:cmAuthor id="2" name="Lonny Lundsten"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52"/>
    <p:restoredTop sz="94807"/>
  </p:normalViewPr>
  <p:slideViewPr>
    <p:cSldViewPr snapToGrid="0" snapToObjects="1">
      <p:cViewPr varScale="1">
        <p:scale>
          <a:sx n="124" d="100"/>
          <a:sy n="124" d="100"/>
        </p:scale>
        <p:origin x="108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5-21T18:02:20.135" idx="1">
    <p:pos x="6000" y="0"/>
    <p:text>No class associated with each localization. Might be important to illustrate that here somehow?</p:text>
  </p:cm>
  <p:cm authorId="2" dt="2019-05-21T18:02:20.135" idx="1">
    <p:pos x="6000" y="0"/>
    <p:text>Each class is localized here and in what we aim to do.</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9-05-21T18:02:20.135" idx="1">
    <p:pos x="6000" y="0"/>
    <p:text>No class associated with each localization. Might be important to illustrate that here somehow?</p:text>
  </p:cm>
  <p:cm authorId="2" dt="2019-05-21T18:02:20.135" idx="1">
    <p:pos x="6000" y="0"/>
    <p:text>Each class is localized here and in what we aim to do.</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19-05-21T18:02:20.135" idx="1">
    <p:pos x="6000" y="0"/>
    <p:text>No class associated with each localization. Might be important to illustrate that here somehow?</p:text>
  </p:cm>
  <p:cm authorId="2" dt="2019-05-21T18:02:20.135" idx="1">
    <p:pos x="6000" y="0"/>
    <p:text>Each class is localized here and in what we aim to do.</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10/18/19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579b231174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579b231174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 2020 MBARI will have many imaging systems in place</a:t>
            </a:r>
            <a:endParaRPr dirty="0"/>
          </a:p>
        </p:txBody>
      </p:sp>
    </p:spTree>
    <p:extLst>
      <p:ext uri="{BB962C8B-B14F-4D97-AF65-F5344CB8AC3E}">
        <p14:creationId xmlns:p14="http://schemas.microsoft.com/office/powerpoint/2010/main" val="1322001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583f5cf34b_14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583f5cf34b_1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bottleneck that we’ve identified is the lack of annotated images and video with localization.</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3000087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4</a:t>
            </a:fld>
            <a:endParaRPr lang="en-US"/>
          </a:p>
        </p:txBody>
      </p:sp>
    </p:spTree>
    <p:extLst>
      <p:ext uri="{BB962C8B-B14F-4D97-AF65-F5344CB8AC3E}">
        <p14:creationId xmlns:p14="http://schemas.microsoft.com/office/powerpoint/2010/main" val="33616106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5</a:t>
            </a:fld>
            <a:endParaRPr lang="en-US"/>
          </a:p>
        </p:txBody>
      </p:sp>
    </p:spTree>
    <p:extLst>
      <p:ext uri="{BB962C8B-B14F-4D97-AF65-F5344CB8AC3E}">
        <p14:creationId xmlns:p14="http://schemas.microsoft.com/office/powerpoint/2010/main" val="3149072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79b231174_19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79b231174_19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bottleneck that we’ve identified is the lack of annotated images and video with localization.</a:t>
            </a:r>
            <a:endParaRPr/>
          </a:p>
        </p:txBody>
      </p:sp>
    </p:spTree>
    <p:extLst>
      <p:ext uri="{BB962C8B-B14F-4D97-AF65-F5344CB8AC3E}">
        <p14:creationId xmlns:p14="http://schemas.microsoft.com/office/powerpoint/2010/main" val="4233537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79b231174_19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579b231174_19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bottleneck that we’ve identified is the lack of annotated images and video with localization.</a:t>
            </a:r>
            <a:endParaRPr dirty="0"/>
          </a:p>
        </p:txBody>
      </p:sp>
    </p:spTree>
    <p:extLst>
      <p:ext uri="{BB962C8B-B14F-4D97-AF65-F5344CB8AC3E}">
        <p14:creationId xmlns:p14="http://schemas.microsoft.com/office/powerpoint/2010/main" val="2530758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79b231174_19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579b231174_19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bottleneck that we’ve identified is the lack of annotated images and video with localization.</a:t>
            </a:r>
            <a:endParaRPr dirty="0"/>
          </a:p>
        </p:txBody>
      </p:sp>
    </p:spTree>
    <p:extLst>
      <p:ext uri="{BB962C8B-B14F-4D97-AF65-F5344CB8AC3E}">
        <p14:creationId xmlns:p14="http://schemas.microsoft.com/office/powerpoint/2010/main" val="1087745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79b231174_19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579b231174_19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bottleneck that we’ve identified is the lack of annotated images and video with localization.</a:t>
            </a:r>
            <a:endParaRPr dirty="0"/>
          </a:p>
        </p:txBody>
      </p:sp>
    </p:spTree>
    <p:extLst>
      <p:ext uri="{BB962C8B-B14F-4D97-AF65-F5344CB8AC3E}">
        <p14:creationId xmlns:p14="http://schemas.microsoft.com/office/powerpoint/2010/main" val="2654576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mod="1">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70480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10/18/19</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10/18/19</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comments" Target="../comments/commen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comments" Target="../comments/comment3.xml"/><Relationship Id="rId5" Type="http://schemas.openxmlformats.org/officeDocument/2006/relationships/image" Target="../media/image15.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i="1" dirty="0">
              <a:solidFill>
                <a:schemeClr val="accent1">
                  <a:lumMod val="5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D727734-83D2-6A45-9226-5272F9442FAB}"/>
              </a:ext>
            </a:extLst>
          </p:cNvPr>
          <p:cNvSpPr txBox="1"/>
          <p:nvPr/>
        </p:nvSpPr>
        <p:spPr>
          <a:xfrm>
            <a:off x="36226" y="1467612"/>
            <a:ext cx="12119548" cy="5016758"/>
          </a:xfrm>
          <a:prstGeom prst="rect">
            <a:avLst/>
          </a:prstGeom>
          <a:noFill/>
        </p:spPr>
        <p:txBody>
          <a:bodyPr wrap="square" rtlCol="0">
            <a:spAutoFit/>
          </a:bodyPr>
          <a:lstStyle/>
          <a:p>
            <a:r>
              <a:rPr lang="en-US" b="1" dirty="0">
                <a:solidFill>
                  <a:schemeClr val="accent5">
                    <a:lumMod val="75000"/>
                  </a:schemeClr>
                </a:solidFill>
                <a:latin typeface="Arial" panose="020B0604020202020204" pitchFamily="34" charset="0"/>
                <a:cs typeface="Arial" panose="020B0604020202020204" pitchFamily="34" charset="0"/>
              </a:rPr>
              <a:t>What’s the fundamental problem, question, or issue you are addressing? </a:t>
            </a: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MBARI has many platforms deployed in the ocean which will be collecting a huge volume of imagery moving forward.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This ever-increasing volume of data, which scientists want annotated by experts in the Video Lab, is creating a backlog that will be increasingly challenging to analyze without increasing staffing or reducing other tasks performed by the Video Lab.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Automating the detection and identification of marine taxa and other phenomena recorded in MBARI imagery will ease staffing constraints and improve timeliness of imagery analysis at MBARI.</a:t>
            </a:r>
          </a:p>
          <a:p>
            <a:endParaRPr lang="en-US" sz="2400" dirty="0">
              <a:latin typeface="Arial" panose="020B0604020202020204" pitchFamily="34" charset="0"/>
              <a:cs typeface="Arial" panose="020B0604020202020204" pitchFamily="34" charset="0"/>
            </a:endParaRPr>
          </a:p>
          <a:p>
            <a:r>
              <a:rPr lang="en-US" b="1" dirty="0">
                <a:solidFill>
                  <a:schemeClr val="accent5">
                    <a:lumMod val="75000"/>
                  </a:schemeClr>
                </a:solidFill>
                <a:latin typeface="Arial" panose="020B0604020202020204" pitchFamily="34" charset="0"/>
                <a:cs typeface="Arial" panose="020B0604020202020204" pitchFamily="34" charset="0"/>
              </a:rPr>
              <a:t>Why is it important/why should anyone care? </a:t>
            </a: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Beyond MBARI’s immediate needs, we can apply these same technologies developed at MBARI to assist government, NGO’s, and other agencies with analysis of their un-curated data (e.g., NGS, NOAA, NMFS, TNC)?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These developments will allow scientists within and outside MBARI to better know/predict what’s in the ocean and where for effective and responsible stewardship.</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56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ABABAB"/>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ABABAB"/>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ABABAB"/>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5" end="5"/>
                                            </p:txEl>
                                          </p:spTgt>
                                        </p:tgtEl>
                                        <p:attrNameLst>
                                          <p:attrName>ppt_c</p:attrName>
                                        </p:attrNameLst>
                                      </p:cBhvr>
                                      <p:to>
                                        <a:srgbClr val="ABABAB"/>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rgbClr val="ABABAB"/>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6" end="6"/>
                                            </p:txEl>
                                          </p:spTgt>
                                        </p:tgtEl>
                                        <p:attrNameLst>
                                          <p:attrName>ppt_c</p:attrName>
                                        </p:attrNameLst>
                                      </p:cBhvr>
                                      <p:to>
                                        <a:srgbClr val="ABABAB"/>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7" end="7"/>
                                            </p:txEl>
                                          </p:spTgt>
                                        </p:tgtEl>
                                        <p:attrNameLst>
                                          <p:attrName>ppt_c</p:attrName>
                                        </p:attrNameLst>
                                      </p:cBhvr>
                                      <p:to>
                                        <a:srgbClr val="ABABAB"/>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106" name="Google Shape;106;p26"/>
          <p:cNvGrpSpPr/>
          <p:nvPr/>
        </p:nvGrpSpPr>
        <p:grpSpPr>
          <a:xfrm>
            <a:off x="-56752" y="1745201"/>
            <a:ext cx="12305485" cy="3953335"/>
            <a:chOff x="-1" y="2178500"/>
            <a:chExt cx="9229114" cy="2965001"/>
          </a:xfrm>
        </p:grpSpPr>
        <p:pic>
          <p:nvPicPr>
            <p:cNvPr id="107" name="Google Shape;107;p26"/>
            <p:cNvPicPr preferRelativeResize="0"/>
            <p:nvPr/>
          </p:nvPicPr>
          <p:blipFill>
            <a:blip r:embed="rId3">
              <a:alphaModFix/>
            </a:blip>
            <a:stretch>
              <a:fillRect/>
            </a:stretch>
          </p:blipFill>
          <p:spPr>
            <a:xfrm>
              <a:off x="1544375" y="2180551"/>
              <a:ext cx="1729986" cy="1805175"/>
            </a:xfrm>
            <a:prstGeom prst="rect">
              <a:avLst/>
            </a:prstGeom>
            <a:noFill/>
            <a:ln>
              <a:noFill/>
            </a:ln>
          </p:spPr>
        </p:pic>
        <p:pic>
          <p:nvPicPr>
            <p:cNvPr id="108" name="Google Shape;108;p26"/>
            <p:cNvPicPr preferRelativeResize="0"/>
            <p:nvPr/>
          </p:nvPicPr>
          <p:blipFill rotWithShape="1">
            <a:blip r:embed="rId4">
              <a:alphaModFix/>
            </a:blip>
            <a:srcRect/>
            <a:stretch/>
          </p:blipFill>
          <p:spPr>
            <a:xfrm>
              <a:off x="5375613" y="3950125"/>
              <a:ext cx="1790625" cy="1193375"/>
            </a:xfrm>
            <a:prstGeom prst="rect">
              <a:avLst/>
            </a:prstGeom>
            <a:noFill/>
            <a:ln>
              <a:noFill/>
            </a:ln>
          </p:spPr>
        </p:pic>
        <p:pic>
          <p:nvPicPr>
            <p:cNvPr id="109" name="Google Shape;109;p26"/>
            <p:cNvPicPr preferRelativeResize="0"/>
            <p:nvPr/>
          </p:nvPicPr>
          <p:blipFill rotWithShape="1">
            <a:blip r:embed="rId5">
              <a:alphaModFix/>
            </a:blip>
            <a:srcRect b="6881"/>
            <a:stretch/>
          </p:blipFill>
          <p:spPr>
            <a:xfrm>
              <a:off x="13" y="3950126"/>
              <a:ext cx="1820050" cy="1193375"/>
            </a:xfrm>
            <a:prstGeom prst="rect">
              <a:avLst/>
            </a:prstGeom>
            <a:noFill/>
            <a:ln>
              <a:noFill/>
            </a:ln>
          </p:spPr>
        </p:pic>
        <p:pic>
          <p:nvPicPr>
            <p:cNvPr id="110" name="Google Shape;110;p26"/>
            <p:cNvPicPr preferRelativeResize="0"/>
            <p:nvPr/>
          </p:nvPicPr>
          <p:blipFill rotWithShape="1">
            <a:blip r:embed="rId6">
              <a:alphaModFix/>
            </a:blip>
            <a:srcRect r="40069" b="29318"/>
            <a:stretch/>
          </p:blipFill>
          <p:spPr>
            <a:xfrm>
              <a:off x="1820088" y="3970675"/>
              <a:ext cx="1433949" cy="1172825"/>
            </a:xfrm>
            <a:prstGeom prst="rect">
              <a:avLst/>
            </a:prstGeom>
            <a:noFill/>
            <a:ln>
              <a:noFill/>
            </a:ln>
          </p:spPr>
        </p:pic>
        <p:pic>
          <p:nvPicPr>
            <p:cNvPr id="111" name="Google Shape;111;p26"/>
            <p:cNvPicPr preferRelativeResize="0"/>
            <p:nvPr/>
          </p:nvPicPr>
          <p:blipFill>
            <a:blip r:embed="rId7">
              <a:alphaModFix/>
            </a:blip>
            <a:stretch>
              <a:fillRect/>
            </a:stretch>
          </p:blipFill>
          <p:spPr>
            <a:xfrm>
              <a:off x="3274350" y="2180551"/>
              <a:ext cx="2347527" cy="1779175"/>
            </a:xfrm>
            <a:prstGeom prst="rect">
              <a:avLst/>
            </a:prstGeom>
            <a:noFill/>
            <a:ln>
              <a:noFill/>
            </a:ln>
          </p:spPr>
        </p:pic>
        <p:pic>
          <p:nvPicPr>
            <p:cNvPr id="112" name="Google Shape;112;p26"/>
            <p:cNvPicPr preferRelativeResize="0"/>
            <p:nvPr/>
          </p:nvPicPr>
          <p:blipFill rotWithShape="1">
            <a:blip r:embed="rId8">
              <a:alphaModFix/>
            </a:blip>
            <a:srcRect b="1361"/>
            <a:stretch/>
          </p:blipFill>
          <p:spPr>
            <a:xfrm>
              <a:off x="7166263" y="2178500"/>
              <a:ext cx="2062850" cy="2965000"/>
            </a:xfrm>
            <a:prstGeom prst="rect">
              <a:avLst/>
            </a:prstGeom>
            <a:noFill/>
            <a:ln>
              <a:noFill/>
            </a:ln>
          </p:spPr>
        </p:pic>
        <p:pic>
          <p:nvPicPr>
            <p:cNvPr id="113" name="Google Shape;113;p26"/>
            <p:cNvPicPr preferRelativeResize="0"/>
            <p:nvPr/>
          </p:nvPicPr>
          <p:blipFill>
            <a:blip r:embed="rId9">
              <a:alphaModFix/>
            </a:blip>
            <a:stretch>
              <a:fillRect/>
            </a:stretch>
          </p:blipFill>
          <p:spPr>
            <a:xfrm>
              <a:off x="3254050" y="3950125"/>
              <a:ext cx="2121562" cy="1193376"/>
            </a:xfrm>
            <a:prstGeom prst="rect">
              <a:avLst/>
            </a:prstGeom>
            <a:noFill/>
            <a:ln>
              <a:noFill/>
            </a:ln>
          </p:spPr>
        </p:pic>
        <p:pic>
          <p:nvPicPr>
            <p:cNvPr id="114" name="Google Shape;114;p26"/>
            <p:cNvPicPr preferRelativeResize="0"/>
            <p:nvPr/>
          </p:nvPicPr>
          <p:blipFill rotWithShape="1">
            <a:blip r:embed="rId10">
              <a:alphaModFix/>
            </a:blip>
            <a:srcRect l="11570" r="14682"/>
            <a:stretch/>
          </p:blipFill>
          <p:spPr>
            <a:xfrm>
              <a:off x="5621875" y="2178500"/>
              <a:ext cx="1544374" cy="1779175"/>
            </a:xfrm>
            <a:prstGeom prst="rect">
              <a:avLst/>
            </a:prstGeom>
            <a:noFill/>
            <a:ln>
              <a:noFill/>
            </a:ln>
          </p:spPr>
        </p:pic>
        <p:pic>
          <p:nvPicPr>
            <p:cNvPr id="115" name="Google Shape;115;p26"/>
            <p:cNvPicPr preferRelativeResize="0"/>
            <p:nvPr/>
          </p:nvPicPr>
          <p:blipFill rotWithShape="1">
            <a:blip r:embed="rId11">
              <a:alphaModFix/>
            </a:blip>
            <a:srcRect l="43039"/>
            <a:stretch/>
          </p:blipFill>
          <p:spPr>
            <a:xfrm>
              <a:off x="-1" y="2180550"/>
              <a:ext cx="1544384" cy="1805175"/>
            </a:xfrm>
            <a:prstGeom prst="rect">
              <a:avLst/>
            </a:prstGeom>
            <a:noFill/>
            <a:ln>
              <a:noFill/>
            </a:ln>
          </p:spPr>
        </p:pic>
      </p:grpSp>
      <p:sp>
        <p:nvSpPr>
          <p:cNvPr id="116" name="Google Shape;116;p26"/>
          <p:cNvSpPr txBox="1"/>
          <p:nvPr/>
        </p:nvSpPr>
        <p:spPr>
          <a:xfrm>
            <a:off x="4489400" y="372833"/>
            <a:ext cx="3213200" cy="742000"/>
          </a:xfrm>
          <a:prstGeom prst="rect">
            <a:avLst/>
          </a:prstGeom>
          <a:noFill/>
          <a:ln>
            <a:noFill/>
          </a:ln>
        </p:spPr>
        <p:txBody>
          <a:bodyPr spcFirstLastPara="1" wrap="square" lIns="121900" tIns="121900" rIns="121900" bIns="121900" anchor="t" anchorCtr="0">
            <a:noAutofit/>
          </a:bodyPr>
          <a:lstStyle/>
          <a:p>
            <a:r>
              <a:rPr lang="en" sz="3467" b="1">
                <a:solidFill>
                  <a:srgbClr val="FFFFFF"/>
                </a:solidFill>
              </a:rPr>
              <a:t>MBARI 2020</a:t>
            </a:r>
            <a:endParaRPr sz="3467" b="1">
              <a:solidFill>
                <a:srgbClr val="FFFFFF"/>
              </a:solidFill>
            </a:endParaRPr>
          </a:p>
          <a:p>
            <a:endParaRPr sz="2400"/>
          </a:p>
        </p:txBody>
      </p:sp>
      <p:sp>
        <p:nvSpPr>
          <p:cNvPr id="13" name="Title 2">
            <a:extLst>
              <a:ext uri="{FF2B5EF4-FFF2-40B4-BE49-F238E27FC236}">
                <a16:creationId xmlns:a16="http://schemas.microsoft.com/office/drawing/2014/main" id="{91C3F6BE-4006-4D40-98CA-4C71E7E2227E}"/>
              </a:ext>
            </a:extLst>
          </p:cNvPr>
          <p:cNvSpPr>
            <a:spLocks noGrp="1"/>
          </p:cNvSpPr>
          <p:nvPr>
            <p:ph type="title"/>
          </p:nvPr>
        </p:nvSpPr>
        <p:spPr>
          <a:xfrm>
            <a:off x="838200" y="365125"/>
            <a:ext cx="10515600" cy="1325563"/>
          </a:xfrm>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i="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816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grpSp>
        <p:nvGrpSpPr>
          <p:cNvPr id="127" name="Google Shape;127;p28"/>
          <p:cNvGrpSpPr/>
          <p:nvPr/>
        </p:nvGrpSpPr>
        <p:grpSpPr>
          <a:xfrm>
            <a:off x="838200" y="1509767"/>
            <a:ext cx="10515600" cy="4764700"/>
            <a:chOff x="628650" y="1311625"/>
            <a:chExt cx="7886700" cy="3573525"/>
          </a:xfrm>
        </p:grpSpPr>
        <p:pic>
          <p:nvPicPr>
            <p:cNvPr id="128" name="Google Shape;128;p28" descr="Picture 6"/>
            <p:cNvPicPr preferRelativeResize="0"/>
            <p:nvPr/>
          </p:nvPicPr>
          <p:blipFill>
            <a:blip r:embed="rId3">
              <a:alphaModFix/>
            </a:blip>
            <a:stretch>
              <a:fillRect/>
            </a:stretch>
          </p:blipFill>
          <p:spPr>
            <a:xfrm>
              <a:off x="628650" y="1311625"/>
              <a:ext cx="7886700" cy="3268717"/>
            </a:xfrm>
            <a:prstGeom prst="rect">
              <a:avLst/>
            </a:prstGeom>
            <a:noFill/>
            <a:ln>
              <a:noFill/>
            </a:ln>
          </p:spPr>
        </p:pic>
        <p:sp>
          <p:nvSpPr>
            <p:cNvPr id="129" name="Google Shape;129;p28"/>
            <p:cNvSpPr/>
            <p:nvPr/>
          </p:nvSpPr>
          <p:spPr>
            <a:xfrm>
              <a:off x="1075100" y="2367500"/>
              <a:ext cx="1035000" cy="1566900"/>
            </a:xfrm>
            <a:prstGeom prst="ellipse">
              <a:avLst/>
            </a:prstGeom>
            <a:noFill/>
            <a:ln w="28575" cap="flat" cmpd="sng">
              <a:solidFill>
                <a:srgbClr val="FF0000"/>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cxnSp>
          <p:nvCxnSpPr>
            <p:cNvPr id="130" name="Google Shape;130;p28"/>
            <p:cNvCxnSpPr>
              <a:stCxn id="129" idx="4"/>
            </p:cNvCxnSpPr>
            <p:nvPr/>
          </p:nvCxnSpPr>
          <p:spPr>
            <a:xfrm>
              <a:off x="1592600" y="3934400"/>
              <a:ext cx="820800" cy="749100"/>
            </a:xfrm>
            <a:prstGeom prst="straightConnector1">
              <a:avLst/>
            </a:prstGeom>
            <a:noFill/>
            <a:ln w="28575" cap="flat" cmpd="sng">
              <a:solidFill>
                <a:srgbClr val="FF0000"/>
              </a:solidFill>
              <a:prstDash val="solid"/>
              <a:round/>
              <a:headEnd type="none" w="med" len="med"/>
              <a:tailEnd type="triangle" w="med" len="med"/>
            </a:ln>
          </p:spPr>
        </p:cxnSp>
        <p:sp>
          <p:nvSpPr>
            <p:cNvPr id="131" name="Google Shape;131;p28"/>
            <p:cNvSpPr txBox="1"/>
            <p:nvPr/>
          </p:nvSpPr>
          <p:spPr>
            <a:xfrm flipH="1">
              <a:off x="628650" y="4580350"/>
              <a:ext cx="4517700" cy="304800"/>
            </a:xfrm>
            <a:prstGeom prst="rect">
              <a:avLst/>
            </a:prstGeom>
            <a:noFill/>
            <a:ln>
              <a:noFill/>
            </a:ln>
          </p:spPr>
          <p:txBody>
            <a:bodyPr spcFirstLastPara="1" wrap="square" lIns="121900" tIns="121900" rIns="121900" bIns="121900" anchor="t" anchorCtr="0">
              <a:noAutofit/>
            </a:bodyPr>
            <a:lstStyle/>
            <a:p>
              <a:r>
                <a:rPr lang="en" sz="2400" b="1">
                  <a:solidFill>
                    <a:srgbClr val="FF0000"/>
                  </a:solidFill>
                </a:rPr>
                <a:t>The bottleneck that </a:t>
              </a:r>
              <a:r>
                <a:rPr lang="en" sz="2400" b="1" i="1">
                  <a:solidFill>
                    <a:srgbClr val="FF0000"/>
                  </a:solidFill>
                </a:rPr>
                <a:t>FathomNet</a:t>
              </a:r>
              <a:r>
                <a:rPr lang="en" sz="2400" b="1">
                  <a:solidFill>
                    <a:srgbClr val="FF0000"/>
                  </a:solidFill>
                </a:rPr>
                <a:t> will address</a:t>
              </a:r>
              <a:endParaRPr sz="2400" b="1">
                <a:solidFill>
                  <a:srgbClr val="FF0000"/>
                </a:solidFill>
              </a:endParaRPr>
            </a:p>
          </p:txBody>
        </p:sp>
      </p:grpSp>
      <p:sp>
        <p:nvSpPr>
          <p:cNvPr id="8" name="Title 2">
            <a:extLst>
              <a:ext uri="{FF2B5EF4-FFF2-40B4-BE49-F238E27FC236}">
                <a16:creationId xmlns:a16="http://schemas.microsoft.com/office/drawing/2014/main" id="{7C6A4FE6-D3B7-6241-8EB8-7BD6FB43C66B}"/>
              </a:ext>
            </a:extLst>
          </p:cNvPr>
          <p:cNvSpPr txBox="1">
            <a:spLocks/>
          </p:cNvSpPr>
          <p:nvPr/>
        </p:nvSpPr>
        <p:spPr>
          <a:xfrm>
            <a:off x="838200" y="365125"/>
            <a:ext cx="10515600" cy="1325563"/>
          </a:xfrm>
          <a:prstGeom prst="rect">
            <a:avLst/>
          </a:prstGeom>
        </p:spPr>
        <p:txBody>
          <a:bodyPr spcFirstLastPara="1" vert="horz" wrap="square" lIns="91425" tIns="91425" rIns="91425" bIns="91425" rtlCol="0" anchor="t" anchorCtr="0">
            <a:noAutofit/>
          </a:bodyPr>
          <a:lstStyle>
            <a:lvl1pPr lvl="0" algn="l" defTabSz="914400" rtl="0" eaLnBrk="1" latinLnBrk="0" hangingPunct="1">
              <a:lnSpc>
                <a:spcPct val="90000"/>
              </a:lnSpc>
              <a:spcBef>
                <a:spcPts val="0"/>
              </a:spcBef>
              <a:spcAft>
                <a:spcPts val="0"/>
              </a:spcAft>
              <a:buSzPts val="2800"/>
              <a:buNone/>
              <a:defRPr sz="4400"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pPr algn="ctr"/>
            <a:r>
              <a:rPr lang="en-US" sz="2600" b="1" i="1">
                <a:solidFill>
                  <a:schemeClr val="accent1">
                    <a:lumMod val="50000"/>
                  </a:schemeClr>
                </a:solidFill>
                <a:latin typeface="Arial" panose="020B0604020202020204" pitchFamily="34" charset="0"/>
                <a:cs typeface="Arial" panose="020B0604020202020204" pitchFamily="34" charset="0"/>
              </a:rPr>
              <a:t>902002 FathomNet</a:t>
            </a:r>
            <a:endParaRPr lang="en-US" sz="2600" b="1" i="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0459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dirty="0">
              <a:solidFill>
                <a:schemeClr val="accent1">
                  <a:lumMod val="50000"/>
                </a:schemeClr>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3861D32-711C-9041-8F12-44F27F3AC644}"/>
              </a:ext>
            </a:extLst>
          </p:cNvPr>
          <p:cNvSpPr txBox="1"/>
          <p:nvPr/>
        </p:nvSpPr>
        <p:spPr>
          <a:xfrm>
            <a:off x="59962" y="1633927"/>
            <a:ext cx="12074576" cy="3754874"/>
          </a:xfrm>
          <a:prstGeom prst="rect">
            <a:avLst/>
          </a:prstGeom>
          <a:noFill/>
        </p:spPr>
        <p:txBody>
          <a:bodyPr wrap="square" rtlCol="0">
            <a:spAutoFit/>
          </a:bodyPr>
          <a:lstStyle/>
          <a:p>
            <a:r>
              <a:rPr lang="en-US" b="1" dirty="0">
                <a:solidFill>
                  <a:schemeClr val="accent5">
                    <a:lumMod val="75000"/>
                  </a:schemeClr>
                </a:solidFill>
                <a:latin typeface="Arial" panose="020B0604020202020204" pitchFamily="34" charset="0"/>
                <a:cs typeface="Arial" panose="020B0604020202020204" pitchFamily="34" charset="0"/>
              </a:rPr>
              <a:t>What are we doing about it/what’s MBARI’s unique contribution?</a:t>
            </a:r>
          </a:p>
          <a:p>
            <a:pPr marL="342900" indent="-342900">
              <a:buFont typeface="Arial" panose="020B0604020202020204" pitchFamily="34" charset="0"/>
              <a:buChar char="•"/>
            </a:pPr>
            <a:r>
              <a:rPr lang="en-US" sz="2000" i="1" dirty="0" err="1">
                <a:latin typeface="Arial" panose="020B0604020202020204" pitchFamily="34" charset="0"/>
                <a:cs typeface="Arial" panose="020B0604020202020204" pitchFamily="34" charset="0"/>
              </a:rPr>
              <a:t>FathomNet</a:t>
            </a:r>
            <a:r>
              <a:rPr lang="en-US" sz="2000" dirty="0">
                <a:latin typeface="Arial" panose="020B0604020202020204" pitchFamily="34" charset="0"/>
                <a:cs typeface="Arial" panose="020B0604020202020204" pitchFamily="34" charset="0"/>
              </a:rPr>
              <a:t> will utilize MBARI’s one-of-a-kind video library, VARS database, and video lab taxonomic expertise to develop machine learning training image sets that will be used to develop models for automating video and imagery analysis at MBARI.</a:t>
            </a: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This technology will be developed internally for use by MBARI staff and select partners. Eventually the project will be open-sourced and available outside MBARI to assist other researchers in the ocean science community.</a:t>
            </a: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MBARI can and should develop this technology because of our one-of-a-kind, expertly curated video archive. No other institute/agency is better positioned than MBARI to develop this deep-sea image training set.</a:t>
            </a:r>
          </a:p>
        </p:txBody>
      </p:sp>
    </p:spTree>
    <p:extLst>
      <p:ext uri="{BB962C8B-B14F-4D97-AF65-F5344CB8AC3E}">
        <p14:creationId xmlns:p14="http://schemas.microsoft.com/office/powerpoint/2010/main" val="3524854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dirty="0">
              <a:solidFill>
                <a:schemeClr val="accent1">
                  <a:lumMod val="50000"/>
                </a:schemeClr>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3861D32-711C-9041-8F12-44F27F3AC644}"/>
              </a:ext>
            </a:extLst>
          </p:cNvPr>
          <p:cNvSpPr txBox="1"/>
          <p:nvPr/>
        </p:nvSpPr>
        <p:spPr>
          <a:xfrm>
            <a:off x="59962" y="1633927"/>
            <a:ext cx="12074576" cy="3108543"/>
          </a:xfrm>
          <a:prstGeom prst="rect">
            <a:avLst/>
          </a:prstGeom>
          <a:noFill/>
        </p:spPr>
        <p:txBody>
          <a:bodyPr wrap="square" rtlCol="0">
            <a:spAutoFit/>
          </a:bodyPr>
          <a:lstStyle/>
          <a:p>
            <a:r>
              <a:rPr lang="en-US" b="1" dirty="0">
                <a:solidFill>
                  <a:schemeClr val="accent5">
                    <a:lumMod val="75000"/>
                  </a:schemeClr>
                </a:solidFill>
                <a:latin typeface="Arial" panose="020B0604020202020204" pitchFamily="34" charset="0"/>
                <a:cs typeface="Arial" panose="020B0604020202020204" pitchFamily="34" charset="0"/>
              </a:rPr>
              <a:t>What are your project plans for next year (2020)?</a:t>
            </a:r>
            <a:endParaRPr lang="en-US"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Continue localizing (generating position accurate, labeled images) for use in training ML models using software developed for this purpose in 2019.</a:t>
            </a: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Take direction from science staff at MBARI to determine the most useful taxonomic groups to focus on.</a:t>
            </a: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Work closely with the VARS Annotation Assistance project (9002005) and a group of external partners to develop image detection models and integrate these models and workflows into the the VARS annotation pipeline.</a:t>
            </a:r>
          </a:p>
          <a:p>
            <a:endParaRPr lang="en-US" dirty="0"/>
          </a:p>
        </p:txBody>
      </p:sp>
    </p:spTree>
    <p:extLst>
      <p:ext uri="{BB962C8B-B14F-4D97-AF65-F5344CB8AC3E}">
        <p14:creationId xmlns:p14="http://schemas.microsoft.com/office/powerpoint/2010/main" val="533211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9"/>
          <p:cNvPicPr preferRelativeResize="0"/>
          <p:nvPr/>
        </p:nvPicPr>
        <p:blipFill>
          <a:blip r:embed="rId3">
            <a:alphaModFix/>
          </a:blip>
          <a:stretch>
            <a:fillRect/>
          </a:stretch>
        </p:blipFill>
        <p:spPr>
          <a:xfrm>
            <a:off x="0" y="1210648"/>
            <a:ext cx="11154699" cy="5647353"/>
          </a:xfrm>
          <a:prstGeom prst="rect">
            <a:avLst/>
          </a:prstGeom>
          <a:noFill/>
          <a:ln>
            <a:noFill/>
          </a:ln>
        </p:spPr>
      </p:pic>
      <p:pic>
        <p:nvPicPr>
          <p:cNvPr id="137" name="Google Shape;137;p29"/>
          <p:cNvPicPr preferRelativeResize="0"/>
          <p:nvPr/>
        </p:nvPicPr>
        <p:blipFill>
          <a:blip r:embed="rId4">
            <a:alphaModFix/>
          </a:blip>
          <a:stretch>
            <a:fillRect/>
          </a:stretch>
        </p:blipFill>
        <p:spPr>
          <a:xfrm>
            <a:off x="11154701" y="1"/>
            <a:ext cx="1037300" cy="6857999"/>
          </a:xfrm>
          <a:prstGeom prst="rect">
            <a:avLst/>
          </a:prstGeom>
          <a:noFill/>
          <a:ln>
            <a:noFill/>
          </a:ln>
        </p:spPr>
      </p:pic>
      <p:sp>
        <p:nvSpPr>
          <p:cNvPr id="5" name="Title 2">
            <a:extLst>
              <a:ext uri="{FF2B5EF4-FFF2-40B4-BE49-F238E27FC236}">
                <a16:creationId xmlns:a16="http://schemas.microsoft.com/office/drawing/2014/main" id="{4D4B0101-F9D3-1349-8DE7-B173EE6AFC69}"/>
              </a:ext>
            </a:extLst>
          </p:cNvPr>
          <p:cNvSpPr>
            <a:spLocks noGrp="1"/>
          </p:cNvSpPr>
          <p:nvPr>
            <p:ph type="title"/>
          </p:nvPr>
        </p:nvSpPr>
        <p:spPr>
          <a:xfrm>
            <a:off x="838200" y="365125"/>
            <a:ext cx="10515600" cy="1325563"/>
          </a:xfrm>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i="1" dirty="0">
              <a:solidFill>
                <a:schemeClr val="accent1">
                  <a:lumMod val="50000"/>
                </a:schemeClr>
              </a:solidFill>
              <a:latin typeface="Arial" panose="020B0604020202020204" pitchFamily="34" charset="0"/>
              <a:cs typeface="Arial" panose="020B0604020202020204" pitchFamily="34" charset="0"/>
            </a:endParaRPr>
          </a:p>
        </p:txBody>
      </p:sp>
      <p:sp>
        <p:nvSpPr>
          <p:cNvPr id="138" name="Google Shape;138;p29"/>
          <p:cNvSpPr txBox="1"/>
          <p:nvPr/>
        </p:nvSpPr>
        <p:spPr>
          <a:xfrm>
            <a:off x="88699" y="1266668"/>
            <a:ext cx="11066000" cy="1281200"/>
          </a:xfrm>
          <a:prstGeom prst="rect">
            <a:avLst/>
          </a:prstGeom>
          <a:noFill/>
          <a:ln>
            <a:noFill/>
          </a:ln>
        </p:spPr>
        <p:txBody>
          <a:bodyPr spcFirstLastPara="1" wrap="square" lIns="121900" tIns="121900" rIns="121900" bIns="121900" anchor="t" anchorCtr="0">
            <a:noAutofit/>
          </a:bodyPr>
          <a:lstStyle/>
          <a:p>
            <a:r>
              <a:rPr lang="en" sz="2400" dirty="0">
                <a:solidFill>
                  <a:schemeClr val="bg1"/>
                </a:solidFill>
              </a:rPr>
              <a:t>VARS video annotations are currently like this….each image/video frame has a time stamp that relates objects seen with physical data collected by the ROV … but all we know is what was seen in the frame</a:t>
            </a:r>
            <a:endParaRPr sz="2400" dirty="0">
              <a:solidFill>
                <a:schemeClr val="bg1"/>
              </a:solidFill>
            </a:endParaRPr>
          </a:p>
        </p:txBody>
      </p:sp>
    </p:spTree>
    <p:extLst>
      <p:ext uri="{BB962C8B-B14F-4D97-AF65-F5344CB8AC3E}">
        <p14:creationId xmlns:p14="http://schemas.microsoft.com/office/powerpoint/2010/main" val="1017771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143" name="Google Shape;143;p30"/>
          <p:cNvPicPr preferRelativeResize="0"/>
          <p:nvPr/>
        </p:nvPicPr>
        <p:blipFill rotWithShape="1">
          <a:blip r:embed="rId3">
            <a:alphaModFix/>
          </a:blip>
          <a:srcRect l="3385" t="23118" r="2042"/>
          <a:stretch/>
        </p:blipFill>
        <p:spPr>
          <a:xfrm>
            <a:off x="0" y="1164834"/>
            <a:ext cx="12191997" cy="5693167"/>
          </a:xfrm>
          <a:prstGeom prst="rect">
            <a:avLst/>
          </a:prstGeom>
          <a:noFill/>
          <a:ln>
            <a:noFill/>
          </a:ln>
        </p:spPr>
      </p:pic>
      <p:sp>
        <p:nvSpPr>
          <p:cNvPr id="144" name="Google Shape;144;p30"/>
          <p:cNvSpPr txBox="1"/>
          <p:nvPr/>
        </p:nvSpPr>
        <p:spPr>
          <a:xfrm>
            <a:off x="0" y="1094282"/>
            <a:ext cx="11066000" cy="1358800"/>
          </a:xfrm>
          <a:prstGeom prst="rect">
            <a:avLst/>
          </a:prstGeom>
          <a:noFill/>
          <a:ln>
            <a:noFill/>
          </a:ln>
        </p:spPr>
        <p:txBody>
          <a:bodyPr spcFirstLastPara="1" wrap="square" lIns="121900" tIns="121900" rIns="121900" bIns="121900" anchor="t" anchorCtr="0">
            <a:noAutofit/>
          </a:bodyPr>
          <a:lstStyle/>
          <a:p>
            <a:r>
              <a:rPr lang="en" sz="2400" dirty="0">
                <a:solidFill>
                  <a:schemeClr val="bg1"/>
                </a:solidFill>
              </a:rPr>
              <a:t>Machine learning model development and training needs localized annotations. E.g., we need to know what the object is (class, concept) and where it is (localization, bounding boxes, segmentation)</a:t>
            </a:r>
            <a:endParaRPr sz="2400" dirty="0">
              <a:solidFill>
                <a:schemeClr val="bg1"/>
              </a:solidFill>
            </a:endParaRPr>
          </a:p>
        </p:txBody>
      </p:sp>
      <p:sp>
        <p:nvSpPr>
          <p:cNvPr id="4" name="Title 2">
            <a:extLst>
              <a:ext uri="{FF2B5EF4-FFF2-40B4-BE49-F238E27FC236}">
                <a16:creationId xmlns:a16="http://schemas.microsoft.com/office/drawing/2014/main" id="{CC36F874-1B5B-2F4E-B14E-D17AC2696DE3}"/>
              </a:ext>
            </a:extLst>
          </p:cNvPr>
          <p:cNvSpPr>
            <a:spLocks noGrp="1"/>
          </p:cNvSpPr>
          <p:nvPr>
            <p:ph type="title"/>
          </p:nvPr>
        </p:nvSpPr>
        <p:spPr>
          <a:xfrm>
            <a:off x="838200" y="365125"/>
            <a:ext cx="10515600" cy="1325563"/>
          </a:xfrm>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i="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3576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4" name="Google Shape;144;p30"/>
          <p:cNvSpPr txBox="1"/>
          <p:nvPr/>
        </p:nvSpPr>
        <p:spPr>
          <a:xfrm>
            <a:off x="0" y="1094282"/>
            <a:ext cx="11066000" cy="1358800"/>
          </a:xfrm>
          <a:prstGeom prst="rect">
            <a:avLst/>
          </a:prstGeom>
          <a:noFill/>
          <a:ln>
            <a:noFill/>
          </a:ln>
        </p:spPr>
        <p:txBody>
          <a:bodyPr spcFirstLastPara="1" wrap="square" lIns="121900" tIns="121900" rIns="121900" bIns="121900" anchor="t" anchorCtr="0">
            <a:noAutofit/>
          </a:bodyPr>
          <a:lstStyle/>
          <a:p>
            <a:r>
              <a:rPr lang="en" sz="2400" dirty="0">
                <a:solidFill>
                  <a:schemeClr val="bg1"/>
                </a:solidFill>
              </a:rPr>
              <a:t>Machine learning model development and training needs localized annotations. E.g., we need to know what the object is (class, concept) and where it is (localization, bounding boxes, segmentation)</a:t>
            </a:r>
            <a:endParaRPr sz="2400" dirty="0">
              <a:solidFill>
                <a:schemeClr val="bg1"/>
              </a:solidFill>
            </a:endParaRPr>
          </a:p>
        </p:txBody>
      </p:sp>
      <p:sp>
        <p:nvSpPr>
          <p:cNvPr id="4" name="Title 2">
            <a:extLst>
              <a:ext uri="{FF2B5EF4-FFF2-40B4-BE49-F238E27FC236}">
                <a16:creationId xmlns:a16="http://schemas.microsoft.com/office/drawing/2014/main" id="{CC36F874-1B5B-2F4E-B14E-D17AC2696DE3}"/>
              </a:ext>
            </a:extLst>
          </p:cNvPr>
          <p:cNvSpPr>
            <a:spLocks noGrp="1"/>
          </p:cNvSpPr>
          <p:nvPr>
            <p:ph type="title"/>
          </p:nvPr>
        </p:nvSpPr>
        <p:spPr>
          <a:xfrm>
            <a:off x="838200" y="365125"/>
            <a:ext cx="10515600" cy="1325563"/>
          </a:xfrm>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i="1" dirty="0">
              <a:solidFill>
                <a:schemeClr val="accent1">
                  <a:lumMod val="50000"/>
                </a:schemeClr>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58FD9FA-0A4D-974D-AE9F-5ACA172D1F44}"/>
              </a:ext>
            </a:extLst>
          </p:cNvPr>
          <p:cNvPicPr>
            <a:picLocks noChangeAspect="1"/>
          </p:cNvPicPr>
          <p:nvPr/>
        </p:nvPicPr>
        <p:blipFill>
          <a:blip r:embed="rId3"/>
          <a:stretch>
            <a:fillRect/>
          </a:stretch>
        </p:blipFill>
        <p:spPr>
          <a:xfrm>
            <a:off x="1163822" y="1094282"/>
            <a:ext cx="9864356" cy="5551928"/>
          </a:xfrm>
          <a:prstGeom prst="rect">
            <a:avLst/>
          </a:prstGeom>
        </p:spPr>
      </p:pic>
    </p:spTree>
    <p:extLst>
      <p:ext uri="{BB962C8B-B14F-4D97-AF65-F5344CB8AC3E}">
        <p14:creationId xmlns:p14="http://schemas.microsoft.com/office/powerpoint/2010/main" val="2340087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4" name="Google Shape;144;p30"/>
          <p:cNvSpPr txBox="1"/>
          <p:nvPr/>
        </p:nvSpPr>
        <p:spPr>
          <a:xfrm>
            <a:off x="0" y="1094282"/>
            <a:ext cx="11066000" cy="1358800"/>
          </a:xfrm>
          <a:prstGeom prst="rect">
            <a:avLst/>
          </a:prstGeom>
          <a:noFill/>
          <a:ln>
            <a:noFill/>
          </a:ln>
        </p:spPr>
        <p:txBody>
          <a:bodyPr spcFirstLastPara="1" wrap="square" lIns="121900" tIns="121900" rIns="121900" bIns="121900" anchor="t" anchorCtr="0">
            <a:noAutofit/>
          </a:bodyPr>
          <a:lstStyle/>
          <a:p>
            <a:r>
              <a:rPr lang="en" sz="2400" dirty="0">
                <a:solidFill>
                  <a:schemeClr val="bg1"/>
                </a:solidFill>
              </a:rPr>
              <a:t>Machine learning model development and training needs localized annotations. E.g., we need to know what the object is (class, concept) and where it is (localization, bounding boxes, segmentation)</a:t>
            </a:r>
            <a:endParaRPr sz="2400" dirty="0">
              <a:solidFill>
                <a:schemeClr val="bg1"/>
              </a:solidFill>
            </a:endParaRPr>
          </a:p>
        </p:txBody>
      </p:sp>
      <p:sp>
        <p:nvSpPr>
          <p:cNvPr id="4" name="Title 2">
            <a:extLst>
              <a:ext uri="{FF2B5EF4-FFF2-40B4-BE49-F238E27FC236}">
                <a16:creationId xmlns:a16="http://schemas.microsoft.com/office/drawing/2014/main" id="{CC36F874-1B5B-2F4E-B14E-D17AC2696DE3}"/>
              </a:ext>
            </a:extLst>
          </p:cNvPr>
          <p:cNvSpPr>
            <a:spLocks noGrp="1"/>
          </p:cNvSpPr>
          <p:nvPr>
            <p:ph type="title"/>
          </p:nvPr>
        </p:nvSpPr>
        <p:spPr>
          <a:xfrm>
            <a:off x="838200" y="365125"/>
            <a:ext cx="10515600" cy="1325563"/>
          </a:xfrm>
        </p:spPr>
        <p:txBody>
          <a:bodyPr>
            <a:noAutofit/>
          </a:bodyPr>
          <a:lstStyle/>
          <a:p>
            <a:pPr algn="ctr"/>
            <a:r>
              <a:rPr lang="en-US" sz="2600" b="1" i="1" dirty="0">
                <a:solidFill>
                  <a:schemeClr val="accent1">
                    <a:lumMod val="50000"/>
                  </a:schemeClr>
                </a:solidFill>
                <a:latin typeface="Arial" panose="020B0604020202020204" pitchFamily="34" charset="0"/>
                <a:cs typeface="Arial" panose="020B0604020202020204" pitchFamily="34" charset="0"/>
              </a:rPr>
              <a:t>902002 </a:t>
            </a:r>
            <a:r>
              <a:rPr lang="en-US" sz="2600" b="1" i="1" dirty="0" err="1">
                <a:solidFill>
                  <a:schemeClr val="accent1">
                    <a:lumMod val="50000"/>
                  </a:schemeClr>
                </a:solidFill>
                <a:latin typeface="Arial" panose="020B0604020202020204" pitchFamily="34" charset="0"/>
                <a:cs typeface="Arial" panose="020B0604020202020204" pitchFamily="34" charset="0"/>
              </a:rPr>
              <a:t>FathomNet</a:t>
            </a:r>
            <a:endParaRPr lang="en-US" sz="2600" b="1" i="1" dirty="0">
              <a:solidFill>
                <a:schemeClr val="accent1">
                  <a:lumMod val="50000"/>
                </a:schemeClr>
              </a:solidFill>
              <a:latin typeface="Arial" panose="020B0604020202020204" pitchFamily="34" charset="0"/>
              <a:cs typeface="Arial" panose="020B0604020202020204" pitchFamily="34" charset="0"/>
            </a:endParaRPr>
          </a:p>
        </p:txBody>
      </p:sp>
      <p:pic>
        <p:nvPicPr>
          <p:cNvPr id="2" name="examples">
            <a:hlinkClick r:id="" action="ppaction://media"/>
            <a:extLst>
              <a:ext uri="{FF2B5EF4-FFF2-40B4-BE49-F238E27FC236}">
                <a16:creationId xmlns:a16="http://schemas.microsoft.com/office/drawing/2014/main" id="{8C7E7E08-CF51-9C4E-839A-4453B88EBED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43025" y="1094282"/>
            <a:ext cx="9505950" cy="5347097"/>
          </a:xfrm>
          <a:prstGeom prst="rect">
            <a:avLst/>
          </a:prstGeom>
        </p:spPr>
      </p:pic>
    </p:spTree>
    <p:extLst>
      <p:ext uri="{BB962C8B-B14F-4D97-AF65-F5344CB8AC3E}">
        <p14:creationId xmlns:p14="http://schemas.microsoft.com/office/powerpoint/2010/main" val="3852832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411</Words>
  <Application>Microsoft Macintosh PowerPoint</Application>
  <PresentationFormat>Widescreen</PresentationFormat>
  <Paragraphs>44</Paragraphs>
  <Slides>9</Slides>
  <Notes>9</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902002 FathomNet</vt:lpstr>
      <vt:lpstr>902002 FathomNet</vt:lpstr>
      <vt:lpstr>PowerPoint Presentation</vt:lpstr>
      <vt:lpstr>902002 FathomNet</vt:lpstr>
      <vt:lpstr>902002 FathomNet</vt:lpstr>
      <vt:lpstr>902002 FathomNet</vt:lpstr>
      <vt:lpstr>902002 FathomNet</vt:lpstr>
      <vt:lpstr>902002 FathomNet</vt:lpstr>
      <vt:lpstr>902002 FathomNet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Lonny Lundsten</cp:lastModifiedBy>
  <cp:revision>22</cp:revision>
  <dcterms:created xsi:type="dcterms:W3CDTF">2019-10-09T22:33:11Z</dcterms:created>
  <dcterms:modified xsi:type="dcterms:W3CDTF">2019-10-18T19:21:05Z</dcterms:modified>
</cp:coreProperties>
</file>