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10.xml"/>
  <Override ContentType="application/vnd.openxmlformats-officedocument.presentationml.comments+xml" PartName="/ppt/comments/comment8.xml"/>
  <Override ContentType="application/vnd.openxmlformats-officedocument.presentationml.comments+xml" PartName="/ppt/comments/comment6.xml"/>
  <Override ContentType="application/vnd.openxmlformats-officedocument.presentationml.comments+xml" PartName="/ppt/comments/comment3.xml"/>
  <Override ContentType="application/vnd.openxmlformats-officedocument.presentationml.comments+xml" PartName="/ppt/comments/comment15.xml"/>
  <Override ContentType="application/vnd.openxmlformats-officedocument.presentationml.comments+xml" PartName="/ppt/comments/comment13.xml"/>
  <Override ContentType="application/vnd.openxmlformats-officedocument.presentationml.comments+xml" PartName="/ppt/comments/comment16.xml"/>
  <Override ContentType="application/vnd.openxmlformats-officedocument.presentationml.comments+xml" PartName="/ppt/comments/comment1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12.xml"/>
  <Override ContentType="application/vnd.openxmlformats-officedocument.presentationml.comments+xml" PartName="/ppt/comments/comment14.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0" r:id="rId6"/>
    <p:sldMasterId id="214748367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Author clrIdx="0" id="0" initials="" lastIdx="8" name="Nancy Jacobsen Stout"/>
  <p:cmAuthor clrIdx="1" id="1" initials="" lastIdx="4" name="Lonny Lundsten"/>
  <p:cmAuthor clrIdx="2" id="2" initials="" lastIdx="9" name="Kakani Katij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F24CD9E6-0B16-44DE-A575-C6D5849A51D0}">
  <a:tblStyle styleId="{F24CD9E6-0B16-44DE-A575-C6D5849A51D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42" Type="http://schemas.openxmlformats.org/officeDocument/2006/relationships/slide" Target="slides/slide34.xml"/><Relationship Id="rId41" Type="http://schemas.openxmlformats.org/officeDocument/2006/relationships/slide" Target="slides/slide33.xml"/><Relationship Id="rId22" Type="http://schemas.openxmlformats.org/officeDocument/2006/relationships/slide" Target="slides/slide14.xml"/><Relationship Id="rId44" Type="http://schemas.openxmlformats.org/officeDocument/2006/relationships/slide" Target="slides/slide36.xml"/><Relationship Id="rId21" Type="http://schemas.openxmlformats.org/officeDocument/2006/relationships/slide" Target="slides/slide13.xml"/><Relationship Id="rId43" Type="http://schemas.openxmlformats.org/officeDocument/2006/relationships/slide" Target="slides/slide35.xml"/><Relationship Id="rId24" Type="http://schemas.openxmlformats.org/officeDocument/2006/relationships/slide" Target="slides/slide16.xml"/><Relationship Id="rId23" Type="http://schemas.openxmlformats.org/officeDocument/2006/relationships/slide" Target="slides/slide15.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1.xml"/><Relationship Id="rId7" Type="http://schemas.openxmlformats.org/officeDocument/2006/relationships/slideMaster" Target="slideMasters/slideMaster2.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1" dt="2019-05-21T18:02:20.135">
    <p:pos x="6000" y="0"/>
    <p:text>No class associated with each localization. Might be important to illustrate that here somehow?</p:text>
  </p:cm>
  <p:cm authorId="1" idx="1" dt="2019-05-21T18:02:20.135">
    <p:pos x="6000" y="0"/>
    <p:text>Each class is localized here and in what we aim to do.</p:tex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7" dt="2019-05-21T17:41:43.032">
    <p:pos x="31" y="2737"/>
    <p:text>-spelling: Knowledgebase
-not sure what you're trying to say here, may change to: Database: 30-yr, ... manually annotated content from ROV, AUV, and still image platforms</p:tex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5" dt="2019-05-16T20:55:17.824">
    <p:pos x="6000" y="0"/>
    <p:text>+kakani@mbari.org add video</p:tex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8" dt="2019-05-21T21:12:40.800">
    <p:pos x="6000" y="0"/>
    <p:text>Add Lonny and Brian to VideoTAG and maybe replace with new project proposal title (eventually)</p:tex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6" dt="2019-05-16T20:49:27.163">
    <p:pos x="6000" y="0"/>
    <p:text>we can hide this slide as well if we need more time</p:tex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7" dt="2019-05-16T20:54:37.049">
    <p:pos x="6000" y="0"/>
    <p:text>+kakani@mbari.org add video</p:tex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8" dt="2019-05-16T20:55:05.115">
    <p:pos x="6000" y="0"/>
    <p:text>+kakani@mbari.org add video</p:tex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9" dt="2019-05-16T20:55:30.213">
    <p:pos x="6000" y="0"/>
    <p:text>+kakani@mbari.org add video</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2" dt="2019-05-21T20:51:20.608">
    <p:pos x="6000" y="0"/>
    <p:text>Should the row title be "Annotations (w/o localizations)". Why do you say see localizations rather than list the # of annotations associated with the current 65,770, like you estimated in the future FathomNet column?</p:text>
  </p:cm>
  <p:cm authorId="1" idx="2" dt="2019-05-21T18:07:56.927">
    <p:pos x="6000" y="0"/>
    <p:text>I don't think we know the number of annotations for these images. It would be hard to get now because the images are disassociated from the annotations. We could probably do it but it would be challenging....</p:text>
  </p:cm>
  <p:cm authorId="0" idx="3" dt="2019-05-21T20:51:20.608">
    <p:pos x="6000" y="0"/>
    <p:text>OK. Actually, not sure if this # is relevant at all in this table</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4" dt="2019-05-21T20:46:29.630">
    <p:pos x="6000" y="0"/>
    <p:text>There is no milestone for or mention of image id/localization by annotation tech or mech. turk for 2020. Is there a goal for this?</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1" idx="3" dt="2019-05-21T21:05:05.723">
    <p:pos x="539" y="510"/>
    <p:text>+jana@mbari.org
_Reassigned to Nancy Jacobsen Stout_</p:text>
  </p:cm>
  <p:cm authorId="0" idx="5" dt="2019-05-21T21:05:05.723">
    <p:pos x="539" y="510"/>
    <p:text>For determining hours for 2020 (if we make it to Phase I), probably need to do separate VL Tech estimates for: a) Lonny's time for project management and tool/process developments and testing and b) labeling/localization tasks. For b) we need a goal to work towards on this (#of benthic and/or midwater images needed to develop tools and verify methods laid out in the milestones). Also need a best estimate on time it takes to label per image (or some other logical unit/grouping of images). Won't know % of annotation time that can be dedicated until we get passed Phase I. One idea could be to argue for a dedicated ML expert labeler (outside our regular pool), esp if external $ is available.</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1" dt="2019-05-16T20:54:00.503">
    <p:pos x="6000" y="0"/>
    <p:text>spare slides after this one</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2" dt="2019-05-16T20:27:55.697">
    <p:pos x="6000" y="0"/>
    <p:text>we could hide this slide to save on time</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3" dt="2019-05-20T19:16:51.531">
    <p:pos x="6000" y="0"/>
    <p:text>I would move this to supplementary slides and just make this point in the previous slide; we know video assets are increasing</p:tex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6" dt="2019-05-21T17:34:19.544">
    <p:pos x="455" y="1012"/>
    <p:text>enhance FathomNet, a community repository for machine learning training imagery, and ...</p:tex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4" dt="2019-05-20T21:17:36.473">
    <p:pos x="6000" y="0"/>
    <p:text>I really want to de-emphasize the "public platform" aspects here since I don't think it should be our focus in year 1, and should be sought externally</p:text>
  </p:cm>
  <p:cm authorId="1" idx="4" dt="2019-05-20T21:17:36.473">
    <p:pos x="6000" y="0"/>
    <p:text>ok. de-emphasized.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579b231174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579b231174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workflow</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579b231174_1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579b231174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579b231174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579b231174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583f5cf34b_17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583f5cf34b_17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583f5cf34b_1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583f5cf34b_1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579b231174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579b231174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579b231174_1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579b231174_1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579b231174_1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579b231174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579b231174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579b231174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579b231174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579b231174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Used FathomNet to compress classes to include morphotypes (examples), and will use few-shot learning model iterations to classify detections down to genus level pending FathomNet data state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79b231174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79b231174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2020 MBARI will have many imaging systems in place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579b231174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579b231174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Weakly supervised learning using GradCam++ to generate bounding box proposals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g579b231174_13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579b231174_13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 and video archive is growing == ROV video alone is ~26,000 hours, 6M+ annotations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579b231174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579b231174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1" name="Shape 281"/>
        <p:cNvGrpSpPr/>
        <p:nvPr/>
      </p:nvGrpSpPr>
      <p:grpSpPr>
        <a:xfrm>
          <a:off x="0" y="0"/>
          <a:ext cx="0" cy="0"/>
          <a:chOff x="0" y="0"/>
          <a:chExt cx="0" cy="0"/>
        </a:xfrm>
      </p:grpSpPr>
      <p:sp>
        <p:nvSpPr>
          <p:cNvPr id="282" name="Google Shape;282;g579b231174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579b231174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g579b231174_13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579b231174_13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Currently we use VARS to analyze this video record, however, the volume of video and variety of imaging systems in beginning to overtake our capacity to analyze it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Google Shape;299;g583f5cf34b_1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583f5cf34b_1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g579b231174_1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579b231174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Spare slides after this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g579b231174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579b231174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Google Shape;314;g579b2311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579b2311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 name="Shape 318"/>
        <p:cNvGrpSpPr/>
        <p:nvPr/>
      </p:nvGrpSpPr>
      <p:grpSpPr>
        <a:xfrm>
          <a:off x="0" y="0"/>
          <a:ext cx="0" cy="0"/>
          <a:chOff x="0" y="0"/>
          <a:chExt cx="0" cy="0"/>
        </a:xfrm>
      </p:grpSpPr>
      <p:sp>
        <p:nvSpPr>
          <p:cNvPr id="319" name="Google Shape;319;g579b231174_28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579b231174_28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579b231174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579b231174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579b231174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579b231174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g579b231174_1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579b231174_1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g579b231174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579b231174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Google Shape;343;g579b231174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579b231174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579b231174_1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579b231174_1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g579b231174_28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579b231174_28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 name="Shape 361"/>
        <p:cNvGrpSpPr/>
        <p:nvPr/>
      </p:nvGrpSpPr>
      <p:grpSpPr>
        <a:xfrm>
          <a:off x="0" y="0"/>
          <a:ext cx="0" cy="0"/>
          <a:chOff x="0" y="0"/>
          <a:chExt cx="0" cy="0"/>
        </a:xfrm>
      </p:grpSpPr>
      <p:sp>
        <p:nvSpPr>
          <p:cNvPr id="362" name="Google Shape;362;g579b231174_1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579b231174_1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579b231174_1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579b231174_1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583f5cf34b_14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83f5cf34b_14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579b231174_19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579b231174_19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bottleneck that we’ve identified is the lack of annotated images and video with localization.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79b231174_19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79b231174_19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bottleneck that we’ve identified is the lack of annotated images and video with localization.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579b231174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579b231174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579b231174_28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579b231174_28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Weakly supervised learning using GradCam++ to generate bounding box proposals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579b231174_26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579b231174_26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1600"/>
              </a:spcBef>
              <a:spcAft>
                <a:spcPts val="0"/>
              </a:spcAft>
              <a:buClr>
                <a:schemeClr val="lt2"/>
              </a:buClr>
              <a:buSzPts val="1400"/>
              <a:buChar char="○"/>
              <a:defRPr>
                <a:solidFill>
                  <a:schemeClr val="lt2"/>
                </a:solidFill>
              </a:defRPr>
            </a:lvl2pPr>
            <a:lvl3pPr indent="-317500" lvl="2" marL="1371600">
              <a:lnSpc>
                <a:spcPct val="115000"/>
              </a:lnSpc>
              <a:spcBef>
                <a:spcPts val="1600"/>
              </a:spcBef>
              <a:spcAft>
                <a:spcPts val="0"/>
              </a:spcAft>
              <a:buClr>
                <a:schemeClr val="lt2"/>
              </a:buClr>
              <a:buSzPts val="1400"/>
              <a:buChar char="■"/>
              <a:defRPr>
                <a:solidFill>
                  <a:schemeClr val="lt2"/>
                </a:solidFill>
              </a:defRPr>
            </a:lvl3pPr>
            <a:lvl4pPr indent="-317500" lvl="3" marL="1828800">
              <a:lnSpc>
                <a:spcPct val="115000"/>
              </a:lnSpc>
              <a:spcBef>
                <a:spcPts val="1600"/>
              </a:spcBef>
              <a:spcAft>
                <a:spcPts val="0"/>
              </a:spcAft>
              <a:buClr>
                <a:schemeClr val="lt2"/>
              </a:buClr>
              <a:buSzPts val="1400"/>
              <a:buChar char="●"/>
              <a:defRPr>
                <a:solidFill>
                  <a:schemeClr val="lt2"/>
                </a:solidFill>
              </a:defRPr>
            </a:lvl4pPr>
            <a:lvl5pPr indent="-317500" lvl="4" marL="2286000">
              <a:lnSpc>
                <a:spcPct val="115000"/>
              </a:lnSpc>
              <a:spcBef>
                <a:spcPts val="1600"/>
              </a:spcBef>
              <a:spcAft>
                <a:spcPts val="0"/>
              </a:spcAft>
              <a:buClr>
                <a:schemeClr val="lt2"/>
              </a:buClr>
              <a:buSzPts val="1400"/>
              <a:buChar char="○"/>
              <a:defRPr>
                <a:solidFill>
                  <a:schemeClr val="lt2"/>
                </a:solidFill>
              </a:defRPr>
            </a:lvl5pPr>
            <a:lvl6pPr indent="-317500" lvl="5" marL="2743200">
              <a:lnSpc>
                <a:spcPct val="115000"/>
              </a:lnSpc>
              <a:spcBef>
                <a:spcPts val="1600"/>
              </a:spcBef>
              <a:spcAft>
                <a:spcPts val="0"/>
              </a:spcAft>
              <a:buClr>
                <a:schemeClr val="lt2"/>
              </a:buClr>
              <a:buSzPts val="1400"/>
              <a:buChar char="■"/>
              <a:defRPr>
                <a:solidFill>
                  <a:schemeClr val="lt2"/>
                </a:solidFill>
              </a:defRPr>
            </a:lvl6pPr>
            <a:lvl7pPr indent="-317500" lvl="6" marL="3200400">
              <a:lnSpc>
                <a:spcPct val="115000"/>
              </a:lnSpc>
              <a:spcBef>
                <a:spcPts val="1600"/>
              </a:spcBef>
              <a:spcAft>
                <a:spcPts val="0"/>
              </a:spcAft>
              <a:buClr>
                <a:schemeClr val="lt2"/>
              </a:buClr>
              <a:buSzPts val="1400"/>
              <a:buChar char="●"/>
              <a:defRPr>
                <a:solidFill>
                  <a:schemeClr val="lt2"/>
                </a:solidFill>
              </a:defRPr>
            </a:lvl7pPr>
            <a:lvl8pPr indent="-317500" lvl="7" marL="3657600">
              <a:lnSpc>
                <a:spcPct val="115000"/>
              </a:lnSpc>
              <a:spcBef>
                <a:spcPts val="1600"/>
              </a:spcBef>
              <a:spcAft>
                <a:spcPts val="0"/>
              </a:spcAft>
              <a:buClr>
                <a:schemeClr val="lt2"/>
              </a:buClr>
              <a:buSzPts val="1400"/>
              <a:buChar char="○"/>
              <a:defRPr>
                <a:solidFill>
                  <a:schemeClr val="lt2"/>
                </a:solidFill>
              </a:defRPr>
            </a:lvl8pPr>
            <a:lvl9pPr indent="-317500" lvl="8" marL="4114800">
              <a:lnSpc>
                <a:spcPct val="115000"/>
              </a:lnSpc>
              <a:spcBef>
                <a:spcPts val="1600"/>
              </a:spcBef>
              <a:spcAft>
                <a:spcPts val="160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comments" Target="../comments/commen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comments" Target="../comments/commen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comments" Target="../comments/commen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comments" Target="../comments/comment6.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3.png"/><Relationship Id="rId11" Type="http://schemas.openxmlformats.org/officeDocument/2006/relationships/image" Target="../media/image8.jpg"/><Relationship Id="rId10" Type="http://schemas.openxmlformats.org/officeDocument/2006/relationships/image" Target="../media/image11.jpg"/><Relationship Id="rId9" Type="http://schemas.openxmlformats.org/officeDocument/2006/relationships/image" Target="../media/image4.jpg"/><Relationship Id="rId5" Type="http://schemas.openxmlformats.org/officeDocument/2006/relationships/image" Target="../media/image20.png"/><Relationship Id="rId6" Type="http://schemas.openxmlformats.org/officeDocument/2006/relationships/image" Target="../media/image23.jpg"/><Relationship Id="rId7" Type="http://schemas.openxmlformats.org/officeDocument/2006/relationships/image" Target="../media/image1.jpg"/><Relationship Id="rId8"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comments" Target="../comments/comment7.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omments" Target="../comments/commen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comments" Target="../comments/commen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comments" Target="../comments/comment10.xml"/><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comments" Target="../comments/commen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comments" Target="../comments/comment1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comments" Target="../comments/commen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0.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comments" Target="../comments/comment14.xml"/><Relationship Id="rId4" Type="http://schemas.openxmlformats.org/officeDocument/2006/relationships/hyperlink" Target="http://drive.google.com/file/d/1hPjch92hoFzDjuKTo__06wd9c7_ofrxu/view" TargetMode="External"/><Relationship Id="rId5" Type="http://schemas.openxmlformats.org/officeDocument/2006/relationships/image" Target="../media/image26.jpg"/><Relationship Id="rId6"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drive.google.com/file/d/1WXdQcAWRXxnxshNtxF7kyfMP0XzckcAq/view" TargetMode="External"/><Relationship Id="rId4" Type="http://schemas.openxmlformats.org/officeDocument/2006/relationships/image" Target="../media/image19.jpg"/><Relationship Id="rId5"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comments" Target="../comments/comment15.xml"/><Relationship Id="rId4" Type="http://schemas.openxmlformats.org/officeDocument/2006/relationships/hyperlink" Target="http://drive.google.com/file/d/1uieyyPhxX3kk-VyCxfAHxfi_jDis1pPQ/view" TargetMode="External"/><Relationship Id="rId5" Type="http://schemas.openxmlformats.org/officeDocument/2006/relationships/image" Target="../media/image2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comments" Target="../comments/comment16.xml"/><Relationship Id="rId4" Type="http://schemas.openxmlformats.org/officeDocument/2006/relationships/hyperlink" Target="http://drive.google.com/file/d/1ZCPcldcbu-piuWxjg-wsUfb_frQYMyOJ/view" TargetMode="External"/><Relationship Id="rId5" Type="http://schemas.openxmlformats.org/officeDocument/2006/relationships/image" Target="../media/image2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rive.google.com/file/d/1FXOfZd-QlWQY2E9fqPhYweOsJKXB6cOi/view" TargetMode="Externa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98" name="Shape 98"/>
        <p:cNvGrpSpPr/>
        <p:nvPr/>
      </p:nvGrpSpPr>
      <p:grpSpPr>
        <a:xfrm>
          <a:off x="0" y="0"/>
          <a:ext cx="0" cy="0"/>
          <a:chOff x="0" y="0"/>
          <a:chExt cx="0" cy="0"/>
        </a:xfrm>
      </p:grpSpPr>
      <p:pic>
        <p:nvPicPr>
          <p:cNvPr id="99" name="Google Shape;99;p25"/>
          <p:cNvPicPr preferRelativeResize="0"/>
          <p:nvPr/>
        </p:nvPicPr>
        <p:blipFill rotWithShape="1">
          <a:blip r:embed="rId3">
            <a:alphaModFix/>
          </a:blip>
          <a:srcRect b="1932" l="406" r="416" t="1932"/>
          <a:stretch/>
        </p:blipFill>
        <p:spPr>
          <a:xfrm>
            <a:off x="0" y="0"/>
            <a:ext cx="9144001" cy="5311200"/>
          </a:xfrm>
          <a:prstGeom prst="rect">
            <a:avLst/>
          </a:prstGeom>
          <a:noFill/>
          <a:ln>
            <a:noFill/>
          </a:ln>
        </p:spPr>
      </p:pic>
      <p:sp>
        <p:nvSpPr>
          <p:cNvPr id="100" name="Google Shape;100;p25"/>
          <p:cNvSpPr txBox="1"/>
          <p:nvPr>
            <p:ph type="ctrTitle"/>
          </p:nvPr>
        </p:nvSpPr>
        <p:spPr>
          <a:xfrm>
            <a:off x="623400" y="1281350"/>
            <a:ext cx="7897200" cy="1016700"/>
          </a:xfrm>
          <a:prstGeom prst="rect">
            <a:avLst/>
          </a:prstGeom>
          <a:solidFill>
            <a:srgbClr val="000000"/>
          </a:solidFill>
        </p:spPr>
        <p:txBody>
          <a:bodyPr anchorCtr="0" anchor="b" bIns="91425" lIns="91425" spcFirstLastPara="1" rIns="91425" wrap="square" tIns="91425">
            <a:noAutofit/>
          </a:bodyPr>
          <a:lstStyle/>
          <a:p>
            <a:pPr indent="0" lvl="0" marL="0" rtl="0" algn="ctr">
              <a:spcBef>
                <a:spcPts val="0"/>
              </a:spcBef>
              <a:spcAft>
                <a:spcPts val="0"/>
              </a:spcAft>
              <a:buNone/>
            </a:pPr>
            <a:r>
              <a:rPr b="1" i="1" lang="en" sz="2400"/>
              <a:t>FathomNet</a:t>
            </a:r>
            <a:endParaRPr b="1" i="1" sz="2400"/>
          </a:p>
          <a:p>
            <a:pPr indent="0" lvl="0" marL="0" rtl="0" algn="ctr">
              <a:spcBef>
                <a:spcPts val="0"/>
              </a:spcBef>
              <a:spcAft>
                <a:spcPts val="0"/>
              </a:spcAft>
              <a:buNone/>
            </a:pPr>
            <a:r>
              <a:rPr lang="en" sz="1800"/>
              <a:t>Developing an underwater image training set and algorithms for automated detection and classification using machine learning</a:t>
            </a:r>
            <a:endParaRPr sz="1800"/>
          </a:p>
        </p:txBody>
      </p:sp>
      <p:sp>
        <p:nvSpPr>
          <p:cNvPr id="101" name="Google Shape;101;p25"/>
          <p:cNvSpPr txBox="1"/>
          <p:nvPr>
            <p:ph idx="1" type="subTitle"/>
          </p:nvPr>
        </p:nvSpPr>
        <p:spPr>
          <a:xfrm>
            <a:off x="363750" y="4670400"/>
            <a:ext cx="8416500" cy="499200"/>
          </a:xfrm>
          <a:prstGeom prst="rect">
            <a:avLst/>
          </a:prstGeom>
          <a:noFill/>
        </p:spPr>
        <p:txBody>
          <a:bodyPr anchorCtr="0" anchor="t" bIns="201150" lIns="182875" spcFirstLastPara="1" rIns="182875" wrap="square" tIns="182875">
            <a:noAutofit/>
          </a:bodyPr>
          <a:lstStyle/>
          <a:p>
            <a:pPr indent="0" lvl="0" marL="0" rtl="0" algn="ctr">
              <a:spcBef>
                <a:spcPts val="0"/>
              </a:spcBef>
              <a:spcAft>
                <a:spcPts val="0"/>
              </a:spcAft>
              <a:buNone/>
            </a:pPr>
            <a:r>
              <a:rPr b="1" lang="en" sz="1400">
                <a:solidFill>
                  <a:srgbClr val="FFFFFF"/>
                </a:solidFill>
                <a:highlight>
                  <a:srgbClr val="000000"/>
                </a:highlight>
              </a:rPr>
              <a:t>Project Team: Lonny Lundsten (PM), Brian Schlining, Ken Smith, Jim Barry, Kakani Katija (PI)</a:t>
            </a:r>
            <a:endParaRPr b="1" sz="1400">
              <a:solidFill>
                <a:srgbClr val="FFFFFF"/>
              </a:solidFill>
              <a:highlight>
                <a:srgbClr val="0000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34"/>
          <p:cNvSpPr/>
          <p:nvPr/>
        </p:nvSpPr>
        <p:spPr>
          <a:xfrm>
            <a:off x="299850" y="3218425"/>
            <a:ext cx="1445100" cy="1319400"/>
          </a:xfrm>
          <a:prstGeom prst="ellipse">
            <a:avLst/>
          </a:prstGeom>
          <a:solidFill>
            <a:srgbClr val="EEEEEE"/>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200"/>
              <a:t>FathomNet</a:t>
            </a:r>
            <a:endParaRPr b="1" i="1" sz="1200"/>
          </a:p>
          <a:p>
            <a:pPr indent="0" lvl="0" marL="0" rtl="0" algn="ctr">
              <a:spcBef>
                <a:spcPts val="0"/>
              </a:spcBef>
              <a:spcAft>
                <a:spcPts val="0"/>
              </a:spcAft>
              <a:buNone/>
            </a:pPr>
            <a:r>
              <a:rPr lang="en" sz="1200"/>
              <a:t>Repo</a:t>
            </a:r>
            <a:endParaRPr sz="1200"/>
          </a:p>
        </p:txBody>
      </p:sp>
      <p:sp>
        <p:nvSpPr>
          <p:cNvPr id="168" name="Google Shape;168;p34"/>
          <p:cNvSpPr/>
          <p:nvPr/>
        </p:nvSpPr>
        <p:spPr>
          <a:xfrm>
            <a:off x="1848963" y="603163"/>
            <a:ext cx="822600" cy="42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000"/>
              <a:t>ML morph</a:t>
            </a:r>
            <a:endParaRPr i="1" sz="1000"/>
          </a:p>
        </p:txBody>
      </p:sp>
      <p:sp>
        <p:nvSpPr>
          <p:cNvPr id="169" name="Google Shape;169;p34"/>
          <p:cNvSpPr/>
          <p:nvPr/>
        </p:nvSpPr>
        <p:spPr>
          <a:xfrm>
            <a:off x="1894413" y="1076641"/>
            <a:ext cx="731700" cy="4506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000"/>
              <a:t>ML order</a:t>
            </a:r>
            <a:endParaRPr i="1" sz="1000"/>
          </a:p>
        </p:txBody>
      </p:sp>
      <p:sp>
        <p:nvSpPr>
          <p:cNvPr id="170" name="Google Shape;170;p34"/>
          <p:cNvSpPr/>
          <p:nvPr/>
        </p:nvSpPr>
        <p:spPr>
          <a:xfrm>
            <a:off x="1869963" y="1574737"/>
            <a:ext cx="780600" cy="42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000"/>
              <a:t>ML family</a:t>
            </a:r>
            <a:endParaRPr i="1" sz="1000"/>
          </a:p>
        </p:txBody>
      </p:sp>
      <p:sp>
        <p:nvSpPr>
          <p:cNvPr id="171" name="Google Shape;171;p34"/>
          <p:cNvSpPr/>
          <p:nvPr/>
        </p:nvSpPr>
        <p:spPr>
          <a:xfrm>
            <a:off x="1869963" y="2048200"/>
            <a:ext cx="780600" cy="4260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000"/>
              <a:t>ML genus</a:t>
            </a:r>
            <a:endParaRPr i="1" sz="1000"/>
          </a:p>
        </p:txBody>
      </p:sp>
      <p:grpSp>
        <p:nvGrpSpPr>
          <p:cNvPr id="172" name="Google Shape;172;p34"/>
          <p:cNvGrpSpPr/>
          <p:nvPr/>
        </p:nvGrpSpPr>
        <p:grpSpPr>
          <a:xfrm>
            <a:off x="4449563" y="-85132"/>
            <a:ext cx="2167068" cy="1528657"/>
            <a:chOff x="4055100" y="-284482"/>
            <a:chExt cx="2167068" cy="1528657"/>
          </a:xfrm>
        </p:grpSpPr>
        <p:grpSp>
          <p:nvGrpSpPr>
            <p:cNvPr id="173" name="Google Shape;173;p34"/>
            <p:cNvGrpSpPr/>
            <p:nvPr/>
          </p:nvGrpSpPr>
          <p:grpSpPr>
            <a:xfrm rot="1778937">
              <a:off x="5133955" y="-123261"/>
              <a:ext cx="908129" cy="968430"/>
              <a:chOff x="8190474" y="2122508"/>
              <a:chExt cx="908100" cy="968400"/>
            </a:xfrm>
          </p:grpSpPr>
          <p:sp>
            <p:nvSpPr>
              <p:cNvPr id="174" name="Google Shape;174;p34"/>
              <p:cNvSpPr/>
              <p:nvPr/>
            </p:nvSpPr>
            <p:spPr>
              <a:xfrm rot="-2857255">
                <a:off x="8238606" y="2393704"/>
                <a:ext cx="811830" cy="425984"/>
              </a:xfrm>
              <a:prstGeom prst="striped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4"/>
              <p:cNvSpPr txBox="1"/>
              <p:nvPr/>
            </p:nvSpPr>
            <p:spPr>
              <a:xfrm rot="-2909246">
                <a:off x="8137119" y="2449440"/>
                <a:ext cx="1014810" cy="314535"/>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800"/>
                  <a:t>The world</a:t>
                </a:r>
                <a:endParaRPr b="1" sz="800"/>
              </a:p>
            </p:txBody>
          </p:sp>
        </p:grpSp>
        <p:sp>
          <p:nvSpPr>
            <p:cNvPr id="176" name="Google Shape;176;p34"/>
            <p:cNvSpPr/>
            <p:nvPr/>
          </p:nvSpPr>
          <p:spPr>
            <a:xfrm>
              <a:off x="4055100" y="88275"/>
              <a:ext cx="1167900" cy="1155900"/>
            </a:xfrm>
            <a:prstGeom prst="ellipse">
              <a:avLst/>
            </a:prstGeom>
            <a:solidFill>
              <a:srgbClr val="EEEEEE"/>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t>ML Model</a:t>
              </a:r>
              <a:endParaRPr i="1" sz="1200"/>
            </a:p>
            <a:p>
              <a:pPr indent="0" lvl="0" marL="0" rtl="0" algn="ctr">
                <a:spcBef>
                  <a:spcPts val="0"/>
                </a:spcBef>
                <a:spcAft>
                  <a:spcPts val="0"/>
                </a:spcAft>
                <a:buNone/>
              </a:pPr>
              <a:r>
                <a:rPr i="1" lang="en" sz="1200"/>
                <a:t>Zoo</a:t>
              </a:r>
              <a:endParaRPr sz="1200"/>
            </a:p>
          </p:txBody>
        </p:sp>
      </p:grpSp>
      <p:sp>
        <p:nvSpPr>
          <p:cNvPr id="177" name="Google Shape;177;p34"/>
          <p:cNvSpPr/>
          <p:nvPr/>
        </p:nvSpPr>
        <p:spPr>
          <a:xfrm>
            <a:off x="3566188" y="3107075"/>
            <a:ext cx="1268400" cy="1155900"/>
          </a:xfrm>
          <a:prstGeom prst="ellipse">
            <a:avLst/>
          </a:prstGeom>
          <a:solidFill>
            <a:srgbClr val="EEEEEE"/>
          </a:solidFill>
          <a:ln cap="flat" cmpd="sng" w="19050">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t>Video Lab or</a:t>
            </a:r>
            <a:endParaRPr i="1" sz="1200"/>
          </a:p>
          <a:p>
            <a:pPr indent="0" lvl="0" marL="0" rtl="0" algn="ctr">
              <a:spcBef>
                <a:spcPts val="0"/>
              </a:spcBef>
              <a:spcAft>
                <a:spcPts val="0"/>
              </a:spcAft>
              <a:buNone/>
            </a:pPr>
            <a:r>
              <a:rPr i="1" lang="en" sz="1200"/>
              <a:t>Non-</a:t>
            </a:r>
            <a:endParaRPr i="1" sz="1200"/>
          </a:p>
          <a:p>
            <a:pPr indent="0" lvl="0" marL="0" rtl="0" algn="ctr">
              <a:spcBef>
                <a:spcPts val="0"/>
              </a:spcBef>
              <a:spcAft>
                <a:spcPts val="0"/>
              </a:spcAft>
              <a:buNone/>
            </a:pPr>
            <a:r>
              <a:rPr i="1" lang="en" sz="1200"/>
              <a:t>Experts</a:t>
            </a:r>
            <a:endParaRPr i="1" sz="1200"/>
          </a:p>
        </p:txBody>
      </p:sp>
      <p:sp>
        <p:nvSpPr>
          <p:cNvPr id="178" name="Google Shape;178;p34"/>
          <p:cNvSpPr txBox="1"/>
          <p:nvPr/>
        </p:nvSpPr>
        <p:spPr>
          <a:xfrm>
            <a:off x="1702263" y="261863"/>
            <a:ext cx="1116000" cy="36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t>ML Models</a:t>
            </a:r>
            <a:endParaRPr b="1" sz="1200"/>
          </a:p>
        </p:txBody>
      </p:sp>
      <p:sp>
        <p:nvSpPr>
          <p:cNvPr id="179" name="Google Shape;179;p34"/>
          <p:cNvSpPr/>
          <p:nvPr/>
        </p:nvSpPr>
        <p:spPr>
          <a:xfrm>
            <a:off x="6820384" y="3438625"/>
            <a:ext cx="938700" cy="879000"/>
          </a:xfrm>
          <a:prstGeom prst="ellipse">
            <a:avLst/>
          </a:prstGeom>
          <a:solidFill>
            <a:srgbClr val="EEEEEE"/>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t>VARS</a:t>
            </a:r>
            <a:endParaRPr i="1" sz="1200"/>
          </a:p>
        </p:txBody>
      </p:sp>
      <p:sp>
        <p:nvSpPr>
          <p:cNvPr id="180" name="Google Shape;180;p34"/>
          <p:cNvSpPr/>
          <p:nvPr/>
        </p:nvSpPr>
        <p:spPr>
          <a:xfrm>
            <a:off x="5928300" y="2191125"/>
            <a:ext cx="137100" cy="1371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p>
        </p:txBody>
      </p:sp>
      <p:grpSp>
        <p:nvGrpSpPr>
          <p:cNvPr id="181" name="Google Shape;181;p34"/>
          <p:cNvGrpSpPr/>
          <p:nvPr/>
        </p:nvGrpSpPr>
        <p:grpSpPr>
          <a:xfrm>
            <a:off x="5928300" y="4763259"/>
            <a:ext cx="3215700" cy="380250"/>
            <a:chOff x="5620625" y="4571200"/>
            <a:chExt cx="3215700" cy="375000"/>
          </a:xfrm>
        </p:grpSpPr>
        <p:sp>
          <p:nvSpPr>
            <p:cNvPr id="182" name="Google Shape;182;p34"/>
            <p:cNvSpPr txBox="1"/>
            <p:nvPr/>
          </p:nvSpPr>
          <p:spPr>
            <a:xfrm>
              <a:off x="7511525" y="4571200"/>
              <a:ext cx="1324800" cy="375000"/>
            </a:xfrm>
            <a:prstGeom prst="rect">
              <a:avLst/>
            </a:prstGeom>
            <a:solidFill>
              <a:srgbClr val="38761D"/>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3F3F3"/>
                  </a:solidFill>
                  <a:highlight>
                    <a:srgbClr val="38761D"/>
                  </a:highlight>
                </a:rPr>
                <a:t>Database</a:t>
              </a:r>
              <a:endParaRPr b="1">
                <a:solidFill>
                  <a:srgbClr val="CCCCCC"/>
                </a:solidFill>
                <a:highlight>
                  <a:srgbClr val="4A86E8"/>
                </a:highlight>
              </a:endParaRPr>
            </a:p>
          </p:txBody>
        </p:sp>
        <p:sp>
          <p:nvSpPr>
            <p:cNvPr id="183" name="Google Shape;183;p34"/>
            <p:cNvSpPr txBox="1"/>
            <p:nvPr/>
          </p:nvSpPr>
          <p:spPr>
            <a:xfrm>
              <a:off x="5620625" y="4571200"/>
              <a:ext cx="1890900" cy="375000"/>
            </a:xfrm>
            <a:prstGeom prst="rect">
              <a:avLst/>
            </a:prstGeom>
            <a:solidFill>
              <a:srgbClr val="4A86E8"/>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3F3F3"/>
                  </a:solidFill>
                </a:rPr>
                <a:t>Human-in-the-loop</a:t>
              </a:r>
              <a:endParaRPr b="1">
                <a:solidFill>
                  <a:srgbClr val="CCCCCC"/>
                </a:solidFill>
              </a:endParaRPr>
            </a:p>
          </p:txBody>
        </p:sp>
      </p:grpSp>
      <p:grpSp>
        <p:nvGrpSpPr>
          <p:cNvPr id="184" name="Google Shape;184;p34"/>
          <p:cNvGrpSpPr/>
          <p:nvPr/>
        </p:nvGrpSpPr>
        <p:grpSpPr>
          <a:xfrm>
            <a:off x="6820375" y="38043"/>
            <a:ext cx="2416118" cy="1668507"/>
            <a:chOff x="6788975" y="1280218"/>
            <a:chExt cx="2416118" cy="1668507"/>
          </a:xfrm>
        </p:grpSpPr>
        <p:grpSp>
          <p:nvGrpSpPr>
            <p:cNvPr id="185" name="Google Shape;185;p34"/>
            <p:cNvGrpSpPr/>
            <p:nvPr/>
          </p:nvGrpSpPr>
          <p:grpSpPr>
            <a:xfrm rot="1778937">
              <a:off x="8116880" y="1441439"/>
              <a:ext cx="908129" cy="968430"/>
              <a:chOff x="8190474" y="2122508"/>
              <a:chExt cx="908100" cy="968400"/>
            </a:xfrm>
          </p:grpSpPr>
          <p:sp>
            <p:nvSpPr>
              <p:cNvPr id="186" name="Google Shape;186;p34"/>
              <p:cNvSpPr/>
              <p:nvPr/>
            </p:nvSpPr>
            <p:spPr>
              <a:xfrm rot="-2857255">
                <a:off x="8238606" y="2393704"/>
                <a:ext cx="811830" cy="425984"/>
              </a:xfrm>
              <a:prstGeom prst="striped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4"/>
              <p:cNvSpPr txBox="1"/>
              <p:nvPr/>
            </p:nvSpPr>
            <p:spPr>
              <a:xfrm rot="-2909246">
                <a:off x="8137119" y="2449440"/>
                <a:ext cx="1014810" cy="314535"/>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800"/>
                  <a:t>The world</a:t>
                </a:r>
                <a:endParaRPr b="1" sz="800"/>
              </a:p>
            </p:txBody>
          </p:sp>
        </p:grpSp>
        <p:sp>
          <p:nvSpPr>
            <p:cNvPr id="188" name="Google Shape;188;p34"/>
            <p:cNvSpPr/>
            <p:nvPr/>
          </p:nvSpPr>
          <p:spPr>
            <a:xfrm>
              <a:off x="6788975" y="1590025"/>
              <a:ext cx="1430400" cy="1358700"/>
            </a:xfrm>
            <a:prstGeom prst="ellipse">
              <a:avLst/>
            </a:prstGeom>
            <a:solidFill>
              <a:srgbClr val="EEEEEE"/>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200"/>
                <a:t>FathomNet</a:t>
              </a:r>
              <a:endParaRPr b="1" sz="1200"/>
            </a:p>
          </p:txBody>
        </p:sp>
      </p:grpSp>
      <p:cxnSp>
        <p:nvCxnSpPr>
          <p:cNvPr id="189" name="Google Shape;189;p34"/>
          <p:cNvCxnSpPr>
            <a:stCxn id="167" idx="0"/>
            <a:endCxn id="168" idx="2"/>
          </p:cNvCxnSpPr>
          <p:nvPr/>
        </p:nvCxnSpPr>
        <p:spPr>
          <a:xfrm rot="-5400000">
            <a:off x="234450" y="1603975"/>
            <a:ext cx="2402400" cy="826500"/>
          </a:xfrm>
          <a:prstGeom prst="curvedConnector2">
            <a:avLst/>
          </a:prstGeom>
          <a:noFill/>
          <a:ln cap="flat" cmpd="sng" w="9525">
            <a:solidFill>
              <a:srgbClr val="595959"/>
            </a:solidFill>
            <a:prstDash val="solid"/>
            <a:round/>
            <a:headEnd len="med" w="med" type="none"/>
            <a:tailEnd len="med" w="med" type="stealth"/>
          </a:ln>
        </p:spPr>
      </p:cxnSp>
      <p:cxnSp>
        <p:nvCxnSpPr>
          <p:cNvPr id="190" name="Google Shape;190;p34"/>
          <p:cNvCxnSpPr>
            <a:stCxn id="176" idx="2"/>
            <a:endCxn id="178" idx="3"/>
          </p:cNvCxnSpPr>
          <p:nvPr/>
        </p:nvCxnSpPr>
        <p:spPr>
          <a:xfrm rot="10800000">
            <a:off x="2818163" y="446175"/>
            <a:ext cx="1631400" cy="419400"/>
          </a:xfrm>
          <a:prstGeom prst="curvedConnector3">
            <a:avLst>
              <a:gd fmla="val 49997" name="adj1"/>
            </a:avLst>
          </a:prstGeom>
          <a:noFill/>
          <a:ln cap="flat" cmpd="sng" w="9525">
            <a:solidFill>
              <a:srgbClr val="595959"/>
            </a:solidFill>
            <a:prstDash val="solid"/>
            <a:round/>
            <a:headEnd len="med" w="med" type="none"/>
            <a:tailEnd len="med" w="med" type="stealth"/>
          </a:ln>
        </p:spPr>
      </p:cxnSp>
      <p:cxnSp>
        <p:nvCxnSpPr>
          <p:cNvPr id="191" name="Google Shape;191;p34"/>
          <p:cNvCxnSpPr>
            <a:stCxn id="167" idx="0"/>
            <a:endCxn id="169" idx="2"/>
          </p:cNvCxnSpPr>
          <p:nvPr/>
        </p:nvCxnSpPr>
        <p:spPr>
          <a:xfrm rot="-5400000">
            <a:off x="500250" y="1824175"/>
            <a:ext cx="1916400" cy="872100"/>
          </a:xfrm>
          <a:prstGeom prst="curvedConnector2">
            <a:avLst/>
          </a:prstGeom>
          <a:noFill/>
          <a:ln cap="flat" cmpd="sng" w="9525">
            <a:solidFill>
              <a:srgbClr val="595959"/>
            </a:solidFill>
            <a:prstDash val="solid"/>
            <a:round/>
            <a:headEnd len="med" w="med" type="none"/>
            <a:tailEnd len="med" w="med" type="stealth"/>
          </a:ln>
        </p:spPr>
      </p:cxnSp>
      <p:cxnSp>
        <p:nvCxnSpPr>
          <p:cNvPr id="192" name="Google Shape;192;p34"/>
          <p:cNvCxnSpPr>
            <a:stCxn id="167" idx="0"/>
            <a:endCxn id="170" idx="2"/>
          </p:cNvCxnSpPr>
          <p:nvPr/>
        </p:nvCxnSpPr>
        <p:spPr>
          <a:xfrm rot="-5400000">
            <a:off x="730800" y="2079325"/>
            <a:ext cx="1430700" cy="847500"/>
          </a:xfrm>
          <a:prstGeom prst="curvedConnector2">
            <a:avLst/>
          </a:prstGeom>
          <a:noFill/>
          <a:ln cap="flat" cmpd="sng" w="9525">
            <a:solidFill>
              <a:srgbClr val="595959"/>
            </a:solidFill>
            <a:prstDash val="solid"/>
            <a:round/>
            <a:headEnd len="med" w="med" type="none"/>
            <a:tailEnd len="med" w="med" type="stealth"/>
          </a:ln>
        </p:spPr>
      </p:cxnSp>
      <p:cxnSp>
        <p:nvCxnSpPr>
          <p:cNvPr id="193" name="Google Shape;193;p34"/>
          <p:cNvCxnSpPr>
            <a:stCxn id="167" idx="0"/>
            <a:endCxn id="171" idx="2"/>
          </p:cNvCxnSpPr>
          <p:nvPr/>
        </p:nvCxnSpPr>
        <p:spPr>
          <a:xfrm rot="-5400000">
            <a:off x="967500" y="2316025"/>
            <a:ext cx="957300" cy="847500"/>
          </a:xfrm>
          <a:prstGeom prst="curvedConnector2">
            <a:avLst/>
          </a:prstGeom>
          <a:noFill/>
          <a:ln cap="flat" cmpd="sng" w="9525">
            <a:solidFill>
              <a:srgbClr val="595959"/>
            </a:solidFill>
            <a:prstDash val="solid"/>
            <a:round/>
            <a:headEnd len="med" w="med" type="none"/>
            <a:tailEnd len="med" w="med" type="stealth"/>
          </a:ln>
        </p:spPr>
      </p:cxnSp>
      <p:cxnSp>
        <p:nvCxnSpPr>
          <p:cNvPr id="194" name="Google Shape;194;p34"/>
          <p:cNvCxnSpPr>
            <a:stCxn id="169" idx="6"/>
            <a:endCxn id="177" idx="0"/>
          </p:cNvCxnSpPr>
          <p:nvPr/>
        </p:nvCxnSpPr>
        <p:spPr>
          <a:xfrm>
            <a:off x="2626113" y="1301941"/>
            <a:ext cx="1574400" cy="1805100"/>
          </a:xfrm>
          <a:prstGeom prst="curvedConnector2">
            <a:avLst/>
          </a:prstGeom>
          <a:noFill/>
          <a:ln cap="flat" cmpd="sng" w="9525">
            <a:solidFill>
              <a:srgbClr val="595959"/>
            </a:solidFill>
            <a:prstDash val="solid"/>
            <a:round/>
            <a:headEnd len="med" w="med" type="none"/>
            <a:tailEnd len="med" w="med" type="stealth"/>
          </a:ln>
        </p:spPr>
      </p:cxnSp>
      <p:cxnSp>
        <p:nvCxnSpPr>
          <p:cNvPr id="195" name="Google Shape;195;p34"/>
          <p:cNvCxnSpPr>
            <a:stCxn id="170" idx="6"/>
            <a:endCxn id="177" idx="0"/>
          </p:cNvCxnSpPr>
          <p:nvPr/>
        </p:nvCxnSpPr>
        <p:spPr>
          <a:xfrm>
            <a:off x="2650563" y="1787737"/>
            <a:ext cx="1549800" cy="1319400"/>
          </a:xfrm>
          <a:prstGeom prst="curvedConnector2">
            <a:avLst/>
          </a:prstGeom>
          <a:noFill/>
          <a:ln cap="flat" cmpd="sng" w="9525">
            <a:solidFill>
              <a:srgbClr val="595959"/>
            </a:solidFill>
            <a:prstDash val="solid"/>
            <a:round/>
            <a:headEnd len="med" w="med" type="none"/>
            <a:tailEnd len="med" w="med" type="stealth"/>
          </a:ln>
        </p:spPr>
      </p:cxnSp>
      <p:cxnSp>
        <p:nvCxnSpPr>
          <p:cNvPr id="196" name="Google Shape;196;p34"/>
          <p:cNvCxnSpPr>
            <a:stCxn id="171" idx="6"/>
            <a:endCxn id="177" idx="0"/>
          </p:cNvCxnSpPr>
          <p:nvPr/>
        </p:nvCxnSpPr>
        <p:spPr>
          <a:xfrm>
            <a:off x="2650563" y="2261200"/>
            <a:ext cx="1549800" cy="846000"/>
          </a:xfrm>
          <a:prstGeom prst="curvedConnector2">
            <a:avLst/>
          </a:prstGeom>
          <a:noFill/>
          <a:ln cap="flat" cmpd="sng" w="9525">
            <a:solidFill>
              <a:srgbClr val="595959"/>
            </a:solidFill>
            <a:prstDash val="solid"/>
            <a:round/>
            <a:headEnd len="med" w="med" type="none"/>
            <a:tailEnd len="med" w="med" type="stealth"/>
          </a:ln>
        </p:spPr>
      </p:cxnSp>
      <p:cxnSp>
        <p:nvCxnSpPr>
          <p:cNvPr id="197" name="Google Shape;197;p34"/>
          <p:cNvCxnSpPr>
            <a:stCxn id="168" idx="6"/>
            <a:endCxn id="177" idx="0"/>
          </p:cNvCxnSpPr>
          <p:nvPr/>
        </p:nvCxnSpPr>
        <p:spPr>
          <a:xfrm>
            <a:off x="2671563" y="816163"/>
            <a:ext cx="1528800" cy="2290800"/>
          </a:xfrm>
          <a:prstGeom prst="curvedConnector2">
            <a:avLst/>
          </a:prstGeom>
          <a:noFill/>
          <a:ln cap="flat" cmpd="sng" w="9525">
            <a:solidFill>
              <a:srgbClr val="595959"/>
            </a:solidFill>
            <a:prstDash val="solid"/>
            <a:round/>
            <a:headEnd len="med" w="med" type="none"/>
            <a:tailEnd len="med" w="med" type="stealth"/>
          </a:ln>
        </p:spPr>
      </p:cxnSp>
      <p:cxnSp>
        <p:nvCxnSpPr>
          <p:cNvPr id="198" name="Google Shape;198;p34"/>
          <p:cNvCxnSpPr>
            <a:stCxn id="177" idx="6"/>
            <a:endCxn id="180" idx="2"/>
          </p:cNvCxnSpPr>
          <p:nvPr/>
        </p:nvCxnSpPr>
        <p:spPr>
          <a:xfrm flipH="1" rot="10800000">
            <a:off x="4834588" y="2259725"/>
            <a:ext cx="1093800" cy="1425300"/>
          </a:xfrm>
          <a:prstGeom prst="curvedConnector3">
            <a:avLst>
              <a:gd fmla="val 49996" name="adj1"/>
            </a:avLst>
          </a:prstGeom>
          <a:noFill/>
          <a:ln cap="flat" cmpd="sng" w="19050">
            <a:solidFill>
              <a:srgbClr val="595959"/>
            </a:solidFill>
            <a:prstDash val="solid"/>
            <a:round/>
            <a:headEnd len="med" w="med" type="none"/>
            <a:tailEnd len="med" w="med" type="stealth"/>
          </a:ln>
        </p:spPr>
      </p:cxnSp>
      <p:cxnSp>
        <p:nvCxnSpPr>
          <p:cNvPr id="199" name="Google Shape;199;p34"/>
          <p:cNvCxnSpPr>
            <a:stCxn id="177" idx="2"/>
            <a:endCxn id="167" idx="6"/>
          </p:cNvCxnSpPr>
          <p:nvPr/>
        </p:nvCxnSpPr>
        <p:spPr>
          <a:xfrm flipH="1">
            <a:off x="1744888" y="3685025"/>
            <a:ext cx="1821300" cy="193200"/>
          </a:xfrm>
          <a:prstGeom prst="curvedConnector3">
            <a:avLst>
              <a:gd fmla="val 49998" name="adj1"/>
            </a:avLst>
          </a:prstGeom>
          <a:noFill/>
          <a:ln cap="flat" cmpd="sng" w="9525">
            <a:solidFill>
              <a:srgbClr val="595959"/>
            </a:solidFill>
            <a:prstDash val="solid"/>
            <a:round/>
            <a:headEnd len="med" w="med" type="none"/>
            <a:tailEnd len="med" w="med" type="stealth"/>
          </a:ln>
        </p:spPr>
      </p:cxnSp>
      <p:cxnSp>
        <p:nvCxnSpPr>
          <p:cNvPr id="200" name="Google Shape;200;p34"/>
          <p:cNvCxnSpPr>
            <a:stCxn id="179" idx="3"/>
            <a:endCxn id="167" idx="5"/>
          </p:cNvCxnSpPr>
          <p:nvPr/>
        </p:nvCxnSpPr>
        <p:spPr>
          <a:xfrm rot="5400000">
            <a:off x="4167703" y="1554448"/>
            <a:ext cx="155700" cy="5424600"/>
          </a:xfrm>
          <a:prstGeom prst="curvedConnector3">
            <a:avLst>
              <a:gd fmla="val 377040" name="adj1"/>
            </a:avLst>
          </a:prstGeom>
          <a:noFill/>
          <a:ln cap="flat" cmpd="sng" w="9525">
            <a:solidFill>
              <a:srgbClr val="595959"/>
            </a:solidFill>
            <a:prstDash val="solid"/>
            <a:round/>
            <a:headEnd len="med" w="med" type="none"/>
            <a:tailEnd len="med" w="med" type="stealth"/>
          </a:ln>
        </p:spPr>
      </p:cxnSp>
      <p:cxnSp>
        <p:nvCxnSpPr>
          <p:cNvPr id="201" name="Google Shape;201;p34"/>
          <p:cNvCxnSpPr>
            <a:stCxn id="180" idx="6"/>
            <a:endCxn id="188" idx="2"/>
          </p:cNvCxnSpPr>
          <p:nvPr/>
        </p:nvCxnSpPr>
        <p:spPr>
          <a:xfrm flipH="1" rot="10800000">
            <a:off x="6065400" y="1027275"/>
            <a:ext cx="755100" cy="1232400"/>
          </a:xfrm>
          <a:prstGeom prst="curvedConnector3">
            <a:avLst>
              <a:gd fmla="val 49992" name="adj1"/>
            </a:avLst>
          </a:prstGeom>
          <a:noFill/>
          <a:ln cap="flat" cmpd="sng" w="19050">
            <a:solidFill>
              <a:srgbClr val="595959"/>
            </a:solidFill>
            <a:prstDash val="solid"/>
            <a:round/>
            <a:headEnd len="med" w="med" type="none"/>
            <a:tailEnd len="med" w="med" type="stealth"/>
          </a:ln>
        </p:spPr>
      </p:cxnSp>
      <p:cxnSp>
        <p:nvCxnSpPr>
          <p:cNvPr id="202" name="Google Shape;202;p34"/>
          <p:cNvCxnSpPr>
            <a:stCxn id="180" idx="4"/>
            <a:endCxn id="179" idx="1"/>
          </p:cNvCxnSpPr>
          <p:nvPr/>
        </p:nvCxnSpPr>
        <p:spPr>
          <a:xfrm flipH="1" rot="-5400000">
            <a:off x="5857800" y="2467275"/>
            <a:ext cx="1239000" cy="960900"/>
          </a:xfrm>
          <a:prstGeom prst="curvedConnector3">
            <a:avLst>
              <a:gd fmla="val 44810" name="adj1"/>
            </a:avLst>
          </a:prstGeom>
          <a:noFill/>
          <a:ln cap="flat" cmpd="sng" w="19050">
            <a:solidFill>
              <a:srgbClr val="595959"/>
            </a:solidFill>
            <a:prstDash val="solid"/>
            <a:round/>
            <a:headEnd len="med" w="med" type="none"/>
            <a:tailEnd len="med" w="med" type="stealth"/>
          </a:ln>
        </p:spPr>
      </p:cxnSp>
      <p:sp>
        <p:nvSpPr>
          <p:cNvPr id="203" name="Google Shape;203;p34"/>
          <p:cNvSpPr txBox="1"/>
          <p:nvPr/>
        </p:nvSpPr>
        <p:spPr>
          <a:xfrm>
            <a:off x="464400" y="2229000"/>
            <a:ext cx="1116000" cy="4506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000"/>
              <a:t>Framegrabs &amp; Annotations</a:t>
            </a:r>
            <a:endParaRPr b="1" sz="1000"/>
          </a:p>
        </p:txBody>
      </p:sp>
      <p:cxnSp>
        <p:nvCxnSpPr>
          <p:cNvPr id="204" name="Google Shape;204;p34"/>
          <p:cNvCxnSpPr/>
          <p:nvPr/>
        </p:nvCxnSpPr>
        <p:spPr>
          <a:xfrm>
            <a:off x="1725600" y="470025"/>
            <a:ext cx="13200" cy="1652100"/>
          </a:xfrm>
          <a:prstGeom prst="straightConnector1">
            <a:avLst/>
          </a:prstGeom>
          <a:noFill/>
          <a:ln cap="flat" cmpd="sng" w="28575">
            <a:solidFill>
              <a:srgbClr val="00FF00"/>
            </a:solidFill>
            <a:prstDash val="solid"/>
            <a:round/>
            <a:headEnd len="med" w="med" type="none"/>
            <a:tailEnd len="med" w="med" type="triangle"/>
          </a:ln>
        </p:spPr>
      </p:cxnSp>
      <p:sp>
        <p:nvSpPr>
          <p:cNvPr id="205" name="Google Shape;205;p34"/>
          <p:cNvSpPr txBox="1"/>
          <p:nvPr/>
        </p:nvSpPr>
        <p:spPr>
          <a:xfrm>
            <a:off x="2940137" y="1919525"/>
            <a:ext cx="1225800" cy="3153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000"/>
              <a:t>Proposed labels</a:t>
            </a:r>
            <a:endParaRPr b="1" sz="1000"/>
          </a:p>
        </p:txBody>
      </p:sp>
      <p:sp>
        <p:nvSpPr>
          <p:cNvPr id="206" name="Google Shape;206;p34"/>
          <p:cNvSpPr txBox="1"/>
          <p:nvPr/>
        </p:nvSpPr>
        <p:spPr>
          <a:xfrm>
            <a:off x="2169800" y="3543425"/>
            <a:ext cx="861900" cy="4506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000"/>
              <a:t>Incomplete labels</a:t>
            </a:r>
            <a:endParaRPr b="1" sz="1000"/>
          </a:p>
        </p:txBody>
      </p:sp>
      <p:sp>
        <p:nvSpPr>
          <p:cNvPr id="207" name="Google Shape;207;p34"/>
          <p:cNvSpPr txBox="1"/>
          <p:nvPr/>
        </p:nvSpPr>
        <p:spPr>
          <a:xfrm>
            <a:off x="4779325" y="2790075"/>
            <a:ext cx="1048200" cy="3153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000"/>
              <a:t>Verified</a:t>
            </a:r>
            <a:r>
              <a:rPr b="1" lang="en" sz="1000"/>
              <a:t> labels</a:t>
            </a:r>
            <a:endParaRPr b="1" sz="1000"/>
          </a:p>
        </p:txBody>
      </p:sp>
      <p:cxnSp>
        <p:nvCxnSpPr>
          <p:cNvPr id="208" name="Google Shape;208;p34"/>
          <p:cNvCxnSpPr>
            <a:stCxn id="180" idx="1"/>
            <a:endCxn id="176" idx="4"/>
          </p:cNvCxnSpPr>
          <p:nvPr/>
        </p:nvCxnSpPr>
        <p:spPr>
          <a:xfrm flipH="1" rot="5400000">
            <a:off x="5107028" y="1369853"/>
            <a:ext cx="767700" cy="915000"/>
          </a:xfrm>
          <a:prstGeom prst="curvedConnector3">
            <a:avLst>
              <a:gd fmla="val 51306" name="adj1"/>
            </a:avLst>
          </a:prstGeom>
          <a:noFill/>
          <a:ln cap="flat" cmpd="sng" w="19050">
            <a:solidFill>
              <a:schemeClr val="dk2"/>
            </a:solidFill>
            <a:prstDash val="solid"/>
            <a:round/>
            <a:headEnd len="med" w="med" type="none"/>
            <a:tailEnd len="med" w="med" type="stealth"/>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35"/>
          <p:cNvSpPr txBox="1"/>
          <p:nvPr>
            <p:ph type="title"/>
          </p:nvPr>
        </p:nvSpPr>
        <p:spPr>
          <a:xfrm>
            <a:off x="2974800" y="0"/>
            <a:ext cx="3194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Project </a:t>
            </a:r>
            <a:r>
              <a:rPr b="1" lang="en"/>
              <a:t>Timeline</a:t>
            </a:r>
            <a:endParaRPr b="1"/>
          </a:p>
        </p:txBody>
      </p:sp>
      <p:graphicFrame>
        <p:nvGraphicFramePr>
          <p:cNvPr id="214" name="Google Shape;214;p35"/>
          <p:cNvGraphicFramePr/>
          <p:nvPr/>
        </p:nvGraphicFramePr>
        <p:xfrm>
          <a:off x="16175" y="1029100"/>
          <a:ext cx="3000000" cy="3000000"/>
        </p:xfrm>
        <a:graphic>
          <a:graphicData uri="http://schemas.openxmlformats.org/drawingml/2006/table">
            <a:tbl>
              <a:tblPr>
                <a:noFill/>
                <a:tableStyleId>{F24CD9E6-0B16-44DE-A575-C6D5849A51D0}</a:tableStyleId>
              </a:tblPr>
              <a:tblGrid>
                <a:gridCol w="1392775"/>
                <a:gridCol w="2115775"/>
                <a:gridCol w="2349675"/>
                <a:gridCol w="3253400"/>
              </a:tblGrid>
              <a:tr h="381325">
                <a:tc>
                  <a:txBody>
                    <a:bodyPr/>
                    <a:lstStyle/>
                    <a:p>
                      <a:pPr indent="0" lvl="0" marL="0" rtl="0" algn="l">
                        <a:lnSpc>
                          <a:spcPct val="115000"/>
                        </a:lnSpc>
                        <a:spcBef>
                          <a:spcPts val="0"/>
                        </a:spcBef>
                        <a:spcAft>
                          <a:spcPts val="0"/>
                        </a:spcAft>
                        <a:buNone/>
                      </a:pPr>
                      <a:r>
                        <a:t/>
                      </a:r>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350">
                          <a:solidFill>
                            <a:srgbClr val="FFFFFF"/>
                          </a:solidFill>
                        </a:rPr>
                        <a:t>2020</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350">
                          <a:solidFill>
                            <a:srgbClr val="FFFFFF"/>
                          </a:solidFill>
                        </a:rPr>
                        <a:t>2021</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350">
                          <a:solidFill>
                            <a:srgbClr val="FFFFFF"/>
                          </a:solidFill>
                        </a:rPr>
                        <a:t>2022</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751100">
                <a:tc>
                  <a:txBody>
                    <a:bodyPr/>
                    <a:lstStyle/>
                    <a:p>
                      <a:pPr indent="0" lvl="0" marL="0" rtl="0" algn="ctr">
                        <a:lnSpc>
                          <a:spcPct val="115000"/>
                        </a:lnSpc>
                        <a:spcBef>
                          <a:spcPts val="0"/>
                        </a:spcBef>
                        <a:spcAft>
                          <a:spcPts val="0"/>
                        </a:spcAft>
                        <a:buNone/>
                      </a:pPr>
                      <a:r>
                        <a:rPr b="1" lang="en" sz="1350">
                          <a:solidFill>
                            <a:srgbClr val="FFFFFF"/>
                          </a:solidFill>
                        </a:rPr>
                        <a:t>Milestone 1</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Develop </a:t>
                      </a:r>
                      <a:r>
                        <a:rPr b="1" i="1" lang="en" sz="1050">
                          <a:solidFill>
                            <a:srgbClr val="FFFFFF"/>
                          </a:solidFill>
                        </a:rPr>
                        <a:t>FathomNet</a:t>
                      </a:r>
                      <a:r>
                        <a:rPr b="1" lang="en" sz="1050">
                          <a:solidFill>
                            <a:srgbClr val="FFFFFF"/>
                          </a:solidFill>
                        </a:rPr>
                        <a:t> database architecture</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Apply workflow with expert and non-expert validation on all VARS frame grabs (1M)</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Pending video tape archive digitization:</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889775">
                <a:tc>
                  <a:txBody>
                    <a:bodyPr/>
                    <a:lstStyle/>
                    <a:p>
                      <a:pPr indent="0" lvl="0" marL="0" rtl="0" algn="ctr">
                        <a:lnSpc>
                          <a:spcPct val="115000"/>
                        </a:lnSpc>
                        <a:spcBef>
                          <a:spcPts val="0"/>
                        </a:spcBef>
                        <a:spcAft>
                          <a:spcPts val="0"/>
                        </a:spcAft>
                        <a:buNone/>
                      </a:pPr>
                      <a:r>
                        <a:rPr b="1" lang="en" sz="1350">
                          <a:solidFill>
                            <a:srgbClr val="FFFFFF"/>
                          </a:solidFill>
                        </a:rPr>
                        <a:t>Milestone 2</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Establish ML workflow for bounding box proposals</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36363"/>
                        </a:lnSpc>
                        <a:spcBef>
                          <a:spcPts val="0"/>
                        </a:spcBef>
                        <a:spcAft>
                          <a:spcPts val="0"/>
                        </a:spcAft>
                        <a:buNone/>
                      </a:pPr>
                      <a:r>
                        <a:rPr b="1" lang="en" sz="1050">
                          <a:solidFill>
                            <a:srgbClr val="FFFFFF"/>
                          </a:solidFill>
                        </a:rPr>
                        <a:t>Evaluate quality of </a:t>
                      </a:r>
                      <a:r>
                        <a:rPr b="1" i="1" lang="en" sz="1050">
                          <a:solidFill>
                            <a:srgbClr val="FFFFFF"/>
                          </a:solidFill>
                        </a:rPr>
                        <a:t>FathomNet</a:t>
                      </a:r>
                      <a:r>
                        <a:rPr b="1" lang="en" sz="1050">
                          <a:solidFill>
                            <a:srgbClr val="FFFFFF"/>
                          </a:solidFill>
                        </a:rPr>
                        <a:t> data using gold standard video sets - midwater and benthic transects</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Augment </a:t>
                      </a:r>
                      <a:r>
                        <a:rPr b="1" i="1" lang="en" sz="1050">
                          <a:solidFill>
                            <a:srgbClr val="FFFFFF"/>
                          </a:solidFill>
                        </a:rPr>
                        <a:t>FathomNet</a:t>
                      </a:r>
                      <a:r>
                        <a:rPr b="1" lang="en" sz="1050">
                          <a:solidFill>
                            <a:srgbClr val="FFFFFF"/>
                          </a:solidFill>
                        </a:rPr>
                        <a:t> further using remaining legacy annotations and digital video</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531550">
                <a:tc>
                  <a:txBody>
                    <a:bodyPr/>
                    <a:lstStyle/>
                    <a:p>
                      <a:pPr indent="0" lvl="0" marL="0" rtl="0" algn="ctr">
                        <a:lnSpc>
                          <a:spcPct val="115000"/>
                        </a:lnSpc>
                        <a:spcBef>
                          <a:spcPts val="0"/>
                        </a:spcBef>
                        <a:spcAft>
                          <a:spcPts val="0"/>
                        </a:spcAft>
                        <a:buNone/>
                      </a:pPr>
                      <a:r>
                        <a:rPr b="1" lang="en" sz="1350">
                          <a:solidFill>
                            <a:srgbClr val="FFFFFF"/>
                          </a:solidFill>
                        </a:rPr>
                        <a:t>Milestone 3</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Establish human-in-the-loop validation pipeline</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531550">
                <a:tc>
                  <a:txBody>
                    <a:bodyPr/>
                    <a:lstStyle/>
                    <a:p>
                      <a:pPr indent="0" lvl="0" marL="0" rtl="0" algn="ctr">
                        <a:lnSpc>
                          <a:spcPct val="115000"/>
                        </a:lnSpc>
                        <a:spcBef>
                          <a:spcPts val="0"/>
                        </a:spcBef>
                        <a:spcAft>
                          <a:spcPts val="0"/>
                        </a:spcAft>
                        <a:buNone/>
                      </a:pPr>
                      <a:r>
                        <a:rPr b="1" lang="en" sz="1350">
                          <a:solidFill>
                            <a:srgbClr val="FFFFFF"/>
                          </a:solidFill>
                        </a:rPr>
                        <a:t>Milestone 4</a:t>
                      </a:r>
                      <a:endParaRPr b="1" sz="13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rPr b="1" lang="en" sz="1050">
                          <a:solidFill>
                            <a:srgbClr val="FFFFFF"/>
                          </a:solidFill>
                        </a:rPr>
                        <a:t>Add additional classification algorithms</a:t>
                      </a:r>
                      <a:endParaRPr b="1" sz="1050">
                        <a:solidFill>
                          <a:srgbClr val="FFFFFF"/>
                        </a:solidFill>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a:p>
                  </a:txBody>
                  <a:tcPr marT="38100" marB="38100" marR="38100" marL="381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Google Shape;219;p36"/>
          <p:cNvSpPr txBox="1"/>
          <p:nvPr>
            <p:ph type="title"/>
          </p:nvPr>
        </p:nvSpPr>
        <p:spPr>
          <a:xfrm>
            <a:off x="3036150" y="120300"/>
            <a:ext cx="3071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Resource Needs</a:t>
            </a:r>
            <a:endParaRPr b="1"/>
          </a:p>
        </p:txBody>
      </p:sp>
      <p:sp>
        <p:nvSpPr>
          <p:cNvPr id="220" name="Google Shape;220;p36"/>
          <p:cNvSpPr txBox="1"/>
          <p:nvPr>
            <p:ph idx="1" type="body"/>
          </p:nvPr>
        </p:nvSpPr>
        <p:spPr>
          <a:xfrm>
            <a:off x="856200" y="809650"/>
            <a:ext cx="7431600" cy="38532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2400">
                <a:solidFill>
                  <a:srgbClr val="FFFFFF"/>
                </a:solidFill>
              </a:rPr>
              <a:t>Infrastructure</a:t>
            </a:r>
            <a:endParaRPr sz="2400">
              <a:solidFill>
                <a:srgbClr val="FFFFFF"/>
              </a:solidFill>
            </a:endParaRPr>
          </a:p>
          <a:p>
            <a:pPr indent="-342900" lvl="0" marL="457200" rtl="0" algn="l">
              <a:lnSpc>
                <a:spcPct val="150000"/>
              </a:lnSpc>
              <a:spcBef>
                <a:spcPts val="1600"/>
              </a:spcBef>
              <a:spcAft>
                <a:spcPts val="0"/>
              </a:spcAft>
              <a:buClr>
                <a:srgbClr val="FFFFFF"/>
              </a:buClr>
              <a:buSzPts val="1800"/>
              <a:buChar char="●"/>
            </a:pPr>
            <a:r>
              <a:rPr lang="en">
                <a:solidFill>
                  <a:srgbClr val="FFFFFF"/>
                </a:solidFill>
              </a:rPr>
              <a:t>Image storage and backup</a:t>
            </a:r>
            <a:r>
              <a:rPr lang="en">
                <a:solidFill>
                  <a:srgbClr val="FFFFFF"/>
                </a:solidFill>
              </a:rPr>
              <a:t> (onsite in 2020)</a:t>
            </a:r>
            <a:endParaRPr>
              <a:solidFill>
                <a:srgbClr val="FFFFFF"/>
              </a:solidFill>
            </a:endParaRPr>
          </a:p>
          <a:p>
            <a:pPr indent="-342900" lvl="0" marL="457200" rtl="0" algn="l">
              <a:lnSpc>
                <a:spcPct val="150000"/>
              </a:lnSpc>
              <a:spcBef>
                <a:spcPts val="0"/>
              </a:spcBef>
              <a:spcAft>
                <a:spcPts val="0"/>
              </a:spcAft>
              <a:buClr>
                <a:srgbClr val="FFFFFF"/>
              </a:buClr>
              <a:buSzPts val="1800"/>
              <a:buChar char="●"/>
            </a:pPr>
            <a:r>
              <a:rPr lang="en">
                <a:solidFill>
                  <a:schemeClr val="dk1"/>
                </a:solidFill>
              </a:rPr>
              <a:t>Publicly accessible server (onsite in 2020; later years will leverage external partnerships)</a:t>
            </a:r>
            <a:endParaRPr>
              <a:solidFill>
                <a:srgbClr val="FFFFFF"/>
              </a:solidFill>
            </a:endParaRPr>
          </a:p>
          <a:p>
            <a:pPr indent="0" lvl="0" marL="457200" rtl="0" algn="l">
              <a:lnSpc>
                <a:spcPct val="150000"/>
              </a:lnSpc>
              <a:spcBef>
                <a:spcPts val="1600"/>
              </a:spcBef>
              <a:spcAft>
                <a:spcPts val="16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036150" y="120300"/>
            <a:ext cx="3071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Resource Needs</a:t>
            </a:r>
            <a:endParaRPr b="1"/>
          </a:p>
        </p:txBody>
      </p:sp>
      <p:sp>
        <p:nvSpPr>
          <p:cNvPr id="226" name="Google Shape;226;p37"/>
          <p:cNvSpPr txBox="1"/>
          <p:nvPr>
            <p:ph idx="1" type="body"/>
          </p:nvPr>
        </p:nvSpPr>
        <p:spPr>
          <a:xfrm>
            <a:off x="856200" y="809650"/>
            <a:ext cx="7431600" cy="38532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2400">
                <a:solidFill>
                  <a:srgbClr val="FFFFFF"/>
                </a:solidFill>
              </a:rPr>
              <a:t>Internal Engineering </a:t>
            </a:r>
            <a:endParaRPr>
              <a:solidFill>
                <a:srgbClr val="FFFFFF"/>
              </a:solidFill>
            </a:endParaRPr>
          </a:p>
          <a:p>
            <a:pPr indent="-342900" lvl="0" marL="457200" rtl="0" algn="l">
              <a:lnSpc>
                <a:spcPct val="150000"/>
              </a:lnSpc>
              <a:spcBef>
                <a:spcPts val="1600"/>
              </a:spcBef>
              <a:spcAft>
                <a:spcPts val="0"/>
              </a:spcAft>
              <a:buClr>
                <a:srgbClr val="FFFFFF"/>
              </a:buClr>
              <a:buSzPts val="1800"/>
              <a:buChar char="●"/>
            </a:pPr>
            <a:r>
              <a:rPr lang="en">
                <a:solidFill>
                  <a:schemeClr val="dk1"/>
                </a:solidFill>
              </a:rPr>
              <a:t>Localization data import into database</a:t>
            </a:r>
            <a:endParaRPr>
              <a:solidFill>
                <a:srgbClr val="FFFFFF"/>
              </a:solidFill>
            </a:endParaRPr>
          </a:p>
          <a:p>
            <a:pPr indent="-342900" lvl="0" marL="457200" rtl="0" algn="l">
              <a:spcBef>
                <a:spcPts val="0"/>
              </a:spcBef>
              <a:spcAft>
                <a:spcPts val="0"/>
              </a:spcAft>
              <a:buClr>
                <a:schemeClr val="dk1"/>
              </a:buClr>
              <a:buSzPts val="1800"/>
              <a:buChar char="●"/>
            </a:pPr>
            <a:r>
              <a:rPr lang="en">
                <a:solidFill>
                  <a:schemeClr val="dk1"/>
                </a:solidFill>
              </a:rPr>
              <a:t>Localization editing/validating within VARS/web interface</a:t>
            </a:r>
            <a:endParaRPr>
              <a:solidFill>
                <a:srgbClr val="FFFFFF"/>
              </a:solidFill>
            </a:endParaRPr>
          </a:p>
          <a:p>
            <a:pPr indent="-342900" lvl="0" marL="457200" rtl="0" algn="l">
              <a:lnSpc>
                <a:spcPct val="150000"/>
              </a:lnSpc>
              <a:spcBef>
                <a:spcPts val="1000"/>
              </a:spcBef>
              <a:spcAft>
                <a:spcPts val="0"/>
              </a:spcAft>
              <a:buClr>
                <a:srgbClr val="FFFFFF"/>
              </a:buClr>
              <a:buSzPts val="1800"/>
              <a:buChar char="●"/>
            </a:pPr>
            <a:r>
              <a:rPr lang="en">
                <a:solidFill>
                  <a:srgbClr val="FFFFFF"/>
                </a:solidFill>
              </a:rPr>
              <a:t>Metadata storage or aggregation </a:t>
            </a:r>
            <a:endParaRPr>
              <a:solidFill>
                <a:srgbClr val="FFFFFF"/>
              </a:solidFill>
            </a:endParaRPr>
          </a:p>
          <a:p>
            <a:pPr indent="-317500" lvl="1" marL="914400" rtl="0" algn="l">
              <a:lnSpc>
                <a:spcPct val="150000"/>
              </a:lnSpc>
              <a:spcBef>
                <a:spcPts val="0"/>
              </a:spcBef>
              <a:spcAft>
                <a:spcPts val="0"/>
              </a:spcAft>
              <a:buClr>
                <a:srgbClr val="FFFFFF"/>
              </a:buClr>
              <a:buSzPts val="1400"/>
              <a:buChar char="○"/>
            </a:pPr>
            <a:r>
              <a:rPr lang="en">
                <a:solidFill>
                  <a:srgbClr val="FFFFFF"/>
                </a:solidFill>
              </a:rPr>
              <a:t>for quick search and lookup of images and localizations</a:t>
            </a:r>
            <a:endParaRPr>
              <a:solidFill>
                <a:srgbClr val="FFFFFF"/>
              </a:solidFill>
            </a:endParaRPr>
          </a:p>
          <a:p>
            <a:pPr indent="-317500" lvl="1" marL="914400" rtl="0" algn="l">
              <a:lnSpc>
                <a:spcPct val="150000"/>
              </a:lnSpc>
              <a:spcBef>
                <a:spcPts val="0"/>
              </a:spcBef>
              <a:spcAft>
                <a:spcPts val="0"/>
              </a:spcAft>
              <a:buClr>
                <a:srgbClr val="FFFFFF"/>
              </a:buClr>
              <a:buSzPts val="1400"/>
              <a:buChar char="○"/>
            </a:pPr>
            <a:r>
              <a:rPr lang="en">
                <a:solidFill>
                  <a:srgbClr val="FFFFFF"/>
                </a:solidFill>
              </a:rPr>
              <a:t>database, REST API, Elastic Search, ?</a:t>
            </a:r>
            <a:endParaRPr>
              <a:solidFill>
                <a:srgbClr val="FFFFFF"/>
              </a:solidFill>
            </a:endParaRPr>
          </a:p>
          <a:p>
            <a:pPr indent="0" lvl="0" marL="457200" rtl="0" algn="l">
              <a:lnSpc>
                <a:spcPct val="150000"/>
              </a:lnSpc>
              <a:spcBef>
                <a:spcPts val="1600"/>
              </a:spcBef>
              <a:spcAft>
                <a:spcPts val="16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38"/>
          <p:cNvSpPr txBox="1"/>
          <p:nvPr>
            <p:ph type="title"/>
          </p:nvPr>
        </p:nvSpPr>
        <p:spPr>
          <a:xfrm>
            <a:off x="3036150" y="120300"/>
            <a:ext cx="3071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Resource Needs</a:t>
            </a:r>
            <a:endParaRPr b="1"/>
          </a:p>
        </p:txBody>
      </p:sp>
      <p:sp>
        <p:nvSpPr>
          <p:cNvPr id="232" name="Google Shape;232;p38"/>
          <p:cNvSpPr txBox="1"/>
          <p:nvPr>
            <p:ph idx="1" type="body"/>
          </p:nvPr>
        </p:nvSpPr>
        <p:spPr>
          <a:xfrm>
            <a:off x="856200" y="809650"/>
            <a:ext cx="7431600" cy="38532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2400">
                <a:solidFill>
                  <a:srgbClr val="FFFFFF"/>
                </a:solidFill>
              </a:rPr>
              <a:t>Staff</a:t>
            </a:r>
            <a:endParaRPr sz="2400">
              <a:solidFill>
                <a:srgbClr val="FFFFFF"/>
              </a:solidFill>
            </a:endParaRPr>
          </a:p>
          <a:p>
            <a:pPr indent="-342900" lvl="0" marL="457200" rtl="0" algn="l">
              <a:lnSpc>
                <a:spcPct val="150000"/>
              </a:lnSpc>
              <a:spcBef>
                <a:spcPts val="1600"/>
              </a:spcBef>
              <a:spcAft>
                <a:spcPts val="0"/>
              </a:spcAft>
              <a:buClr>
                <a:srgbClr val="FFFFFF"/>
              </a:buClr>
              <a:buSzPts val="1800"/>
              <a:buChar char="●"/>
            </a:pPr>
            <a:r>
              <a:rPr lang="en">
                <a:solidFill>
                  <a:srgbClr val="FFFFFF"/>
                </a:solidFill>
              </a:rPr>
              <a:t>Software Engineering = 600</a:t>
            </a:r>
            <a:r>
              <a:rPr lang="en">
                <a:solidFill>
                  <a:srgbClr val="FFFFFF"/>
                </a:solidFill>
              </a:rPr>
              <a:t> hours</a:t>
            </a:r>
            <a:endParaRPr>
              <a:solidFill>
                <a:srgbClr val="FFFFFF"/>
              </a:solidFill>
            </a:endParaRPr>
          </a:p>
          <a:p>
            <a:pPr indent="-342900" lvl="0" marL="457200" rtl="0" algn="l">
              <a:lnSpc>
                <a:spcPct val="150000"/>
              </a:lnSpc>
              <a:spcBef>
                <a:spcPts val="0"/>
              </a:spcBef>
              <a:spcAft>
                <a:spcPts val="0"/>
              </a:spcAft>
              <a:buClr>
                <a:srgbClr val="FFFFFF"/>
              </a:buClr>
              <a:buSzPts val="1800"/>
              <a:buChar char="●"/>
            </a:pPr>
            <a:r>
              <a:rPr lang="en">
                <a:solidFill>
                  <a:srgbClr val="FFFFFF"/>
                </a:solidFill>
              </a:rPr>
              <a:t>VL Technician = 2 people at 50% time or</a:t>
            </a:r>
            <a:r>
              <a:rPr lang="en">
                <a:solidFill>
                  <a:schemeClr val="dk1"/>
                </a:solidFill>
              </a:rPr>
              <a:t> 1500</a:t>
            </a:r>
            <a:r>
              <a:rPr lang="en">
                <a:solidFill>
                  <a:schemeClr val="dk1"/>
                </a:solidFill>
              </a:rPr>
              <a:t> hours</a:t>
            </a:r>
            <a:endParaRPr>
              <a:solidFill>
                <a:srgbClr val="FFFFFF"/>
              </a:solidFill>
            </a:endParaRPr>
          </a:p>
          <a:p>
            <a:pPr indent="-342900" lvl="0" marL="457200" rtl="0" algn="l">
              <a:lnSpc>
                <a:spcPct val="150000"/>
              </a:lnSpc>
              <a:spcBef>
                <a:spcPts val="0"/>
              </a:spcBef>
              <a:spcAft>
                <a:spcPts val="0"/>
              </a:spcAft>
              <a:buClr>
                <a:srgbClr val="FFFFFF"/>
              </a:buClr>
              <a:buSzPts val="1800"/>
              <a:buChar char="●"/>
            </a:pPr>
            <a:r>
              <a:rPr lang="en">
                <a:solidFill>
                  <a:srgbClr val="FFFFFF"/>
                </a:solidFill>
              </a:rPr>
              <a:t>Project Management = 100 hours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2019750" y="0"/>
            <a:ext cx="5104500" cy="65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Data</a:t>
            </a:r>
            <a:endParaRPr b="1"/>
          </a:p>
        </p:txBody>
      </p:sp>
      <p:sp>
        <p:nvSpPr>
          <p:cNvPr id="238" name="Google Shape;238;p39"/>
          <p:cNvSpPr txBox="1"/>
          <p:nvPr>
            <p:ph idx="1" type="body"/>
          </p:nvPr>
        </p:nvSpPr>
        <p:spPr>
          <a:xfrm>
            <a:off x="42450" y="883525"/>
            <a:ext cx="9059100" cy="3569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FFFFFF"/>
              </a:buClr>
              <a:buSzPts val="2000"/>
              <a:buChar char="●"/>
            </a:pPr>
            <a:r>
              <a:rPr b="1" lang="en" sz="2000">
                <a:solidFill>
                  <a:srgbClr val="FFFFFF"/>
                </a:solidFill>
              </a:rPr>
              <a:t>Data types: framegrabs, metadata (e.g., uuids, localization, annotation, physical data)</a:t>
            </a:r>
            <a:endParaRPr b="1" sz="2000">
              <a:solidFill>
                <a:srgbClr val="FFFFFF"/>
              </a:solidFill>
            </a:endParaRPr>
          </a:p>
          <a:p>
            <a:pPr indent="-355600" lvl="0" marL="457200" rtl="0" algn="l">
              <a:spcBef>
                <a:spcPts val="1000"/>
              </a:spcBef>
              <a:spcAft>
                <a:spcPts val="0"/>
              </a:spcAft>
              <a:buClr>
                <a:srgbClr val="FFFFFF"/>
              </a:buClr>
              <a:buSzPts val="2000"/>
              <a:buChar char="●"/>
            </a:pPr>
            <a:r>
              <a:rPr b="1" lang="en" sz="2000">
                <a:solidFill>
                  <a:srgbClr val="FFFFFF"/>
                </a:solidFill>
              </a:rPr>
              <a:t>Quantity: ~1 TB in 2020</a:t>
            </a:r>
            <a:endParaRPr b="1" sz="2000">
              <a:solidFill>
                <a:srgbClr val="FFFFFF"/>
              </a:solidFill>
            </a:endParaRPr>
          </a:p>
          <a:p>
            <a:pPr indent="-355600" lvl="0" marL="457200" rtl="0" algn="l">
              <a:spcBef>
                <a:spcPts val="1000"/>
              </a:spcBef>
              <a:spcAft>
                <a:spcPts val="0"/>
              </a:spcAft>
              <a:buClr>
                <a:srgbClr val="FFFFFF"/>
              </a:buClr>
              <a:buSzPts val="2000"/>
              <a:buChar char="●"/>
            </a:pPr>
            <a:r>
              <a:rPr b="1" lang="en" sz="2000">
                <a:solidFill>
                  <a:srgbClr val="FFFFFF"/>
                </a:solidFill>
              </a:rPr>
              <a:t>Data management: share on Atlas/Titan with </a:t>
            </a:r>
            <a:r>
              <a:rPr b="1" lang="en" sz="2000">
                <a:solidFill>
                  <a:srgbClr val="FFFFFF"/>
                </a:solidFill>
              </a:rPr>
              <a:t>access for external collaborators</a:t>
            </a:r>
            <a:endParaRPr b="1" sz="2000">
              <a:solidFill>
                <a:srgbClr val="FFFFFF"/>
              </a:solidFill>
            </a:endParaRPr>
          </a:p>
          <a:p>
            <a:pPr indent="-355600" lvl="0" marL="457200" rtl="0" algn="l">
              <a:spcBef>
                <a:spcPts val="1000"/>
              </a:spcBef>
              <a:spcAft>
                <a:spcPts val="1000"/>
              </a:spcAft>
              <a:buClr>
                <a:srgbClr val="FFFFFF"/>
              </a:buClr>
              <a:buSzPts val="2000"/>
              <a:buChar char="●"/>
            </a:pPr>
            <a:r>
              <a:rPr b="1" lang="en" sz="2000">
                <a:solidFill>
                  <a:srgbClr val="FFFFFF"/>
                </a:solidFill>
              </a:rPr>
              <a:t>IP: None. </a:t>
            </a:r>
            <a:r>
              <a:rPr b="1" i="1" lang="en" sz="2000">
                <a:solidFill>
                  <a:srgbClr val="FFFFFF"/>
                </a:solidFill>
              </a:rPr>
              <a:t>FathomNet </a:t>
            </a:r>
            <a:r>
              <a:rPr b="1" lang="en" sz="2000">
                <a:solidFill>
                  <a:srgbClr val="FFFFFF"/>
                </a:solidFill>
              </a:rPr>
              <a:t>is </a:t>
            </a:r>
            <a:r>
              <a:rPr b="1" i="1" lang="en" sz="2000">
                <a:solidFill>
                  <a:srgbClr val="FFFFFF"/>
                </a:solidFill>
              </a:rPr>
              <a:t>open, </a:t>
            </a:r>
            <a:r>
              <a:rPr b="1" lang="en" sz="2000">
                <a:solidFill>
                  <a:srgbClr val="FFFFFF"/>
                </a:solidFill>
              </a:rPr>
              <a:t>using non-embargoed data</a:t>
            </a:r>
            <a:endParaRPr b="1" sz="20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40"/>
          <p:cNvSpPr txBox="1"/>
          <p:nvPr>
            <p:ph type="title"/>
          </p:nvPr>
        </p:nvSpPr>
        <p:spPr>
          <a:xfrm>
            <a:off x="2208300" y="0"/>
            <a:ext cx="4727400" cy="55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i="1" lang="en">
                <a:solidFill>
                  <a:srgbClr val="FFFFFF"/>
                </a:solidFill>
              </a:rPr>
              <a:t>FathomNet</a:t>
            </a:r>
            <a:r>
              <a:rPr i="1" lang="en">
                <a:solidFill>
                  <a:srgbClr val="FFFFFF"/>
                </a:solidFill>
              </a:rPr>
              <a:t> </a:t>
            </a:r>
            <a:r>
              <a:rPr b="1" lang="en"/>
              <a:t>Impact</a:t>
            </a:r>
            <a:endParaRPr b="1"/>
          </a:p>
        </p:txBody>
      </p:sp>
      <p:sp>
        <p:nvSpPr>
          <p:cNvPr id="244" name="Google Shape;244;p40"/>
          <p:cNvSpPr txBox="1"/>
          <p:nvPr>
            <p:ph idx="1" type="body"/>
          </p:nvPr>
        </p:nvSpPr>
        <p:spPr>
          <a:xfrm>
            <a:off x="67950" y="605825"/>
            <a:ext cx="9008100" cy="44535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FFFFFF"/>
              </a:buClr>
              <a:buSzPts val="1800"/>
              <a:buChar char="●"/>
            </a:pPr>
            <a:r>
              <a:rPr lang="en">
                <a:solidFill>
                  <a:srgbClr val="FFFFFF"/>
                </a:solidFill>
              </a:rPr>
              <a:t>D</a:t>
            </a:r>
            <a:r>
              <a:rPr lang="en">
                <a:solidFill>
                  <a:srgbClr val="FFFFFF"/>
                </a:solidFill>
              </a:rPr>
              <a:t>evelop an underwater image training set and ML algorithms rivaling other image training sets in terrestrial applications.</a:t>
            </a:r>
            <a:endParaRPr>
              <a:solidFill>
                <a:srgbClr val="FFFFFF"/>
              </a:solidFill>
            </a:endParaRPr>
          </a:p>
          <a:p>
            <a:pPr indent="-342900" lvl="0" marL="457200" rtl="0" algn="l">
              <a:spcBef>
                <a:spcPts val="1000"/>
              </a:spcBef>
              <a:spcAft>
                <a:spcPts val="0"/>
              </a:spcAft>
              <a:buClr>
                <a:srgbClr val="FFFFFF"/>
              </a:buClr>
              <a:buSzPts val="1800"/>
              <a:buChar char="●"/>
            </a:pPr>
            <a:r>
              <a:rPr lang="en">
                <a:solidFill>
                  <a:srgbClr val="FFFFFF"/>
                </a:solidFill>
              </a:rPr>
              <a:t>Pushes the envelope for MBARI automated image/video classification.</a:t>
            </a:r>
            <a:endParaRPr>
              <a:solidFill>
                <a:srgbClr val="FFFFFF"/>
              </a:solidFill>
            </a:endParaRPr>
          </a:p>
          <a:p>
            <a:pPr indent="-342900" lvl="0" marL="457200" rtl="0" algn="l">
              <a:spcBef>
                <a:spcPts val="1000"/>
              </a:spcBef>
              <a:spcAft>
                <a:spcPts val="0"/>
              </a:spcAft>
              <a:buClr>
                <a:srgbClr val="FFFFFF"/>
              </a:buClr>
              <a:buSzPts val="1800"/>
              <a:buChar char="●"/>
            </a:pPr>
            <a:r>
              <a:rPr lang="en">
                <a:solidFill>
                  <a:srgbClr val="FFFFFF"/>
                </a:solidFill>
              </a:rPr>
              <a:t>Images/data/models can be used by data scientists to address diverse questions within ocean sciences. </a:t>
            </a:r>
            <a:endParaRPr>
              <a:solidFill>
                <a:srgbClr val="FFFFFF"/>
              </a:solidFill>
            </a:endParaRPr>
          </a:p>
          <a:p>
            <a:pPr indent="-342900" lvl="0" marL="457200" rtl="0" algn="l">
              <a:spcBef>
                <a:spcPts val="1000"/>
              </a:spcBef>
              <a:spcAft>
                <a:spcPts val="0"/>
              </a:spcAft>
              <a:buClr>
                <a:srgbClr val="FFFFFF"/>
              </a:buClr>
              <a:buSzPts val="1800"/>
              <a:buChar char="●"/>
            </a:pPr>
            <a:r>
              <a:rPr lang="en">
                <a:solidFill>
                  <a:srgbClr val="FFFFFF"/>
                </a:solidFill>
              </a:rPr>
              <a:t>Will continue to leverage our external partnerships. In future years disseminating the data </a:t>
            </a:r>
            <a:r>
              <a:rPr lang="en">
                <a:solidFill>
                  <a:srgbClr val="FFFFFF"/>
                </a:solidFill>
              </a:rPr>
              <a:t>via a publicly accessible platform</a:t>
            </a:r>
            <a:r>
              <a:rPr lang="en">
                <a:solidFill>
                  <a:srgbClr val="FFFFFF"/>
                </a:solidFill>
              </a:rPr>
              <a:t> will significantly impact a number of areas:</a:t>
            </a:r>
            <a:endParaRPr>
              <a:solidFill>
                <a:srgbClr val="FFFFFF"/>
              </a:solidFill>
            </a:endParaRPr>
          </a:p>
          <a:p>
            <a:pPr indent="-330200" lvl="1" marL="914400" rtl="0" algn="l">
              <a:spcBef>
                <a:spcPts val="0"/>
              </a:spcBef>
              <a:spcAft>
                <a:spcPts val="0"/>
              </a:spcAft>
              <a:buClr>
                <a:srgbClr val="FFFFFF"/>
              </a:buClr>
              <a:buSzPts val="1600"/>
              <a:buChar char="○"/>
            </a:pPr>
            <a:r>
              <a:rPr lang="en" sz="1600">
                <a:solidFill>
                  <a:srgbClr val="FFFFFF"/>
                </a:solidFill>
              </a:rPr>
              <a:t>Academic - WHOI, MIT Media Lab, UH, Stanford, etc.</a:t>
            </a:r>
            <a:endParaRPr sz="1600">
              <a:solidFill>
                <a:srgbClr val="FFFFFF"/>
              </a:solidFill>
            </a:endParaRPr>
          </a:p>
          <a:p>
            <a:pPr indent="-330200" lvl="1" marL="914400" rtl="0" algn="l">
              <a:spcBef>
                <a:spcPts val="0"/>
              </a:spcBef>
              <a:spcAft>
                <a:spcPts val="0"/>
              </a:spcAft>
              <a:buClr>
                <a:srgbClr val="FFFFFF"/>
              </a:buClr>
              <a:buSzPts val="1600"/>
              <a:buChar char="○"/>
            </a:pPr>
            <a:r>
              <a:rPr lang="en" sz="1600">
                <a:solidFill>
                  <a:srgbClr val="FFFFFF"/>
                </a:solidFill>
              </a:rPr>
              <a:t>Non-profit - MBA, NGS, OET, The Nature Conservancy, Schmidt Ocean Inst.</a:t>
            </a:r>
            <a:endParaRPr sz="1600">
              <a:solidFill>
                <a:srgbClr val="FFFFFF"/>
              </a:solidFill>
            </a:endParaRPr>
          </a:p>
          <a:p>
            <a:pPr indent="-330200" lvl="1" marL="914400" rtl="0" algn="l">
              <a:spcBef>
                <a:spcPts val="0"/>
              </a:spcBef>
              <a:spcAft>
                <a:spcPts val="0"/>
              </a:spcAft>
              <a:buClr>
                <a:srgbClr val="FFFFFF"/>
              </a:buClr>
              <a:buSzPts val="1600"/>
              <a:buChar char="○"/>
            </a:pPr>
            <a:r>
              <a:rPr lang="en" sz="1600">
                <a:solidFill>
                  <a:srgbClr val="FFFFFF"/>
                </a:solidFill>
              </a:rPr>
              <a:t>Government - MBNMS (and other marine sanctuaries), NOAA</a:t>
            </a:r>
            <a:endParaRPr sz="1600">
              <a:solidFill>
                <a:srgbClr val="FFFFFF"/>
              </a:solidFill>
            </a:endParaRPr>
          </a:p>
          <a:p>
            <a:pPr indent="-330200" lvl="1" marL="914400" rtl="0" algn="l">
              <a:spcBef>
                <a:spcPts val="0"/>
              </a:spcBef>
              <a:spcAft>
                <a:spcPts val="0"/>
              </a:spcAft>
              <a:buClr>
                <a:srgbClr val="FFFFFF"/>
              </a:buClr>
              <a:buSzPts val="1600"/>
              <a:buChar char="○"/>
            </a:pPr>
            <a:r>
              <a:rPr lang="en" sz="1600">
                <a:solidFill>
                  <a:srgbClr val="FFFFFF"/>
                </a:solidFill>
              </a:rPr>
              <a:t>Industry</a:t>
            </a:r>
            <a:endParaRPr>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41"/>
          <p:cNvSpPr txBox="1"/>
          <p:nvPr>
            <p:ph idx="1" type="body"/>
          </p:nvPr>
        </p:nvSpPr>
        <p:spPr>
          <a:xfrm>
            <a:off x="3016800" y="2225700"/>
            <a:ext cx="3110400" cy="6921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b="1" lang="en" sz="3000">
                <a:solidFill>
                  <a:srgbClr val="FFFFFF"/>
                </a:solidFill>
              </a:rPr>
              <a:t>Thanks!</a:t>
            </a:r>
            <a:endParaRPr b="1" sz="30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pic>
        <p:nvPicPr>
          <p:cNvPr id="254" name="Google Shape;254;p42"/>
          <p:cNvPicPr preferRelativeResize="0"/>
          <p:nvPr/>
        </p:nvPicPr>
        <p:blipFill>
          <a:blip r:embed="rId4">
            <a:alphaModFix/>
          </a:blip>
          <a:stretch>
            <a:fillRect/>
          </a:stretch>
        </p:blipFill>
        <p:spPr>
          <a:xfrm>
            <a:off x="152400" y="152400"/>
            <a:ext cx="8839202" cy="44911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pic>
        <p:nvPicPr>
          <p:cNvPr id="259" name="Google Shape;259;p43"/>
          <p:cNvPicPr preferRelativeResize="0"/>
          <p:nvPr/>
        </p:nvPicPr>
        <p:blipFill>
          <a:blip r:embed="rId3">
            <a:alphaModFix/>
          </a:blip>
          <a:stretch>
            <a:fillRect/>
          </a:stretch>
        </p:blipFill>
        <p:spPr>
          <a:xfrm>
            <a:off x="7325" y="0"/>
            <a:ext cx="912935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grpSp>
        <p:nvGrpSpPr>
          <p:cNvPr id="106" name="Google Shape;106;p26"/>
          <p:cNvGrpSpPr/>
          <p:nvPr/>
        </p:nvGrpSpPr>
        <p:grpSpPr>
          <a:xfrm>
            <a:off x="-42564" y="1308900"/>
            <a:ext cx="9229114" cy="2965001"/>
            <a:chOff x="-1" y="2178500"/>
            <a:chExt cx="9229114" cy="2965001"/>
          </a:xfrm>
        </p:grpSpPr>
        <p:pic>
          <p:nvPicPr>
            <p:cNvPr id="107" name="Google Shape;107;p26"/>
            <p:cNvPicPr preferRelativeResize="0"/>
            <p:nvPr/>
          </p:nvPicPr>
          <p:blipFill>
            <a:blip r:embed="rId3">
              <a:alphaModFix/>
            </a:blip>
            <a:stretch>
              <a:fillRect/>
            </a:stretch>
          </p:blipFill>
          <p:spPr>
            <a:xfrm>
              <a:off x="1544375" y="2180551"/>
              <a:ext cx="1729986" cy="1805175"/>
            </a:xfrm>
            <a:prstGeom prst="rect">
              <a:avLst/>
            </a:prstGeom>
            <a:noFill/>
            <a:ln>
              <a:noFill/>
            </a:ln>
          </p:spPr>
        </p:pic>
        <p:pic>
          <p:nvPicPr>
            <p:cNvPr id="108" name="Google Shape;108;p26"/>
            <p:cNvPicPr preferRelativeResize="0"/>
            <p:nvPr/>
          </p:nvPicPr>
          <p:blipFill rotWithShape="1">
            <a:blip r:embed="rId4">
              <a:alphaModFix/>
            </a:blip>
            <a:srcRect b="0" l="0" r="0" t="0"/>
            <a:stretch/>
          </p:blipFill>
          <p:spPr>
            <a:xfrm>
              <a:off x="5375613" y="3950125"/>
              <a:ext cx="1790625" cy="1193375"/>
            </a:xfrm>
            <a:prstGeom prst="rect">
              <a:avLst/>
            </a:prstGeom>
            <a:noFill/>
            <a:ln>
              <a:noFill/>
            </a:ln>
          </p:spPr>
        </p:pic>
        <p:pic>
          <p:nvPicPr>
            <p:cNvPr id="109" name="Google Shape;109;p26"/>
            <p:cNvPicPr preferRelativeResize="0"/>
            <p:nvPr/>
          </p:nvPicPr>
          <p:blipFill rotWithShape="1">
            <a:blip r:embed="rId5">
              <a:alphaModFix/>
            </a:blip>
            <a:srcRect b="6881" l="0" r="0" t="0"/>
            <a:stretch/>
          </p:blipFill>
          <p:spPr>
            <a:xfrm>
              <a:off x="13" y="3950126"/>
              <a:ext cx="1820050" cy="1193375"/>
            </a:xfrm>
            <a:prstGeom prst="rect">
              <a:avLst/>
            </a:prstGeom>
            <a:noFill/>
            <a:ln>
              <a:noFill/>
            </a:ln>
          </p:spPr>
        </p:pic>
        <p:pic>
          <p:nvPicPr>
            <p:cNvPr id="110" name="Google Shape;110;p26"/>
            <p:cNvPicPr preferRelativeResize="0"/>
            <p:nvPr/>
          </p:nvPicPr>
          <p:blipFill rotWithShape="1">
            <a:blip r:embed="rId6">
              <a:alphaModFix/>
            </a:blip>
            <a:srcRect b="29318" l="0" r="40069" t="0"/>
            <a:stretch/>
          </p:blipFill>
          <p:spPr>
            <a:xfrm>
              <a:off x="1820088" y="3970675"/>
              <a:ext cx="1433949" cy="1172825"/>
            </a:xfrm>
            <a:prstGeom prst="rect">
              <a:avLst/>
            </a:prstGeom>
            <a:noFill/>
            <a:ln>
              <a:noFill/>
            </a:ln>
          </p:spPr>
        </p:pic>
        <p:pic>
          <p:nvPicPr>
            <p:cNvPr id="111" name="Google Shape;111;p26"/>
            <p:cNvPicPr preferRelativeResize="0"/>
            <p:nvPr/>
          </p:nvPicPr>
          <p:blipFill>
            <a:blip r:embed="rId7">
              <a:alphaModFix/>
            </a:blip>
            <a:stretch>
              <a:fillRect/>
            </a:stretch>
          </p:blipFill>
          <p:spPr>
            <a:xfrm>
              <a:off x="3274350" y="2180551"/>
              <a:ext cx="2347527" cy="1779175"/>
            </a:xfrm>
            <a:prstGeom prst="rect">
              <a:avLst/>
            </a:prstGeom>
            <a:noFill/>
            <a:ln>
              <a:noFill/>
            </a:ln>
          </p:spPr>
        </p:pic>
        <p:pic>
          <p:nvPicPr>
            <p:cNvPr id="112" name="Google Shape;112;p26"/>
            <p:cNvPicPr preferRelativeResize="0"/>
            <p:nvPr/>
          </p:nvPicPr>
          <p:blipFill rotWithShape="1">
            <a:blip r:embed="rId8">
              <a:alphaModFix/>
            </a:blip>
            <a:srcRect b="1361" l="0" r="0" t="0"/>
            <a:stretch/>
          </p:blipFill>
          <p:spPr>
            <a:xfrm>
              <a:off x="7166263" y="2178500"/>
              <a:ext cx="2062850" cy="2965000"/>
            </a:xfrm>
            <a:prstGeom prst="rect">
              <a:avLst/>
            </a:prstGeom>
            <a:noFill/>
            <a:ln>
              <a:noFill/>
            </a:ln>
          </p:spPr>
        </p:pic>
        <p:pic>
          <p:nvPicPr>
            <p:cNvPr id="113" name="Google Shape;113;p26"/>
            <p:cNvPicPr preferRelativeResize="0"/>
            <p:nvPr/>
          </p:nvPicPr>
          <p:blipFill>
            <a:blip r:embed="rId9">
              <a:alphaModFix/>
            </a:blip>
            <a:stretch>
              <a:fillRect/>
            </a:stretch>
          </p:blipFill>
          <p:spPr>
            <a:xfrm>
              <a:off x="3254050" y="3950125"/>
              <a:ext cx="2121562" cy="1193376"/>
            </a:xfrm>
            <a:prstGeom prst="rect">
              <a:avLst/>
            </a:prstGeom>
            <a:noFill/>
            <a:ln>
              <a:noFill/>
            </a:ln>
          </p:spPr>
        </p:pic>
        <p:pic>
          <p:nvPicPr>
            <p:cNvPr id="114" name="Google Shape;114;p26"/>
            <p:cNvPicPr preferRelativeResize="0"/>
            <p:nvPr/>
          </p:nvPicPr>
          <p:blipFill rotWithShape="1">
            <a:blip r:embed="rId10">
              <a:alphaModFix/>
            </a:blip>
            <a:srcRect b="0" l="11570" r="14682" t="0"/>
            <a:stretch/>
          </p:blipFill>
          <p:spPr>
            <a:xfrm>
              <a:off x="5621875" y="2178500"/>
              <a:ext cx="1544374" cy="1779175"/>
            </a:xfrm>
            <a:prstGeom prst="rect">
              <a:avLst/>
            </a:prstGeom>
            <a:noFill/>
            <a:ln>
              <a:noFill/>
            </a:ln>
          </p:spPr>
        </p:pic>
        <p:pic>
          <p:nvPicPr>
            <p:cNvPr id="115" name="Google Shape;115;p26"/>
            <p:cNvPicPr preferRelativeResize="0"/>
            <p:nvPr/>
          </p:nvPicPr>
          <p:blipFill rotWithShape="1">
            <a:blip r:embed="rId11">
              <a:alphaModFix/>
            </a:blip>
            <a:srcRect b="0" l="43039" r="0" t="0"/>
            <a:stretch/>
          </p:blipFill>
          <p:spPr>
            <a:xfrm>
              <a:off x="-1" y="2180550"/>
              <a:ext cx="1544384" cy="1805175"/>
            </a:xfrm>
            <a:prstGeom prst="rect">
              <a:avLst/>
            </a:prstGeom>
            <a:noFill/>
            <a:ln>
              <a:noFill/>
            </a:ln>
          </p:spPr>
        </p:pic>
      </p:grpSp>
      <p:sp>
        <p:nvSpPr>
          <p:cNvPr id="116" name="Google Shape;116;p26"/>
          <p:cNvSpPr txBox="1"/>
          <p:nvPr/>
        </p:nvSpPr>
        <p:spPr>
          <a:xfrm>
            <a:off x="3367050" y="279625"/>
            <a:ext cx="2409900" cy="5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rgbClr val="FFFFFF"/>
                </a:solidFill>
              </a:rPr>
              <a:t>MBARI 2020</a:t>
            </a:r>
            <a:endParaRPr b="1" sz="2600">
              <a:solidFill>
                <a:srgbClr val="FFFFFF"/>
              </a:solidFill>
            </a:endParaRPr>
          </a:p>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pic>
        <p:nvPicPr>
          <p:cNvPr id="264" name="Google Shape;264;p44"/>
          <p:cNvPicPr preferRelativeResize="0"/>
          <p:nvPr/>
        </p:nvPicPr>
        <p:blipFill>
          <a:blip r:embed="rId3">
            <a:alphaModFix/>
          </a:blip>
          <a:stretch>
            <a:fillRect/>
          </a:stretch>
        </p:blipFill>
        <p:spPr>
          <a:xfrm>
            <a:off x="60000" y="842450"/>
            <a:ext cx="8839199" cy="1663687"/>
          </a:xfrm>
          <a:prstGeom prst="rect">
            <a:avLst/>
          </a:prstGeom>
          <a:noFill/>
          <a:ln>
            <a:noFill/>
          </a:ln>
        </p:spPr>
      </p:pic>
      <p:pic>
        <p:nvPicPr>
          <p:cNvPr id="265" name="Google Shape;265;p44"/>
          <p:cNvPicPr preferRelativeResize="0"/>
          <p:nvPr/>
        </p:nvPicPr>
        <p:blipFill>
          <a:blip r:embed="rId4">
            <a:alphaModFix/>
          </a:blip>
          <a:stretch>
            <a:fillRect/>
          </a:stretch>
        </p:blipFill>
        <p:spPr>
          <a:xfrm>
            <a:off x="152400" y="3188212"/>
            <a:ext cx="8839200" cy="1657350"/>
          </a:xfrm>
          <a:prstGeom prst="rect">
            <a:avLst/>
          </a:prstGeom>
          <a:noFill/>
          <a:ln>
            <a:noFill/>
          </a:ln>
        </p:spPr>
      </p:pic>
      <p:sp>
        <p:nvSpPr>
          <p:cNvPr id="266" name="Google Shape;266;p44"/>
          <p:cNvSpPr txBox="1"/>
          <p:nvPr/>
        </p:nvSpPr>
        <p:spPr>
          <a:xfrm>
            <a:off x="993150" y="297950"/>
            <a:ext cx="7157700" cy="69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Benthic Animals</a:t>
            </a:r>
            <a:endParaRPr b="1" sz="2400">
              <a:solidFill>
                <a:schemeClr val="dk1"/>
              </a:solidFill>
            </a:endParaRPr>
          </a:p>
        </p:txBody>
      </p:sp>
      <p:sp>
        <p:nvSpPr>
          <p:cNvPr id="267" name="Google Shape;267;p44"/>
          <p:cNvSpPr txBox="1"/>
          <p:nvPr/>
        </p:nvSpPr>
        <p:spPr>
          <a:xfrm>
            <a:off x="993150" y="2658525"/>
            <a:ext cx="7157700" cy="69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Midwater</a:t>
            </a:r>
            <a:r>
              <a:rPr b="1" lang="en" sz="2400">
                <a:solidFill>
                  <a:schemeClr val="dk1"/>
                </a:solidFill>
              </a:rPr>
              <a:t> Animals</a:t>
            </a:r>
            <a:endParaRPr b="1" sz="24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pic>
        <p:nvPicPr>
          <p:cNvPr id="272" name="Google Shape;272;p45"/>
          <p:cNvPicPr preferRelativeResize="0"/>
          <p:nvPr/>
        </p:nvPicPr>
        <p:blipFill rotWithShape="1">
          <a:blip r:embed="rId4">
            <a:alphaModFix/>
          </a:blip>
          <a:srcRect b="6836" l="3622" r="288" t="7495"/>
          <a:stretch/>
        </p:blipFill>
        <p:spPr>
          <a:xfrm>
            <a:off x="627350" y="698075"/>
            <a:ext cx="8488725" cy="4406325"/>
          </a:xfrm>
          <a:prstGeom prst="rect">
            <a:avLst/>
          </a:prstGeom>
          <a:noFill/>
          <a:ln>
            <a:noFill/>
          </a:ln>
        </p:spPr>
      </p:pic>
      <p:sp>
        <p:nvSpPr>
          <p:cNvPr id="273" name="Google Shape;273;p45"/>
          <p:cNvSpPr txBox="1"/>
          <p:nvPr/>
        </p:nvSpPr>
        <p:spPr>
          <a:xfrm>
            <a:off x="139625" y="452375"/>
            <a:ext cx="871200" cy="24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800">
                <a:solidFill>
                  <a:srgbClr val="FFFFFF"/>
                </a:solidFill>
              </a:rPr>
              <a:t>Video (hours)</a:t>
            </a:r>
            <a:endParaRPr b="1" sz="800">
              <a:solidFill>
                <a:srgbClr val="FFFFFF"/>
              </a:solidFill>
            </a:endParaRPr>
          </a:p>
        </p:txBody>
      </p:sp>
      <p:sp>
        <p:nvSpPr>
          <p:cNvPr id="274" name="Google Shape;274;p45"/>
          <p:cNvSpPr txBox="1"/>
          <p:nvPr/>
        </p:nvSpPr>
        <p:spPr>
          <a:xfrm>
            <a:off x="418675" y="4814025"/>
            <a:ext cx="720600" cy="24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000">
                <a:solidFill>
                  <a:srgbClr val="FFFFFF"/>
                </a:solidFill>
              </a:rPr>
              <a:t>Year</a:t>
            </a:r>
            <a:endParaRPr b="1" sz="1000">
              <a:solidFill>
                <a:srgbClr val="FFFFFF"/>
              </a:solidFill>
            </a:endParaRPr>
          </a:p>
        </p:txBody>
      </p:sp>
      <p:sp>
        <p:nvSpPr>
          <p:cNvPr id="275" name="Google Shape;275;p45"/>
          <p:cNvSpPr txBox="1"/>
          <p:nvPr/>
        </p:nvSpPr>
        <p:spPr>
          <a:xfrm>
            <a:off x="2966400" y="258525"/>
            <a:ext cx="3211200" cy="24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FFFF"/>
                </a:solidFill>
              </a:rPr>
              <a:t>MBARI ROV video accumulation</a:t>
            </a:r>
            <a:endParaRPr b="1">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46"/>
          <p:cNvSpPr txBox="1"/>
          <p:nvPr/>
        </p:nvSpPr>
        <p:spPr>
          <a:xfrm>
            <a:off x="723300" y="1606800"/>
            <a:ext cx="7697400" cy="1929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rgbClr val="FFFFFF"/>
                </a:solidFill>
              </a:rPr>
              <a:t>Can we </a:t>
            </a:r>
            <a:r>
              <a:rPr i="1" lang="en" sz="1800" u="sng">
                <a:solidFill>
                  <a:srgbClr val="FFFFFF"/>
                </a:solidFill>
              </a:rPr>
              <a:t>leverage existing, expertly curated data</a:t>
            </a:r>
            <a:r>
              <a:rPr lang="en" sz="1800">
                <a:solidFill>
                  <a:srgbClr val="FFFFFF"/>
                </a:solidFill>
              </a:rPr>
              <a:t> (MBARI VARS) to </a:t>
            </a:r>
            <a:r>
              <a:rPr lang="en" sz="1800">
                <a:solidFill>
                  <a:srgbClr val="FFFFFF"/>
                </a:solidFill>
              </a:rPr>
              <a:t>develop an image training set for machine learning called </a:t>
            </a:r>
            <a:r>
              <a:rPr i="1" lang="en" sz="1800">
                <a:solidFill>
                  <a:srgbClr val="FFFFFF"/>
                </a:solidFill>
              </a:rPr>
              <a:t>FathomNet</a:t>
            </a:r>
            <a:r>
              <a:rPr lang="en" sz="1800">
                <a:solidFill>
                  <a:srgbClr val="FFFFFF"/>
                </a:solidFill>
              </a:rPr>
              <a:t>?</a:t>
            </a:r>
            <a:r>
              <a:rPr lang="en" sz="1800">
                <a:solidFill>
                  <a:srgbClr val="FFFFFF"/>
                </a:solidFill>
              </a:rPr>
              <a:t> </a:t>
            </a:r>
            <a:endParaRPr sz="1800">
              <a:solidFill>
                <a:srgbClr val="FFFFFF"/>
              </a:solidFill>
            </a:endParaRPr>
          </a:p>
          <a:p>
            <a:pPr indent="0" lvl="0" marL="0" rtl="0" algn="l">
              <a:lnSpc>
                <a:spcPct val="115000"/>
              </a:lnSpc>
              <a:spcBef>
                <a:spcPts val="0"/>
              </a:spcBef>
              <a:spcAft>
                <a:spcPts val="0"/>
              </a:spcAft>
              <a:buNone/>
            </a:pPr>
            <a:r>
              <a:t/>
            </a:r>
            <a:endParaRPr sz="1800">
              <a:solidFill>
                <a:srgbClr val="FFFFFF"/>
              </a:solidFill>
            </a:endParaRPr>
          </a:p>
          <a:p>
            <a:pPr indent="0" lvl="0" marL="0" rtl="0" algn="l">
              <a:lnSpc>
                <a:spcPct val="115000"/>
              </a:lnSpc>
              <a:spcBef>
                <a:spcPts val="0"/>
              </a:spcBef>
              <a:spcAft>
                <a:spcPts val="0"/>
              </a:spcAft>
              <a:buNone/>
            </a:pPr>
            <a:r>
              <a:rPr lang="en" sz="1800">
                <a:solidFill>
                  <a:srgbClr val="FFFFFF"/>
                </a:solidFill>
              </a:rPr>
              <a:t>Can we </a:t>
            </a:r>
            <a:r>
              <a:rPr i="1" lang="en" sz="1800">
                <a:solidFill>
                  <a:srgbClr val="FFFFFF"/>
                </a:solidFill>
              </a:rPr>
              <a:t>automate the detection of targets in </a:t>
            </a:r>
            <a:r>
              <a:rPr lang="en" sz="1800">
                <a:solidFill>
                  <a:srgbClr val="FFFFFF"/>
                </a:solidFill>
              </a:rPr>
              <a:t>MBARI video and</a:t>
            </a:r>
            <a:r>
              <a:rPr i="1" lang="en" sz="1800">
                <a:solidFill>
                  <a:srgbClr val="FFFFFF"/>
                </a:solidFill>
              </a:rPr>
              <a:t> other, </a:t>
            </a:r>
            <a:r>
              <a:rPr i="1" lang="en" sz="1800" u="sng">
                <a:solidFill>
                  <a:srgbClr val="FFFFFF"/>
                </a:solidFill>
              </a:rPr>
              <a:t>uncurated data</a:t>
            </a:r>
            <a:r>
              <a:rPr lang="en" sz="1800">
                <a:solidFill>
                  <a:srgbClr val="FFFFFF"/>
                </a:solidFill>
              </a:rPr>
              <a:t> (e.g., NGS, NOAA)?</a:t>
            </a:r>
            <a:endParaRPr sz="1800">
              <a:solidFill>
                <a:srgbClr val="FFFFFF"/>
              </a:solidFill>
            </a:endParaRPr>
          </a:p>
          <a:p>
            <a:pPr indent="0" lvl="0" marL="0" rtl="0" algn="r">
              <a:spcBef>
                <a:spcPts val="0"/>
              </a:spcBef>
              <a:spcAft>
                <a:spcPts val="0"/>
              </a:spcAft>
              <a:buNone/>
            </a:pPr>
            <a:r>
              <a:t/>
            </a:r>
            <a:endParaRPr sz="18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4" name="Shape 284"/>
        <p:cNvGrpSpPr/>
        <p:nvPr/>
      </p:nvGrpSpPr>
      <p:grpSpPr>
        <a:xfrm>
          <a:off x="0" y="0"/>
          <a:ext cx="0" cy="0"/>
          <a:chOff x="0" y="0"/>
          <a:chExt cx="0" cy="0"/>
        </a:xfrm>
      </p:grpSpPr>
      <p:sp>
        <p:nvSpPr>
          <p:cNvPr id="285" name="Google Shape;285;p47"/>
          <p:cNvSpPr txBox="1"/>
          <p:nvPr/>
        </p:nvSpPr>
        <p:spPr>
          <a:xfrm>
            <a:off x="467400" y="1723200"/>
            <a:ext cx="8209200" cy="1697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rgbClr val="FFFFFF"/>
                </a:solidFill>
              </a:rPr>
              <a:t>Can we use </a:t>
            </a:r>
            <a:r>
              <a:rPr b="1" i="1" lang="en" sz="1800">
                <a:solidFill>
                  <a:srgbClr val="FFFFFF"/>
                </a:solidFill>
              </a:rPr>
              <a:t>FathomNet</a:t>
            </a:r>
            <a:r>
              <a:rPr lang="en" sz="1800">
                <a:solidFill>
                  <a:srgbClr val="FFFFFF"/>
                </a:solidFill>
              </a:rPr>
              <a:t> to know/predict </a:t>
            </a:r>
            <a:r>
              <a:rPr i="1" lang="en" sz="1800" u="sng">
                <a:solidFill>
                  <a:srgbClr val="FFFFFF"/>
                </a:solidFill>
              </a:rPr>
              <a:t>what’s in the ocean and where</a:t>
            </a:r>
            <a:r>
              <a:rPr lang="en" sz="1800">
                <a:solidFill>
                  <a:srgbClr val="FFFFFF"/>
                </a:solidFill>
              </a:rPr>
              <a:t> for effective and responsible stewardship?</a:t>
            </a:r>
            <a:endParaRPr sz="1800">
              <a:solidFill>
                <a:srgbClr val="FFFFFF"/>
              </a:solidFill>
            </a:endParaRPr>
          </a:p>
          <a:p>
            <a:pPr indent="0" lvl="0" marL="0" rtl="0" algn="l">
              <a:lnSpc>
                <a:spcPct val="115000"/>
              </a:lnSpc>
              <a:spcBef>
                <a:spcPts val="0"/>
              </a:spcBef>
              <a:spcAft>
                <a:spcPts val="0"/>
              </a:spcAft>
              <a:buNone/>
            </a:pPr>
            <a:r>
              <a:t/>
            </a:r>
            <a:endParaRPr sz="1800">
              <a:solidFill>
                <a:srgbClr val="FFFFFF"/>
              </a:solidFill>
            </a:endParaRPr>
          </a:p>
          <a:p>
            <a:pPr indent="0" lvl="0" marL="0" rtl="0" algn="l">
              <a:spcBef>
                <a:spcPts val="0"/>
              </a:spcBef>
              <a:spcAft>
                <a:spcPts val="0"/>
              </a:spcAft>
              <a:buNone/>
            </a:pPr>
            <a:r>
              <a:rPr lang="en" sz="1800">
                <a:solidFill>
                  <a:schemeClr val="dk1"/>
                </a:solidFill>
              </a:rPr>
              <a:t>We think MBARI can and should because of our one-of-a-kind, expertly curated video archive. If not MBARI, then who?</a:t>
            </a:r>
            <a:endParaRPr sz="1800">
              <a:solidFill>
                <a:srgbClr val="FFFFFF"/>
              </a:solidFill>
            </a:endParaRPr>
          </a:p>
          <a:p>
            <a:pPr indent="0" lvl="0" marL="0" rtl="0" algn="r">
              <a:spcBef>
                <a:spcPts val="0"/>
              </a:spcBef>
              <a:spcAft>
                <a:spcPts val="0"/>
              </a:spcAft>
              <a:buNone/>
            </a:pPr>
            <a:r>
              <a:t/>
            </a:r>
            <a:endParaRPr sz="18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pic>
        <p:nvPicPr>
          <p:cNvPr id="290" name="Google Shape;290;p48"/>
          <p:cNvPicPr preferRelativeResize="0"/>
          <p:nvPr/>
        </p:nvPicPr>
        <p:blipFill>
          <a:blip r:embed="rId4">
            <a:alphaModFix/>
          </a:blip>
          <a:stretch>
            <a:fillRect/>
          </a:stretch>
        </p:blipFill>
        <p:spPr>
          <a:xfrm>
            <a:off x="53788" y="1352514"/>
            <a:ext cx="2066800" cy="2649875"/>
          </a:xfrm>
          <a:prstGeom prst="rect">
            <a:avLst/>
          </a:prstGeom>
          <a:noFill/>
          <a:ln>
            <a:noFill/>
          </a:ln>
        </p:spPr>
      </p:pic>
      <p:pic>
        <p:nvPicPr>
          <p:cNvPr id="291" name="Google Shape;291;p48"/>
          <p:cNvPicPr preferRelativeResize="0"/>
          <p:nvPr/>
        </p:nvPicPr>
        <p:blipFill>
          <a:blip r:embed="rId5">
            <a:alphaModFix/>
          </a:blip>
          <a:stretch>
            <a:fillRect/>
          </a:stretch>
        </p:blipFill>
        <p:spPr>
          <a:xfrm>
            <a:off x="6499212" y="1117415"/>
            <a:ext cx="2634600" cy="2758200"/>
          </a:xfrm>
          <a:prstGeom prst="rect">
            <a:avLst/>
          </a:prstGeom>
          <a:noFill/>
          <a:ln>
            <a:noFill/>
          </a:ln>
        </p:spPr>
      </p:pic>
      <p:pic>
        <p:nvPicPr>
          <p:cNvPr id="292" name="Google Shape;292;p48"/>
          <p:cNvPicPr preferRelativeResize="0"/>
          <p:nvPr/>
        </p:nvPicPr>
        <p:blipFill>
          <a:blip r:embed="rId6">
            <a:alphaModFix/>
          </a:blip>
          <a:stretch>
            <a:fillRect/>
          </a:stretch>
        </p:blipFill>
        <p:spPr>
          <a:xfrm>
            <a:off x="1941825" y="658075"/>
            <a:ext cx="5283575" cy="3465875"/>
          </a:xfrm>
          <a:prstGeom prst="rect">
            <a:avLst/>
          </a:prstGeom>
          <a:noFill/>
          <a:ln>
            <a:noFill/>
          </a:ln>
        </p:spPr>
      </p:pic>
      <p:sp>
        <p:nvSpPr>
          <p:cNvPr id="293" name="Google Shape;293;p48"/>
          <p:cNvSpPr txBox="1"/>
          <p:nvPr/>
        </p:nvSpPr>
        <p:spPr>
          <a:xfrm>
            <a:off x="220650" y="4002400"/>
            <a:ext cx="1733100" cy="365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rgbClr val="FFFFFF"/>
                </a:solidFill>
              </a:rPr>
              <a:t>Knowledgebase</a:t>
            </a:r>
            <a:endParaRPr sz="1700">
              <a:solidFill>
                <a:srgbClr val="FFFFFF"/>
              </a:solidFill>
            </a:endParaRPr>
          </a:p>
        </p:txBody>
      </p:sp>
      <p:sp>
        <p:nvSpPr>
          <p:cNvPr id="294" name="Google Shape;294;p48"/>
          <p:cNvSpPr txBox="1"/>
          <p:nvPr/>
        </p:nvSpPr>
        <p:spPr>
          <a:xfrm>
            <a:off x="3817050" y="3875625"/>
            <a:ext cx="1509900" cy="365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rgbClr val="FFFFFF"/>
                </a:solidFill>
              </a:rPr>
              <a:t>Annotation</a:t>
            </a:r>
            <a:endParaRPr sz="1700">
              <a:solidFill>
                <a:srgbClr val="FFFFFF"/>
              </a:solidFill>
            </a:endParaRPr>
          </a:p>
        </p:txBody>
      </p:sp>
      <p:sp>
        <p:nvSpPr>
          <p:cNvPr id="295" name="Google Shape;295;p48"/>
          <p:cNvSpPr txBox="1"/>
          <p:nvPr/>
        </p:nvSpPr>
        <p:spPr>
          <a:xfrm>
            <a:off x="7061550" y="3851325"/>
            <a:ext cx="1509900" cy="365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rgbClr val="FFFFFF"/>
                </a:solidFill>
              </a:rPr>
              <a:t>Query</a:t>
            </a:r>
            <a:endParaRPr sz="1700">
              <a:solidFill>
                <a:srgbClr val="FFFFFF"/>
              </a:solidFill>
            </a:endParaRPr>
          </a:p>
        </p:txBody>
      </p:sp>
      <p:sp>
        <p:nvSpPr>
          <p:cNvPr id="296" name="Google Shape;296;p48"/>
          <p:cNvSpPr txBox="1"/>
          <p:nvPr/>
        </p:nvSpPr>
        <p:spPr>
          <a:xfrm>
            <a:off x="1652100" y="0"/>
            <a:ext cx="5839800" cy="53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600">
                <a:solidFill>
                  <a:srgbClr val="FFFFFF"/>
                </a:solidFill>
              </a:rPr>
              <a:t>VARS Annotation System</a:t>
            </a:r>
            <a:endParaRPr b="1" sz="2600">
              <a:solidFill>
                <a:srgbClr val="FFFFFF"/>
              </a:solidFill>
            </a:endParaRPr>
          </a:p>
          <a:p>
            <a:pPr indent="0" lvl="0" marL="0" rtl="0" algn="l">
              <a:spcBef>
                <a:spcPts val="0"/>
              </a:spcBef>
              <a:spcAft>
                <a:spcPts val="0"/>
              </a:spcAft>
              <a:buNone/>
            </a:pPr>
            <a:r>
              <a:t/>
            </a:r>
            <a:endParaRPr/>
          </a:p>
        </p:txBody>
      </p:sp>
      <p:sp>
        <p:nvSpPr>
          <p:cNvPr id="297" name="Google Shape;297;p48"/>
          <p:cNvSpPr txBox="1"/>
          <p:nvPr/>
        </p:nvSpPr>
        <p:spPr>
          <a:xfrm>
            <a:off x="50400" y="4346025"/>
            <a:ext cx="9043200" cy="5397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FF"/>
                </a:solidFill>
              </a:rPr>
              <a:t>VARS db: </a:t>
            </a:r>
            <a:r>
              <a:rPr b="1" lang="en" sz="1600">
                <a:solidFill>
                  <a:srgbClr val="FFFFFF"/>
                </a:solidFill>
              </a:rPr>
              <a:t>30-yr, expertly curated, manually annotated, platform sensor data merged;</a:t>
            </a:r>
            <a:endParaRPr b="1" sz="1600">
              <a:solidFill>
                <a:srgbClr val="FFFFFF"/>
              </a:solidFill>
            </a:endParaRPr>
          </a:p>
          <a:p>
            <a:pPr indent="0" lvl="0" marL="0" rtl="0" algn="ctr">
              <a:spcBef>
                <a:spcPts val="0"/>
              </a:spcBef>
              <a:spcAft>
                <a:spcPts val="0"/>
              </a:spcAft>
              <a:buNone/>
            </a:pPr>
            <a:r>
              <a:rPr b="1" lang="en" sz="1600">
                <a:solidFill>
                  <a:srgbClr val="FFFFFF"/>
                </a:solidFill>
              </a:rPr>
              <a:t>includes 26k+ hours of video (mostly tape), 6.5 M+ annotations, ~1M frame grabs</a:t>
            </a:r>
            <a:endParaRPr b="1" sz="16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Google Shape;302;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 specifics - Video Lab</a:t>
            </a:r>
            <a:endParaRPr/>
          </a:p>
        </p:txBody>
      </p:sp>
      <p:sp>
        <p:nvSpPr>
          <p:cNvPr id="303" name="Google Shape;303;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900k framegrabs, 80% usable, 25 images per hour for multi-label localization =&gt;</a:t>
            </a:r>
            <a:endParaRPr/>
          </a:p>
          <a:p>
            <a:pPr indent="0" lvl="0" marL="0" rtl="0" algn="l">
              <a:spcBef>
                <a:spcPts val="1600"/>
              </a:spcBef>
              <a:spcAft>
                <a:spcPts val="0"/>
              </a:spcAft>
              <a:buNone/>
            </a:pPr>
            <a:r>
              <a:rPr lang="en"/>
              <a:t>720 weeks for single-person</a:t>
            </a:r>
            <a:endParaRPr/>
          </a:p>
          <a:p>
            <a:pPr indent="0" lvl="0" marL="0" rtl="0" algn="l">
              <a:spcBef>
                <a:spcPts val="1600"/>
              </a:spcBef>
              <a:spcAft>
                <a:spcPts val="16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pic>
        <p:nvPicPr>
          <p:cNvPr id="312" name="Google Shape;312;p51"/>
          <p:cNvPicPr preferRelativeResize="0"/>
          <p:nvPr/>
        </p:nvPicPr>
        <p:blipFill>
          <a:blip r:embed="rId4">
            <a:alphaModFix/>
          </a:blip>
          <a:stretch>
            <a:fillRect/>
          </a:stretch>
        </p:blipFill>
        <p:spPr>
          <a:xfrm>
            <a:off x="152400" y="152400"/>
            <a:ext cx="8839198" cy="48060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Google Shape;317;p52"/>
          <p:cNvSpPr txBox="1"/>
          <p:nvPr/>
        </p:nvSpPr>
        <p:spPr>
          <a:xfrm>
            <a:off x="709350" y="1096450"/>
            <a:ext cx="76974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rPr>
              <a:t>“The </a:t>
            </a:r>
            <a:r>
              <a:rPr i="1" lang="en" sz="1800" u="sng">
                <a:solidFill>
                  <a:srgbClr val="FFFFFF"/>
                </a:solidFill>
              </a:rPr>
              <a:t>mission of MBARI</a:t>
            </a:r>
            <a:r>
              <a:rPr lang="en" sz="1800">
                <a:solidFill>
                  <a:srgbClr val="FFFFFF"/>
                </a:solidFill>
              </a:rPr>
              <a:t> is to achieve and maintain a position as a world center for advanced research and education in ocean science and technology, and to do so through the </a:t>
            </a:r>
            <a:r>
              <a:rPr i="1" lang="en" sz="1800" u="sng">
                <a:solidFill>
                  <a:srgbClr val="FFFFFF"/>
                </a:solidFill>
              </a:rPr>
              <a:t>development of better instruments, systems, and methods</a:t>
            </a:r>
            <a:r>
              <a:rPr lang="en" sz="1800">
                <a:solidFill>
                  <a:srgbClr val="FFFFFF"/>
                </a:solidFill>
              </a:rPr>
              <a:t> for scientific research in the deep waters of the ocean.”</a:t>
            </a:r>
            <a:endParaRPr sz="1800">
              <a:solidFill>
                <a:srgbClr val="FFFFFF"/>
              </a:solidFill>
            </a:endParaRPr>
          </a:p>
          <a:p>
            <a:pPr indent="0" lvl="0" marL="0" rtl="0" algn="l">
              <a:spcBef>
                <a:spcPts val="0"/>
              </a:spcBef>
              <a:spcAft>
                <a:spcPts val="0"/>
              </a:spcAft>
              <a:buNone/>
            </a:pPr>
            <a:r>
              <a:t/>
            </a:r>
            <a:endParaRPr sz="1800">
              <a:solidFill>
                <a:srgbClr val="FFFFFF"/>
              </a:solidFill>
            </a:endParaRPr>
          </a:p>
          <a:p>
            <a:pPr indent="0" lvl="0" marL="0" rtl="0" algn="r">
              <a:spcBef>
                <a:spcPts val="0"/>
              </a:spcBef>
              <a:spcAft>
                <a:spcPts val="0"/>
              </a:spcAft>
              <a:buNone/>
            </a:pPr>
            <a:r>
              <a:rPr lang="en" sz="1800">
                <a:solidFill>
                  <a:srgbClr val="FFFFFF"/>
                </a:solidFill>
              </a:rPr>
              <a:t>David Packard</a:t>
            </a:r>
            <a:endParaRPr sz="1800">
              <a:solidFill>
                <a:srgbClr val="FFFFFF"/>
              </a:solidFill>
            </a:endParaRPr>
          </a:p>
          <a:p>
            <a:pPr indent="0" lvl="0" marL="0" rtl="0" algn="r">
              <a:spcBef>
                <a:spcPts val="0"/>
              </a:spcBef>
              <a:spcAft>
                <a:spcPts val="0"/>
              </a:spcAft>
              <a:buNone/>
            </a:pPr>
            <a:r>
              <a:rPr lang="en" sz="1800">
                <a:solidFill>
                  <a:srgbClr val="FFFFFF"/>
                </a:solidFill>
              </a:rPr>
              <a:t>MBARI Founder</a:t>
            </a:r>
            <a:endParaRPr sz="1800">
              <a:solidFill>
                <a:srgbClr val="FFFF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 name="Shape 321"/>
        <p:cNvGrpSpPr/>
        <p:nvPr/>
      </p:nvGrpSpPr>
      <p:grpSpPr>
        <a:xfrm>
          <a:off x="0" y="0"/>
          <a:ext cx="0" cy="0"/>
          <a:chOff x="0" y="0"/>
          <a:chExt cx="0" cy="0"/>
        </a:xfrm>
      </p:grpSpPr>
      <p:sp>
        <p:nvSpPr>
          <p:cNvPr id="322" name="Google Shape;322;p53"/>
          <p:cNvSpPr txBox="1"/>
          <p:nvPr>
            <p:ph type="title"/>
          </p:nvPr>
        </p:nvSpPr>
        <p:spPr>
          <a:xfrm>
            <a:off x="2974800" y="0"/>
            <a:ext cx="3194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Project Timeline</a:t>
            </a:r>
            <a:endParaRPr b="1"/>
          </a:p>
        </p:txBody>
      </p:sp>
      <p:sp>
        <p:nvSpPr>
          <p:cNvPr id="323" name="Google Shape;323;p53"/>
          <p:cNvSpPr txBox="1"/>
          <p:nvPr>
            <p:ph idx="1" type="body"/>
          </p:nvPr>
        </p:nvSpPr>
        <p:spPr>
          <a:xfrm>
            <a:off x="824700" y="975625"/>
            <a:ext cx="7494600" cy="355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FFFFFF"/>
                </a:solidFill>
              </a:rPr>
              <a:t>Generate training data by mining VARS video/image database</a:t>
            </a:r>
            <a:endParaRPr sz="1600">
              <a:solidFill>
                <a:srgbClr val="FFFFFF"/>
              </a:solidFill>
            </a:endParaRPr>
          </a:p>
          <a:p>
            <a:pPr indent="-311150" lvl="0" marL="457200" rtl="0" algn="just">
              <a:spcBef>
                <a:spcPts val="1600"/>
              </a:spcBef>
              <a:spcAft>
                <a:spcPts val="0"/>
              </a:spcAft>
              <a:buClr>
                <a:srgbClr val="FFFFFF"/>
              </a:buClr>
              <a:buSzPts val="1300"/>
              <a:buChar char="●"/>
            </a:pPr>
            <a:r>
              <a:rPr lang="en" sz="1300">
                <a:solidFill>
                  <a:srgbClr val="FFFFFF"/>
                </a:solidFill>
              </a:rPr>
              <a:t>Year 1: Develop architecture for the </a:t>
            </a:r>
            <a:r>
              <a:rPr b="1" i="1" lang="en" sz="1300">
                <a:solidFill>
                  <a:srgbClr val="FFFFFF"/>
                </a:solidFill>
              </a:rPr>
              <a:t>FathomNet</a:t>
            </a:r>
            <a:r>
              <a:rPr lang="en" sz="1300">
                <a:solidFill>
                  <a:srgbClr val="FFFFFF"/>
                </a:solidFill>
              </a:rPr>
              <a:t> database. Establish ML workflow for generating bounding box proposals, human-in-the-loop verification, and additional classification algorithms.</a:t>
            </a:r>
            <a:endParaRPr sz="1300">
              <a:solidFill>
                <a:srgbClr val="FFFFFF"/>
              </a:solidFill>
            </a:endParaRPr>
          </a:p>
          <a:p>
            <a:pPr indent="0" lvl="0" marL="0" rtl="0" algn="just">
              <a:spcBef>
                <a:spcPts val="1600"/>
              </a:spcBef>
              <a:spcAft>
                <a:spcPts val="0"/>
              </a:spcAft>
              <a:buNone/>
            </a:pPr>
            <a:r>
              <a:t/>
            </a:r>
            <a:endParaRPr sz="1300">
              <a:solidFill>
                <a:srgbClr val="FFFFFF"/>
              </a:solidFill>
            </a:endParaRPr>
          </a:p>
          <a:p>
            <a:pPr indent="-311150" lvl="0" marL="457200" rtl="0" algn="l">
              <a:spcBef>
                <a:spcPts val="1600"/>
              </a:spcBef>
              <a:spcAft>
                <a:spcPts val="0"/>
              </a:spcAft>
              <a:buClr>
                <a:srgbClr val="FFFFFF"/>
              </a:buClr>
              <a:buSzPts val="1300"/>
              <a:buChar char="●"/>
            </a:pPr>
            <a:r>
              <a:rPr lang="en" sz="1300">
                <a:solidFill>
                  <a:srgbClr val="FFFFFF"/>
                </a:solidFill>
              </a:rPr>
              <a:t>Year 2: Apply workflow with expert and non-expert verification in all framegrabs within VARS. Evaluate quality and quantity of image data within </a:t>
            </a:r>
            <a:r>
              <a:rPr i="1" lang="en" sz="1300">
                <a:solidFill>
                  <a:srgbClr val="FFFFFF"/>
                </a:solidFill>
              </a:rPr>
              <a:t>FathomNet</a:t>
            </a:r>
            <a:r>
              <a:rPr lang="en" sz="1300">
                <a:solidFill>
                  <a:srgbClr val="FFFFFF"/>
                </a:solidFill>
              </a:rPr>
              <a:t> using gold standard video sets.</a:t>
            </a:r>
            <a:endParaRPr sz="1300">
              <a:solidFill>
                <a:srgbClr val="FFFFFF"/>
              </a:solidFill>
            </a:endParaRPr>
          </a:p>
          <a:p>
            <a:pPr indent="0" lvl="0" marL="457200" rtl="0" algn="l">
              <a:spcBef>
                <a:spcPts val="1600"/>
              </a:spcBef>
              <a:spcAft>
                <a:spcPts val="0"/>
              </a:spcAft>
              <a:buNone/>
            </a:pPr>
            <a:r>
              <a:t/>
            </a:r>
            <a:endParaRPr sz="1300">
              <a:solidFill>
                <a:srgbClr val="FFFFFF"/>
              </a:solidFill>
            </a:endParaRPr>
          </a:p>
          <a:p>
            <a:pPr indent="-311150" lvl="0" marL="457200" rtl="0" algn="l">
              <a:spcBef>
                <a:spcPts val="1600"/>
              </a:spcBef>
              <a:spcAft>
                <a:spcPts val="0"/>
              </a:spcAft>
              <a:buClr>
                <a:srgbClr val="FFFFFF"/>
              </a:buClr>
              <a:buSzPts val="1300"/>
              <a:buChar char="●"/>
            </a:pPr>
            <a:r>
              <a:rPr lang="en" sz="1300">
                <a:solidFill>
                  <a:srgbClr val="FFFFFF"/>
                </a:solidFill>
              </a:rPr>
              <a:t>Year 3: Pending digitization of video archive, augment </a:t>
            </a:r>
            <a:r>
              <a:rPr i="1" lang="en" sz="1300">
                <a:solidFill>
                  <a:srgbClr val="FFFFFF"/>
                </a:solidFill>
              </a:rPr>
              <a:t>FathomNet</a:t>
            </a:r>
            <a:r>
              <a:rPr lang="en" sz="1300">
                <a:solidFill>
                  <a:srgbClr val="FFFFFF"/>
                </a:solidFill>
              </a:rPr>
              <a:t> further using remaining legacy annotations and digital video.</a:t>
            </a:r>
            <a:endParaRPr sz="13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7"/>
          <p:cNvSpPr txBox="1"/>
          <p:nvPr/>
        </p:nvSpPr>
        <p:spPr>
          <a:xfrm>
            <a:off x="719550" y="2211450"/>
            <a:ext cx="7704900" cy="72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FFFF"/>
                </a:solidFill>
              </a:rPr>
              <a:t>Can we address this data challenge using </a:t>
            </a:r>
            <a:r>
              <a:rPr b="1" lang="en" sz="2000">
                <a:solidFill>
                  <a:schemeClr val="dk1"/>
                </a:solidFill>
              </a:rPr>
              <a:t>machine learning</a:t>
            </a:r>
            <a:r>
              <a:rPr b="1" lang="en" sz="2000">
                <a:solidFill>
                  <a:srgbClr val="FFFFFF"/>
                </a:solidFill>
              </a:rPr>
              <a:t>?</a:t>
            </a:r>
            <a:endParaRPr b="1" sz="20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pic>
        <p:nvPicPr>
          <p:cNvPr id="328" name="Google Shape;328;p54"/>
          <p:cNvPicPr preferRelativeResize="0"/>
          <p:nvPr/>
        </p:nvPicPr>
        <p:blipFill>
          <a:blip r:embed="rId3">
            <a:alphaModFix/>
          </a:blip>
          <a:stretch>
            <a:fillRect/>
          </a:stretch>
        </p:blipFill>
        <p:spPr>
          <a:xfrm>
            <a:off x="152400" y="152400"/>
            <a:ext cx="8727833" cy="4838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 name="Shape 332"/>
        <p:cNvGrpSpPr/>
        <p:nvPr/>
      </p:nvGrpSpPr>
      <p:grpSpPr>
        <a:xfrm>
          <a:off x="0" y="0"/>
          <a:ext cx="0" cy="0"/>
          <a:chOff x="0" y="0"/>
          <a:chExt cx="0" cy="0"/>
        </a:xfrm>
      </p:grpSpPr>
      <p:pic>
        <p:nvPicPr>
          <p:cNvPr id="333" name="Google Shape;333;p55"/>
          <p:cNvPicPr preferRelativeResize="0"/>
          <p:nvPr/>
        </p:nvPicPr>
        <p:blipFill>
          <a:blip r:embed="rId3">
            <a:alphaModFix/>
          </a:blip>
          <a:stretch>
            <a:fillRect/>
          </a:stretch>
        </p:blipFill>
        <p:spPr>
          <a:xfrm>
            <a:off x="123787" y="56644"/>
            <a:ext cx="8896420" cy="5030224"/>
          </a:xfrm>
          <a:prstGeom prst="rect">
            <a:avLst/>
          </a:prstGeom>
          <a:noFill/>
          <a:ln>
            <a:noFill/>
          </a:ln>
        </p:spPr>
      </p:pic>
      <p:pic>
        <p:nvPicPr>
          <p:cNvPr id="334" name="Google Shape;334;p55"/>
          <p:cNvPicPr preferRelativeResize="0"/>
          <p:nvPr/>
        </p:nvPicPr>
        <p:blipFill>
          <a:blip r:embed="rId4">
            <a:alphaModFix/>
          </a:blip>
          <a:stretch>
            <a:fillRect/>
          </a:stretch>
        </p:blipFill>
        <p:spPr>
          <a:xfrm>
            <a:off x="3585799" y="1926387"/>
            <a:ext cx="1972375" cy="1290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pic>
        <p:nvPicPr>
          <p:cNvPr id="339" name="Google Shape;339;p56" title="funiculina-1093.mp4">
            <a:hlinkClick r:id="rId4"/>
          </p:cNvPr>
          <p:cNvPicPr preferRelativeResize="0"/>
          <p:nvPr/>
        </p:nvPicPr>
        <p:blipFill>
          <a:blip r:embed="rId5">
            <a:alphaModFix/>
          </a:blip>
          <a:stretch>
            <a:fillRect/>
          </a:stretch>
        </p:blipFill>
        <p:spPr>
          <a:xfrm>
            <a:off x="-870350" y="136825"/>
            <a:ext cx="10907326" cy="4869850"/>
          </a:xfrm>
          <a:prstGeom prst="rect">
            <a:avLst/>
          </a:prstGeom>
          <a:noFill/>
          <a:ln>
            <a:noFill/>
          </a:ln>
        </p:spPr>
      </p:pic>
      <p:sp>
        <p:nvSpPr>
          <p:cNvPr id="340" name="Google Shape;340;p56"/>
          <p:cNvSpPr txBox="1"/>
          <p:nvPr/>
        </p:nvSpPr>
        <p:spPr>
          <a:xfrm>
            <a:off x="1470200" y="4712225"/>
            <a:ext cx="7444500" cy="32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rPr>
              <a:t>FathomNet</a:t>
            </a:r>
            <a:r>
              <a:rPr lang="en">
                <a:solidFill>
                  <a:schemeClr val="dk1"/>
                </a:solidFill>
              </a:rPr>
              <a:t>/GradCAM++ detection of </a:t>
            </a:r>
            <a:r>
              <a:rPr i="1" lang="en">
                <a:solidFill>
                  <a:schemeClr val="dk1"/>
                </a:solidFill>
              </a:rPr>
              <a:t>Funiculina</a:t>
            </a:r>
            <a:endParaRPr i="1">
              <a:solidFill>
                <a:schemeClr val="dk1"/>
              </a:solidFill>
            </a:endParaRPr>
          </a:p>
        </p:txBody>
      </p:sp>
      <p:pic>
        <p:nvPicPr>
          <p:cNvPr id="341" name="Google Shape;341;p56"/>
          <p:cNvPicPr preferRelativeResize="0"/>
          <p:nvPr/>
        </p:nvPicPr>
        <p:blipFill>
          <a:blip r:embed="rId6">
            <a:alphaModFix/>
          </a:blip>
          <a:stretch>
            <a:fillRect/>
          </a:stretch>
        </p:blipFill>
        <p:spPr>
          <a:xfrm>
            <a:off x="76200" y="3759800"/>
            <a:ext cx="2252200" cy="12624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 name="Shape 345"/>
        <p:cNvGrpSpPr/>
        <p:nvPr/>
      </p:nvGrpSpPr>
      <p:grpSpPr>
        <a:xfrm>
          <a:off x="0" y="0"/>
          <a:ext cx="0" cy="0"/>
          <a:chOff x="0" y="0"/>
          <a:chExt cx="0" cy="0"/>
        </a:xfrm>
      </p:grpSpPr>
      <p:pic>
        <p:nvPicPr>
          <p:cNvPr id="346" name="Google Shape;346;p57" title="noaa_okeanos_demo_adaptive_weight-1191.mp4">
            <a:hlinkClick r:id="rId3"/>
          </p:cNvPr>
          <p:cNvPicPr preferRelativeResize="0"/>
          <p:nvPr/>
        </p:nvPicPr>
        <p:blipFill>
          <a:blip r:embed="rId4">
            <a:alphaModFix/>
          </a:blip>
          <a:stretch>
            <a:fillRect/>
          </a:stretch>
        </p:blipFill>
        <p:spPr>
          <a:xfrm>
            <a:off x="-1000125" y="-97350"/>
            <a:ext cx="11069250" cy="5360525"/>
          </a:xfrm>
          <a:prstGeom prst="rect">
            <a:avLst/>
          </a:prstGeom>
          <a:noFill/>
          <a:ln>
            <a:noFill/>
          </a:ln>
        </p:spPr>
      </p:pic>
      <p:sp>
        <p:nvSpPr>
          <p:cNvPr id="347" name="Google Shape;347;p57"/>
          <p:cNvSpPr txBox="1"/>
          <p:nvPr/>
        </p:nvSpPr>
        <p:spPr>
          <a:xfrm>
            <a:off x="1519525" y="4667400"/>
            <a:ext cx="7444500" cy="32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rPr>
              <a:t>FathomNet</a:t>
            </a:r>
            <a:r>
              <a:rPr lang="en">
                <a:solidFill>
                  <a:schemeClr val="dk1"/>
                </a:solidFill>
              </a:rPr>
              <a:t>/</a:t>
            </a:r>
            <a:r>
              <a:rPr i="1" lang="en">
                <a:solidFill>
                  <a:schemeClr val="dk1"/>
                </a:solidFill>
              </a:rPr>
              <a:t>GradCAM</a:t>
            </a:r>
            <a:r>
              <a:rPr lang="en">
                <a:solidFill>
                  <a:schemeClr val="dk1"/>
                </a:solidFill>
              </a:rPr>
              <a:t>++ detection of </a:t>
            </a:r>
            <a:r>
              <a:rPr i="1" lang="en">
                <a:solidFill>
                  <a:schemeClr val="dk1"/>
                </a:solidFill>
              </a:rPr>
              <a:t>Sebastolobus</a:t>
            </a:r>
            <a:endParaRPr i="1">
              <a:solidFill>
                <a:schemeClr val="dk1"/>
              </a:solidFill>
            </a:endParaRPr>
          </a:p>
        </p:txBody>
      </p:sp>
      <p:pic>
        <p:nvPicPr>
          <p:cNvPr id="348" name="Google Shape;348;p57"/>
          <p:cNvPicPr preferRelativeResize="0"/>
          <p:nvPr/>
        </p:nvPicPr>
        <p:blipFill>
          <a:blip r:embed="rId5">
            <a:alphaModFix/>
          </a:blip>
          <a:stretch>
            <a:fillRect/>
          </a:stretch>
        </p:blipFill>
        <p:spPr>
          <a:xfrm>
            <a:off x="-4" y="3455696"/>
            <a:ext cx="3927875" cy="16116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352" name="Shape 352"/>
        <p:cNvGrpSpPr/>
        <p:nvPr/>
      </p:nvGrpSpPr>
      <p:grpSpPr>
        <a:xfrm>
          <a:off x="0" y="0"/>
          <a:ext cx="0" cy="0"/>
          <a:chOff x="0" y="0"/>
          <a:chExt cx="0" cy="0"/>
        </a:xfrm>
      </p:grpSpPr>
      <p:pic>
        <p:nvPicPr>
          <p:cNvPr id="353" name="Google Shape;353;p58"/>
          <p:cNvPicPr preferRelativeResize="0"/>
          <p:nvPr/>
        </p:nvPicPr>
        <p:blipFill>
          <a:blip r:embed="rId3">
            <a:alphaModFix/>
          </a:blip>
          <a:stretch>
            <a:fillRect/>
          </a:stretch>
        </p:blipFill>
        <p:spPr>
          <a:xfrm>
            <a:off x="15250" y="0"/>
            <a:ext cx="9113505" cy="51434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graphicFrame>
        <p:nvGraphicFramePr>
          <p:cNvPr id="358" name="Google Shape;358;p59"/>
          <p:cNvGraphicFramePr/>
          <p:nvPr/>
        </p:nvGraphicFramePr>
        <p:xfrm>
          <a:off x="755200" y="1139950"/>
          <a:ext cx="3000000" cy="3000000"/>
        </p:xfrm>
        <a:graphic>
          <a:graphicData uri="http://schemas.openxmlformats.org/drawingml/2006/table">
            <a:tbl>
              <a:tblPr>
                <a:noFill/>
                <a:tableStyleId>{F24CD9E6-0B16-44DE-A575-C6D5849A51D0}</a:tableStyleId>
              </a:tblPr>
              <a:tblGrid>
                <a:gridCol w="1701625"/>
                <a:gridCol w="1701625"/>
                <a:gridCol w="1987675"/>
                <a:gridCol w="2440000"/>
              </a:tblGrid>
              <a:tr h="753325">
                <a:tc>
                  <a:txBody>
                    <a:bodyPr/>
                    <a:lstStyle/>
                    <a:p>
                      <a:pPr indent="0" lvl="0" marL="0" rtl="0" algn="l">
                        <a:lnSpc>
                          <a:spcPct val="115000"/>
                        </a:lnSpc>
                        <a:spcBef>
                          <a:spcPts val="0"/>
                        </a:spcBef>
                        <a:spcAft>
                          <a:spcPts val="0"/>
                        </a:spcAft>
                        <a:buNone/>
                      </a:pPr>
                      <a:r>
                        <a:t/>
                      </a:r>
                      <a:endParaRPr b="1" sz="75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i="1" lang="en">
                          <a:solidFill>
                            <a:srgbClr val="FFFFFF"/>
                          </a:solidFill>
                        </a:rPr>
                        <a:t>FathomNet</a:t>
                      </a:r>
                      <a:r>
                        <a:rPr b="1" lang="en">
                          <a:solidFill>
                            <a:srgbClr val="FFFFFF"/>
                          </a:solidFill>
                        </a:rPr>
                        <a:t> (Current)</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i="1" lang="en">
                          <a:solidFill>
                            <a:srgbClr val="FFFFFF"/>
                          </a:solidFill>
                        </a:rPr>
                        <a:t>FathomNet</a:t>
                      </a:r>
                      <a:endParaRPr b="1">
                        <a:solidFill>
                          <a:srgbClr val="FFFFFF"/>
                        </a:solidFill>
                      </a:endParaRPr>
                    </a:p>
                    <a:p>
                      <a:pPr indent="0" lvl="0" marL="0" rtl="0" algn="ctr">
                        <a:lnSpc>
                          <a:spcPct val="115000"/>
                        </a:lnSpc>
                        <a:spcBef>
                          <a:spcPts val="0"/>
                        </a:spcBef>
                        <a:spcAft>
                          <a:spcPts val="0"/>
                        </a:spcAft>
                        <a:buNone/>
                      </a:pPr>
                      <a:r>
                        <a:rPr b="1" lang="en">
                          <a:solidFill>
                            <a:srgbClr val="FFFFFF"/>
                          </a:solidFill>
                        </a:rPr>
                        <a:t>(Future)</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499950">
                <a:tc>
                  <a:txBody>
                    <a:bodyPr/>
                    <a:lstStyle/>
                    <a:p>
                      <a:pPr indent="0" lvl="0" marL="0" rtl="0" algn="ctr">
                        <a:lnSpc>
                          <a:spcPct val="115000"/>
                        </a:lnSpc>
                        <a:spcBef>
                          <a:spcPts val="0"/>
                        </a:spcBef>
                        <a:spcAft>
                          <a:spcPts val="0"/>
                        </a:spcAft>
                        <a:buNone/>
                      </a:pPr>
                      <a:r>
                        <a:rPr b="1" lang="en">
                          <a:solidFill>
                            <a:srgbClr val="FFFFFF"/>
                          </a:solidFill>
                        </a:rPr>
                        <a:t>Images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14,197,122</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60,000 -- confirm?</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1,000,000 </a:t>
                      </a:r>
                      <a:endParaRPr b="1" sz="1000">
                        <a:solidFill>
                          <a:srgbClr val="FFFFFF"/>
                        </a:solidFill>
                      </a:endParaRPr>
                    </a:p>
                    <a:p>
                      <a:pPr indent="0" lvl="0" marL="0" rtl="0" algn="ctr">
                        <a:lnSpc>
                          <a:spcPct val="115000"/>
                        </a:lnSpc>
                        <a:spcBef>
                          <a:spcPts val="0"/>
                        </a:spcBef>
                        <a:spcAft>
                          <a:spcPts val="0"/>
                        </a:spcAft>
                        <a:buNone/>
                      </a:pPr>
                      <a:r>
                        <a:rPr b="1" lang="en" sz="1000">
                          <a:solidFill>
                            <a:srgbClr val="FFFFFF"/>
                          </a:solidFill>
                        </a:rPr>
                        <a:t>(many more with digitized tape archive)</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499950">
                <a:tc>
                  <a:txBody>
                    <a:bodyPr/>
                    <a:lstStyle/>
                    <a:p>
                      <a:pPr indent="0" lvl="0" marL="0" rtl="0" algn="ctr">
                        <a:lnSpc>
                          <a:spcPct val="115000"/>
                        </a:lnSpc>
                        <a:spcBef>
                          <a:spcPts val="0"/>
                        </a:spcBef>
                        <a:spcAft>
                          <a:spcPts val="0"/>
                        </a:spcAft>
                        <a:buNone/>
                      </a:pPr>
                      <a:r>
                        <a:rPr b="1" lang="en">
                          <a:solidFill>
                            <a:srgbClr val="FFFFFF"/>
                          </a:solidFill>
                        </a:rPr>
                        <a:t>Annotations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l">
                        <a:lnSpc>
                          <a:spcPct val="115000"/>
                        </a:lnSpc>
                        <a:spcBef>
                          <a:spcPts val="0"/>
                        </a:spcBef>
                        <a:spcAft>
                          <a:spcPts val="0"/>
                        </a:spcAft>
                        <a:buNone/>
                      </a:pPr>
                      <a:r>
                        <a:t/>
                      </a:r>
                      <a:endParaRPr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6,000,000 +</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592050">
                <a:tc>
                  <a:txBody>
                    <a:bodyPr/>
                    <a:lstStyle/>
                    <a:p>
                      <a:pPr indent="0" lvl="0" marL="0" rtl="0" algn="ctr">
                        <a:lnSpc>
                          <a:spcPct val="115000"/>
                        </a:lnSpc>
                        <a:spcBef>
                          <a:spcPts val="0"/>
                        </a:spcBef>
                        <a:spcAft>
                          <a:spcPts val="0"/>
                        </a:spcAft>
                        <a:buNone/>
                      </a:pPr>
                      <a:r>
                        <a:rPr b="1" lang="en">
                          <a:solidFill>
                            <a:srgbClr val="FFFFFF"/>
                          </a:solidFill>
                        </a:rPr>
                        <a:t>Classes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21,841</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20 Morphotypes</a:t>
                      </a:r>
                      <a:endParaRPr b="1" sz="1000">
                        <a:solidFill>
                          <a:srgbClr val="FFFFFF"/>
                        </a:solidFill>
                      </a:endParaRPr>
                    </a:p>
                    <a:p>
                      <a:pPr indent="0" lvl="0" marL="0" rtl="0" algn="ctr">
                        <a:lnSpc>
                          <a:spcPct val="115000"/>
                        </a:lnSpc>
                        <a:spcBef>
                          <a:spcPts val="0"/>
                        </a:spcBef>
                        <a:spcAft>
                          <a:spcPts val="0"/>
                        </a:spcAft>
                        <a:buNone/>
                      </a:pPr>
                      <a:r>
                        <a:rPr b="1" lang="en" sz="1000">
                          <a:solidFill>
                            <a:srgbClr val="FFFFFF"/>
                          </a:solidFill>
                        </a:rPr>
                        <a:t>194 Genera</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~40 Morphotypes</a:t>
                      </a:r>
                      <a:endParaRPr b="1" sz="1000">
                        <a:solidFill>
                          <a:srgbClr val="FFFFFF"/>
                        </a:solidFill>
                      </a:endParaRPr>
                    </a:p>
                    <a:p>
                      <a:pPr indent="0" lvl="0" marL="0" rtl="0" algn="ctr">
                        <a:lnSpc>
                          <a:spcPct val="115000"/>
                        </a:lnSpc>
                        <a:spcBef>
                          <a:spcPts val="0"/>
                        </a:spcBef>
                        <a:spcAft>
                          <a:spcPts val="0"/>
                        </a:spcAft>
                        <a:buNone/>
                      </a:pPr>
                      <a:r>
                        <a:rPr b="1" lang="en" sz="1000">
                          <a:solidFill>
                            <a:srgbClr val="FFFFFF"/>
                          </a:solidFill>
                        </a:rPr>
                        <a:t> 374 Genera</a:t>
                      </a:r>
                      <a:endParaRPr b="1" sz="1000">
                        <a:solidFill>
                          <a:srgbClr val="FFFFFF"/>
                        </a:solidFill>
                      </a:endParaRPr>
                    </a:p>
                    <a:p>
                      <a:pPr indent="0" lvl="0" marL="0" rtl="0" algn="ctr">
                        <a:lnSpc>
                          <a:spcPct val="115000"/>
                        </a:lnSpc>
                        <a:spcBef>
                          <a:spcPts val="0"/>
                        </a:spcBef>
                        <a:spcAft>
                          <a:spcPts val="0"/>
                        </a:spcAft>
                        <a:buNone/>
                      </a:pPr>
                      <a:r>
                        <a:rPr b="1" lang="en" sz="1000">
                          <a:solidFill>
                            <a:srgbClr val="FFFFFF"/>
                          </a:solidFill>
                        </a:rPr>
                        <a:t>846 Species</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723600">
                <a:tc>
                  <a:txBody>
                    <a:bodyPr/>
                    <a:lstStyle/>
                    <a:p>
                      <a:pPr indent="0" lvl="0" marL="0" rtl="0" algn="ctr">
                        <a:lnSpc>
                          <a:spcPct val="115000"/>
                        </a:lnSpc>
                        <a:spcBef>
                          <a:spcPts val="0"/>
                        </a:spcBef>
                        <a:spcAft>
                          <a:spcPts val="0"/>
                        </a:spcAft>
                        <a:buNone/>
                      </a:pPr>
                      <a:r>
                        <a:rPr b="1" lang="en">
                          <a:solidFill>
                            <a:srgbClr val="FFFFFF"/>
                          </a:solidFill>
                        </a:rPr>
                        <a:t>Images with localizations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1,034,908</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3,000 images, 26,000 localizations</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sz="1000">
                          <a:solidFill>
                            <a:srgbClr val="FFFFFF"/>
                          </a:solidFill>
                        </a:rPr>
                        <a:t>TBD</a:t>
                      </a:r>
                      <a:endParaRPr b="1" sz="10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bl>
          </a:graphicData>
        </a:graphic>
      </p:graphicFrame>
      <p:pic>
        <p:nvPicPr>
          <p:cNvPr id="359" name="Google Shape;359;p59"/>
          <p:cNvPicPr preferRelativeResize="0"/>
          <p:nvPr/>
        </p:nvPicPr>
        <p:blipFill>
          <a:blip r:embed="rId3">
            <a:alphaModFix/>
          </a:blip>
          <a:stretch>
            <a:fillRect/>
          </a:stretch>
        </p:blipFill>
        <p:spPr>
          <a:xfrm>
            <a:off x="2448250" y="1329800"/>
            <a:ext cx="1528600" cy="372825"/>
          </a:xfrm>
          <a:prstGeom prst="rect">
            <a:avLst/>
          </a:prstGeom>
          <a:noFill/>
          <a:ln>
            <a:noFill/>
          </a:ln>
        </p:spPr>
      </p:pic>
      <p:sp>
        <p:nvSpPr>
          <p:cNvPr id="360" name="Google Shape;360;p59"/>
          <p:cNvSpPr txBox="1"/>
          <p:nvPr>
            <p:ph type="title"/>
          </p:nvPr>
        </p:nvSpPr>
        <p:spPr>
          <a:xfrm>
            <a:off x="2304000" y="0"/>
            <a:ext cx="4536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i="1" lang="en" sz="2600"/>
              <a:t>FathomNet</a:t>
            </a:r>
            <a:r>
              <a:rPr b="1" lang="en" sz="2600"/>
              <a:t> potential</a:t>
            </a:r>
            <a:endParaRPr b="1" sz="26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4" name="Shape 364"/>
        <p:cNvGrpSpPr/>
        <p:nvPr/>
      </p:nvGrpSpPr>
      <p:grpSpPr>
        <a:xfrm>
          <a:off x="0" y="0"/>
          <a:ext cx="0" cy="0"/>
          <a:chOff x="0" y="0"/>
          <a:chExt cx="0" cy="0"/>
        </a:xfrm>
      </p:grpSpPr>
      <p:pic>
        <p:nvPicPr>
          <p:cNvPr id="365" name="Google Shape;365;p60" title="MiniROV_tracking_180816-554.mp4">
            <a:hlinkClick r:id="rId4"/>
          </p:cNvPr>
          <p:cNvPicPr preferRelativeResize="0"/>
          <p:nvPr/>
        </p:nvPicPr>
        <p:blipFill>
          <a:blip r:embed="rId5">
            <a:alphaModFix/>
          </a:blip>
          <a:stretch>
            <a:fillRect/>
          </a:stretch>
        </p:blipFill>
        <p:spPr>
          <a:xfrm>
            <a:off x="-89300" y="-845350"/>
            <a:ext cx="9233300" cy="6925000"/>
          </a:xfrm>
          <a:prstGeom prst="rect">
            <a:avLst/>
          </a:prstGeom>
          <a:noFill/>
          <a:ln>
            <a:noFill/>
          </a:ln>
        </p:spPr>
      </p:pic>
      <p:sp>
        <p:nvSpPr>
          <p:cNvPr id="366" name="Google Shape;366;p60"/>
          <p:cNvSpPr txBox="1"/>
          <p:nvPr/>
        </p:nvSpPr>
        <p:spPr>
          <a:xfrm>
            <a:off x="0" y="4819800"/>
            <a:ext cx="6894000" cy="32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Collaborators: WHOI (D. Yoerger, et al), Stanford (S. Rock), and UTRGV (J. Breier)</a:t>
            </a:r>
            <a:endParaRPr>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pic>
        <p:nvPicPr>
          <p:cNvPr id="371" name="Google Shape;371;p61" title="151201_SC1ATK63_Batho_5-ProResHQ_logo_frcnn_resnet101-943.mp4">
            <a:hlinkClick r:id="rId4"/>
          </p:cNvPr>
          <p:cNvPicPr preferRelativeResize="0"/>
          <p:nvPr/>
        </p:nvPicPr>
        <p:blipFill>
          <a:blip r:embed="rId5">
            <a:alphaModFix/>
          </a:blip>
          <a:stretch>
            <a:fillRect/>
          </a:stretch>
        </p:blipFill>
        <p:spPr>
          <a:xfrm>
            <a:off x="-40475" y="-825700"/>
            <a:ext cx="9144000" cy="6857987"/>
          </a:xfrm>
          <a:prstGeom prst="rect">
            <a:avLst/>
          </a:prstGeom>
          <a:noFill/>
          <a:ln>
            <a:noFill/>
          </a:ln>
        </p:spPr>
      </p:pic>
      <p:sp>
        <p:nvSpPr>
          <p:cNvPr id="372" name="Google Shape;372;p61"/>
          <p:cNvSpPr txBox="1"/>
          <p:nvPr/>
        </p:nvSpPr>
        <p:spPr>
          <a:xfrm>
            <a:off x="0" y="4819800"/>
            <a:ext cx="7444500" cy="32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FathomNet/ML detection of Bathochordaeus (grn) and mucus house (ylw); with D. Cline</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25" name="Shape 125"/>
        <p:cNvGrpSpPr/>
        <p:nvPr/>
      </p:nvGrpSpPr>
      <p:grpSpPr>
        <a:xfrm>
          <a:off x="0" y="0"/>
          <a:ext cx="0" cy="0"/>
          <a:chOff x="0" y="0"/>
          <a:chExt cx="0" cy="0"/>
        </a:xfrm>
      </p:grpSpPr>
      <p:sp>
        <p:nvSpPr>
          <p:cNvPr id="126" name="Google Shape;126;p28"/>
          <p:cNvSpPr txBox="1"/>
          <p:nvPr>
            <p:ph type="title"/>
          </p:nvPr>
        </p:nvSpPr>
        <p:spPr>
          <a:xfrm>
            <a:off x="273950" y="440300"/>
            <a:ext cx="62514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000000"/>
                </a:solidFill>
              </a:rPr>
              <a:t>Yes</a:t>
            </a:r>
            <a:r>
              <a:rPr b="1" lang="en" sz="1800">
                <a:solidFill>
                  <a:srgbClr val="000000"/>
                </a:solidFill>
              </a:rPr>
              <a:t>, but we need localized images for model training</a:t>
            </a:r>
            <a:endParaRPr b="1">
              <a:solidFill>
                <a:srgbClr val="000000"/>
              </a:solidFill>
            </a:endParaRPr>
          </a:p>
        </p:txBody>
      </p:sp>
      <p:grpSp>
        <p:nvGrpSpPr>
          <p:cNvPr id="127" name="Google Shape;127;p28"/>
          <p:cNvGrpSpPr/>
          <p:nvPr/>
        </p:nvGrpSpPr>
        <p:grpSpPr>
          <a:xfrm>
            <a:off x="628650" y="1132325"/>
            <a:ext cx="7886700" cy="3573525"/>
            <a:chOff x="628650" y="1311625"/>
            <a:chExt cx="7886700" cy="3573525"/>
          </a:xfrm>
        </p:grpSpPr>
        <p:pic>
          <p:nvPicPr>
            <p:cNvPr descr="Picture 6" id="128" name="Google Shape;128;p28"/>
            <p:cNvPicPr preferRelativeResize="0"/>
            <p:nvPr/>
          </p:nvPicPr>
          <p:blipFill>
            <a:blip r:embed="rId3">
              <a:alphaModFix/>
            </a:blip>
            <a:stretch>
              <a:fillRect/>
            </a:stretch>
          </p:blipFill>
          <p:spPr>
            <a:xfrm>
              <a:off x="628650" y="1311625"/>
              <a:ext cx="7886700" cy="3268717"/>
            </a:xfrm>
            <a:prstGeom prst="rect">
              <a:avLst/>
            </a:prstGeom>
            <a:noFill/>
            <a:ln>
              <a:noFill/>
            </a:ln>
          </p:spPr>
        </p:pic>
        <p:sp>
          <p:nvSpPr>
            <p:cNvPr id="129" name="Google Shape;129;p28"/>
            <p:cNvSpPr/>
            <p:nvPr/>
          </p:nvSpPr>
          <p:spPr>
            <a:xfrm>
              <a:off x="1075100" y="2367500"/>
              <a:ext cx="1035000" cy="156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0" name="Google Shape;130;p28"/>
            <p:cNvCxnSpPr>
              <a:stCxn id="129" idx="4"/>
            </p:cNvCxnSpPr>
            <p:nvPr/>
          </p:nvCxnSpPr>
          <p:spPr>
            <a:xfrm>
              <a:off x="1592600" y="3934400"/>
              <a:ext cx="820800" cy="749100"/>
            </a:xfrm>
            <a:prstGeom prst="straightConnector1">
              <a:avLst/>
            </a:prstGeom>
            <a:noFill/>
            <a:ln cap="flat" cmpd="sng" w="28575">
              <a:solidFill>
                <a:srgbClr val="FF0000"/>
              </a:solidFill>
              <a:prstDash val="solid"/>
              <a:round/>
              <a:headEnd len="med" w="med" type="none"/>
              <a:tailEnd len="med" w="med" type="triangle"/>
            </a:ln>
          </p:spPr>
        </p:cxnSp>
        <p:sp>
          <p:nvSpPr>
            <p:cNvPr id="131" name="Google Shape;131;p28"/>
            <p:cNvSpPr txBox="1"/>
            <p:nvPr/>
          </p:nvSpPr>
          <p:spPr>
            <a:xfrm flipH="1">
              <a:off x="628650" y="4580350"/>
              <a:ext cx="4517700" cy="3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F0000"/>
                  </a:solidFill>
                </a:rPr>
                <a:t>The bottleneck that </a:t>
              </a:r>
              <a:r>
                <a:rPr b="1" i="1" lang="en">
                  <a:solidFill>
                    <a:srgbClr val="FF0000"/>
                  </a:solidFill>
                </a:rPr>
                <a:t>FathomNet</a:t>
              </a:r>
              <a:r>
                <a:rPr b="1" lang="en">
                  <a:solidFill>
                    <a:srgbClr val="FF0000"/>
                  </a:solidFill>
                </a:rPr>
                <a:t> will address</a:t>
              </a:r>
              <a:endParaRPr b="1">
                <a:solidFill>
                  <a:srgbClr val="FF0000"/>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pic>
        <p:nvPicPr>
          <p:cNvPr id="136" name="Google Shape;136;p29"/>
          <p:cNvPicPr preferRelativeResize="0"/>
          <p:nvPr/>
        </p:nvPicPr>
        <p:blipFill>
          <a:blip r:embed="rId3">
            <a:alphaModFix/>
          </a:blip>
          <a:stretch>
            <a:fillRect/>
          </a:stretch>
        </p:blipFill>
        <p:spPr>
          <a:xfrm>
            <a:off x="0" y="907985"/>
            <a:ext cx="8366024" cy="4235515"/>
          </a:xfrm>
          <a:prstGeom prst="rect">
            <a:avLst/>
          </a:prstGeom>
          <a:noFill/>
          <a:ln>
            <a:noFill/>
          </a:ln>
        </p:spPr>
      </p:pic>
      <p:pic>
        <p:nvPicPr>
          <p:cNvPr id="137" name="Google Shape;137;p29"/>
          <p:cNvPicPr preferRelativeResize="0"/>
          <p:nvPr/>
        </p:nvPicPr>
        <p:blipFill>
          <a:blip r:embed="rId4">
            <a:alphaModFix/>
          </a:blip>
          <a:stretch>
            <a:fillRect/>
          </a:stretch>
        </p:blipFill>
        <p:spPr>
          <a:xfrm>
            <a:off x="8366025" y="0"/>
            <a:ext cx="777975" cy="5143499"/>
          </a:xfrm>
          <a:prstGeom prst="rect">
            <a:avLst/>
          </a:prstGeom>
          <a:noFill/>
          <a:ln>
            <a:noFill/>
          </a:ln>
        </p:spPr>
      </p:pic>
      <p:sp>
        <p:nvSpPr>
          <p:cNvPr id="138" name="Google Shape;138;p29"/>
          <p:cNvSpPr txBox="1"/>
          <p:nvPr/>
        </p:nvSpPr>
        <p:spPr>
          <a:xfrm>
            <a:off x="33275" y="0"/>
            <a:ext cx="8299500" cy="96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rPr>
              <a:t>VARS annotations are like this….each image/video frame has a time stamp that relates objects seen with physical data collected by the ROV … but all we know is what was seen in the frame</a:t>
            </a:r>
            <a:endParaRPr sz="18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pic>
        <p:nvPicPr>
          <p:cNvPr id="143" name="Google Shape;143;p30"/>
          <p:cNvPicPr preferRelativeResize="0"/>
          <p:nvPr/>
        </p:nvPicPr>
        <p:blipFill rotWithShape="1">
          <a:blip r:embed="rId4">
            <a:alphaModFix/>
          </a:blip>
          <a:srcRect b="0" l="3385" r="2042" t="23118"/>
          <a:stretch/>
        </p:blipFill>
        <p:spPr>
          <a:xfrm>
            <a:off x="0" y="873625"/>
            <a:ext cx="9143998" cy="4269875"/>
          </a:xfrm>
          <a:prstGeom prst="rect">
            <a:avLst/>
          </a:prstGeom>
          <a:noFill/>
          <a:ln>
            <a:noFill/>
          </a:ln>
        </p:spPr>
      </p:pic>
      <p:sp>
        <p:nvSpPr>
          <p:cNvPr id="144" name="Google Shape;144;p30"/>
          <p:cNvSpPr txBox="1"/>
          <p:nvPr/>
        </p:nvSpPr>
        <p:spPr>
          <a:xfrm>
            <a:off x="33275" y="0"/>
            <a:ext cx="8299500" cy="101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rPr>
              <a:t>Machine learning model development and training needs localized annotations. E.g., we need to know what the object is (class, concept) and where it is (localization, bounding boxes, segmentation)</a:t>
            </a:r>
            <a:endParaRPr sz="18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31"/>
          <p:cNvSpPr txBox="1"/>
          <p:nvPr/>
        </p:nvSpPr>
        <p:spPr>
          <a:xfrm>
            <a:off x="1367100" y="1011900"/>
            <a:ext cx="6409800" cy="311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rgbClr val="FFFFFF"/>
                </a:solidFill>
              </a:rPr>
              <a:t>Can we use </a:t>
            </a:r>
            <a:r>
              <a:rPr i="1" lang="en" sz="1800">
                <a:solidFill>
                  <a:srgbClr val="FFFFFF"/>
                </a:solidFill>
              </a:rPr>
              <a:t>FathomNet </a:t>
            </a:r>
            <a:r>
              <a:rPr lang="en" sz="1800">
                <a:solidFill>
                  <a:srgbClr val="FFFFFF"/>
                </a:solidFill>
              </a:rPr>
              <a:t>to automate detection of targets in </a:t>
            </a:r>
            <a:r>
              <a:rPr i="1" lang="en" sz="1800" u="sng">
                <a:solidFill>
                  <a:srgbClr val="FFFFFF"/>
                </a:solidFill>
              </a:rPr>
              <a:t>MBARI</a:t>
            </a:r>
            <a:r>
              <a:rPr lang="en" sz="1800">
                <a:solidFill>
                  <a:srgbClr val="FFFFFF"/>
                </a:solidFill>
              </a:rPr>
              <a:t> video data?</a:t>
            </a:r>
            <a:endParaRPr sz="1800">
              <a:solidFill>
                <a:srgbClr val="FFFFFF"/>
              </a:solidFill>
            </a:endParaRPr>
          </a:p>
          <a:p>
            <a:pPr indent="0" lvl="0" marL="0" rtl="0" algn="l">
              <a:lnSpc>
                <a:spcPct val="115000"/>
              </a:lnSpc>
              <a:spcBef>
                <a:spcPts val="0"/>
              </a:spcBef>
              <a:spcAft>
                <a:spcPts val="0"/>
              </a:spcAft>
              <a:buNone/>
            </a:pPr>
            <a:r>
              <a:t/>
            </a:r>
            <a:endParaRPr sz="1800">
              <a:solidFill>
                <a:srgbClr val="FFFFFF"/>
              </a:solidFill>
            </a:endParaRPr>
          </a:p>
          <a:p>
            <a:pPr indent="0" lvl="0" marL="0" rtl="0" algn="l">
              <a:lnSpc>
                <a:spcPct val="115000"/>
              </a:lnSpc>
              <a:spcBef>
                <a:spcPts val="0"/>
              </a:spcBef>
              <a:spcAft>
                <a:spcPts val="0"/>
              </a:spcAft>
              <a:buNone/>
            </a:pPr>
            <a:r>
              <a:rPr lang="en" sz="1800">
                <a:solidFill>
                  <a:schemeClr val="dk1"/>
                </a:solidFill>
              </a:rPr>
              <a:t>Can we use </a:t>
            </a:r>
            <a:r>
              <a:rPr i="1" lang="en" sz="1800">
                <a:solidFill>
                  <a:schemeClr val="dk1"/>
                </a:solidFill>
              </a:rPr>
              <a:t>FathomNet </a:t>
            </a:r>
            <a:r>
              <a:rPr lang="en" sz="1800">
                <a:solidFill>
                  <a:schemeClr val="dk1"/>
                </a:solidFill>
              </a:rPr>
              <a:t>to automate detection of targets in </a:t>
            </a:r>
            <a:r>
              <a:rPr i="1" lang="en" sz="1800" u="sng">
                <a:solidFill>
                  <a:schemeClr val="dk1"/>
                </a:solidFill>
              </a:rPr>
              <a:t>external partner</a:t>
            </a:r>
            <a:r>
              <a:rPr lang="en" sz="1800">
                <a:solidFill>
                  <a:schemeClr val="dk1"/>
                </a:solidFill>
              </a:rPr>
              <a:t> video data?</a:t>
            </a:r>
            <a:endParaRPr sz="1800">
              <a:solidFill>
                <a:schemeClr val="dk1"/>
              </a:solidFill>
            </a:endParaRPr>
          </a:p>
          <a:p>
            <a:pPr indent="0" lvl="0" marL="0" rtl="0" algn="l">
              <a:lnSpc>
                <a:spcPct val="115000"/>
              </a:lnSpc>
              <a:spcBef>
                <a:spcPts val="0"/>
              </a:spcBef>
              <a:spcAft>
                <a:spcPts val="0"/>
              </a:spcAft>
              <a:buNone/>
            </a:pPr>
            <a:r>
              <a:t/>
            </a:r>
            <a:endParaRPr sz="1800">
              <a:solidFill>
                <a:schemeClr val="dk1"/>
              </a:solidFill>
            </a:endParaRPr>
          </a:p>
          <a:p>
            <a:pPr indent="0" lvl="0" marL="0" rtl="0" algn="l">
              <a:lnSpc>
                <a:spcPct val="115000"/>
              </a:lnSpc>
              <a:spcBef>
                <a:spcPts val="0"/>
              </a:spcBef>
              <a:spcAft>
                <a:spcPts val="0"/>
              </a:spcAft>
              <a:buNone/>
            </a:pPr>
            <a:r>
              <a:rPr b="1" lang="en" sz="1800">
                <a:solidFill>
                  <a:schemeClr val="dk1"/>
                </a:solidFill>
              </a:rPr>
              <a:t>Yes.</a:t>
            </a:r>
            <a:endParaRPr b="1" sz="1800">
              <a:solidFill>
                <a:srgbClr val="FFFFFF"/>
              </a:solidFill>
            </a:endParaRPr>
          </a:p>
          <a:p>
            <a:pPr indent="0" lvl="0" marL="0" rtl="0" algn="l">
              <a:lnSpc>
                <a:spcPct val="115000"/>
              </a:lnSpc>
              <a:spcBef>
                <a:spcPts val="0"/>
              </a:spcBef>
              <a:spcAft>
                <a:spcPts val="0"/>
              </a:spcAft>
              <a:buNone/>
            </a:pPr>
            <a:r>
              <a:t/>
            </a:r>
            <a:endParaRPr sz="1800">
              <a:solidFill>
                <a:srgbClr val="FFFFFF"/>
              </a:solidFill>
            </a:endParaRPr>
          </a:p>
          <a:p>
            <a:pPr indent="0" lvl="0" marL="0" rtl="0" algn="l">
              <a:lnSpc>
                <a:spcPct val="115000"/>
              </a:lnSpc>
              <a:spcBef>
                <a:spcPts val="0"/>
              </a:spcBef>
              <a:spcAft>
                <a:spcPts val="0"/>
              </a:spcAft>
              <a:buNone/>
            </a:pPr>
            <a:r>
              <a:t/>
            </a:r>
            <a:endParaRPr sz="18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32"/>
          <p:cNvSpPr txBox="1"/>
          <p:nvPr/>
        </p:nvSpPr>
        <p:spPr>
          <a:xfrm>
            <a:off x="1611300" y="62025"/>
            <a:ext cx="5921400" cy="37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Benthic Animals</a:t>
            </a:r>
            <a:endParaRPr b="1" sz="2400">
              <a:solidFill>
                <a:schemeClr val="dk1"/>
              </a:solidFill>
            </a:endParaRPr>
          </a:p>
        </p:txBody>
      </p:sp>
      <p:pic>
        <p:nvPicPr>
          <p:cNvPr id="155" name="Google Shape;155;p32" title="noaa_okeanos_demo_adaptive_weight.mp4">
            <a:hlinkClick r:id="rId3"/>
          </p:cNvPr>
          <p:cNvPicPr preferRelativeResize="0"/>
          <p:nvPr/>
        </p:nvPicPr>
        <p:blipFill>
          <a:blip r:embed="rId4">
            <a:alphaModFix/>
          </a:blip>
          <a:stretch>
            <a:fillRect/>
          </a:stretch>
        </p:blipFill>
        <p:spPr>
          <a:xfrm>
            <a:off x="741600" y="641100"/>
            <a:ext cx="7660800" cy="3861300"/>
          </a:xfrm>
          <a:prstGeom prst="rect">
            <a:avLst/>
          </a:prstGeom>
          <a:noFill/>
          <a:ln>
            <a:noFill/>
          </a:ln>
        </p:spPr>
      </p:pic>
      <p:sp>
        <p:nvSpPr>
          <p:cNvPr id="156" name="Google Shape;156;p32"/>
          <p:cNvSpPr txBox="1"/>
          <p:nvPr/>
        </p:nvSpPr>
        <p:spPr>
          <a:xfrm>
            <a:off x="741600" y="4682925"/>
            <a:ext cx="7660800" cy="37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dk1"/>
                </a:solidFill>
              </a:rPr>
              <a:t>NOAA Okeanos Footage, identifying </a:t>
            </a:r>
            <a:r>
              <a:rPr i="1" lang="en" sz="2400">
                <a:solidFill>
                  <a:schemeClr val="dk1"/>
                </a:solidFill>
              </a:rPr>
              <a:t>Sebastolobus</a:t>
            </a:r>
            <a:endParaRPr i="1" sz="24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graphicFrame>
        <p:nvGraphicFramePr>
          <p:cNvPr id="161" name="Google Shape;161;p33"/>
          <p:cNvGraphicFramePr/>
          <p:nvPr/>
        </p:nvGraphicFramePr>
        <p:xfrm>
          <a:off x="33575" y="844950"/>
          <a:ext cx="3000000" cy="3000000"/>
        </p:xfrm>
        <a:graphic>
          <a:graphicData uri="http://schemas.openxmlformats.org/drawingml/2006/table">
            <a:tbl>
              <a:tblPr>
                <a:noFill/>
                <a:tableStyleId>{F24CD9E6-0B16-44DE-A575-C6D5849A51D0}</a:tableStyleId>
              </a:tblPr>
              <a:tblGrid>
                <a:gridCol w="2490400"/>
                <a:gridCol w="2191300"/>
                <a:gridCol w="4395150"/>
              </a:tblGrid>
              <a:tr h="832750">
                <a:tc>
                  <a:txBody>
                    <a:bodyPr/>
                    <a:lstStyle/>
                    <a:p>
                      <a:pPr indent="0" lvl="0" marL="0" rtl="0" algn="l">
                        <a:lnSpc>
                          <a:spcPct val="115000"/>
                        </a:lnSpc>
                        <a:spcBef>
                          <a:spcPts val="0"/>
                        </a:spcBef>
                        <a:spcAft>
                          <a:spcPts val="0"/>
                        </a:spcAft>
                        <a:buNone/>
                      </a:pPr>
                      <a:r>
                        <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i="1" lang="en" sz="1800">
                          <a:solidFill>
                            <a:srgbClr val="FFFFFF"/>
                          </a:solidFill>
                        </a:rPr>
                        <a:t>FathomNet</a:t>
                      </a:r>
                      <a:endParaRPr b="1" sz="1800">
                        <a:solidFill>
                          <a:srgbClr val="FFFFFF"/>
                        </a:solidFill>
                      </a:endParaRPr>
                    </a:p>
                    <a:p>
                      <a:pPr indent="0" lvl="0" marL="0" rtl="0" algn="ctr">
                        <a:lnSpc>
                          <a:spcPct val="115000"/>
                        </a:lnSpc>
                        <a:spcBef>
                          <a:spcPts val="0"/>
                        </a:spcBef>
                        <a:spcAft>
                          <a:spcPts val="0"/>
                        </a:spcAft>
                        <a:buNone/>
                      </a:pPr>
                      <a:r>
                        <a:rPr b="1" lang="en" sz="1800">
                          <a:solidFill>
                            <a:srgbClr val="FFFFFF"/>
                          </a:solidFill>
                        </a:rPr>
                        <a:t>(Current)</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i="1" lang="en" sz="1800">
                          <a:solidFill>
                            <a:srgbClr val="FFFFFF"/>
                          </a:solidFill>
                        </a:rPr>
                        <a:t>FathomNet</a:t>
                      </a:r>
                      <a:endParaRPr b="1" sz="1800">
                        <a:solidFill>
                          <a:srgbClr val="FFFFFF"/>
                        </a:solidFill>
                      </a:endParaRPr>
                    </a:p>
                    <a:p>
                      <a:pPr indent="0" lvl="0" marL="0" rtl="0" algn="ctr">
                        <a:lnSpc>
                          <a:spcPct val="115000"/>
                        </a:lnSpc>
                        <a:spcBef>
                          <a:spcPts val="0"/>
                        </a:spcBef>
                        <a:spcAft>
                          <a:spcPts val="0"/>
                        </a:spcAft>
                        <a:buNone/>
                      </a:pPr>
                      <a:r>
                        <a:rPr b="1" lang="en" sz="1800">
                          <a:solidFill>
                            <a:srgbClr val="FFFFFF"/>
                          </a:solidFill>
                        </a:rPr>
                        <a:t>(Future)</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631750">
                <a:tc>
                  <a:txBody>
                    <a:bodyPr/>
                    <a:lstStyle/>
                    <a:p>
                      <a:pPr indent="0" lvl="0" marL="0" rtl="0" algn="ctr">
                        <a:lnSpc>
                          <a:spcPct val="115000"/>
                        </a:lnSpc>
                        <a:spcBef>
                          <a:spcPts val="0"/>
                        </a:spcBef>
                        <a:spcAft>
                          <a:spcPts val="0"/>
                        </a:spcAft>
                        <a:buNone/>
                      </a:pPr>
                      <a:r>
                        <a:rPr b="1" lang="en" sz="1800">
                          <a:solidFill>
                            <a:srgbClr val="FFFFFF"/>
                          </a:solidFill>
                        </a:rPr>
                        <a:t>Images</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6</a:t>
                      </a:r>
                      <a:r>
                        <a:rPr b="1" lang="en">
                          <a:solidFill>
                            <a:srgbClr val="FFFFFF"/>
                          </a:solidFill>
                        </a:rPr>
                        <a:t>5,770</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a:t>
                      </a:r>
                      <a:r>
                        <a:rPr b="1" lang="en">
                          <a:solidFill>
                            <a:srgbClr val="FFFFFF"/>
                          </a:solidFill>
                        </a:rPr>
                        <a:t>1,000,000 </a:t>
                      </a:r>
                      <a:endParaRPr b="1">
                        <a:solidFill>
                          <a:srgbClr val="FFFFFF"/>
                        </a:solidFill>
                      </a:endParaRPr>
                    </a:p>
                    <a:p>
                      <a:pPr indent="0" lvl="0" marL="0" rtl="0" algn="ctr">
                        <a:lnSpc>
                          <a:spcPct val="115000"/>
                        </a:lnSpc>
                        <a:spcBef>
                          <a:spcPts val="0"/>
                        </a:spcBef>
                        <a:spcAft>
                          <a:spcPts val="0"/>
                        </a:spcAft>
                        <a:buNone/>
                      </a:pPr>
                      <a:r>
                        <a:rPr b="1" lang="en">
                          <a:solidFill>
                            <a:srgbClr val="FFFFFF"/>
                          </a:solidFill>
                        </a:rPr>
                        <a:t>(many more with digitized tape archive)</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552650">
                <a:tc>
                  <a:txBody>
                    <a:bodyPr/>
                    <a:lstStyle/>
                    <a:p>
                      <a:pPr indent="0" lvl="0" marL="0" rtl="0" algn="ctr">
                        <a:lnSpc>
                          <a:spcPct val="115000"/>
                        </a:lnSpc>
                        <a:spcBef>
                          <a:spcPts val="0"/>
                        </a:spcBef>
                        <a:spcAft>
                          <a:spcPts val="0"/>
                        </a:spcAft>
                        <a:buNone/>
                      </a:pPr>
                      <a:r>
                        <a:rPr b="1" lang="en" sz="1800">
                          <a:solidFill>
                            <a:srgbClr val="FFFFFF"/>
                          </a:solidFill>
                        </a:rPr>
                        <a:t>Annotations</a:t>
                      </a:r>
                      <a:endParaRPr b="1" sz="1800">
                        <a:solidFill>
                          <a:srgbClr val="FFFFFF"/>
                        </a:solidFill>
                      </a:endParaRPr>
                    </a:p>
                    <a:p>
                      <a:pPr indent="0" lvl="0" marL="0" rtl="0" algn="ctr">
                        <a:lnSpc>
                          <a:spcPct val="115000"/>
                        </a:lnSpc>
                        <a:spcBef>
                          <a:spcPts val="0"/>
                        </a:spcBef>
                        <a:spcAft>
                          <a:spcPts val="0"/>
                        </a:spcAft>
                        <a:buNone/>
                      </a:pPr>
                      <a:r>
                        <a:rPr b="1" lang="en" sz="1800">
                          <a:solidFill>
                            <a:srgbClr val="FFFFFF"/>
                          </a:solidFill>
                        </a:rPr>
                        <a:t>(without localization)</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6,500,000 +</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905500">
                <a:tc>
                  <a:txBody>
                    <a:bodyPr/>
                    <a:lstStyle/>
                    <a:p>
                      <a:pPr indent="0" lvl="0" marL="0" rtl="0" algn="ctr">
                        <a:lnSpc>
                          <a:spcPct val="115000"/>
                        </a:lnSpc>
                        <a:spcBef>
                          <a:spcPts val="0"/>
                        </a:spcBef>
                        <a:spcAft>
                          <a:spcPts val="0"/>
                        </a:spcAft>
                        <a:buNone/>
                      </a:pPr>
                      <a:r>
                        <a:rPr b="1" lang="en" sz="1800">
                          <a:solidFill>
                            <a:srgbClr val="FFFFFF"/>
                          </a:solidFill>
                        </a:rPr>
                        <a:t>Classes</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20 Morphotypes</a:t>
                      </a:r>
                      <a:endParaRPr b="1">
                        <a:solidFill>
                          <a:srgbClr val="FFFFFF"/>
                        </a:solidFill>
                      </a:endParaRPr>
                    </a:p>
                    <a:p>
                      <a:pPr indent="0" lvl="0" marL="0" rtl="0" algn="ctr">
                        <a:lnSpc>
                          <a:spcPct val="115000"/>
                        </a:lnSpc>
                        <a:spcBef>
                          <a:spcPts val="0"/>
                        </a:spcBef>
                        <a:spcAft>
                          <a:spcPts val="0"/>
                        </a:spcAft>
                        <a:buNone/>
                      </a:pPr>
                      <a:r>
                        <a:rPr b="1" lang="en">
                          <a:solidFill>
                            <a:srgbClr val="FFFFFF"/>
                          </a:solidFill>
                        </a:rPr>
                        <a:t>194 Genera</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~40 Morphotypes</a:t>
                      </a:r>
                      <a:endParaRPr b="1">
                        <a:solidFill>
                          <a:srgbClr val="FFFFFF"/>
                        </a:solidFill>
                      </a:endParaRPr>
                    </a:p>
                    <a:p>
                      <a:pPr indent="0" lvl="0" marL="0" rtl="0" algn="ctr">
                        <a:lnSpc>
                          <a:spcPct val="115000"/>
                        </a:lnSpc>
                        <a:spcBef>
                          <a:spcPts val="0"/>
                        </a:spcBef>
                        <a:spcAft>
                          <a:spcPts val="0"/>
                        </a:spcAft>
                        <a:buNone/>
                      </a:pPr>
                      <a:r>
                        <a:rPr b="1" lang="en">
                          <a:solidFill>
                            <a:srgbClr val="FFFFFF"/>
                          </a:solidFill>
                        </a:rPr>
                        <a:t> 374 Genera</a:t>
                      </a:r>
                      <a:endParaRPr b="1">
                        <a:solidFill>
                          <a:srgbClr val="FFFFFF"/>
                        </a:solidFill>
                      </a:endParaRPr>
                    </a:p>
                    <a:p>
                      <a:pPr indent="0" lvl="0" marL="0" rtl="0" algn="ctr">
                        <a:lnSpc>
                          <a:spcPct val="115000"/>
                        </a:lnSpc>
                        <a:spcBef>
                          <a:spcPts val="0"/>
                        </a:spcBef>
                        <a:spcAft>
                          <a:spcPts val="0"/>
                        </a:spcAft>
                        <a:buNone/>
                      </a:pPr>
                      <a:r>
                        <a:rPr b="1" lang="en">
                          <a:solidFill>
                            <a:srgbClr val="FFFFFF"/>
                          </a:solidFill>
                        </a:rPr>
                        <a:t>846 Species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r h="799875">
                <a:tc>
                  <a:txBody>
                    <a:bodyPr/>
                    <a:lstStyle/>
                    <a:p>
                      <a:pPr indent="0" lvl="0" marL="0" rtl="0" algn="ctr">
                        <a:lnSpc>
                          <a:spcPct val="115000"/>
                        </a:lnSpc>
                        <a:spcBef>
                          <a:spcPts val="0"/>
                        </a:spcBef>
                        <a:spcAft>
                          <a:spcPts val="0"/>
                        </a:spcAft>
                        <a:buNone/>
                      </a:pPr>
                      <a:r>
                        <a:rPr b="1" lang="en" sz="1800">
                          <a:solidFill>
                            <a:srgbClr val="FFFFFF"/>
                          </a:solidFill>
                        </a:rPr>
                        <a:t>Images with localizations</a:t>
                      </a:r>
                      <a:endParaRPr b="1" sz="1800">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3,000 images, 26,000 localizations</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b="1" lang="en">
                          <a:solidFill>
                            <a:srgbClr val="FFFFFF"/>
                          </a:solidFill>
                        </a:rPr>
                        <a:t>TBD</a:t>
                      </a:r>
                      <a:endParaRPr b="1">
                        <a:solidFill>
                          <a:srgbClr val="FFFFFF"/>
                        </a:solidFill>
                      </a:endParaRPr>
                    </a:p>
                  </a:txBody>
                  <a:tcPr marT="38100" marB="38100" marR="38100" marL="38100"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000000"/>
                    </a:solidFill>
                  </a:tcPr>
                </a:tc>
              </a:tr>
            </a:tbl>
          </a:graphicData>
        </a:graphic>
      </p:graphicFrame>
      <p:sp>
        <p:nvSpPr>
          <p:cNvPr id="162" name="Google Shape;162;p33"/>
          <p:cNvSpPr txBox="1"/>
          <p:nvPr>
            <p:ph type="title"/>
          </p:nvPr>
        </p:nvSpPr>
        <p:spPr>
          <a:xfrm>
            <a:off x="2304000" y="0"/>
            <a:ext cx="4536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i="1" lang="en" sz="2600"/>
              <a:t>FathomNet</a:t>
            </a:r>
            <a:r>
              <a:rPr b="1" lang="en" sz="2600"/>
              <a:t> potential</a:t>
            </a:r>
            <a:endParaRPr b="1" sz="26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