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679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9144000" cy="6858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Roboto" panose="020B060402020202020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2B4D753-0398-4E0A-97A4-216C4D3C2908}">
  <a:tblStyle styleId="{A2B4D753-0398-4E0A-97A4-216C4D3C290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1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‘Plank’ton = </a:t>
            </a:r>
            <a:r>
              <a:rPr lang="en-US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the small and microscopic organisms drifting or floating in the sea or fresh water, consisting chiefly of diatoms, protozoans, small crustaceans, and the eggs and larval stages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‘I’ = Image, internet digitized and processed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222222"/>
                </a:solidFill>
                <a:highlight>
                  <a:schemeClr val="lt1"/>
                </a:highlight>
                <a:latin typeface="Roboto"/>
                <a:ea typeface="Roboto"/>
                <a:cs typeface="Roboto"/>
                <a:sym typeface="Roboto"/>
              </a:rPr>
              <a:t>‘Vore’ = Devour, Eat, Digest</a:t>
            </a: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222222"/>
              </a:solidFill>
              <a:highlight>
                <a:schemeClr val="lt1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2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a3f207ba1e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857250"/>
            <a:ext cx="73152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3" name="Google Shape;173;ga3f207ba1e_0_209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ga3f207ba1e_0_209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a3f207ba1e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857250"/>
            <a:ext cx="73152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0" name="Google Shape;180;ga3f207ba1e_0_215:notes"/>
          <p:cNvSpPr txBox="1">
            <a:spLocks noGrp="1"/>
          </p:cNvSpPr>
          <p:nvPr>
            <p:ph type="body" idx="1"/>
          </p:nvPr>
        </p:nvSpPr>
        <p:spPr>
          <a:xfrm>
            <a:off x="914400" y="3300413"/>
            <a:ext cx="7315200" cy="27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ga3f207ba1e_0_215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5a6cee3623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7" name="Google Shape;187;g5a6cee3623_0_15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1400"/>
              <a:t>Is there a commercial in-situ microscope available?  Not with the magnification range or versatility of illumination.  Make vs Buy</a:t>
            </a: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/>
              <a:t>CiPics, ISIIS, mini-ISIIS, 4Deep, Sequoia, Zoocam, IFCB  - these dont integrate and real-time  (Mark Benfield paper on comparison)</a:t>
            </a: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/>
              <a:t>Size ranges: planktivore, EyeRIS, I2map, acoustic backscatter</a:t>
            </a: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/>
              <a:t>Validating or replacing or complementing Proxy instruments (backscatter, fluorometer, eDNA, biolume)</a:t>
            </a:r>
            <a:endParaRPr/>
          </a:p>
        </p:txBody>
      </p:sp>
      <p:sp>
        <p:nvSpPr>
          <p:cNvPr id="188" name="Google Shape;188;g5a6cee3623_0_152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a3f207ba1e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8400" y="514350"/>
            <a:ext cx="8127900" cy="2571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a3f207ba1e_0_1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a3f207ba1e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a3f207ba1e_0_10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ga3f207ba1e_0_102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5a6cee3623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7" name="Google Shape;247;g5a6cee3623_0_182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/>
              <a:t>Holography</a:t>
            </a:r>
            <a:endParaRPr sz="20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/>
              <a:t>Pro: 3D position and large imaged volume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/>
              <a:t>Pro: High resolution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/>
              <a:t>Con: Dense 3D reconstruction is computationally intensive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/>
              <a:t>Con: Reconstructed images suffer from speckle noise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/>
              <a:t>Shadowgraph</a:t>
            </a:r>
            <a:endParaRPr sz="20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000"/>
              <a:t>Pro: Larger imaged volume than darkfield</a:t>
            </a:r>
            <a:endParaRPr sz="20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/>
              <a:t>Pro: Fast ROI processing is straightforward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/>
              <a:t>Con: Smaller imaged volume than holography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1800"/>
              <a:t>Con: Lower optical resolution than holography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2000"/>
              <a:t>Color Darkfield</a:t>
            </a:r>
            <a:endParaRPr sz="2000"/>
          </a:p>
          <a:p>
            <a:pPr marL="457200" lvl="0" indent="-34290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000"/>
              <a:t>Pro: Excellent color reproduction and high contrast for transparent objects</a:t>
            </a:r>
            <a:endParaRPr sz="20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000"/>
              <a:t>Pro: Fast ROI processing is straightforward</a:t>
            </a:r>
            <a:endParaRPr sz="20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-US" sz="2000"/>
              <a:t>Con: Small imaged volume compared to other methods</a:t>
            </a:r>
            <a:endParaRPr sz="2000"/>
          </a:p>
          <a:p>
            <a:pPr marL="0" lvl="0" indent="0" algn="l" rtl="0">
              <a:spcBef>
                <a:spcPts val="18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g5a6cee3623_0_182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5a6cee3623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g5a6cee3623_0_188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g5a6cee3623_0_188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a6cee3623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g5a6cee3623_0_68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Paul Roberts originated the idea, but is full time on EyeRIS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048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/>
              <a:t>What’s the fundamental problem, question, or issue you are addressing? </a:t>
            </a:r>
            <a:endParaRPr/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/>
              <a:t>Why is it important/why should anyone care? </a:t>
            </a:r>
            <a:endParaRPr/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/>
              <a:t>What are we doing about it/what’s MBARI’s unique contribution?</a:t>
            </a:r>
            <a:endParaRPr/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-US"/>
              <a:t>What are your project plans for next year (2020)?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g5a6cee3623_0_68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Full Bleed">
  <p:cSld name="Title Slide - Full Bleed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"/>
          <p:cNvPicPr preferRelativeResize="0"/>
          <p:nvPr/>
        </p:nvPicPr>
        <p:blipFill rotWithShape="1">
          <a:blip r:embed="rId2">
            <a:alphaModFix/>
          </a:blip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8" name="Google Shape;18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2648" y="6055435"/>
            <a:ext cx="4242816" cy="590459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2"/>
          <p:cNvSpPr txBox="1"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>
  <p:cSld name="Section Head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4800"/>
              <a:buFont typeface="Arial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- Light Photo Background">
  <p:cSld name="Section Header - Light Photo Background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Arial"/>
              <a:buNone/>
              <a:defRPr sz="48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eaker Name">
  <p:cSld name="Speaker Name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  <a:ln w="12700" cap="flat" cmpd="sng">
            <a:solidFill>
              <a:srgbClr val="002F4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89883" y="4876483"/>
            <a:ext cx="1812234" cy="1395730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-Content-with-Captions">
  <p:cSld name="Two-Content-with-Captions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body" idx="1"/>
          </p:nvPr>
        </p:nvSpPr>
        <p:spPr>
          <a:xfrm>
            <a:off x="838200" y="5065776"/>
            <a:ext cx="5181600" cy="116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body" idx="2"/>
          </p:nvPr>
        </p:nvSpPr>
        <p:spPr>
          <a:xfrm>
            <a:off x="6172200" y="5065773"/>
            <a:ext cx="5181600" cy="1161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Clip Art and Text" type="clipArtAndTx">
  <p:cSld name="CLIPART_AND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8"/>
          <p:cNvSpPr txBox="1"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>
            <a:spLocks noGrp="1"/>
          </p:cNvSpPr>
          <p:nvPr>
            <p:ph type="clipArt" idx="2"/>
          </p:nvPr>
        </p:nvSpPr>
        <p:spPr>
          <a:xfrm>
            <a:off x="710623" y="2129715"/>
            <a:ext cx="5395777" cy="3966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18"/>
          <p:cNvSpPr txBox="1">
            <a:spLocks noGrp="1"/>
          </p:cNvSpPr>
          <p:nvPr>
            <p:ph type="body" idx="1"/>
          </p:nvPr>
        </p:nvSpPr>
        <p:spPr>
          <a:xfrm>
            <a:off x="6287829" y="2129715"/>
            <a:ext cx="5395776" cy="3966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55600" rtl="0">
              <a:spcBef>
                <a:spcPts val="1000"/>
              </a:spcBef>
              <a:spcAft>
                <a:spcPts val="0"/>
              </a:spcAft>
              <a:buSzPts val="2000"/>
              <a:buChar char="•"/>
              <a:defRPr/>
            </a:lvl1pPr>
            <a:lvl2pPr marL="914400" lvl="1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/>
            </a:lvl3pPr>
            <a:lvl4pPr marL="1828800" lvl="3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/>
            </a:lvl4pPr>
            <a:lvl5pPr marL="2286000" lvl="4" indent="-330200" rtl="0">
              <a:spcBef>
                <a:spcPts val="500"/>
              </a:spcBef>
              <a:spcAft>
                <a:spcPts val="0"/>
              </a:spcAft>
              <a:buSzPts val="1600"/>
              <a:buChar char="•"/>
              <a:defRPr/>
            </a:lvl5pPr>
            <a:lvl6pPr marL="2743200" lvl="5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rtl="0">
              <a:spcBef>
                <a:spcPts val="50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1"/>
          </p:nvPr>
        </p:nvSpPr>
        <p:spPr>
          <a:xfrm>
            <a:off x="838200" y="1253330"/>
            <a:ext cx="5181600" cy="45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body" idx="2"/>
          </p:nvPr>
        </p:nvSpPr>
        <p:spPr>
          <a:xfrm>
            <a:off x="6172200" y="1253331"/>
            <a:ext cx="5181600" cy="45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21"/>
          <p:cNvSpPr txBox="1">
            <a:spLocks noGrp="1"/>
          </p:cNvSpPr>
          <p:nvPr>
            <p:ph type="subTitle" idx="3"/>
          </p:nvPr>
        </p:nvSpPr>
        <p:spPr>
          <a:xfrm>
            <a:off x="838200" y="6071616"/>
            <a:ext cx="105156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8" name="Google Shape;98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" name="Google Shape;104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2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" name="Google Shape;117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9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3" name="Google Shape;123;p2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9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5" name="Google Shape;125;p2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1" name="Google Shape;141;p2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2" name="Google Shape;142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3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8" name="Google Shape;148;p3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9" name="Google Shape;149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31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" name="Google Shape;155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838200" y="1202637"/>
            <a:ext cx="10515600" cy="4795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ubTitle" idx="2"/>
          </p:nvPr>
        </p:nvSpPr>
        <p:spPr>
          <a:xfrm>
            <a:off x="838200" y="6071616"/>
            <a:ext cx="1051560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2"/>
          <p:cNvSpPr txBox="1">
            <a:spLocks noGrp="1"/>
          </p:cNvSpPr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2"/>
          <p:cNvSpPr txBox="1">
            <a:spLocks noGrp="1"/>
          </p:cNvSpPr>
          <p:nvPr>
            <p:ph type="body" idx="1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838200" y="1253330"/>
            <a:ext cx="5181600" cy="45622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6172200" y="1253331"/>
            <a:ext cx="5181600" cy="456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3"/>
          </p:nvPr>
        </p:nvSpPr>
        <p:spPr>
          <a:xfrm>
            <a:off x="838200" y="6071616"/>
            <a:ext cx="10515600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- Dark Photo Background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34" name="Google Shape;34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2648" y="6055435"/>
            <a:ext cx="4242816" cy="5904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estions">
  <p:cSld name="Questions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  <a:ln w="12700" cap="flat" cmpd="sng">
            <a:solidFill>
              <a:srgbClr val="002F4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38" name="Google Shape;38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189883" y="4776470"/>
            <a:ext cx="1812234" cy="1395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2800"/>
              <a:buFont typeface="Arial"/>
              <a:buNone/>
              <a:defRPr sz="2800" b="1">
                <a:solidFill>
                  <a:srgbClr val="00426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ransition Slide - Dark Background">
  <p:cSld name="Transition Slide - Dark Background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44" name="Google Shape;44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2648" y="5940106"/>
            <a:ext cx="4242816" cy="590459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9"/>
          <p:cNvSpPr/>
          <p:nvPr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  <a:ln w="12700" cap="flat" cmpd="sng">
            <a:solidFill>
              <a:srgbClr val="002F4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ransition Slide - Light Background">
  <p:cSld name="Transition Slide - Light Background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0"/>
          <p:cNvSpPr txBox="1"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1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400"/>
              <a:buNone/>
              <a:defRPr sz="24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10"/>
          <p:cNvSpPr/>
          <p:nvPr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  <a:ln w="12700" cap="flat" cmpd="sng">
            <a:solidFill>
              <a:srgbClr val="002F4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724" y="5848862"/>
            <a:ext cx="3915033" cy="729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261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0426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MBARI.org</a:t>
            </a:r>
            <a:endParaRPr/>
          </a:p>
        </p:txBody>
      </p:sp>
      <p:sp>
        <p:nvSpPr>
          <p:cNvPr id="13" name="Google Shape;13;p1"/>
          <p:cNvSpPr/>
          <p:nvPr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  <a:ln w="12700" cap="flat" cmpd="sng">
            <a:solidFill>
              <a:srgbClr val="002F4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20">
            <a:alphaModFix/>
          </a:blip>
          <a:srcRect/>
          <a:stretch/>
        </p:blipFill>
        <p:spPr>
          <a:xfrm>
            <a:off x="838200" y="6310940"/>
            <a:ext cx="2342322" cy="43624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744">
          <p15:clr>
            <a:srgbClr val="F26B43"/>
          </p15:clr>
        </p15:guide>
        <p15:guide id="4" orient="horz" pos="3888">
          <p15:clr>
            <a:srgbClr val="F26B43"/>
          </p15:clr>
        </p15:guide>
        <p15:guide id="5" pos="528">
          <p15:clr>
            <a:srgbClr val="F26B43"/>
          </p15:clr>
        </p15:guide>
        <p15:guide id="6" pos="715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3"/>
          <p:cNvSpPr txBox="1">
            <a:spLocks noGrp="1"/>
          </p:cNvSpPr>
          <p:nvPr>
            <p:ph type="ctrTitle"/>
          </p:nvPr>
        </p:nvSpPr>
        <p:spPr>
          <a:xfrm>
            <a:off x="910921" y="320200"/>
            <a:ext cx="10735200" cy="116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4800" b="0"/>
              <a:t>902004 Planktivore: </a:t>
            </a:r>
            <a:endParaRPr sz="4800" b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en-US" sz="4800" b="0"/>
              <a:t>In-Situ Smart Microscope </a:t>
            </a:r>
            <a:endParaRPr sz="4800" b="0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/>
          </a:p>
        </p:txBody>
      </p:sp>
      <p:sp>
        <p:nvSpPr>
          <p:cNvPr id="170" name="Google Shape;170;p33"/>
          <p:cNvSpPr txBox="1"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3000"/>
              <a:t>Board Slides 16 Oct 2020</a:t>
            </a: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endParaRPr sz="3600" b="1"/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600"/>
              <a:buFont typeface="Arial"/>
              <a:buNone/>
            </a:pPr>
            <a:r>
              <a:rPr lang="en-US" sz="2600" b="1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902004 – Planktivore, </a:t>
            </a:r>
            <a:br>
              <a:rPr lang="en-US" sz="2600" b="1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00" b="1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In-situ Smart Microscope Instrument for Autonomous Vehicles</a:t>
            </a:r>
            <a:endParaRPr/>
          </a:p>
        </p:txBody>
      </p:sp>
      <p:sp>
        <p:nvSpPr>
          <p:cNvPr id="177" name="Google Shape;177;p34"/>
          <p:cNvSpPr txBox="1"/>
          <p:nvPr/>
        </p:nvSpPr>
        <p:spPr>
          <a:xfrm>
            <a:off x="955847" y="1652491"/>
            <a:ext cx="9932400" cy="44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What’s the fundamental problem, question, or issue you are addressing?   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Continuous plankton imaging f</a:t>
            </a: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or</a:t>
            </a: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autonomous vehicles, fills the imaging gap between 10 µm to 2 cm.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Why is it important/why should anyone care? 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Biological Oceanography, imaging primary producers and consumers.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1" indent="0" algn="l" rtl="0"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-  Current imaging methods have a “blind-spot” at critical size ranges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F3864"/>
              </a:buClr>
              <a:buSzPts val="2600"/>
              <a:buFont typeface="Arial"/>
              <a:buNone/>
            </a:pPr>
            <a:r>
              <a:rPr lang="en-US" sz="2600" b="1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902004 – Planktivore</a:t>
            </a:r>
            <a:br>
              <a:rPr lang="en-US" sz="2600" b="1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600" b="1">
                <a:solidFill>
                  <a:srgbClr val="1F3864"/>
                </a:solidFill>
                <a:latin typeface="Arial"/>
                <a:ea typeface="Arial"/>
                <a:cs typeface="Arial"/>
                <a:sym typeface="Arial"/>
              </a:rPr>
              <a:t>In-situ Smart Microscope Instrument for Autonomous Vehicles</a:t>
            </a:r>
            <a:endParaRPr/>
          </a:p>
        </p:txBody>
      </p:sp>
      <p:sp>
        <p:nvSpPr>
          <p:cNvPr id="184" name="Google Shape;184;p35"/>
          <p:cNvSpPr txBox="1"/>
          <p:nvPr/>
        </p:nvSpPr>
        <p:spPr>
          <a:xfrm>
            <a:off x="955847" y="1398004"/>
            <a:ext cx="9932400" cy="52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are we doing about it/what’s MBARI’s unique contribution?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are leveraging design principles from a microscope integrated on a Spray Glider that was built to meet the requirements of a zooplankton biologist (Dr. Mark Ohman, Scripps).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are making significant enhancements in the housing and optics/lighting/imaging design as well as the onboard compute capabilities (hardware and software).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 are your project plans for next year (2021)?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design and fabricate a first iteration of the Planktivore Smart Microscope and integrate on a Spray Glider with a goal for first deployment May 2020.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Benchtop and Fluum based development of computer vision for particle size statistics and storage of ‘just the plankton’ images (~10,000 to 1 storage reduction)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Emphasis will be on darkfield lighting.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- 10um to 2cm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3925" y="419100"/>
            <a:ext cx="7521297" cy="4838701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3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>
                <a:solidFill>
                  <a:schemeClr val="dk1"/>
                </a:solidFill>
              </a:rPr>
              <a:t>Planktivore: ‘Why’ - Fills the gap between 10 µm to 2 cm</a:t>
            </a:r>
            <a:endParaRPr sz="3000"/>
          </a:p>
        </p:txBody>
      </p:sp>
      <p:graphicFrame>
        <p:nvGraphicFramePr>
          <p:cNvPr id="192" name="Google Shape;192;p36"/>
          <p:cNvGraphicFramePr/>
          <p:nvPr/>
        </p:nvGraphicFramePr>
        <p:xfrm>
          <a:off x="3352800" y="46482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{A2B4D753-0398-4E0A-97A4-216C4D3C2908}</a:tableStyleId>
              </a:tblPr>
              <a:tblGrid>
                <a:gridCol w="110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381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Size</a:t>
                      </a:r>
                      <a:endParaRPr sz="1000" b="1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Instrument Technology</a:t>
                      </a:r>
                      <a:endParaRPr sz="1000" b="1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&lt; 100 um :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Optical backscatter and fluorescence (LISST or similar VSF methods)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10 um - 1 mm</a:t>
                      </a:r>
                      <a:endParaRPr sz="1000" b="1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Planktivore side A: In situ microscopy with 5x magnification </a:t>
                      </a:r>
                      <a:endParaRPr sz="1000" b="1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200 um - 2 cm</a:t>
                      </a:r>
                      <a:endParaRPr sz="1000" b="1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 b="1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Planktivore side B: In situ microscopy with 0.5x magnification (Similar to EyeRIS)</a:t>
                      </a:r>
                      <a:endParaRPr sz="1000" b="1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100 um - 0.5 cm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Waveglider plankton microscope (SilCam 0.125x)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&gt; 1 cm 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In situ macroscopy (i2MAP, mesobot)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&gt; 1 m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00">
                          <a:solidFill>
                            <a:srgbClr val="333333"/>
                          </a:solidFill>
                          <a:highlight>
                            <a:srgbClr val="FDFDFD"/>
                          </a:highlight>
                        </a:rPr>
                        <a:t>In situ acoustic imaging</a:t>
                      </a: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>
                        <a:solidFill>
                          <a:srgbClr val="333333"/>
                        </a:solidFill>
                        <a:highlight>
                          <a:srgbClr val="FDFDFD"/>
                        </a:highlight>
                      </a:endParaRPr>
                    </a:p>
                  </a:txBody>
                  <a:tcPr marL="63500" marR="63500" marT="63500" marB="635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93" name="Google Shape;193;p36"/>
          <p:cNvSpPr txBox="1"/>
          <p:nvPr/>
        </p:nvSpPr>
        <p:spPr>
          <a:xfrm>
            <a:off x="278400" y="4624800"/>
            <a:ext cx="4369800" cy="3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>
                <a:latin typeface="Times New Roman"/>
                <a:ea typeface="Times New Roman"/>
                <a:cs typeface="Times New Roman"/>
                <a:sym typeface="Times New Roman"/>
              </a:rPr>
              <a:t>Plankton Imaging Instrument Technologies:</a:t>
            </a:r>
            <a:endParaRPr sz="1000">
              <a:solidFill>
                <a:srgbClr val="333333"/>
              </a:solidFill>
              <a:highlight>
                <a:srgbClr val="FDFDFD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4000" y="3817933"/>
            <a:ext cx="4395201" cy="2706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2167" y="0"/>
            <a:ext cx="4085700" cy="4582329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7"/>
          <p:cNvSpPr txBox="1"/>
          <p:nvPr/>
        </p:nvSpPr>
        <p:spPr>
          <a:xfrm>
            <a:off x="392667" y="128233"/>
            <a:ext cx="4395300" cy="4395300"/>
          </a:xfrm>
          <a:prstGeom prst="rect">
            <a:avLst/>
          </a:prstGeom>
          <a:noFill/>
          <a:ln w="19050" cap="flat" cmpd="sng">
            <a:solidFill>
              <a:srgbClr val="9999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1" name="Google Shape;201;p37"/>
          <p:cNvCxnSpPr/>
          <p:nvPr/>
        </p:nvCxnSpPr>
        <p:spPr>
          <a:xfrm>
            <a:off x="2038300" y="329100"/>
            <a:ext cx="14967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cxnSp>
        <p:nvCxnSpPr>
          <p:cNvPr id="202" name="Google Shape;202;p37"/>
          <p:cNvCxnSpPr/>
          <p:nvPr/>
        </p:nvCxnSpPr>
        <p:spPr>
          <a:xfrm rot="10800000">
            <a:off x="711267" y="191200"/>
            <a:ext cx="0" cy="423570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203" name="Google Shape;203;p37"/>
          <p:cNvSpPr txBox="1"/>
          <p:nvPr/>
        </p:nvSpPr>
        <p:spPr>
          <a:xfrm>
            <a:off x="2307467" y="329100"/>
            <a:ext cx="9657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12.7 cm (5 in) </a:t>
            </a:r>
            <a:endParaRPr sz="1300"/>
          </a:p>
        </p:txBody>
      </p:sp>
      <p:sp>
        <p:nvSpPr>
          <p:cNvPr id="204" name="Google Shape;204;p37"/>
          <p:cNvSpPr txBox="1"/>
          <p:nvPr/>
        </p:nvSpPr>
        <p:spPr>
          <a:xfrm rot="-5400000">
            <a:off x="-367933" y="1498667"/>
            <a:ext cx="17655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34.3 cm (13.5 in)</a:t>
            </a:r>
            <a:endParaRPr sz="1300"/>
          </a:p>
        </p:txBody>
      </p:sp>
      <p:cxnSp>
        <p:nvCxnSpPr>
          <p:cNvPr id="205" name="Google Shape;205;p37"/>
          <p:cNvCxnSpPr/>
          <p:nvPr/>
        </p:nvCxnSpPr>
        <p:spPr>
          <a:xfrm rot="10800000">
            <a:off x="2749567" y="3630567"/>
            <a:ext cx="0" cy="562800"/>
          </a:xfrm>
          <a:prstGeom prst="straightConnector1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06" name="Google Shape;206;p37"/>
          <p:cNvSpPr txBox="1"/>
          <p:nvPr/>
        </p:nvSpPr>
        <p:spPr>
          <a:xfrm>
            <a:off x="2153567" y="4087333"/>
            <a:ext cx="11919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0000FF"/>
                </a:solidFill>
              </a:rPr>
              <a:t>Water Flow</a:t>
            </a:r>
            <a:endParaRPr sz="1300">
              <a:solidFill>
                <a:srgbClr val="0000FF"/>
              </a:solidFill>
            </a:endParaRPr>
          </a:p>
        </p:txBody>
      </p:sp>
      <p:sp>
        <p:nvSpPr>
          <p:cNvPr id="207" name="Google Shape;207;p37"/>
          <p:cNvSpPr/>
          <p:nvPr/>
        </p:nvSpPr>
        <p:spPr>
          <a:xfrm>
            <a:off x="1472568" y="1443800"/>
            <a:ext cx="392700" cy="2186700"/>
          </a:xfrm>
          <a:prstGeom prst="roundRect">
            <a:avLst>
              <a:gd name="adj" fmla="val 10829"/>
            </a:avLst>
          </a:prstGeom>
          <a:solidFill>
            <a:srgbClr val="6FA8DC">
              <a:alpha val="49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37"/>
          <p:cNvSpPr/>
          <p:nvPr/>
        </p:nvSpPr>
        <p:spPr>
          <a:xfrm>
            <a:off x="3708000" y="2027667"/>
            <a:ext cx="392700" cy="1691100"/>
          </a:xfrm>
          <a:prstGeom prst="roundRect">
            <a:avLst>
              <a:gd name="adj" fmla="val 10829"/>
            </a:avLst>
          </a:prstGeom>
          <a:solidFill>
            <a:srgbClr val="6FA8DC">
              <a:alpha val="49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37"/>
          <p:cNvSpPr/>
          <p:nvPr/>
        </p:nvSpPr>
        <p:spPr>
          <a:xfrm>
            <a:off x="326067" y="4821200"/>
            <a:ext cx="770400" cy="126000"/>
          </a:xfrm>
          <a:prstGeom prst="roundRect">
            <a:avLst>
              <a:gd name="adj" fmla="val 10829"/>
            </a:avLst>
          </a:prstGeom>
          <a:solidFill>
            <a:srgbClr val="6FA8DC">
              <a:alpha val="49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7"/>
          <p:cNvSpPr txBox="1"/>
          <p:nvPr/>
        </p:nvSpPr>
        <p:spPr>
          <a:xfrm>
            <a:off x="1034333" y="4650217"/>
            <a:ext cx="15561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Imaging Optics</a:t>
            </a:r>
            <a:endParaRPr sz="1300"/>
          </a:p>
        </p:txBody>
      </p:sp>
      <p:sp>
        <p:nvSpPr>
          <p:cNvPr id="211" name="Google Shape;211;p37"/>
          <p:cNvSpPr/>
          <p:nvPr/>
        </p:nvSpPr>
        <p:spPr>
          <a:xfrm>
            <a:off x="326067" y="5664417"/>
            <a:ext cx="770400" cy="126000"/>
          </a:xfrm>
          <a:prstGeom prst="roundRect">
            <a:avLst>
              <a:gd name="adj" fmla="val 10829"/>
            </a:avLst>
          </a:prstGeom>
          <a:solidFill>
            <a:srgbClr val="DC6FB4">
              <a:alpha val="49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7"/>
          <p:cNvSpPr txBox="1"/>
          <p:nvPr/>
        </p:nvSpPr>
        <p:spPr>
          <a:xfrm>
            <a:off x="1034333" y="5500733"/>
            <a:ext cx="15561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Cameras</a:t>
            </a:r>
            <a:endParaRPr sz="1300"/>
          </a:p>
        </p:txBody>
      </p:sp>
      <p:sp>
        <p:nvSpPr>
          <p:cNvPr id="213" name="Google Shape;213;p37"/>
          <p:cNvSpPr/>
          <p:nvPr/>
        </p:nvSpPr>
        <p:spPr>
          <a:xfrm>
            <a:off x="1472567" y="881200"/>
            <a:ext cx="392700" cy="562800"/>
          </a:xfrm>
          <a:prstGeom prst="roundRect">
            <a:avLst>
              <a:gd name="adj" fmla="val 10829"/>
            </a:avLst>
          </a:prstGeom>
          <a:solidFill>
            <a:srgbClr val="DC6FB4">
              <a:alpha val="49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37"/>
          <p:cNvSpPr/>
          <p:nvPr/>
        </p:nvSpPr>
        <p:spPr>
          <a:xfrm>
            <a:off x="3708000" y="1443800"/>
            <a:ext cx="392700" cy="562800"/>
          </a:xfrm>
          <a:prstGeom prst="roundRect">
            <a:avLst>
              <a:gd name="adj" fmla="val 10829"/>
            </a:avLst>
          </a:prstGeom>
          <a:solidFill>
            <a:srgbClr val="DC6FB4">
              <a:alpha val="49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37"/>
          <p:cNvSpPr/>
          <p:nvPr/>
        </p:nvSpPr>
        <p:spPr>
          <a:xfrm>
            <a:off x="326067" y="5954100"/>
            <a:ext cx="770400" cy="126000"/>
          </a:xfrm>
          <a:prstGeom prst="roundRect">
            <a:avLst>
              <a:gd name="adj" fmla="val 10829"/>
            </a:avLst>
          </a:prstGeom>
          <a:solidFill>
            <a:srgbClr val="38761D">
              <a:alpha val="474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37"/>
          <p:cNvSpPr txBox="1"/>
          <p:nvPr/>
        </p:nvSpPr>
        <p:spPr>
          <a:xfrm>
            <a:off x="1034333" y="5798515"/>
            <a:ext cx="15561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Compute</a:t>
            </a:r>
            <a:endParaRPr sz="1300"/>
          </a:p>
        </p:txBody>
      </p:sp>
      <p:sp>
        <p:nvSpPr>
          <p:cNvPr id="217" name="Google Shape;217;p37"/>
          <p:cNvSpPr/>
          <p:nvPr/>
        </p:nvSpPr>
        <p:spPr>
          <a:xfrm>
            <a:off x="3664000" y="486800"/>
            <a:ext cx="814500" cy="840300"/>
          </a:xfrm>
          <a:prstGeom prst="roundRect">
            <a:avLst>
              <a:gd name="adj" fmla="val 10829"/>
            </a:avLst>
          </a:prstGeom>
          <a:solidFill>
            <a:srgbClr val="38761D">
              <a:alpha val="474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37"/>
          <p:cNvSpPr/>
          <p:nvPr/>
        </p:nvSpPr>
        <p:spPr>
          <a:xfrm>
            <a:off x="1011600" y="486800"/>
            <a:ext cx="814500" cy="350400"/>
          </a:xfrm>
          <a:prstGeom prst="roundRect">
            <a:avLst>
              <a:gd name="adj" fmla="val 10829"/>
            </a:avLst>
          </a:prstGeom>
          <a:solidFill>
            <a:srgbClr val="38761D">
              <a:alpha val="474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7"/>
          <p:cNvSpPr txBox="1"/>
          <p:nvPr/>
        </p:nvSpPr>
        <p:spPr>
          <a:xfrm rot="-5400000">
            <a:off x="1375167" y="2011817"/>
            <a:ext cx="18645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4x Imaged Volume ~ 0.5 ul</a:t>
            </a:r>
            <a:endParaRPr sz="1100"/>
          </a:p>
        </p:txBody>
      </p:sp>
      <p:cxnSp>
        <p:nvCxnSpPr>
          <p:cNvPr id="220" name="Google Shape;220;p37"/>
          <p:cNvCxnSpPr>
            <a:stCxn id="219" idx="1"/>
          </p:cNvCxnSpPr>
          <p:nvPr/>
        </p:nvCxnSpPr>
        <p:spPr>
          <a:xfrm>
            <a:off x="2307417" y="3140417"/>
            <a:ext cx="0" cy="22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21" name="Google Shape;221;p37"/>
          <p:cNvSpPr txBox="1"/>
          <p:nvPr/>
        </p:nvSpPr>
        <p:spPr>
          <a:xfrm rot="-5400000">
            <a:off x="2175700" y="1779400"/>
            <a:ext cx="21045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/>
              <a:t>0.5x  Imaged Volume ~ 0.5 ml</a:t>
            </a:r>
            <a:endParaRPr sz="1100"/>
          </a:p>
        </p:txBody>
      </p:sp>
      <p:cxnSp>
        <p:nvCxnSpPr>
          <p:cNvPr id="222" name="Google Shape;222;p37"/>
          <p:cNvCxnSpPr>
            <a:stCxn id="221" idx="1"/>
          </p:cNvCxnSpPr>
          <p:nvPr/>
        </p:nvCxnSpPr>
        <p:spPr>
          <a:xfrm>
            <a:off x="3227950" y="3028000"/>
            <a:ext cx="0" cy="224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23" name="Google Shape;223;p37"/>
          <p:cNvSpPr/>
          <p:nvPr/>
        </p:nvSpPr>
        <p:spPr>
          <a:xfrm>
            <a:off x="1096467" y="1197767"/>
            <a:ext cx="392700" cy="2432700"/>
          </a:xfrm>
          <a:prstGeom prst="roundRect">
            <a:avLst>
              <a:gd name="adj" fmla="val 10829"/>
            </a:avLst>
          </a:prstGeom>
          <a:solidFill>
            <a:srgbClr val="6FDCD7">
              <a:alpha val="49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37"/>
          <p:cNvSpPr/>
          <p:nvPr/>
        </p:nvSpPr>
        <p:spPr>
          <a:xfrm>
            <a:off x="4100800" y="2420467"/>
            <a:ext cx="392700" cy="1288500"/>
          </a:xfrm>
          <a:prstGeom prst="roundRect">
            <a:avLst>
              <a:gd name="adj" fmla="val 10829"/>
            </a:avLst>
          </a:prstGeom>
          <a:solidFill>
            <a:srgbClr val="6FDCD7">
              <a:alpha val="49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37"/>
          <p:cNvSpPr/>
          <p:nvPr/>
        </p:nvSpPr>
        <p:spPr>
          <a:xfrm>
            <a:off x="326067" y="5129250"/>
            <a:ext cx="770400" cy="126000"/>
          </a:xfrm>
          <a:prstGeom prst="roundRect">
            <a:avLst>
              <a:gd name="adj" fmla="val 10829"/>
            </a:avLst>
          </a:prstGeom>
          <a:solidFill>
            <a:srgbClr val="6FDCD7">
              <a:alpha val="49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37"/>
          <p:cNvSpPr txBox="1"/>
          <p:nvPr/>
        </p:nvSpPr>
        <p:spPr>
          <a:xfrm>
            <a:off x="1025218" y="4956864"/>
            <a:ext cx="22332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Shadow/Holo Illumination</a:t>
            </a:r>
            <a:endParaRPr sz="1300"/>
          </a:p>
        </p:txBody>
      </p:sp>
      <p:sp>
        <p:nvSpPr>
          <p:cNvPr id="227" name="Google Shape;227;p37"/>
          <p:cNvSpPr/>
          <p:nvPr/>
        </p:nvSpPr>
        <p:spPr>
          <a:xfrm>
            <a:off x="1877433" y="2915633"/>
            <a:ext cx="184500" cy="224700"/>
          </a:xfrm>
          <a:prstGeom prst="roundRect">
            <a:avLst>
              <a:gd name="adj" fmla="val 10829"/>
            </a:avLst>
          </a:prstGeom>
          <a:solidFill>
            <a:srgbClr val="DCD56F">
              <a:alpha val="49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8" name="Google Shape;228;p37"/>
          <p:cNvSpPr/>
          <p:nvPr/>
        </p:nvSpPr>
        <p:spPr>
          <a:xfrm>
            <a:off x="1874467" y="3669967"/>
            <a:ext cx="184500" cy="224700"/>
          </a:xfrm>
          <a:prstGeom prst="roundRect">
            <a:avLst>
              <a:gd name="adj" fmla="val 10829"/>
            </a:avLst>
          </a:prstGeom>
          <a:solidFill>
            <a:srgbClr val="DCD56F">
              <a:alpha val="49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37"/>
          <p:cNvSpPr/>
          <p:nvPr/>
        </p:nvSpPr>
        <p:spPr>
          <a:xfrm>
            <a:off x="3475483" y="2915633"/>
            <a:ext cx="184500" cy="224700"/>
          </a:xfrm>
          <a:prstGeom prst="roundRect">
            <a:avLst>
              <a:gd name="adj" fmla="val 10829"/>
            </a:avLst>
          </a:prstGeom>
          <a:solidFill>
            <a:srgbClr val="DCD56F">
              <a:alpha val="49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37"/>
          <p:cNvSpPr/>
          <p:nvPr/>
        </p:nvSpPr>
        <p:spPr>
          <a:xfrm>
            <a:off x="3472517" y="3669967"/>
            <a:ext cx="184500" cy="224700"/>
          </a:xfrm>
          <a:prstGeom prst="roundRect">
            <a:avLst>
              <a:gd name="adj" fmla="val 10829"/>
            </a:avLst>
          </a:prstGeom>
          <a:solidFill>
            <a:srgbClr val="DCD56F">
              <a:alpha val="49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37"/>
          <p:cNvSpPr/>
          <p:nvPr/>
        </p:nvSpPr>
        <p:spPr>
          <a:xfrm>
            <a:off x="326067" y="5396833"/>
            <a:ext cx="770400" cy="126000"/>
          </a:xfrm>
          <a:prstGeom prst="roundRect">
            <a:avLst>
              <a:gd name="adj" fmla="val 10829"/>
            </a:avLst>
          </a:prstGeom>
          <a:solidFill>
            <a:srgbClr val="DCD56F">
              <a:alpha val="491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37"/>
          <p:cNvSpPr txBox="1"/>
          <p:nvPr/>
        </p:nvSpPr>
        <p:spPr>
          <a:xfrm>
            <a:off x="1016807" y="5213748"/>
            <a:ext cx="2233200" cy="39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Darkfield Illumination</a:t>
            </a:r>
            <a:endParaRPr sz="1300"/>
          </a:p>
        </p:txBody>
      </p:sp>
      <p:sp>
        <p:nvSpPr>
          <p:cNvPr id="233" name="Google Shape;233;p37"/>
          <p:cNvSpPr/>
          <p:nvPr/>
        </p:nvSpPr>
        <p:spPr>
          <a:xfrm>
            <a:off x="4100800" y="1327200"/>
            <a:ext cx="392700" cy="1020000"/>
          </a:xfrm>
          <a:prstGeom prst="roundRect">
            <a:avLst>
              <a:gd name="adj" fmla="val 0"/>
            </a:avLst>
          </a:prstGeom>
          <a:solidFill>
            <a:srgbClr val="38761D">
              <a:alpha val="474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7"/>
          <p:cNvSpPr/>
          <p:nvPr/>
        </p:nvSpPr>
        <p:spPr>
          <a:xfrm>
            <a:off x="1025233" y="837200"/>
            <a:ext cx="464100" cy="350400"/>
          </a:xfrm>
          <a:prstGeom prst="roundRect">
            <a:avLst>
              <a:gd name="adj" fmla="val 10829"/>
            </a:avLst>
          </a:prstGeom>
          <a:solidFill>
            <a:srgbClr val="38761D">
              <a:alpha val="474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7"/>
          <p:cNvSpPr txBox="1"/>
          <p:nvPr/>
        </p:nvSpPr>
        <p:spPr>
          <a:xfrm>
            <a:off x="4422367" y="6191300"/>
            <a:ext cx="4085700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/>
              <a:t>Example of Planktivore mounted on the nose of the Spray Glider</a:t>
            </a:r>
            <a:endParaRPr sz="1300"/>
          </a:p>
        </p:txBody>
      </p:sp>
      <p:graphicFrame>
        <p:nvGraphicFramePr>
          <p:cNvPr id="236" name="Google Shape;236;p37"/>
          <p:cNvGraphicFramePr/>
          <p:nvPr/>
        </p:nvGraphicFramePr>
        <p:xfrm>
          <a:off x="4934500" y="13596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{A2B4D753-0398-4E0A-97A4-216C4D3C2908}</a:tableStyleId>
              </a:tblPr>
              <a:tblGrid>
                <a:gridCol w="165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/>
                        <a:t>Size</a:t>
                      </a:r>
                      <a:endParaRPr sz="1100" b="1"/>
                    </a:p>
                  </a:txBody>
                  <a:tcPr marL="84675" marR="84675" marT="84675" marB="846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lang="en-US" sz="1100">
                          <a:solidFill>
                            <a:schemeClr val="dk1"/>
                          </a:solidFill>
                        </a:rPr>
                        <a:t>34.3 cm x 30.5 cm x 8.9 cm</a:t>
                      </a: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(13.5” x 12“ x 3.5“)</a:t>
                      </a:r>
                      <a:endParaRPr sz="1100"/>
                    </a:p>
                  </a:txBody>
                  <a:tcPr marL="84675" marR="84675" marT="84675" marB="8467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6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/>
                        <a:t>Depth Rating</a:t>
                      </a:r>
                      <a:endParaRPr sz="1100" b="1"/>
                    </a:p>
                  </a:txBody>
                  <a:tcPr marL="84675" marR="84675" marT="84675" marB="846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2000 m</a:t>
                      </a:r>
                      <a:endParaRPr sz="1100"/>
                    </a:p>
                  </a:txBody>
                  <a:tcPr marL="84675" marR="84675" marT="84675" marB="8467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/>
                        <a:t>Weight</a:t>
                      </a:r>
                      <a:endParaRPr sz="1100" b="1"/>
                    </a:p>
                  </a:txBody>
                  <a:tcPr marL="84675" marR="84675" marT="84675" marB="846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15 lbs / 6.8 Kg (air)</a:t>
                      </a:r>
                      <a:br>
                        <a:rPr lang="en-US" sz="1100"/>
                      </a:br>
                      <a:r>
                        <a:rPr lang="en-US" sz="1100"/>
                        <a:t>Neutral in seawater</a:t>
                      </a:r>
                      <a:endParaRPr sz="1100"/>
                    </a:p>
                  </a:txBody>
                  <a:tcPr marL="84675" marR="84675" marT="84675" marB="8467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/>
                        <a:t>Imaging Modes</a:t>
                      </a:r>
                      <a:endParaRPr sz="1100" b="1"/>
                    </a:p>
                  </a:txBody>
                  <a:tcPr marL="84675" marR="84675" marT="84675" marB="846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Shadowgraph/ Holography</a:t>
                      </a:r>
                      <a:endParaRPr sz="1100"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>
                          <a:solidFill>
                            <a:schemeClr val="dk1"/>
                          </a:solidFill>
                        </a:rPr>
                        <a:t>Color Darkfield</a:t>
                      </a:r>
                      <a:endParaRPr sz="1100"/>
                    </a:p>
                  </a:txBody>
                  <a:tcPr marL="84675" marR="84675" marT="84675" marB="8467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0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/>
                        <a:t>Magnification</a:t>
                      </a:r>
                      <a:endParaRPr sz="1100" b="1"/>
                    </a:p>
                  </a:txBody>
                  <a:tcPr marL="84675" marR="84675" marT="84675" marB="846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0.5x and 4.0x</a:t>
                      </a:r>
                      <a:endParaRPr sz="1100"/>
                    </a:p>
                  </a:txBody>
                  <a:tcPr marL="84675" marR="84675" marT="84675" marB="8467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/>
                        <a:t>Optical Resolution</a:t>
                      </a:r>
                      <a:endParaRPr sz="1100" b="1"/>
                    </a:p>
                  </a:txBody>
                  <a:tcPr marL="84675" marR="84675" marT="84675" marB="846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2 um (4x mag)</a:t>
                      </a:r>
                      <a:br>
                        <a:rPr lang="en-US" sz="1100"/>
                      </a:br>
                      <a:r>
                        <a:rPr lang="en-US" sz="1100"/>
                        <a:t>20 um (0.5x mag)</a:t>
                      </a:r>
                      <a:endParaRPr sz="1100"/>
                    </a:p>
                  </a:txBody>
                  <a:tcPr marL="84675" marR="84675" marT="84675" marB="8467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/>
                        <a:t>Minimum Object</a:t>
                      </a:r>
                      <a:endParaRPr sz="1100" b="1"/>
                    </a:p>
                  </a:txBody>
                  <a:tcPr marL="84675" marR="84675" marT="84675" marB="846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20 um (4x mag)</a:t>
                      </a:r>
                      <a:br>
                        <a:rPr lang="en-US" sz="1100"/>
                      </a:br>
                      <a:r>
                        <a:rPr lang="en-US" sz="1100"/>
                        <a:t>200 um (0.5x mag)</a:t>
                      </a:r>
                      <a:endParaRPr sz="1100"/>
                    </a:p>
                  </a:txBody>
                  <a:tcPr marL="84675" marR="84675" marT="84675" marB="8467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8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/>
                        <a:t>Imaged Volume</a:t>
                      </a:r>
                      <a:endParaRPr sz="1100" b="1"/>
                    </a:p>
                  </a:txBody>
                  <a:tcPr marL="84675" marR="84675" marT="84675" marB="846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0.5 uL (4x mag)</a:t>
                      </a:r>
                      <a:br>
                        <a:rPr lang="en-US" sz="1100"/>
                      </a:br>
                      <a:r>
                        <a:rPr lang="en-US" sz="1100"/>
                        <a:t>0.5 mL (0.5x mag)</a:t>
                      </a:r>
                      <a:endParaRPr sz="1100"/>
                    </a:p>
                  </a:txBody>
                  <a:tcPr marL="84675" marR="84675" marT="84675" marB="8467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82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b="1"/>
                        <a:t>Sample Rate</a:t>
                      </a:r>
                      <a:endParaRPr sz="1100" b="1"/>
                    </a:p>
                  </a:txBody>
                  <a:tcPr marL="84675" marR="84675" marT="84675" marB="8467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20 uL / s (4x mag)</a:t>
                      </a:r>
                      <a:br>
                        <a:rPr lang="en-US" sz="1100"/>
                      </a:br>
                      <a:r>
                        <a:rPr lang="en-US" sz="1100"/>
                        <a:t>20 mL / s (0.5x mag)</a:t>
                      </a:r>
                      <a:endParaRPr sz="1100"/>
                    </a:p>
                  </a:txBody>
                  <a:tcPr marL="84675" marR="84675" marT="84675" marB="84675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100" cy="1600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Fluum</a:t>
            </a:r>
            <a:endParaRPr/>
          </a:p>
        </p:txBody>
      </p:sp>
      <p:sp>
        <p:nvSpPr>
          <p:cNvPr id="243" name="Google Shape;243;p3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en-US"/>
              <a:t>Close circuit flume, aka, Fluum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/>
              <a:t>Design based on Vogel Flume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/>
              <a:t>0 to 1m/s flow rate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/>
              <a:t>Modular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/>
              <a:t>Custom imaging flow section with a 3D printed mockup of Planktivore housing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-US"/>
              <a:t>Imaging target port for adding calibrated glass beads, plankton</a:t>
            </a:r>
            <a:endParaRPr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4" name="Google Shape;24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1848" y="913625"/>
            <a:ext cx="6862151" cy="539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9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 b="0">
                <a:solidFill>
                  <a:schemeClr val="dk1"/>
                </a:solidFill>
              </a:rPr>
              <a:t>Illumination Modes</a:t>
            </a:r>
            <a:endParaRPr sz="3600"/>
          </a:p>
        </p:txBody>
      </p:sp>
      <p:sp>
        <p:nvSpPr>
          <p:cNvPr id="251" name="Google Shape;251;p39"/>
          <p:cNvSpPr txBox="1">
            <a:spLocks noGrp="1"/>
          </p:cNvSpPr>
          <p:nvPr>
            <p:ph type="body" idx="1"/>
          </p:nvPr>
        </p:nvSpPr>
        <p:spPr>
          <a:xfrm>
            <a:off x="57225" y="1181100"/>
            <a:ext cx="5757000" cy="5019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42900" algn="l" rtl="0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Holography</a:t>
            </a:r>
            <a:endParaRPr b="1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Pro: 3D position and large imaged volume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Pro: High resolution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Con: Dense 3D reconstruction is computationally intensive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Con: Reconstructed images suffer from speckle noise</a:t>
            </a:r>
            <a:endParaRPr sz="150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Shadowgraph</a:t>
            </a:r>
            <a:endParaRPr b="1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Pro: Larger imaged volume than darkfield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Pro: Fast ROI processing is straightforward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Con: Smaller imaged volume than holography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Con: Lower optical resolution than holography</a:t>
            </a:r>
            <a:endParaRPr sz="1500">
              <a:solidFill>
                <a:srgbClr val="595959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b="1"/>
              <a:t>Color Darkfield</a:t>
            </a:r>
            <a:endParaRPr b="1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Pro: Excellent color reproduction and high contrast for transparent objects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Pro: Fast ROI processing is straightforward</a:t>
            </a:r>
            <a:endParaRPr sz="1500"/>
          </a:p>
          <a:p>
            <a:pPr marL="914400" lvl="1" indent="-3238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500"/>
              <a:buChar char="•"/>
            </a:pPr>
            <a:r>
              <a:rPr lang="en-US" sz="1500"/>
              <a:t>Con: Small imaged volume compared to other methods</a:t>
            </a:r>
            <a:endParaRPr sz="1500">
              <a:solidFill>
                <a:srgbClr val="595959"/>
              </a:solidFill>
            </a:endParaRPr>
          </a:p>
        </p:txBody>
      </p:sp>
      <p:pic>
        <p:nvPicPr>
          <p:cNvPr id="252" name="Google Shape;25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14225" y="666800"/>
            <a:ext cx="6169301" cy="614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40"/>
          <p:cNvSpPr txBox="1"/>
          <p:nvPr/>
        </p:nvSpPr>
        <p:spPr>
          <a:xfrm>
            <a:off x="311700" y="1076275"/>
            <a:ext cx="10803900" cy="54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00"/>
              <a:buChar char="●"/>
            </a:pPr>
            <a:r>
              <a:rPr lang="en-US" sz="2300" b="1">
                <a:solidFill>
                  <a:srgbClr val="595959"/>
                </a:solidFill>
              </a:rPr>
              <a:t>Free-space, free-flow Plankton Microscope ‘Instrument’ for MBARI assets</a:t>
            </a:r>
            <a:endParaRPr sz="2300" b="1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>
                <a:solidFill>
                  <a:srgbClr val="595959"/>
                </a:solidFill>
              </a:rPr>
              <a:t>New concept originated by Paul Roberts to better utilize the housing volume for extended magnification and illumination modes</a:t>
            </a:r>
            <a:endParaRPr sz="19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>
                <a:solidFill>
                  <a:srgbClr val="595959"/>
                </a:solidFill>
              </a:rPr>
              <a:t>Serial Instrument for LRAUV, Glider, Profiling float, mini-ROV, ROV (2000m)</a:t>
            </a:r>
            <a:endParaRPr sz="19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>
                <a:solidFill>
                  <a:srgbClr val="595959"/>
                </a:solidFill>
              </a:rPr>
              <a:t>Leverages design principles from field proven Scripps Zooglider / Zoocam (Ohman)</a:t>
            </a:r>
            <a:endParaRPr sz="19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>
                <a:solidFill>
                  <a:srgbClr val="595959"/>
                </a:solidFill>
              </a:rPr>
              <a:t>Designed for persistent deployments, bio-fouling mitigation</a:t>
            </a:r>
            <a:endParaRPr sz="19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>
                <a:solidFill>
                  <a:srgbClr val="595959"/>
                </a:solidFill>
              </a:rPr>
              <a:t>~$15K cost of build</a:t>
            </a:r>
            <a:endParaRPr sz="1900">
              <a:solidFill>
                <a:srgbClr val="595959"/>
              </a:solidFill>
            </a:endParaRPr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00"/>
              <a:buChar char="●"/>
            </a:pPr>
            <a:r>
              <a:rPr lang="en-US" sz="2300" b="1">
                <a:solidFill>
                  <a:srgbClr val="595959"/>
                </a:solidFill>
              </a:rPr>
              <a:t>Two magnification ranges</a:t>
            </a:r>
            <a:r>
              <a:rPr lang="en-US" sz="2300">
                <a:solidFill>
                  <a:srgbClr val="595959"/>
                </a:solidFill>
              </a:rPr>
              <a:t> </a:t>
            </a:r>
            <a:endParaRPr sz="23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>
                <a:solidFill>
                  <a:srgbClr val="595959"/>
                </a:solidFill>
              </a:rPr>
              <a:t>10µm to 2cm with real-time particle size stats and automated id</a:t>
            </a:r>
            <a:endParaRPr sz="1900">
              <a:solidFill>
                <a:srgbClr val="595959"/>
              </a:solidFill>
            </a:endParaRPr>
          </a:p>
          <a:p>
            <a:pPr marL="457200" lvl="0" indent="-3746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300"/>
              <a:buChar char="●"/>
            </a:pPr>
            <a:r>
              <a:rPr lang="en-US" sz="2300" b="1">
                <a:solidFill>
                  <a:srgbClr val="595959"/>
                </a:solidFill>
              </a:rPr>
              <a:t>Three illumination modes</a:t>
            </a:r>
            <a:endParaRPr sz="2300" b="1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 b="1">
                <a:solidFill>
                  <a:srgbClr val="595959"/>
                </a:solidFill>
              </a:rPr>
              <a:t>Shadowgraph</a:t>
            </a:r>
            <a:endParaRPr sz="19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 b="1">
                <a:solidFill>
                  <a:srgbClr val="595959"/>
                </a:solidFill>
              </a:rPr>
              <a:t>Darkfield</a:t>
            </a:r>
            <a:endParaRPr sz="1900">
              <a:solidFill>
                <a:srgbClr val="595959"/>
              </a:solidFill>
            </a:endParaRPr>
          </a:p>
          <a:p>
            <a:pPr marL="914400" lvl="1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900"/>
              <a:buChar char="○"/>
            </a:pPr>
            <a:r>
              <a:rPr lang="en-US" sz="1900" b="1">
                <a:solidFill>
                  <a:srgbClr val="595959"/>
                </a:solidFill>
              </a:rPr>
              <a:t>Holographic</a:t>
            </a:r>
            <a:endParaRPr sz="1900">
              <a:solidFill>
                <a:srgbClr val="595959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900">
              <a:solidFill>
                <a:srgbClr val="595959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300" b="1">
              <a:solidFill>
                <a:srgbClr val="595959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800">
              <a:solidFill>
                <a:srgbClr val="595959"/>
              </a:solidFill>
            </a:endParaRPr>
          </a:p>
        </p:txBody>
      </p:sp>
      <p:sp>
        <p:nvSpPr>
          <p:cNvPr id="259" name="Google Shape;259;p40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0">
                <a:solidFill>
                  <a:schemeClr val="dk1"/>
                </a:solidFill>
              </a:rPr>
              <a:t>Planktivore: ‘What’</a:t>
            </a:r>
            <a:endParaRPr sz="3600"/>
          </a:p>
        </p:txBody>
      </p:sp>
      <p:pic>
        <p:nvPicPr>
          <p:cNvPr id="260" name="Google Shape;26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80675" y="4367175"/>
            <a:ext cx="2498850" cy="241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1"/>
          <p:cNvSpPr txBox="1">
            <a:spLocks noGrp="1"/>
          </p:cNvSpPr>
          <p:nvPr>
            <p:ph type="title"/>
          </p:nvPr>
        </p:nvSpPr>
        <p:spPr>
          <a:xfrm>
            <a:off x="415500" y="365125"/>
            <a:ext cx="11360700" cy="6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700">
                <a:solidFill>
                  <a:schemeClr val="dk1"/>
                </a:solidFill>
              </a:rPr>
              <a:t>902004 Planktivore: Plankton Imaging and Particle Size Instrument</a:t>
            </a:r>
            <a:endParaRPr sz="2700"/>
          </a:p>
        </p:txBody>
      </p:sp>
      <p:sp>
        <p:nvSpPr>
          <p:cNvPr id="267" name="Google Shape;267;p41"/>
          <p:cNvSpPr txBox="1">
            <a:spLocks noGrp="1"/>
          </p:cNvSpPr>
          <p:nvPr>
            <p:ph type="body" idx="1"/>
          </p:nvPr>
        </p:nvSpPr>
        <p:spPr>
          <a:xfrm>
            <a:off x="415600" y="940700"/>
            <a:ext cx="11360700" cy="531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1"/>
              <a:t>What:</a:t>
            </a:r>
            <a:r>
              <a:rPr lang="en-US" sz="2400"/>
              <a:t>  In-Situ Plankton Microscope (10µm to 2cm) with particle size spectra. </a:t>
            </a:r>
            <a:endParaRPr sz="2400"/>
          </a:p>
          <a:p>
            <a:pPr marL="1219200" lvl="1" indent="-444500" algn="l" rtl="0">
              <a:spcBef>
                <a:spcPts val="500"/>
              </a:spcBef>
              <a:spcAft>
                <a:spcPts val="0"/>
              </a:spcAft>
              <a:buSzPts val="2200"/>
              <a:buChar char="•"/>
            </a:pPr>
            <a:r>
              <a:rPr lang="en-US" sz="2200"/>
              <a:t>For MBARI assets: LRAUV, Glider, Profiling float, ROV.</a:t>
            </a:r>
            <a:endParaRPr sz="2200"/>
          </a:p>
          <a:p>
            <a:pPr marL="1143000" lvl="2" indent="-241300" algn="l" rtl="0"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sz="2000"/>
              <a:t>First integration on Spray Glider for May 2021 deployment, CENCOOS funding.</a:t>
            </a:r>
            <a:endParaRPr sz="2000"/>
          </a:p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1"/>
              <a:t>Why:</a:t>
            </a:r>
            <a:r>
              <a:rPr lang="en-US" sz="2400"/>
              <a:t>  Biological Oceanography, imaging primary producers and consumers</a:t>
            </a:r>
            <a:endParaRPr sz="2400"/>
          </a:p>
          <a:p>
            <a:pPr marL="1219200" lvl="1" indent="-444500" algn="l" rtl="0">
              <a:spcBef>
                <a:spcPts val="500"/>
              </a:spcBef>
              <a:spcAft>
                <a:spcPts val="0"/>
              </a:spcAft>
              <a:buSzPts val="2200"/>
              <a:buChar char="•"/>
            </a:pPr>
            <a:r>
              <a:rPr lang="en-US" sz="2200"/>
              <a:t>Current imaging methods have a “blind-spot” at critical size ranges</a:t>
            </a:r>
            <a:endParaRPr sz="2200"/>
          </a:p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b="1"/>
              <a:t>How:</a:t>
            </a:r>
            <a:r>
              <a:rPr lang="en-US" sz="2400"/>
              <a:t>  MBARI design engineering to leverage and improve Scripps Zoocam</a:t>
            </a:r>
            <a:endParaRPr sz="2400"/>
          </a:p>
          <a:p>
            <a:pPr marL="1219200" lvl="1" indent="-444500" algn="l" rtl="0">
              <a:spcBef>
                <a:spcPts val="500"/>
              </a:spcBef>
              <a:spcAft>
                <a:spcPts val="0"/>
              </a:spcAft>
              <a:buSzPts val="2200"/>
              <a:buChar char="•"/>
            </a:pPr>
            <a:r>
              <a:rPr lang="en-US" sz="2200"/>
              <a:t>Extend size range down to 10µm</a:t>
            </a:r>
            <a:r>
              <a:rPr lang="en-US" sz="2400"/>
              <a:t> </a:t>
            </a:r>
            <a:r>
              <a:rPr lang="en-US" sz="2200"/>
              <a:t>and add lighting modes.   Add particle size spectra with a roadmap to automated identification with machine learning.</a:t>
            </a:r>
            <a:endParaRPr sz="2400"/>
          </a:p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400" b="1"/>
              <a:t>2021 Plans:  </a:t>
            </a:r>
            <a:endParaRPr sz="2400" b="1"/>
          </a:p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CENCOOS funding Aug 2020.   Feasibility study partially completed, re-prioritizing project (8/2020) towards first design iteration for Spray Glider with shadowgraph lighting.    </a:t>
            </a:r>
            <a:endParaRPr/>
          </a:p>
          <a:p>
            <a:pPr marL="2286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Housing design has started, lighting and imaging development aided by a custom designed 0 to 1m/s flow rate flume.   Machine vision on NVidia Xavier NX.</a:t>
            </a:r>
            <a:endParaRPr/>
          </a:p>
          <a:p>
            <a:pPr marL="1219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9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1185</Words>
  <Application>Microsoft Office PowerPoint</Application>
  <PresentationFormat>Widescreen</PresentationFormat>
  <Paragraphs>159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Roboto</vt:lpstr>
      <vt:lpstr>Arial</vt:lpstr>
      <vt:lpstr>Times New Roman</vt:lpstr>
      <vt:lpstr>Calibri</vt:lpstr>
      <vt:lpstr>Office Theme</vt:lpstr>
      <vt:lpstr>Office Theme</vt:lpstr>
      <vt:lpstr>902004 Planktivore:  In-Situ Smart Microscope  </vt:lpstr>
      <vt:lpstr>902004 – Planktivore,  In-situ Smart Microscope Instrument for Autonomous Vehicles</vt:lpstr>
      <vt:lpstr>902004 – Planktivore In-situ Smart Microscope Instrument for Autonomous Vehicles</vt:lpstr>
      <vt:lpstr>Planktivore: ‘Why’ - Fills the gap between 10 µm to 2 cm</vt:lpstr>
      <vt:lpstr>PowerPoint Presentation</vt:lpstr>
      <vt:lpstr>Fluum</vt:lpstr>
      <vt:lpstr>Illumination Modes</vt:lpstr>
      <vt:lpstr>Planktivore: ‘What’</vt:lpstr>
      <vt:lpstr>902004 Planktivore: Plankton Imaging and Particle Size Instrument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902004 Planktivore:  In-Situ Smart Microscope  </dc:title>
  <dc:creator>tm</dc:creator>
  <cp:lastModifiedBy>tm</cp:lastModifiedBy>
  <cp:revision>1</cp:revision>
  <dcterms:modified xsi:type="dcterms:W3CDTF">2020-10-19T23:13:52Z</dcterms:modified>
</cp:coreProperties>
</file>