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5143500" cx="9144000"/>
  <p:notesSz cx="6858000" cy="9144000"/>
  <p:embeddedFontLst>
    <p:embeddedFont>
      <p:font typeface="Roboto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B17D902-5EE2-40AA-A2B8-E02D2E1A7276}">
  <a:tblStyle styleId="{4B17D902-5EE2-40AA-A2B8-E02D2E1A72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5E312E20-1BD8-49E1-81C6-A298CEFB1C2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Roboto-bold.fntdata"/><Relationship Id="rId12" Type="http://schemas.openxmlformats.org/officeDocument/2006/relationships/slide" Target="slides/slide6.xml"/><Relationship Id="rId34" Type="http://schemas.openxmlformats.org/officeDocument/2006/relationships/font" Target="fonts/Roboto-regular.fntdata"/><Relationship Id="rId15" Type="http://schemas.openxmlformats.org/officeDocument/2006/relationships/slide" Target="slides/slide9.xml"/><Relationship Id="rId37" Type="http://schemas.openxmlformats.org/officeDocument/2006/relationships/font" Target="fonts/Roboto-boldItalic.fntdata"/><Relationship Id="rId14" Type="http://schemas.openxmlformats.org/officeDocument/2006/relationships/slide" Target="slides/slide8.xml"/><Relationship Id="rId36" Type="http://schemas.openxmlformats.org/officeDocument/2006/relationships/font" Target="fonts/Roboto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465f7484fc_0_9:notes"/>
          <p:cNvSpPr/>
          <p:nvPr>
            <p:ph idx="2" type="sldImg"/>
          </p:nvPr>
        </p:nvSpPr>
        <p:spPr>
          <a:xfrm>
            <a:off x="1885950" y="1143000"/>
            <a:ext cx="30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g2465f7484fc_0_9:notes"/>
          <p:cNvSpPr txBox="1"/>
          <p:nvPr>
            <p:ph idx="1" type="body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‘Plank’ton = </a:t>
            </a: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 small and microscopic organisms drifting or floating in the sea or fresh water, consisting chiefly of diatoms, protozoans, small crustaceans, and the eggs and larval stages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‘I’ = Image, internet digitized and processed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‘Vore’ = Devour, Eat, Digest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2465f7484fc_0_9:notes"/>
          <p:cNvSpPr txBox="1"/>
          <p:nvPr>
            <p:ph idx="12" type="sldNum"/>
          </p:nvPr>
        </p:nvSpPr>
        <p:spPr>
          <a:xfrm>
            <a:off x="3884613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46027379a1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46027379a1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595959"/>
                </a:solidFill>
              </a:rPr>
              <a:t>Key point: imaging worked great, vehicle access was a challenge, didn’t glide well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46027379a1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46027379a1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595959"/>
                </a:solidFill>
              </a:rPr>
              <a:t>Key point: imaging works great, we expect integration to work well (ref Chiton same mech/software interface)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46027379a1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46027379a1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 projects instead of names…   PI agnostic, List projects  </a:t>
            </a:r>
            <a:r>
              <a:rPr lang="en" sz="1400">
                <a:solidFill>
                  <a:srgbClr val="595959"/>
                </a:solidFill>
              </a:rPr>
              <a:t>In-situ organism detection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‘Team’ 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CANON  Francisco Chavez: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Regional scale, CANON participation, 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Steve Haddock:(midwater large gelatinous plankton, far reaching results)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Optical measurement, Plankton proxy validation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zooplankton enumeration for prey-field and nearest-neighbor density calculations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Henry Ruhl:Biological carbon pump (sample contionuously over large scales)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Long duration, consistent space-time coverage of regional-scale features (cal current or m2)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Kelly Benoit-Bird: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Optical validation of Acoustical measurements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Colleen Durkin: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sustained diel measurements, same as Paul re Sinker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John Ryan: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EcoHAB, thin layer fan, PN detection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Yanwu Zhang: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like Chiton, front following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1D1C1D"/>
                </a:solidFill>
              </a:rPr>
              <a:t>Monique Messie:</a:t>
            </a:r>
            <a:endParaRPr sz="1150">
              <a:solidFill>
                <a:srgbClr val="1D1C1D"/>
              </a:solidFill>
            </a:endParaRPr>
          </a:p>
          <a:p>
            <a:pPr indent="-301625" lvl="0" marL="457200" rtl="0" algn="l"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150"/>
              <a:buChar char="-"/>
            </a:pPr>
            <a:r>
              <a:rPr lang="en" sz="1150">
                <a:solidFill>
                  <a:srgbClr val="1D1C1D"/>
                </a:solidFill>
              </a:rPr>
              <a:t>Plankton proxy,</a:t>
            </a:r>
            <a:endParaRPr sz="1150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465f7484fc_0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465f7484fc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Abstract document lists and exuberant request of 12 deployments.   This number of days is equal to the DMO allocation for all LRAUV vehicles.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465f7484fc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465f7484fc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46027379a1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246027379a1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4676e9dc1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4676e9dc1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46027379a1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46027379a1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46027379a1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246027379a1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47f788368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47f788368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 sz="1800">
                <a:solidFill>
                  <a:srgbClr val="595959"/>
                </a:solidFill>
              </a:rPr>
              <a:t>What is Planktivore? (probably an animation, stepping through the three topics):</a:t>
            </a:r>
            <a:endParaRPr sz="1800">
              <a:solidFill>
                <a:srgbClr val="595959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 sz="1400">
                <a:solidFill>
                  <a:srgbClr val="595959"/>
                </a:solidFill>
              </a:rPr>
              <a:t>Stommel diagram, optical imaging, etc (PAUL, bedazzle)</a:t>
            </a:r>
            <a:endParaRPr sz="1400">
              <a:solidFill>
                <a:srgbClr val="595959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 sz="1400">
                <a:solidFill>
                  <a:srgbClr val="595959"/>
                </a:solidFill>
              </a:rPr>
              <a:t>V1 photo and example deployments and images</a:t>
            </a:r>
            <a:endParaRPr sz="1400">
              <a:solidFill>
                <a:srgbClr val="595959"/>
              </a:solidFill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 sz="1400">
                <a:solidFill>
                  <a:srgbClr val="595959"/>
                </a:solidFill>
              </a:rPr>
              <a:t>Key point: imaging worked great, vehicle access was a challenge, didn’t glide well</a:t>
            </a:r>
            <a:endParaRPr sz="1400">
              <a:solidFill>
                <a:srgbClr val="595959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 sz="1400">
                <a:solidFill>
                  <a:srgbClr val="595959"/>
                </a:solidFill>
              </a:rPr>
              <a:t>V2 photo and example deployments and images</a:t>
            </a:r>
            <a:endParaRPr sz="1400">
              <a:solidFill>
                <a:srgbClr val="595959"/>
              </a:solidFill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 sz="1400">
                <a:solidFill>
                  <a:srgbClr val="595959"/>
                </a:solidFill>
              </a:rPr>
              <a:t>Key point: imaging continue to work great, we expect integration to work well (ref Chiton same mech/software interface)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465f7484fc_0_39:notes"/>
          <p:cNvSpPr/>
          <p:nvPr>
            <p:ph idx="2" type="sldImg"/>
          </p:nvPr>
        </p:nvSpPr>
        <p:spPr>
          <a:xfrm>
            <a:off x="1885950" y="1143000"/>
            <a:ext cx="30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g2465f7484fc_0_39:notes"/>
          <p:cNvSpPr txBox="1"/>
          <p:nvPr>
            <p:ph idx="1" type="body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400"/>
              <a:t>Is there a commercial in-situ microscope available?  Not with the magnification range or versatility of illumination.  Make vs Buy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CiPics, ISIIS, mini-ISIIS, 4Deep, Sequoia, Zoocam, IFCB  - these dont integrate and real-time  (Mark Benfield paper on comparison)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Size ranges: planktivore, EyeRIS, I2map, acoustic backscatter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Validating or replacing or complementing Proxy instruments (backscatter, fluorometer, eDNA, biolume)</a:t>
            </a:r>
            <a:endParaRPr/>
          </a:p>
        </p:txBody>
      </p:sp>
      <p:sp>
        <p:nvSpPr>
          <p:cNvPr id="334" name="Google Shape;334;g2465f7484fc_0_39:notes"/>
          <p:cNvSpPr txBox="1"/>
          <p:nvPr>
            <p:ph idx="12" type="sldNum"/>
          </p:nvPr>
        </p:nvSpPr>
        <p:spPr>
          <a:xfrm>
            <a:off x="3884613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46027379a1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46027379a1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47da5eee8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47da5eee8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246027379a1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246027379a1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47f788368b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247f788368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46027379a1_0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246027379a1_0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-"/>
            </a:pPr>
            <a:r>
              <a:rPr lang="en" sz="1800">
                <a:solidFill>
                  <a:srgbClr val="595959"/>
                </a:solidFill>
              </a:rPr>
              <a:t>Time estimates do not include watch standing.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46027379a1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246027379a1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 sz="1400">
                <a:solidFill>
                  <a:srgbClr val="595959"/>
                </a:solidFill>
              </a:rPr>
              <a:t>Routine deployments in 2024 to learn more about time/cost and what works well and what does not.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46027379a1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246027379a1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47f788368b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47f788368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47f788368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47f788368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46027379a1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46027379a1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-"/>
            </a:pPr>
            <a:r>
              <a:rPr lang="en" sz="1800">
                <a:solidFill>
                  <a:srgbClr val="595959"/>
                </a:solidFill>
              </a:rPr>
              <a:t>Archiving ROIs - at 10Hz, it’s not reasonable to record or store the raw data.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-"/>
            </a:pPr>
            <a:r>
              <a:rPr lang="en" sz="1800">
                <a:solidFill>
                  <a:srgbClr val="595959"/>
                </a:solidFill>
              </a:rPr>
              <a:t>There is room to improve the data visualization - Steve’s straw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-"/>
            </a:pPr>
            <a:r>
              <a:rPr lang="en" sz="1800">
                <a:solidFill>
                  <a:srgbClr val="595959"/>
                </a:solidFill>
              </a:rPr>
              <a:t>10hz and 1m/s - a continuous straw.   What is your encounter rate?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-"/>
            </a:pPr>
            <a:r>
              <a:rPr lang="en" sz="1800">
                <a:solidFill>
                  <a:srgbClr val="595959"/>
                </a:solidFill>
              </a:rPr>
              <a:t>ISIIS</a:t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46027379a1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46027379a1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look nice, images are relevant to MBARI science, genus PN, species? (http://oceandatacenter.ucsc.edu/PhytoGallery/Diatoms/pseudo%20nitzschia.html)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46027379a1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46027379a1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46027379a1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46027379a1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Lots of Plankton…   175000 images in 20 minutes…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46027379a1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46027379a1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ansition Slide - Dark Background" showMasterSp="0">
  <p:cSld name="Transition Slide - Dark Background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ctrTitle"/>
          </p:nvPr>
        </p:nvSpPr>
        <p:spPr>
          <a:xfrm>
            <a:off x="562356" y="25717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2" name="Google Shape;5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9486" y="4455079"/>
            <a:ext cx="3182112" cy="44284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562356" y="3696060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4" name="Google Shape;54;p13"/>
          <p:cNvSpPr/>
          <p:nvPr/>
        </p:nvSpPr>
        <p:spPr>
          <a:xfrm>
            <a:off x="0" y="4982"/>
            <a:ext cx="9144000" cy="1023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type="title"/>
          </p:nvPr>
        </p:nvSpPr>
        <p:spPr>
          <a:xfrm>
            <a:off x="628650" y="273844"/>
            <a:ext cx="78867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body"/>
          </p:nvPr>
        </p:nvSpPr>
        <p:spPr>
          <a:xfrm>
            <a:off x="628650" y="939997"/>
            <a:ext cx="3886200" cy="3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2" type="body"/>
          </p:nvPr>
        </p:nvSpPr>
        <p:spPr>
          <a:xfrm>
            <a:off x="4629150" y="939998"/>
            <a:ext cx="3886200" cy="3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3" type="subTitle"/>
          </p:nvPr>
        </p:nvSpPr>
        <p:spPr>
          <a:xfrm>
            <a:off x="628650" y="4553712"/>
            <a:ext cx="78867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02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26.png"/><Relationship Id="rId5" Type="http://schemas.openxmlformats.org/officeDocument/2006/relationships/image" Target="../media/image10.png"/><Relationship Id="rId6" Type="http://schemas.openxmlformats.org/officeDocument/2006/relationships/image" Target="../media/image3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Relationship Id="rId4" Type="http://schemas.openxmlformats.org/officeDocument/2006/relationships/image" Target="../media/image31.png"/><Relationship Id="rId5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9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30.jpg"/><Relationship Id="rId10" Type="http://schemas.openxmlformats.org/officeDocument/2006/relationships/image" Target="../media/image25.jpg"/><Relationship Id="rId13" Type="http://schemas.openxmlformats.org/officeDocument/2006/relationships/image" Target="../media/image22.jpg"/><Relationship Id="rId1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Relationship Id="rId4" Type="http://schemas.openxmlformats.org/officeDocument/2006/relationships/image" Target="../media/image13.jpg"/><Relationship Id="rId9" Type="http://schemas.openxmlformats.org/officeDocument/2006/relationships/image" Target="../media/image15.jpg"/><Relationship Id="rId15" Type="http://schemas.openxmlformats.org/officeDocument/2006/relationships/image" Target="../media/image24.jpg"/><Relationship Id="rId14" Type="http://schemas.openxmlformats.org/officeDocument/2006/relationships/image" Target="../media/image27.jpg"/><Relationship Id="rId17" Type="http://schemas.openxmlformats.org/officeDocument/2006/relationships/image" Target="../media/image21.jpg"/><Relationship Id="rId16" Type="http://schemas.openxmlformats.org/officeDocument/2006/relationships/image" Target="../media/image17.jpg"/><Relationship Id="rId5" Type="http://schemas.openxmlformats.org/officeDocument/2006/relationships/image" Target="../media/image12.jpg"/><Relationship Id="rId6" Type="http://schemas.openxmlformats.org/officeDocument/2006/relationships/image" Target="../media/image9.jpg"/><Relationship Id="rId7" Type="http://schemas.openxmlformats.org/officeDocument/2006/relationships/image" Target="../media/image7.jpg"/><Relationship Id="rId8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15"/>
          <p:cNvGrpSpPr/>
          <p:nvPr/>
        </p:nvGrpSpPr>
        <p:grpSpPr>
          <a:xfrm>
            <a:off x="9650" y="9650"/>
            <a:ext cx="9170950" cy="5170450"/>
            <a:chOff x="9650" y="9650"/>
            <a:chExt cx="9170950" cy="5170450"/>
          </a:xfrm>
        </p:grpSpPr>
        <p:sp>
          <p:nvSpPr>
            <p:cNvPr id="66" name="Google Shape;66;p15"/>
            <p:cNvSpPr/>
            <p:nvPr/>
          </p:nvSpPr>
          <p:spPr>
            <a:xfrm>
              <a:off x="9650" y="9650"/>
              <a:ext cx="9134400" cy="51435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7" name="Google Shape;67;p15"/>
            <p:cNvPicPr preferRelativeResize="0"/>
            <p:nvPr/>
          </p:nvPicPr>
          <p:blipFill>
            <a:blip r:embed="rId3">
              <a:alphaModFix amt="62000"/>
            </a:blip>
            <a:stretch>
              <a:fillRect/>
            </a:stretch>
          </p:blipFill>
          <p:spPr>
            <a:xfrm>
              <a:off x="36600" y="3660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" name="Google Shape;68;p15"/>
          <p:cNvSpPr txBox="1"/>
          <p:nvPr>
            <p:ph type="ctrTitle"/>
          </p:nvPr>
        </p:nvSpPr>
        <p:spPr>
          <a:xfrm>
            <a:off x="683190" y="2401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50000"/>
              <a:buFont typeface="Arial"/>
              <a:buNone/>
            </a:pPr>
            <a:r>
              <a:rPr b="0" lang="en" sz="3600"/>
              <a:t>Planktivore In-Situ Microscope </a:t>
            </a:r>
            <a:endParaRPr b="0"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50000"/>
              <a:buFont typeface="Arial"/>
              <a:buNone/>
            </a:pPr>
            <a:r>
              <a:t/>
            </a:r>
            <a:endParaRPr b="0" sz="36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1262425" y="3734800"/>
            <a:ext cx="6665400" cy="7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37500"/>
              <a:buNone/>
            </a:pPr>
            <a:r>
              <a:rPr lang="en" sz="4800"/>
              <a:t>Francisco Chavez (PI), Henry Ruhl / Steve Haddock (Chief Scientist), Thom Maughan (PM), Paul Roberts (Lead Engineer) </a:t>
            </a:r>
            <a:endParaRPr sz="48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37500"/>
              <a:buNone/>
            </a:pPr>
            <a:r>
              <a:rPr lang="en" sz="4800"/>
              <a:t>902004 Abstract Presentation 22 May 2023</a:t>
            </a:r>
            <a:endParaRPr sz="48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78260"/>
              <a:buNone/>
            </a:pPr>
            <a:r>
              <a:t/>
            </a:r>
            <a:endParaRPr sz="23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t/>
            </a:r>
            <a:endParaRPr b="1" sz="2700"/>
          </a:p>
          <a:p>
            <a:pPr indent="0" lvl="0" marL="0" rtl="0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Planktivore v1 on Spray Glider</a:t>
            </a:r>
            <a:endParaRPr/>
          </a:p>
        </p:txBody>
      </p:sp>
      <p:pic>
        <p:nvPicPr>
          <p:cNvPr id="244" name="Google Shape;24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8650" y="1195250"/>
            <a:ext cx="2015401" cy="143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36825" y="1170849"/>
            <a:ext cx="2015400" cy="148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592146" y="1195250"/>
            <a:ext cx="2244354" cy="143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4"/>
          <p:cNvSpPr txBox="1"/>
          <p:nvPr/>
        </p:nvSpPr>
        <p:spPr>
          <a:xfrm>
            <a:off x="4572000" y="2719250"/>
            <a:ext cx="4368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Dual Microscopes, 2000m depth capable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Hi Mag:    20um to 200um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Lo Mag: 100 um to 2 cm</a:t>
            </a:r>
            <a:endParaRPr/>
          </a:p>
        </p:txBody>
      </p:sp>
      <p:pic>
        <p:nvPicPr>
          <p:cNvPr id="248" name="Google Shape;248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825" y="1001550"/>
            <a:ext cx="1774950" cy="17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4"/>
          <p:cNvSpPr txBox="1"/>
          <p:nvPr/>
        </p:nvSpPr>
        <p:spPr>
          <a:xfrm>
            <a:off x="311700" y="3234900"/>
            <a:ext cx="42891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Quality (0 to 0.25m/sec) :  Great!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Access to Spray:  Difficult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Spray at sea performance: Poor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Lessons Learned:  Shrink size, shrink power and integrate in the nose.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Planktivore v2</a:t>
            </a:r>
            <a:endParaRPr/>
          </a:p>
        </p:txBody>
      </p:sp>
      <p:sp>
        <p:nvSpPr>
          <p:cNvPr id="255" name="Google Shape;255;p25"/>
          <p:cNvSpPr txBox="1"/>
          <p:nvPr>
            <p:ph idx="1" type="body"/>
          </p:nvPr>
        </p:nvSpPr>
        <p:spPr>
          <a:xfrm>
            <a:off x="311700" y="1152475"/>
            <a:ext cx="5087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Assembled and tested.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Lab testing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20 hours continuous in a bucket with dense plankton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At sea off the Paragon (opportunistic) 6 times.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Deployments of 10 min to 40 min.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Simulated 1 m/s speed thru water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Image quality is good, same as Planktivore v1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P-N imaged during EcoHAB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Mooring is planned for 1st week of June.  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Battery for ~60hrs of sampling 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LRAUV Galene testing will commence soon after nose shell is received - June / July timeframe.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By the end of 2023, we will have wrapped up the engineering tests</a:t>
            </a:r>
            <a:endParaRPr/>
          </a:p>
        </p:txBody>
      </p:sp>
      <p:pic>
        <p:nvPicPr>
          <p:cNvPr id="256" name="Google Shape;25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5200" y="1081650"/>
            <a:ext cx="2047230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 level science use cases</a:t>
            </a:r>
            <a:endParaRPr/>
          </a:p>
        </p:txBody>
      </p:sp>
      <p:sp>
        <p:nvSpPr>
          <p:cNvPr id="262" name="Google Shape;262;p26"/>
          <p:cNvSpPr txBox="1"/>
          <p:nvPr>
            <p:ph idx="1" type="body"/>
          </p:nvPr>
        </p:nvSpPr>
        <p:spPr>
          <a:xfrm>
            <a:off x="311700" y="1152475"/>
            <a:ext cx="86508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8"/>
              <a:t>Validation (enhance the understanding of a proxy measurement)</a:t>
            </a:r>
            <a:endParaRPr b="1" sz="1508"/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Optical validation of bioacoustical measurements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Plankton proxy validation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Mesopelagic marine snow </a:t>
            </a:r>
            <a:endParaRPr sz="15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8"/>
              <a:t>Abundance measurements, quantification (whos there and where),</a:t>
            </a:r>
            <a:endParaRPr b="1" sz="1508"/>
          </a:p>
          <a:p>
            <a:pPr indent="-314245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 sz="1458">
                <a:solidFill>
                  <a:srgbClr val="1D1C1D"/>
                </a:solidFill>
              </a:rPr>
              <a:t>Regional scale, CANON participation, </a:t>
            </a:r>
            <a:endParaRPr sz="145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Sustained diel measurements, seasonal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Daphne water sampler, once a month, time series, MBTS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Marine snow.   Surface water imaging and correlation to sediment trap / SES</a:t>
            </a:r>
            <a:endParaRPr sz="1508"/>
          </a:p>
          <a:p>
            <a:pPr indent="-317182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>
                <a:solidFill>
                  <a:srgbClr val="1D1C1D"/>
                </a:solidFill>
              </a:rPr>
              <a:t>Zooplankton enumeration for prey-field and nearest-neighbor density calculations</a:t>
            </a:r>
            <a:endParaRPr sz="1508">
              <a:solidFill>
                <a:srgbClr val="1D1C1D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8">
              <a:solidFill>
                <a:srgbClr val="1D1C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8"/>
              <a:t>Targeted Measurements (another system / vehicle changes behavior based on planktivore data)</a:t>
            </a:r>
            <a:endParaRPr b="1" sz="1508"/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Front following, patch tracking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Targeted sampling, scalar data or in-situ plankton identification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EcoHAB</a:t>
            </a:r>
            <a:endParaRPr sz="1508"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508"/>
              <a:t>CANON</a:t>
            </a:r>
            <a:endParaRPr sz="1508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</a:t>
            </a:r>
            <a:r>
              <a:rPr lang="en"/>
              <a:t>Remaining</a:t>
            </a:r>
            <a:r>
              <a:rPr lang="en"/>
              <a:t> Challenges</a:t>
            </a:r>
            <a:endParaRPr/>
          </a:p>
        </p:txBody>
      </p:sp>
      <p:sp>
        <p:nvSpPr>
          <p:cNvPr id="268" name="Google Shape;268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Deployment time has been limited (&lt; 3 hours total for project)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Propose to perform regular deployments with V2 system on LRAUV and opportunistic deployments of V1 system.   Goal:  &gt; 6 weeks data in 2024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Imaged volume is small with darkfield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Propose to add shadowgraph illumination to enable </a:t>
            </a:r>
            <a:r>
              <a:rPr lang="en"/>
              <a:t>larger</a:t>
            </a:r>
            <a:r>
              <a:rPr lang="en"/>
              <a:t> imaged volume for improved sample statistics (expect 2-4x increase in effective imaged volume)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Power consumption is large compared to vehicle hotel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Propose to test and integrate reduce power consumption compute and storage (Pi4, OAK-D, Orin Nano)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Timeline</a:t>
            </a:r>
            <a:endParaRPr/>
          </a:p>
        </p:txBody>
      </p:sp>
      <p:graphicFrame>
        <p:nvGraphicFramePr>
          <p:cNvPr id="274" name="Google Shape;274;p28"/>
          <p:cNvGraphicFramePr/>
          <p:nvPr/>
        </p:nvGraphicFramePr>
        <p:xfrm>
          <a:off x="485775" y="1176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{4B17D902-5EE2-40AA-A2B8-E02D2E1A7276}</a:tableStyleId>
              </a:tblPr>
              <a:tblGrid>
                <a:gridCol w="2693200"/>
                <a:gridCol w="2693200"/>
                <a:gridCol w="26932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2024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2025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2026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System Enhancements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Increased Deployments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Data Visualization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Transition to Science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Complete Transition to Science 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Increasing</a:t>
            </a:r>
            <a:r>
              <a:rPr lang="en"/>
              <a:t> imaged volume</a:t>
            </a:r>
            <a:endParaRPr/>
          </a:p>
        </p:txBody>
      </p:sp>
      <p:pic>
        <p:nvPicPr>
          <p:cNvPr id="280" name="Google Shape;28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200" cy="3193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Increasing imaged volume</a:t>
            </a:r>
            <a:endParaRPr/>
          </a:p>
        </p:txBody>
      </p:sp>
      <p:pic>
        <p:nvPicPr>
          <p:cNvPr id="286" name="Google Shape;28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3025" y="1132275"/>
            <a:ext cx="4529501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0"/>
          <p:cNvSpPr/>
          <p:nvPr/>
        </p:nvSpPr>
        <p:spPr>
          <a:xfrm flipH="1">
            <a:off x="4892650" y="1539250"/>
            <a:ext cx="125400" cy="125400"/>
          </a:xfrm>
          <a:prstGeom prst="rtTriangl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8" name="Google Shape;288;p30"/>
          <p:cNvGrpSpPr/>
          <p:nvPr/>
        </p:nvGrpSpPr>
        <p:grpSpPr>
          <a:xfrm>
            <a:off x="4572000" y="4171725"/>
            <a:ext cx="125400" cy="125400"/>
            <a:chOff x="7279050" y="2217575"/>
            <a:chExt cx="125400" cy="125400"/>
          </a:xfrm>
        </p:grpSpPr>
        <p:sp>
          <p:nvSpPr>
            <p:cNvPr id="289" name="Google Shape;289;p30"/>
            <p:cNvSpPr/>
            <p:nvPr/>
          </p:nvSpPr>
          <p:spPr>
            <a:xfrm rot="10800000">
              <a:off x="7279050" y="2217575"/>
              <a:ext cx="125400" cy="125400"/>
            </a:xfrm>
            <a:prstGeom prst="rtTriangle">
              <a:avLst/>
            </a:prstGeom>
            <a:solidFill>
              <a:srgbClr val="CFE2F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0"/>
            <p:cNvSpPr/>
            <p:nvPr/>
          </p:nvSpPr>
          <p:spPr>
            <a:xfrm>
              <a:off x="7279050" y="2217575"/>
              <a:ext cx="125400" cy="125400"/>
            </a:xfrm>
            <a:prstGeom prst="rtTriangle">
              <a:avLst/>
            </a:prstGeom>
            <a:solidFill>
              <a:srgbClr val="CFE2F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1" name="Google Shape;291;p30"/>
          <p:cNvGrpSpPr/>
          <p:nvPr/>
        </p:nvGrpSpPr>
        <p:grpSpPr>
          <a:xfrm>
            <a:off x="4892650" y="1742725"/>
            <a:ext cx="125400" cy="125400"/>
            <a:chOff x="7279050" y="2217575"/>
            <a:chExt cx="125400" cy="125400"/>
          </a:xfrm>
        </p:grpSpPr>
        <p:sp>
          <p:nvSpPr>
            <p:cNvPr id="292" name="Google Shape;292;p30"/>
            <p:cNvSpPr/>
            <p:nvPr/>
          </p:nvSpPr>
          <p:spPr>
            <a:xfrm rot="10800000">
              <a:off x="7279050" y="2217575"/>
              <a:ext cx="125400" cy="125400"/>
            </a:xfrm>
            <a:prstGeom prst="rtTriangle">
              <a:avLst/>
            </a:prstGeom>
            <a:solidFill>
              <a:srgbClr val="CFE2F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7279050" y="2217575"/>
              <a:ext cx="125400" cy="125400"/>
            </a:xfrm>
            <a:prstGeom prst="rtTriangle">
              <a:avLst/>
            </a:prstGeom>
            <a:solidFill>
              <a:srgbClr val="CFE2F3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4" name="Google Shape;29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8343" y="323000"/>
            <a:ext cx="1923050" cy="93317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0"/>
          <p:cNvSpPr/>
          <p:nvPr/>
        </p:nvSpPr>
        <p:spPr>
          <a:xfrm>
            <a:off x="7336900" y="535938"/>
            <a:ext cx="507300" cy="507300"/>
          </a:xfrm>
          <a:prstGeom prst="ellipse">
            <a:avLst/>
          </a:prstGeom>
          <a:solidFill>
            <a:srgbClr val="FFF2CC">
              <a:alpha val="47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6" name="Google Shape;29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0470" y="3967500"/>
            <a:ext cx="2436500" cy="10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0"/>
          <p:cNvSpPr/>
          <p:nvPr/>
        </p:nvSpPr>
        <p:spPr>
          <a:xfrm>
            <a:off x="7402450" y="4413288"/>
            <a:ext cx="507300" cy="507300"/>
          </a:xfrm>
          <a:prstGeom prst="ellipse">
            <a:avLst/>
          </a:prstGeom>
          <a:solidFill>
            <a:srgbClr val="FFF2CC">
              <a:alpha val="47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0"/>
          <p:cNvSpPr/>
          <p:nvPr/>
        </p:nvSpPr>
        <p:spPr>
          <a:xfrm rot="10800000">
            <a:off x="4572000" y="4413300"/>
            <a:ext cx="125400" cy="125400"/>
          </a:xfrm>
          <a:prstGeom prst="rtTriangl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0"/>
          <p:cNvSpPr/>
          <p:nvPr/>
        </p:nvSpPr>
        <p:spPr>
          <a:xfrm>
            <a:off x="4701700" y="1494138"/>
            <a:ext cx="507300" cy="507300"/>
          </a:xfrm>
          <a:prstGeom prst="ellipse">
            <a:avLst/>
          </a:prstGeom>
          <a:solidFill>
            <a:srgbClr val="FFF2CC">
              <a:alpha val="47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0"/>
          <p:cNvSpPr/>
          <p:nvPr/>
        </p:nvSpPr>
        <p:spPr>
          <a:xfrm>
            <a:off x="4381050" y="4063888"/>
            <a:ext cx="507300" cy="507300"/>
          </a:xfrm>
          <a:prstGeom prst="ellipse">
            <a:avLst/>
          </a:prstGeom>
          <a:solidFill>
            <a:srgbClr val="FFF2CC">
              <a:alpha val="47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0"/>
          <p:cNvSpPr txBox="1"/>
          <p:nvPr/>
        </p:nvSpPr>
        <p:spPr>
          <a:xfrm>
            <a:off x="6812975" y="1331725"/>
            <a:ext cx="158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Low-Mag </a:t>
            </a:r>
            <a:r>
              <a:rPr lang="en" sz="900"/>
              <a:t>Coaxial Illumination</a:t>
            </a:r>
            <a:endParaRPr sz="900"/>
          </a:p>
        </p:txBody>
      </p:sp>
      <p:sp>
        <p:nvSpPr>
          <p:cNvPr id="302" name="Google Shape;302;p30"/>
          <p:cNvSpPr txBox="1"/>
          <p:nvPr/>
        </p:nvSpPr>
        <p:spPr>
          <a:xfrm>
            <a:off x="6923800" y="3505800"/>
            <a:ext cx="158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High</a:t>
            </a:r>
            <a:r>
              <a:rPr lang="en" sz="900"/>
              <a:t>-Mag Coaxial Illumination</a:t>
            </a:r>
            <a:endParaRPr sz="900"/>
          </a:p>
        </p:txBody>
      </p:sp>
      <p:sp>
        <p:nvSpPr>
          <p:cNvPr id="303" name="Google Shape;303;p30"/>
          <p:cNvSpPr/>
          <p:nvPr/>
        </p:nvSpPr>
        <p:spPr>
          <a:xfrm flipH="1" rot="10800000">
            <a:off x="3913700" y="2571750"/>
            <a:ext cx="183000" cy="288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0"/>
          <p:cNvSpPr/>
          <p:nvPr/>
        </p:nvSpPr>
        <p:spPr>
          <a:xfrm flipH="1" rot="10800000">
            <a:off x="3985575" y="3454775"/>
            <a:ext cx="46200" cy="9600"/>
          </a:xfrm>
          <a:prstGeom prst="rect">
            <a:avLst/>
          </a:prstGeom>
          <a:solidFill>
            <a:srgbClr val="71FF3F">
              <a:alpha val="601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0"/>
          <p:cNvSpPr/>
          <p:nvPr/>
        </p:nvSpPr>
        <p:spPr>
          <a:xfrm flipH="1" rot="10800000">
            <a:off x="2574825" y="2451475"/>
            <a:ext cx="816600" cy="3435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06" name="Google Shape;306;p30"/>
          <p:cNvCxnSpPr>
            <a:stCxn id="303" idx="1"/>
            <a:endCxn id="305" idx="3"/>
          </p:cNvCxnSpPr>
          <p:nvPr/>
        </p:nvCxnSpPr>
        <p:spPr>
          <a:xfrm flipH="1">
            <a:off x="3391400" y="2586150"/>
            <a:ext cx="522300" cy="3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7" name="Google Shape;307;p30"/>
          <p:cNvSpPr/>
          <p:nvPr/>
        </p:nvSpPr>
        <p:spPr>
          <a:xfrm flipH="1" rot="10800000">
            <a:off x="2911575" y="3381975"/>
            <a:ext cx="143100" cy="48000"/>
          </a:xfrm>
          <a:prstGeom prst="rect">
            <a:avLst/>
          </a:prstGeom>
          <a:solidFill>
            <a:srgbClr val="71FF3F">
              <a:alpha val="601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08" name="Google Shape;308;p30"/>
          <p:cNvCxnSpPr>
            <a:stCxn id="304" idx="1"/>
            <a:endCxn id="307" idx="3"/>
          </p:cNvCxnSpPr>
          <p:nvPr/>
        </p:nvCxnSpPr>
        <p:spPr>
          <a:xfrm rot="10800000">
            <a:off x="3054675" y="3405875"/>
            <a:ext cx="930900" cy="5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9" name="Google Shape;309;p30"/>
          <p:cNvSpPr txBox="1"/>
          <p:nvPr/>
        </p:nvSpPr>
        <p:spPr>
          <a:xfrm>
            <a:off x="517875" y="2443200"/>
            <a:ext cx="2298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Low-mag imaged volume 10x scale</a:t>
            </a:r>
            <a:endParaRPr sz="800"/>
          </a:p>
        </p:txBody>
      </p:sp>
      <p:sp>
        <p:nvSpPr>
          <p:cNvPr id="310" name="Google Shape;310;p30"/>
          <p:cNvSpPr txBox="1"/>
          <p:nvPr/>
        </p:nvSpPr>
        <p:spPr>
          <a:xfrm>
            <a:off x="838600" y="3244425"/>
            <a:ext cx="2298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High</a:t>
            </a:r>
            <a:r>
              <a:rPr lang="en" sz="800"/>
              <a:t>-mag imaged volume 10x scale</a:t>
            </a:r>
            <a:endParaRPr sz="800"/>
          </a:p>
        </p:txBody>
      </p:sp>
      <p:sp>
        <p:nvSpPr>
          <p:cNvPr id="311" name="Google Shape;311;p30"/>
          <p:cNvSpPr txBox="1"/>
          <p:nvPr/>
        </p:nvSpPr>
        <p:spPr>
          <a:xfrm>
            <a:off x="4144525" y="2440825"/>
            <a:ext cx="1483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Low-mag imaged volume</a:t>
            </a:r>
            <a:endParaRPr sz="800"/>
          </a:p>
        </p:txBody>
      </p:sp>
      <p:sp>
        <p:nvSpPr>
          <p:cNvPr id="312" name="Google Shape;312;p30"/>
          <p:cNvSpPr txBox="1"/>
          <p:nvPr/>
        </p:nvSpPr>
        <p:spPr>
          <a:xfrm>
            <a:off x="4074600" y="3281225"/>
            <a:ext cx="2298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High-mag imaghed volume</a:t>
            </a:r>
            <a:endParaRPr sz="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Reducing Power Consumption</a:t>
            </a:r>
            <a:endParaRPr/>
          </a:p>
        </p:txBody>
      </p:sp>
      <p:sp>
        <p:nvSpPr>
          <p:cNvPr id="318" name="Google Shape;318;p31"/>
          <p:cNvSpPr txBox="1"/>
          <p:nvPr>
            <p:ph idx="1" type="body"/>
          </p:nvPr>
        </p:nvSpPr>
        <p:spPr>
          <a:xfrm>
            <a:off x="311700" y="1152475"/>
            <a:ext cx="3657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19" name="Google Shape;319;p31"/>
          <p:cNvGraphicFramePr/>
          <p:nvPr/>
        </p:nvGraphicFramePr>
        <p:xfrm>
          <a:off x="4175650" y="1152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{4B17D902-5EE2-40AA-A2B8-E02D2E1A7276}</a:tableStyleId>
              </a:tblPr>
              <a:tblGrid>
                <a:gridCol w="1358125"/>
                <a:gridCol w="1064725"/>
                <a:gridCol w="944425"/>
                <a:gridCol w="1122425"/>
              </a:tblGrid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Power draw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</a:t>
                      </a:r>
                      <a:r>
                        <a:rPr lang="en" sz="1200"/>
                        <a:t>nboard GPU?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Software complexity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683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Xavier NX with dual 5MP USB3 cameras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15 W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NA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683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OAK-D Stereo cameras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2.5 W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Moderate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683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StereoPi V2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3.5 W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683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2024 Planktivore Abstract Presentation v1</a:t>
            </a:r>
            <a:endParaRPr/>
          </a:p>
        </p:txBody>
      </p:sp>
      <p:sp>
        <p:nvSpPr>
          <p:cNvPr id="330" name="Google Shape;330;p3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17 May 2023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10:30am 15min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 slides, 20 sec each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Planktivore Project Abstract in a nutshell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20"/>
              <a:t>Planktivore is an in-situ optical sampling tool, size range ~20um to 2cm, aligned with MBARI’s strategic roadmap.</a:t>
            </a:r>
            <a:endParaRPr sz="282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820"/>
              <a:t>Planktivore can be deployed on a wide variety of MBARI vehicles, constrained by  speed thru water, 0 to 1m/s, and depth, 0 to 1500m.   Routine deployment on autonomous underwater vehicles is the goal.</a:t>
            </a:r>
            <a:endParaRPr sz="282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820"/>
              <a:t>Request is for 3 (possibly 4) years. </a:t>
            </a:r>
            <a:endParaRPr sz="2820"/>
          </a:p>
          <a:p>
            <a:pPr indent="-313670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 sz="2820"/>
              <a:t>Deploy for Science. </a:t>
            </a:r>
            <a:endParaRPr sz="2820"/>
          </a:p>
          <a:p>
            <a:pPr indent="-30160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2420"/>
              <a:t>Workflow automation and documentation to reduce the need for engineering staff.  Regularly scheduled. </a:t>
            </a:r>
            <a:endParaRPr sz="2420"/>
          </a:p>
          <a:p>
            <a:pPr indent="-31367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2820"/>
              <a:t>Define/refine data products, shoreside and onboard.  Dash, ODSS, STOQS.  Data archive plan.</a:t>
            </a:r>
            <a:endParaRPr sz="2820"/>
          </a:p>
          <a:p>
            <a:pPr indent="-31367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2820"/>
              <a:t>Engineering Improvements: </a:t>
            </a:r>
            <a:endParaRPr sz="2820"/>
          </a:p>
          <a:p>
            <a:pPr indent="-30160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2420"/>
              <a:t>decrease power consumption, </a:t>
            </a:r>
            <a:endParaRPr sz="2420"/>
          </a:p>
          <a:p>
            <a:pPr indent="-30160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2420"/>
              <a:t>increase imaging volume for use in sparsely populated waters</a:t>
            </a:r>
            <a:endParaRPr sz="242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7944" y="314325"/>
            <a:ext cx="5640972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4"/>
          <p:cNvSpPr txBox="1"/>
          <p:nvPr>
            <p:ph type="title"/>
          </p:nvPr>
        </p:nvSpPr>
        <p:spPr>
          <a:xfrm>
            <a:off x="628650" y="273844"/>
            <a:ext cx="78867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0" lang="en" sz="2300">
                <a:solidFill>
                  <a:schemeClr val="dk1"/>
                </a:solidFill>
              </a:rPr>
              <a:t>Planktivore: ‘Why’ - Fills the gap between 10 µm to 2 cm</a:t>
            </a:r>
            <a:endParaRPr sz="2300"/>
          </a:p>
        </p:txBody>
      </p:sp>
      <p:graphicFrame>
        <p:nvGraphicFramePr>
          <p:cNvPr id="338" name="Google Shape;338;p34"/>
          <p:cNvGraphicFramePr/>
          <p:nvPr/>
        </p:nvGraphicFramePr>
        <p:xfrm>
          <a:off x="2514600" y="3486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{5E312E20-1BD8-49E1-81C6-A298CEFB1C24}</a:tableStyleId>
              </a:tblPr>
              <a:tblGrid>
                <a:gridCol w="828675"/>
                <a:gridCol w="3300425"/>
                <a:gridCol w="328625"/>
              </a:tblGrid>
              <a:tr h="9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Size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Instrument Technology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&lt; 100 um :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Optical backscatter and fluorescence (LISST or similar VSF methods)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10 um - 1 mm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Planktivore side A: In situ microscopy with 5x magnification 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200 um - 2 cm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Planktivore side B: In situ microscopy with 0.5x magnification (Similar to EyeRIS)</a:t>
                      </a:r>
                      <a:endParaRPr b="1"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100 um - 0.5 cm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Waveglider plankton microscope (SilCam 0.125x)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&gt; 1 cm 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 situ macroscopy (i2MAP, mesobot)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  <a:tr h="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&gt; 1 m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 situ acoustic imaging</a:t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T="47625" marB="47625" marR="47625" marL="47625"/>
                </a:tc>
              </a:tr>
            </a:tbl>
          </a:graphicData>
        </a:graphic>
      </p:graphicFrame>
      <p:sp>
        <p:nvSpPr>
          <p:cNvPr id="339" name="Google Shape;339;p34"/>
          <p:cNvSpPr txBox="1"/>
          <p:nvPr/>
        </p:nvSpPr>
        <p:spPr>
          <a:xfrm>
            <a:off x="208800" y="3468600"/>
            <a:ext cx="3277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latin typeface="Times New Roman"/>
                <a:ea typeface="Times New Roman"/>
                <a:cs typeface="Times New Roman"/>
                <a:sym typeface="Times New Roman"/>
              </a:rPr>
              <a:t>Plankton Imaging Instrument Technologies:</a:t>
            </a:r>
            <a:endParaRPr sz="800">
              <a:solidFill>
                <a:srgbClr val="333333"/>
              </a:solidFill>
              <a:highlight>
                <a:srgbClr val="FDFDFD"/>
              </a:highligh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2020-2023 </a:t>
            </a:r>
            <a:r>
              <a:rPr lang="en"/>
              <a:t>Mission statement</a:t>
            </a:r>
            <a:endParaRPr/>
          </a:p>
        </p:txBody>
      </p:sp>
      <p:sp>
        <p:nvSpPr>
          <p:cNvPr id="345" name="Google Shape;345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 a free space plankton microscope, 20 micron to 2 cm, for a wide range of applications and platforms with an emphasis on autonomous underwater vehicles.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Capture microscope expertise developed in the Jaffe Lab at Scripps into MBARI projects for autonomous underwater vehicles.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Reach deep and far to efficiently and routinely record images of plankton for science.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To seek out an record plankton where no microscope has gone before…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 2024</a:t>
            </a:r>
            <a:endParaRPr/>
          </a:p>
        </p:txBody>
      </p:sp>
      <p:graphicFrame>
        <p:nvGraphicFramePr>
          <p:cNvPr id="351" name="Google Shape;351;p36"/>
          <p:cNvGraphicFramePr/>
          <p:nvPr/>
        </p:nvGraphicFramePr>
        <p:xfrm>
          <a:off x="485775" y="1176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{4B17D902-5EE2-40AA-A2B8-E02D2E1A7276}</a:tableStyleId>
              </a:tblPr>
              <a:tblGrid>
                <a:gridCol w="1615925"/>
                <a:gridCol w="1615925"/>
                <a:gridCol w="1615925"/>
                <a:gridCol w="1615925"/>
                <a:gridCol w="16159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Q1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Q2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Q3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Q4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Thom Maughan (300 hours)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Project Management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Lower Power Compute Testing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Project Management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Deployment Support 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Paul Roberts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(300 hours)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Deployment Support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Shadowgraph Electronics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Compute Integration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Deployment Support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Denis Klimov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(300 hours)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Shadowgraph</a:t>
                      </a:r>
                      <a:r>
                        <a:rPr lang="en" sz="1000">
                          <a:solidFill>
                            <a:schemeClr val="dk1"/>
                          </a:solidFill>
                        </a:rPr>
                        <a:t> Optics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Shadowgraph Optics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Optics Assembly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Deployment Support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Aaron Schnittger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(300 hours)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Deployment support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Shadowgraph Mechanics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Optics Assembly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Deployment Support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Manufacturing (150 hours)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Optics Tube Fabrication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Compute Module Assembly / Wiring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DMO / LRAUV (6-12 deployments)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1-</a:t>
                      </a:r>
                      <a:r>
                        <a:rPr lang="en" sz="1000"/>
                        <a:t>3 deployments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1-</a:t>
                      </a:r>
                      <a:r>
                        <a:rPr lang="en" sz="1000">
                          <a:solidFill>
                            <a:schemeClr val="dk1"/>
                          </a:solidFill>
                        </a:rPr>
                        <a:t>3 deployments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1-</a:t>
                      </a:r>
                      <a:r>
                        <a:rPr lang="en" sz="1000">
                          <a:solidFill>
                            <a:schemeClr val="dk1"/>
                          </a:solidFill>
                        </a:rPr>
                        <a:t>3 deployments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1-</a:t>
                      </a:r>
                      <a:r>
                        <a:rPr lang="en" sz="1000">
                          <a:solidFill>
                            <a:schemeClr val="dk1"/>
                          </a:solidFill>
                        </a:rPr>
                        <a:t>3 deployments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7"/>
          <p:cNvSpPr txBox="1"/>
          <p:nvPr>
            <p:ph idx="1" type="body"/>
          </p:nvPr>
        </p:nvSpPr>
        <p:spPr>
          <a:xfrm>
            <a:off x="311700" y="1152475"/>
            <a:ext cx="2559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58" name="Google Shape;35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6700" y="1129050"/>
            <a:ext cx="4734625" cy="38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725" y="1270771"/>
            <a:ext cx="4306175" cy="3234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What are we proposing to do in the next three years?</a:t>
            </a:r>
            <a:endParaRPr/>
          </a:p>
        </p:txBody>
      </p:sp>
      <p:sp>
        <p:nvSpPr>
          <p:cNvPr id="365" name="Google Shape;365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87972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alphaLcPeriod"/>
            </a:pPr>
            <a:r>
              <a:rPr lang="en"/>
              <a:t>Address limitations of the current system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imaged volume and impact on sampling deeper / sparser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power consumption, still have large impact on vehicle mission duration, we want to be able to support full duration missions on the LRAUV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Deployments and data visualization still require a lot of resources</a:t>
            </a:r>
            <a:endParaRPr/>
          </a:p>
          <a:p>
            <a:pPr indent="-287972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alphaLcPeriod"/>
            </a:pPr>
            <a:r>
              <a:rPr lang="en"/>
              <a:t>How do we increase the imaged volume?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shadowgraph (example of zooglider image or similar)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diagram of shadowgraph integration into current system</a:t>
            </a:r>
            <a:endParaRPr/>
          </a:p>
          <a:p>
            <a:pPr indent="-287972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alphaLcPeriod"/>
            </a:pPr>
            <a:r>
              <a:rPr lang="en"/>
              <a:t>How do we reduce power consumption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camera/compute integration (no more USB3, direct to shared memory)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lower-power compute (we only need frame-&gt;canny-&gt;contour-&gt;pixels)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Example of options with power budgets</a:t>
            </a:r>
            <a:endParaRPr/>
          </a:p>
          <a:p>
            <a:pPr indent="-287972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alphaLcPeriod"/>
            </a:pPr>
            <a:r>
              <a:rPr lang="en"/>
              <a:t>How do we simplify and standardize deployments and data workflows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Increase deployments in 2024 to learn more about time/cost what works well and what does not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More science use to inform better data workflows</a:t>
            </a:r>
            <a:endParaRPr/>
          </a:p>
          <a:p>
            <a:pPr indent="-287972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AutoNum type="romanLcPeriod"/>
            </a:pPr>
            <a:r>
              <a:rPr lang="en"/>
              <a:t>In-situ organism detection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Timeline</a:t>
            </a:r>
            <a:endParaRPr/>
          </a:p>
        </p:txBody>
      </p:sp>
      <p:sp>
        <p:nvSpPr>
          <p:cNvPr id="371" name="Google Shape;371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2024   Science use case detailed definition. 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LRAUV + Planktivore v2 deployed 12 times for ~1 week duration.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Each deployment takes (not counting watch standing).   4 to 8 hours (factoring in some training).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Separate payloads would make it faster.    Paul, Thom, Aaron.   Brent is a maybe?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Chiton and Planktivore vie for Galene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Ahi as 2nd vehicle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Increased image volume effort would start.   Lensation custom mod.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Power consumption.   More power efficient, but not sure they can keep.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Bigger sensor would be increased image volume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2027  build our own plankton glider.   Acoustics (broadband high frequency) and Optics.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What are we proposing to do in the next three years?  NEEDS WORK</a:t>
            </a:r>
            <a:endParaRPr/>
          </a:p>
        </p:txBody>
      </p:sp>
      <p:sp>
        <p:nvSpPr>
          <p:cNvPr id="377" name="Google Shape;377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Deployments for science.   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Science ‘use cases’ to inform improvements to data workflows and products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S</a:t>
            </a:r>
            <a:r>
              <a:rPr lang="en"/>
              <a:t>implify and standardize deployments.    Document and automate workflow.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Participate in field programs.  CANON, EcoHAB, MBTS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Address limitations of the current system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Imaged volume and impact on sampling deeper / sparser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Power consumption, still have large impact on vehicle mission duration, we want to be able to support full duration missions on the LRAUV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Deployments and data visualization still require engineering resources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Maintenance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Project timeline and chart</a:t>
            </a:r>
            <a:endParaRPr/>
          </a:p>
        </p:txBody>
      </p:sp>
      <p:sp>
        <p:nvSpPr>
          <p:cNvPr id="383" name="Google Shape;383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three-year chart with limited details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2024 with details of milestones and resources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Planktivore? I</a:t>
            </a:r>
            <a:r>
              <a:rPr lang="en" sz="2688"/>
              <a:t>n-situ Instrument for imaging Plankton</a:t>
            </a:r>
            <a:endParaRPr sz="2688"/>
          </a:p>
        </p:txBody>
      </p:sp>
      <p:pic>
        <p:nvPicPr>
          <p:cNvPr id="81" name="Google Shape;81;p17"/>
          <p:cNvPicPr preferRelativeResize="0"/>
          <p:nvPr/>
        </p:nvPicPr>
        <p:blipFill rotWithShape="1">
          <a:blip r:embed="rId3">
            <a:alphaModFix/>
          </a:blip>
          <a:srcRect b="0" l="16575" r="13659" t="0"/>
          <a:stretch/>
        </p:blipFill>
        <p:spPr>
          <a:xfrm flipH="1">
            <a:off x="251412" y="1383963"/>
            <a:ext cx="2044525" cy="187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7"/>
          <p:cNvSpPr/>
          <p:nvPr/>
        </p:nvSpPr>
        <p:spPr>
          <a:xfrm flipH="1" rot="4666369">
            <a:off x="4362883" y="3301271"/>
            <a:ext cx="135985" cy="1379351"/>
          </a:xfrm>
          <a:prstGeom prst="triangle">
            <a:avLst>
              <a:gd fmla="val 50000" name="adj"/>
            </a:avLst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/>
          <p:nvPr/>
        </p:nvSpPr>
        <p:spPr>
          <a:xfrm rot="6133631">
            <a:off x="4362883" y="3398346"/>
            <a:ext cx="135985" cy="1379351"/>
          </a:xfrm>
          <a:prstGeom prst="triangle">
            <a:avLst>
              <a:gd fmla="val 50000" name="adj"/>
            </a:avLst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7"/>
          <p:cNvSpPr/>
          <p:nvPr/>
        </p:nvSpPr>
        <p:spPr>
          <a:xfrm>
            <a:off x="3618700" y="2337925"/>
            <a:ext cx="456900" cy="2092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7"/>
          <p:cNvSpPr/>
          <p:nvPr/>
        </p:nvSpPr>
        <p:spPr>
          <a:xfrm>
            <a:off x="4085350" y="3765525"/>
            <a:ext cx="149100" cy="5340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/>
          <p:nvPr/>
        </p:nvSpPr>
        <p:spPr>
          <a:xfrm>
            <a:off x="3705250" y="2566875"/>
            <a:ext cx="283800" cy="3657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7"/>
          <p:cNvSpPr/>
          <p:nvPr/>
        </p:nvSpPr>
        <p:spPr>
          <a:xfrm>
            <a:off x="3755800" y="2932575"/>
            <a:ext cx="182700" cy="365700"/>
          </a:xfrm>
          <a:prstGeom prst="roundRect">
            <a:avLst>
              <a:gd fmla="val 16667" name="adj"/>
            </a:avLst>
          </a:prstGeom>
          <a:solidFill>
            <a:srgbClr val="2222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7"/>
          <p:cNvSpPr/>
          <p:nvPr/>
        </p:nvSpPr>
        <p:spPr>
          <a:xfrm>
            <a:off x="3705250" y="3298275"/>
            <a:ext cx="283800" cy="572700"/>
          </a:xfrm>
          <a:prstGeom prst="roundRect">
            <a:avLst>
              <a:gd fmla="val 16667" name="adj"/>
            </a:avLst>
          </a:prstGeom>
          <a:solidFill>
            <a:srgbClr val="2222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/>
          <p:nvPr/>
        </p:nvSpPr>
        <p:spPr>
          <a:xfrm>
            <a:off x="3705250" y="3870075"/>
            <a:ext cx="283800" cy="3657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/>
          <p:nvPr/>
        </p:nvSpPr>
        <p:spPr>
          <a:xfrm rot="10800000">
            <a:off x="3729250" y="3935025"/>
            <a:ext cx="235800" cy="235800"/>
          </a:xfrm>
          <a:prstGeom prst="rtTriangl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7"/>
          <p:cNvSpPr/>
          <p:nvPr/>
        </p:nvSpPr>
        <p:spPr>
          <a:xfrm>
            <a:off x="3705250" y="4267000"/>
            <a:ext cx="283800" cy="1203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7"/>
          <p:cNvSpPr/>
          <p:nvPr/>
        </p:nvSpPr>
        <p:spPr>
          <a:xfrm>
            <a:off x="4005100" y="3806400"/>
            <a:ext cx="64200" cy="771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7"/>
          <p:cNvSpPr/>
          <p:nvPr/>
        </p:nvSpPr>
        <p:spPr>
          <a:xfrm>
            <a:off x="4005100" y="4189900"/>
            <a:ext cx="64200" cy="771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7"/>
          <p:cNvSpPr/>
          <p:nvPr/>
        </p:nvSpPr>
        <p:spPr>
          <a:xfrm>
            <a:off x="4030900" y="3825750"/>
            <a:ext cx="38400" cy="38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4030900" y="4209250"/>
            <a:ext cx="38400" cy="38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7"/>
          <p:cNvSpPr/>
          <p:nvPr/>
        </p:nvSpPr>
        <p:spPr>
          <a:xfrm>
            <a:off x="4016500" y="3825750"/>
            <a:ext cx="14400" cy="38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7"/>
          <p:cNvSpPr/>
          <p:nvPr/>
        </p:nvSpPr>
        <p:spPr>
          <a:xfrm>
            <a:off x="4016500" y="4209250"/>
            <a:ext cx="14400" cy="38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7"/>
          <p:cNvSpPr/>
          <p:nvPr/>
        </p:nvSpPr>
        <p:spPr>
          <a:xfrm rot="-4666369">
            <a:off x="4637169" y="3301271"/>
            <a:ext cx="135985" cy="1379351"/>
          </a:xfrm>
          <a:prstGeom prst="triangle">
            <a:avLst>
              <a:gd fmla="val 50000" name="adj"/>
            </a:avLst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/>
          <p:nvPr/>
        </p:nvSpPr>
        <p:spPr>
          <a:xfrm flipH="1" rot="-6133631">
            <a:off x="4637169" y="3398346"/>
            <a:ext cx="135985" cy="1379351"/>
          </a:xfrm>
          <a:prstGeom prst="triangle">
            <a:avLst>
              <a:gd fmla="val 50000" name="adj"/>
            </a:avLst>
          </a:prstGeom>
          <a:solidFill>
            <a:srgbClr val="FFE599">
              <a:alpha val="727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5060400" y="2337775"/>
            <a:ext cx="456900" cy="2092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7"/>
          <p:cNvSpPr/>
          <p:nvPr/>
        </p:nvSpPr>
        <p:spPr>
          <a:xfrm flipH="1">
            <a:off x="4901561" y="3785925"/>
            <a:ext cx="149100" cy="5340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7"/>
          <p:cNvSpPr/>
          <p:nvPr/>
        </p:nvSpPr>
        <p:spPr>
          <a:xfrm flipH="1">
            <a:off x="5146961" y="2566875"/>
            <a:ext cx="283800" cy="3657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7"/>
          <p:cNvSpPr/>
          <p:nvPr/>
        </p:nvSpPr>
        <p:spPr>
          <a:xfrm flipH="1">
            <a:off x="5149501" y="2932575"/>
            <a:ext cx="283800" cy="365700"/>
          </a:xfrm>
          <a:prstGeom prst="roundRect">
            <a:avLst>
              <a:gd fmla="val 16667" name="adj"/>
            </a:avLst>
          </a:prstGeom>
          <a:solidFill>
            <a:srgbClr val="2222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7"/>
          <p:cNvSpPr/>
          <p:nvPr/>
        </p:nvSpPr>
        <p:spPr>
          <a:xfrm flipH="1">
            <a:off x="5146961" y="3298275"/>
            <a:ext cx="283800" cy="572700"/>
          </a:xfrm>
          <a:prstGeom prst="roundRect">
            <a:avLst>
              <a:gd fmla="val 16667" name="adj"/>
            </a:avLst>
          </a:prstGeom>
          <a:solidFill>
            <a:srgbClr val="22222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7"/>
          <p:cNvSpPr/>
          <p:nvPr/>
        </p:nvSpPr>
        <p:spPr>
          <a:xfrm flipH="1">
            <a:off x="5146961" y="3870075"/>
            <a:ext cx="283800" cy="3657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7"/>
          <p:cNvSpPr/>
          <p:nvPr/>
        </p:nvSpPr>
        <p:spPr>
          <a:xfrm flipH="1" rot="10800000">
            <a:off x="5170961" y="3935025"/>
            <a:ext cx="235800" cy="235800"/>
          </a:xfrm>
          <a:prstGeom prst="rtTriangl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7"/>
          <p:cNvSpPr/>
          <p:nvPr/>
        </p:nvSpPr>
        <p:spPr>
          <a:xfrm flipH="1">
            <a:off x="5146961" y="4267000"/>
            <a:ext cx="283800" cy="1203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7"/>
          <p:cNvSpPr/>
          <p:nvPr/>
        </p:nvSpPr>
        <p:spPr>
          <a:xfrm flipH="1">
            <a:off x="5066711" y="3806400"/>
            <a:ext cx="64200" cy="771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7"/>
          <p:cNvSpPr/>
          <p:nvPr/>
        </p:nvSpPr>
        <p:spPr>
          <a:xfrm flipH="1">
            <a:off x="5066711" y="4189900"/>
            <a:ext cx="64200" cy="77100"/>
          </a:xfrm>
          <a:prstGeom prst="roundRect">
            <a:avLst>
              <a:gd fmla="val 16667" name="adj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7"/>
          <p:cNvSpPr/>
          <p:nvPr/>
        </p:nvSpPr>
        <p:spPr>
          <a:xfrm flipH="1">
            <a:off x="5066711" y="3825750"/>
            <a:ext cx="38400" cy="38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7"/>
          <p:cNvSpPr/>
          <p:nvPr/>
        </p:nvSpPr>
        <p:spPr>
          <a:xfrm flipH="1">
            <a:off x="5066711" y="4209250"/>
            <a:ext cx="38400" cy="38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7"/>
          <p:cNvSpPr/>
          <p:nvPr/>
        </p:nvSpPr>
        <p:spPr>
          <a:xfrm flipH="1">
            <a:off x="5105111" y="3825750"/>
            <a:ext cx="14400" cy="38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 flipH="1">
            <a:off x="5105111" y="4209250"/>
            <a:ext cx="14400" cy="384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7"/>
          <p:cNvSpPr/>
          <p:nvPr/>
        </p:nvSpPr>
        <p:spPr>
          <a:xfrm>
            <a:off x="3618700" y="1287100"/>
            <a:ext cx="1898700" cy="1186800"/>
          </a:xfrm>
          <a:prstGeom prst="snip2SameRect">
            <a:avLst>
              <a:gd fmla="val 50000" name="adj1"/>
              <a:gd fmla="val 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7"/>
          <p:cNvSpPr/>
          <p:nvPr/>
        </p:nvSpPr>
        <p:spPr>
          <a:xfrm>
            <a:off x="4066100" y="1476025"/>
            <a:ext cx="965400" cy="4797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Nvidia Jetson Compute / Storage</a:t>
            </a:r>
            <a:endParaRPr sz="800"/>
          </a:p>
        </p:txBody>
      </p:sp>
      <p:sp>
        <p:nvSpPr>
          <p:cNvPr id="116" name="Google Shape;116;p17"/>
          <p:cNvSpPr/>
          <p:nvPr/>
        </p:nvSpPr>
        <p:spPr>
          <a:xfrm>
            <a:off x="3974750" y="2101975"/>
            <a:ext cx="1148100" cy="2358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System Controller</a:t>
            </a:r>
            <a:endParaRPr sz="800"/>
          </a:p>
        </p:txBody>
      </p:sp>
      <p:sp>
        <p:nvSpPr>
          <p:cNvPr id="117" name="Google Shape;117;p17"/>
          <p:cNvSpPr txBox="1"/>
          <p:nvPr/>
        </p:nvSpPr>
        <p:spPr>
          <a:xfrm>
            <a:off x="5589750" y="2470050"/>
            <a:ext cx="89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5 MP Machine Vision Camera</a:t>
            </a:r>
            <a:endParaRPr sz="700"/>
          </a:p>
        </p:txBody>
      </p:sp>
      <p:sp>
        <p:nvSpPr>
          <p:cNvPr id="118" name="Google Shape;118;p17"/>
          <p:cNvSpPr txBox="1"/>
          <p:nvPr/>
        </p:nvSpPr>
        <p:spPr>
          <a:xfrm>
            <a:off x="5600550" y="3104500"/>
            <a:ext cx="868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4x Telecentric Microscope Objective (2 um resolution)</a:t>
            </a:r>
            <a:endParaRPr sz="700"/>
          </a:p>
        </p:txBody>
      </p:sp>
      <p:sp>
        <p:nvSpPr>
          <p:cNvPr id="119" name="Google Shape;119;p17"/>
          <p:cNvSpPr txBox="1"/>
          <p:nvPr/>
        </p:nvSpPr>
        <p:spPr>
          <a:xfrm>
            <a:off x="5581550" y="3790850"/>
            <a:ext cx="105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Turning Prism, LED Strobe and Viewport</a:t>
            </a:r>
            <a:endParaRPr sz="700"/>
          </a:p>
        </p:txBody>
      </p:sp>
      <p:sp>
        <p:nvSpPr>
          <p:cNvPr id="120" name="Google Shape;120;p17"/>
          <p:cNvSpPr txBox="1"/>
          <p:nvPr/>
        </p:nvSpPr>
        <p:spPr>
          <a:xfrm>
            <a:off x="5616675" y="4153050"/>
            <a:ext cx="1342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Strobe Ballast</a:t>
            </a:r>
            <a:endParaRPr sz="700"/>
          </a:p>
        </p:txBody>
      </p:sp>
      <p:cxnSp>
        <p:nvCxnSpPr>
          <p:cNvPr id="121" name="Google Shape;121;p17"/>
          <p:cNvCxnSpPr>
            <a:endCxn id="114" idx="3"/>
          </p:cNvCxnSpPr>
          <p:nvPr/>
        </p:nvCxnSpPr>
        <p:spPr>
          <a:xfrm>
            <a:off x="4561450" y="1019800"/>
            <a:ext cx="6600" cy="26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22" name="Google Shape;122;p17"/>
          <p:cNvSpPr txBox="1"/>
          <p:nvPr/>
        </p:nvSpPr>
        <p:spPr>
          <a:xfrm>
            <a:off x="4728300" y="937900"/>
            <a:ext cx="1342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Vehicle Interface</a:t>
            </a:r>
            <a:endParaRPr sz="800"/>
          </a:p>
        </p:txBody>
      </p:sp>
      <p:cxnSp>
        <p:nvCxnSpPr>
          <p:cNvPr id="123" name="Google Shape;123;p17"/>
          <p:cNvCxnSpPr/>
          <p:nvPr/>
        </p:nvCxnSpPr>
        <p:spPr>
          <a:xfrm>
            <a:off x="4785300" y="3951975"/>
            <a:ext cx="0" cy="20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17"/>
          <p:cNvCxnSpPr/>
          <p:nvPr/>
        </p:nvCxnSpPr>
        <p:spPr>
          <a:xfrm>
            <a:off x="4329250" y="3931575"/>
            <a:ext cx="0" cy="20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17"/>
          <p:cNvSpPr txBox="1"/>
          <p:nvPr/>
        </p:nvSpPr>
        <p:spPr>
          <a:xfrm>
            <a:off x="5600550" y="4423600"/>
            <a:ext cx="1342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4x Image Plane</a:t>
            </a:r>
            <a:endParaRPr sz="700"/>
          </a:p>
        </p:txBody>
      </p:sp>
      <p:cxnSp>
        <p:nvCxnSpPr>
          <p:cNvPr id="126" name="Google Shape;126;p17"/>
          <p:cNvCxnSpPr/>
          <p:nvPr/>
        </p:nvCxnSpPr>
        <p:spPr>
          <a:xfrm rot="10800000">
            <a:off x="4787661" y="4153947"/>
            <a:ext cx="813000" cy="455400"/>
          </a:xfrm>
          <a:prstGeom prst="bentConnector3">
            <a:avLst>
              <a:gd fmla="val 99995" name="adj1"/>
            </a:avLst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triangle"/>
          </a:ln>
        </p:spPr>
      </p:cxnSp>
      <p:sp>
        <p:nvSpPr>
          <p:cNvPr id="127" name="Google Shape;127;p17"/>
          <p:cNvSpPr txBox="1"/>
          <p:nvPr/>
        </p:nvSpPr>
        <p:spPr>
          <a:xfrm>
            <a:off x="2666138" y="2470050"/>
            <a:ext cx="86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5 MP Machine Vision Camera</a:t>
            </a:r>
            <a:endParaRPr sz="700"/>
          </a:p>
        </p:txBody>
      </p:sp>
      <p:sp>
        <p:nvSpPr>
          <p:cNvPr id="128" name="Google Shape;128;p17"/>
          <p:cNvSpPr txBox="1"/>
          <p:nvPr/>
        </p:nvSpPr>
        <p:spPr>
          <a:xfrm>
            <a:off x="2658925" y="3104500"/>
            <a:ext cx="868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0.5x Telecentric Microscope Objective (25 um resolution)</a:t>
            </a:r>
            <a:endParaRPr sz="700"/>
          </a:p>
        </p:txBody>
      </p:sp>
      <p:sp>
        <p:nvSpPr>
          <p:cNvPr id="129" name="Google Shape;129;p17"/>
          <p:cNvSpPr txBox="1"/>
          <p:nvPr/>
        </p:nvSpPr>
        <p:spPr>
          <a:xfrm>
            <a:off x="2497800" y="3752850"/>
            <a:ext cx="102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Turning Prism, LED Strobe and Viewport</a:t>
            </a:r>
            <a:endParaRPr sz="700"/>
          </a:p>
        </p:txBody>
      </p:sp>
      <p:sp>
        <p:nvSpPr>
          <p:cNvPr id="130" name="Google Shape;130;p17"/>
          <p:cNvSpPr txBox="1"/>
          <p:nvPr/>
        </p:nvSpPr>
        <p:spPr>
          <a:xfrm>
            <a:off x="2185125" y="4109113"/>
            <a:ext cx="1342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Strobe Ballast</a:t>
            </a:r>
            <a:endParaRPr sz="700"/>
          </a:p>
        </p:txBody>
      </p:sp>
      <p:sp>
        <p:nvSpPr>
          <p:cNvPr id="131" name="Google Shape;131;p17"/>
          <p:cNvSpPr txBox="1"/>
          <p:nvPr/>
        </p:nvSpPr>
        <p:spPr>
          <a:xfrm>
            <a:off x="2185125" y="4445538"/>
            <a:ext cx="1342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0.5x Image Plane</a:t>
            </a:r>
            <a:endParaRPr sz="700"/>
          </a:p>
        </p:txBody>
      </p:sp>
      <p:cxnSp>
        <p:nvCxnSpPr>
          <p:cNvPr id="132" name="Google Shape;132;p17"/>
          <p:cNvCxnSpPr>
            <a:stCxn id="131" idx="3"/>
          </p:cNvCxnSpPr>
          <p:nvPr/>
        </p:nvCxnSpPr>
        <p:spPr>
          <a:xfrm flipH="1" rot="10800000">
            <a:off x="3527325" y="4114788"/>
            <a:ext cx="808200" cy="477000"/>
          </a:xfrm>
          <a:prstGeom prst="bentConnector3">
            <a:avLst>
              <a:gd fmla="val 98800" name="adj1"/>
            </a:avLst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133" name="Google Shape;133;p17"/>
          <p:cNvCxnSpPr/>
          <p:nvPr/>
        </p:nvCxnSpPr>
        <p:spPr>
          <a:xfrm>
            <a:off x="4576025" y="4396875"/>
            <a:ext cx="0" cy="641100"/>
          </a:xfrm>
          <a:prstGeom prst="straightConnector1">
            <a:avLst/>
          </a:prstGeom>
          <a:noFill/>
          <a:ln cap="flat" cmpd="sng" w="38100">
            <a:solidFill>
              <a:srgbClr val="6D9EEB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134" name="Google Shape;134;p17"/>
          <p:cNvSpPr txBox="1"/>
          <p:nvPr/>
        </p:nvSpPr>
        <p:spPr>
          <a:xfrm>
            <a:off x="4568050" y="4661525"/>
            <a:ext cx="134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Free flow of water from vehicle motion ~ 1 m/s</a:t>
            </a:r>
            <a:endParaRPr sz="700"/>
          </a:p>
        </p:txBody>
      </p:sp>
      <p:sp>
        <p:nvSpPr>
          <p:cNvPr id="135" name="Google Shape;135;p17"/>
          <p:cNvSpPr txBox="1"/>
          <p:nvPr/>
        </p:nvSpPr>
        <p:spPr>
          <a:xfrm>
            <a:off x="255213" y="1136500"/>
            <a:ext cx="2044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Planktivore V1 (2020-2022)</a:t>
            </a:r>
            <a:endParaRPr sz="900"/>
          </a:p>
        </p:txBody>
      </p:sp>
      <p:graphicFrame>
        <p:nvGraphicFramePr>
          <p:cNvPr id="136" name="Google Shape;136;p17"/>
          <p:cNvGraphicFramePr/>
          <p:nvPr/>
        </p:nvGraphicFramePr>
        <p:xfrm>
          <a:off x="251400" y="3406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{4B17D902-5EE2-40AA-A2B8-E02D2E1A7276}</a:tableStyleId>
              </a:tblPr>
              <a:tblGrid>
                <a:gridCol w="1060750"/>
                <a:gridCol w="983800"/>
              </a:tblGrid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Depth Rating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2000 m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Housing 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Titanium 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low-mag imaged volume </a:t>
                      </a:r>
                      <a:r>
                        <a:rPr i="1" lang="en" sz="600">
                          <a:solidFill>
                            <a:schemeClr val="dk1"/>
                          </a:solidFill>
                        </a:rPr>
                        <a:t>(200 um to 2 cm objects)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1 ml per frame / 10 ml per second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high-mag imaged volume</a:t>
                      </a:r>
                      <a:endParaRPr sz="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en" sz="600">
                          <a:solidFill>
                            <a:schemeClr val="dk1"/>
                          </a:solidFill>
                        </a:rPr>
                        <a:t>(20 um to 2 mm objects)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0.2 ul per frame / 2 ul per second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Tested vehicle speeds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Spray Glider (25 cm/s)</a:t>
                      </a:r>
                      <a:endParaRPr sz="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Paragon (1 m/s) </a:t>
                      </a:r>
                      <a:endParaRPr sz="6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37" name="Google Shape;137;p17"/>
          <p:cNvSpPr txBox="1"/>
          <p:nvPr/>
        </p:nvSpPr>
        <p:spPr>
          <a:xfrm>
            <a:off x="6786213" y="1120825"/>
            <a:ext cx="2044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Planktivore V2 (2022-2023)</a:t>
            </a:r>
            <a:endParaRPr sz="900"/>
          </a:p>
        </p:txBody>
      </p:sp>
      <p:graphicFrame>
        <p:nvGraphicFramePr>
          <p:cNvPr id="138" name="Google Shape;138;p17"/>
          <p:cNvGraphicFramePr/>
          <p:nvPr/>
        </p:nvGraphicFramePr>
        <p:xfrm>
          <a:off x="6786200" y="3322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{4B17D902-5EE2-40AA-A2B8-E02D2E1A7276}</a:tableStyleId>
              </a:tblPr>
              <a:tblGrid>
                <a:gridCol w="1060750"/>
                <a:gridCol w="983800"/>
              </a:tblGrid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Depth Rating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1500 m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Housing 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Aluminum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low-mag imaged volume </a:t>
                      </a:r>
                      <a:r>
                        <a:rPr i="1" lang="en" sz="600"/>
                        <a:t>(200 um to 2 cm objects)</a:t>
                      </a:r>
                      <a:endParaRPr i="1"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1 ml per frame / 10 ml per second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high-mag imaged volume</a:t>
                      </a:r>
                      <a:endParaRPr sz="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en" sz="600">
                          <a:solidFill>
                            <a:schemeClr val="dk1"/>
                          </a:solidFill>
                        </a:rPr>
                        <a:t>(20 um to 2 mm objects)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0.2 ul per frame / 2 ul per second</a:t>
                      </a:r>
                      <a:endParaRPr sz="600"/>
                    </a:p>
                  </a:txBody>
                  <a:tcPr marT="91425" marB="91425" marR="91425" marL="91425"/>
                </a:tc>
              </a:tr>
              <a:tr h="28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Tested vehicle speeds</a:t>
                      </a:r>
                      <a:endParaRPr sz="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LRAUV (TBD)</a:t>
                      </a:r>
                      <a:endParaRPr sz="6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/>
                        <a:t>Paragon (1 m/s)</a:t>
                      </a:r>
                      <a:endParaRPr sz="6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39" name="Google Shape;139;p17"/>
          <p:cNvPicPr preferRelativeResize="0"/>
          <p:nvPr/>
        </p:nvPicPr>
        <p:blipFill rotWithShape="1">
          <a:blip r:embed="rId4">
            <a:alphaModFix/>
          </a:blip>
          <a:srcRect b="50956" l="0" r="0" t="1121"/>
          <a:stretch/>
        </p:blipFill>
        <p:spPr>
          <a:xfrm rot="10800000">
            <a:off x="6784863" y="1405350"/>
            <a:ext cx="2047225" cy="183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25" y="995250"/>
            <a:ext cx="2848974" cy="380406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Where Planktivore Fits in MBARI’s imaging capabilities</a:t>
            </a:r>
            <a:endParaRPr/>
          </a:p>
        </p:txBody>
      </p:sp>
      <p:sp>
        <p:nvSpPr>
          <p:cNvPr id="146" name="Google Shape;146;p18"/>
          <p:cNvSpPr/>
          <p:nvPr/>
        </p:nvSpPr>
        <p:spPr>
          <a:xfrm>
            <a:off x="3314500" y="1231525"/>
            <a:ext cx="1332600" cy="798600"/>
          </a:xfrm>
          <a:prstGeom prst="roundRect">
            <a:avLst>
              <a:gd fmla="val 16667" name="adj"/>
            </a:avLst>
          </a:prstGeom>
          <a:solidFill>
            <a:srgbClr val="B4A7D6">
              <a:alpha val="51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ROV, I2MAP, Acoustics</a:t>
            </a:r>
            <a:endParaRPr sz="1200"/>
          </a:p>
        </p:txBody>
      </p:sp>
      <p:sp>
        <p:nvSpPr>
          <p:cNvPr id="147" name="Google Shape;147;p18"/>
          <p:cNvSpPr/>
          <p:nvPr/>
        </p:nvSpPr>
        <p:spPr>
          <a:xfrm>
            <a:off x="3314500" y="1845450"/>
            <a:ext cx="1332600" cy="726300"/>
          </a:xfrm>
          <a:prstGeom prst="roundRect">
            <a:avLst>
              <a:gd fmla="val 16667" name="adj"/>
            </a:avLst>
          </a:prstGeom>
          <a:solidFill>
            <a:srgbClr val="F9CB9C">
              <a:alpha val="51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Chiton / SiLCam</a:t>
            </a:r>
            <a:endParaRPr sz="1200"/>
          </a:p>
        </p:txBody>
      </p:sp>
      <p:sp>
        <p:nvSpPr>
          <p:cNvPr id="148" name="Google Shape;148;p18"/>
          <p:cNvSpPr/>
          <p:nvPr/>
        </p:nvSpPr>
        <p:spPr>
          <a:xfrm>
            <a:off x="3314500" y="2435600"/>
            <a:ext cx="1332600" cy="1326300"/>
          </a:xfrm>
          <a:prstGeom prst="roundRect">
            <a:avLst>
              <a:gd fmla="val 8084" name="adj"/>
            </a:avLst>
          </a:prstGeom>
          <a:solidFill>
            <a:srgbClr val="B6D7A8">
              <a:alpha val="5062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Planktivore</a:t>
            </a:r>
            <a:endParaRPr sz="1200"/>
          </a:p>
        </p:txBody>
      </p:sp>
      <p:sp>
        <p:nvSpPr>
          <p:cNvPr id="149" name="Google Shape;149;p18"/>
          <p:cNvSpPr/>
          <p:nvPr/>
        </p:nvSpPr>
        <p:spPr>
          <a:xfrm>
            <a:off x="3314500" y="3506900"/>
            <a:ext cx="1332600" cy="1260300"/>
          </a:xfrm>
          <a:prstGeom prst="roundRect">
            <a:avLst>
              <a:gd fmla="val 8084" name="adj"/>
            </a:avLst>
          </a:prstGeom>
          <a:solidFill>
            <a:srgbClr val="9FC5E8">
              <a:alpha val="5885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Backscatter / Biolume / Fluorescence</a:t>
            </a:r>
            <a:endParaRPr sz="1200"/>
          </a:p>
        </p:txBody>
      </p:sp>
      <p:sp>
        <p:nvSpPr>
          <p:cNvPr id="150" name="Google Shape;150;p18"/>
          <p:cNvSpPr txBox="1"/>
          <p:nvPr/>
        </p:nvSpPr>
        <p:spPr>
          <a:xfrm>
            <a:off x="4709600" y="1231525"/>
            <a:ext cx="3487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Centimeters To Meters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rgbClr val="333333"/>
                </a:solidFill>
                <a:highlight>
                  <a:srgbClr val="FDFDFD"/>
                </a:highlight>
              </a:rPr>
              <a:t>In situ macroscopy (MxD, i2MAP), short durations (hours to a few days), Bioacoustics, long durations, lower specificity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4709600" y="1931550"/>
            <a:ext cx="348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Millimeters  to Centimeters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333333"/>
                </a:solidFill>
                <a:highlight>
                  <a:srgbClr val="FDFDFD"/>
                </a:highlight>
              </a:rPr>
              <a:t>Straddles in situ microscopy and macroscopy Chiton, ISIIS, SES</a:t>
            </a: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 </a:t>
            </a:r>
            <a:endParaRPr b="1" i="1"/>
          </a:p>
        </p:txBody>
      </p:sp>
      <p:sp>
        <p:nvSpPr>
          <p:cNvPr id="152" name="Google Shape;152;p18"/>
          <p:cNvSpPr txBox="1"/>
          <p:nvPr/>
        </p:nvSpPr>
        <p:spPr>
          <a:xfrm>
            <a:off x="4709600" y="2681725"/>
            <a:ext cx="348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Micrometers  to Centimeters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333333"/>
                </a:solidFill>
                <a:highlight>
                  <a:srgbClr val="FDFDFD"/>
                </a:highlight>
              </a:rPr>
              <a:t>In Situ microscopy Planktivore, IFCB</a:t>
            </a:r>
            <a:endParaRPr i="1"/>
          </a:p>
        </p:txBody>
      </p:sp>
      <p:sp>
        <p:nvSpPr>
          <p:cNvPr id="153" name="Google Shape;153;p18"/>
          <p:cNvSpPr txBox="1"/>
          <p:nvPr/>
        </p:nvSpPr>
        <p:spPr>
          <a:xfrm>
            <a:off x="4709600" y="3921500"/>
            <a:ext cx="348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800">
                <a:solidFill>
                  <a:srgbClr val="333333"/>
                </a:solidFill>
                <a:highlight>
                  <a:srgbClr val="FDFDFD"/>
                </a:highlight>
              </a:rPr>
              <a:t>&lt; Micrometer to Millimeter (Size only)</a:t>
            </a:r>
            <a:endParaRPr b="1" i="1" sz="800">
              <a:solidFill>
                <a:srgbClr val="333333"/>
              </a:solidFill>
              <a:highlight>
                <a:srgbClr val="FDFDFD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333333"/>
                </a:solidFill>
                <a:highlight>
                  <a:srgbClr val="FDFDFD"/>
                </a:highlight>
              </a:rPr>
              <a:t>In Situ backscatter, volume scatter, biolume, and fluorometry</a:t>
            </a:r>
            <a:endParaRPr b="1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9"/>
          <p:cNvSpPr txBox="1"/>
          <p:nvPr/>
        </p:nvSpPr>
        <p:spPr>
          <a:xfrm>
            <a:off x="6102492" y="795217"/>
            <a:ext cx="10338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9"/>
          <p:cNvSpPr/>
          <p:nvPr/>
        </p:nvSpPr>
        <p:spPr>
          <a:xfrm>
            <a:off x="7343702" y="1009776"/>
            <a:ext cx="1749900" cy="17379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0" name="Google Shape;160;p19"/>
          <p:cNvCxnSpPr/>
          <p:nvPr/>
        </p:nvCxnSpPr>
        <p:spPr>
          <a:xfrm flipH="1" rot="10800000">
            <a:off x="7552913" y="2523512"/>
            <a:ext cx="1459800" cy="120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1" name="Google Shape;161;p19"/>
          <p:cNvCxnSpPr/>
          <p:nvPr/>
        </p:nvCxnSpPr>
        <p:spPr>
          <a:xfrm rot="10800000">
            <a:off x="7540684" y="1241426"/>
            <a:ext cx="24300" cy="14499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19"/>
          <p:cNvSpPr/>
          <p:nvPr/>
        </p:nvSpPr>
        <p:spPr>
          <a:xfrm>
            <a:off x="7688458" y="1684977"/>
            <a:ext cx="132600" cy="88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9"/>
          <p:cNvSpPr/>
          <p:nvPr/>
        </p:nvSpPr>
        <p:spPr>
          <a:xfrm>
            <a:off x="7820985" y="2008533"/>
            <a:ext cx="132600" cy="5568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7953511" y="2223948"/>
            <a:ext cx="132600" cy="3414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9"/>
          <p:cNvSpPr/>
          <p:nvPr/>
        </p:nvSpPr>
        <p:spPr>
          <a:xfrm>
            <a:off x="8086038" y="1939497"/>
            <a:ext cx="132600" cy="625800"/>
          </a:xfrm>
          <a:prstGeom prst="roundRect">
            <a:avLst>
              <a:gd fmla="val 16667" name="adj"/>
            </a:avLst>
          </a:prstGeom>
          <a:solidFill>
            <a:srgbClr val="B4A7D6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8218565" y="2114133"/>
            <a:ext cx="132600" cy="451500"/>
          </a:xfrm>
          <a:prstGeom prst="roundRect">
            <a:avLst>
              <a:gd fmla="val 16667" name="adj"/>
            </a:avLst>
          </a:prstGeom>
          <a:solidFill>
            <a:srgbClr val="D5A6B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9"/>
          <p:cNvSpPr/>
          <p:nvPr/>
        </p:nvSpPr>
        <p:spPr>
          <a:xfrm>
            <a:off x="8351092" y="1819644"/>
            <a:ext cx="132600" cy="7455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9"/>
          <p:cNvSpPr/>
          <p:nvPr/>
        </p:nvSpPr>
        <p:spPr>
          <a:xfrm>
            <a:off x="8483619" y="2168636"/>
            <a:ext cx="132600" cy="3969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9"/>
          <p:cNvSpPr/>
          <p:nvPr/>
        </p:nvSpPr>
        <p:spPr>
          <a:xfrm>
            <a:off x="8616145" y="2008524"/>
            <a:ext cx="132600" cy="5568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7501325" y="2718950"/>
            <a:ext cx="15630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Functional Group Relative Abundance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9"/>
          <p:cNvSpPr/>
          <p:nvPr/>
        </p:nvSpPr>
        <p:spPr>
          <a:xfrm>
            <a:off x="5258475" y="1012301"/>
            <a:ext cx="2001300" cy="1732200"/>
          </a:xfrm>
          <a:prstGeom prst="roundRect">
            <a:avLst>
              <a:gd fmla="val 2895" name="adj"/>
            </a:avLst>
          </a:prstGeom>
          <a:solidFill>
            <a:srgbClr val="C9DAF8"/>
          </a:soli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9"/>
          <p:cNvSpPr/>
          <p:nvPr/>
        </p:nvSpPr>
        <p:spPr>
          <a:xfrm rot="-5400000">
            <a:off x="1349600" y="1709275"/>
            <a:ext cx="1732800" cy="336900"/>
          </a:xfrm>
          <a:prstGeom prst="roundRect">
            <a:avLst>
              <a:gd fmla="val 5135" name="adj"/>
            </a:avLst>
          </a:prstGeom>
          <a:solidFill>
            <a:srgbClr val="F4CCCC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Telecentric Lens</a:t>
            </a:r>
            <a:endParaRPr sz="1100"/>
          </a:p>
        </p:txBody>
      </p:sp>
      <p:pic>
        <p:nvPicPr>
          <p:cNvPr id="173" name="Google Shape;17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604" y="1012616"/>
            <a:ext cx="1831900" cy="173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9"/>
          <p:cNvSpPr txBox="1"/>
          <p:nvPr/>
        </p:nvSpPr>
        <p:spPr>
          <a:xfrm>
            <a:off x="127650" y="2846600"/>
            <a:ext cx="1831800" cy="7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Sparse 3D </a:t>
            </a:r>
            <a:r>
              <a:rPr i="1" lang="en" sz="1100"/>
              <a:t>in situ</a:t>
            </a:r>
            <a:r>
              <a:rPr lang="en" sz="1100"/>
              <a:t> Volume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Sampled 10 frames / sec x2 for Hi Mag and Lo Mag</a:t>
            </a:r>
            <a:endParaRPr sz="1100"/>
          </a:p>
        </p:txBody>
      </p:sp>
      <p:sp>
        <p:nvSpPr>
          <p:cNvPr id="175" name="Google Shape;175;p19"/>
          <p:cNvSpPr/>
          <p:nvPr/>
        </p:nvSpPr>
        <p:spPr>
          <a:xfrm rot="-5400000">
            <a:off x="1688725" y="1701800"/>
            <a:ext cx="1743000" cy="351600"/>
          </a:xfrm>
          <a:prstGeom prst="roundRect">
            <a:avLst>
              <a:gd fmla="val 11033" name="adj"/>
            </a:avLst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Machine Vision Imager</a:t>
            </a:r>
            <a:endParaRPr sz="1100"/>
          </a:p>
        </p:txBody>
      </p:sp>
      <p:sp>
        <p:nvSpPr>
          <p:cNvPr id="176" name="Google Shape;176;p19"/>
          <p:cNvSpPr/>
          <p:nvPr/>
        </p:nvSpPr>
        <p:spPr>
          <a:xfrm rot="-5400000">
            <a:off x="2042875" y="1704350"/>
            <a:ext cx="1737900" cy="351600"/>
          </a:xfrm>
          <a:prstGeom prst="roundRect">
            <a:avLst>
              <a:gd fmla="val 11033" name="adj"/>
            </a:avLst>
          </a:prstGeom>
          <a:solidFill>
            <a:srgbClr val="FFF2CC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Real-time ROI detection</a:t>
            </a:r>
            <a:endParaRPr sz="1100"/>
          </a:p>
        </p:txBody>
      </p:sp>
      <p:pic>
        <p:nvPicPr>
          <p:cNvPr id="177" name="Google Shape;177;p19"/>
          <p:cNvPicPr preferRelativeResize="0"/>
          <p:nvPr/>
        </p:nvPicPr>
        <p:blipFill rotWithShape="1">
          <a:blip r:embed="rId4">
            <a:alphaModFix/>
          </a:blip>
          <a:srcRect b="0" l="0" r="40198" t="0"/>
          <a:stretch/>
        </p:blipFill>
        <p:spPr>
          <a:xfrm>
            <a:off x="3196050" y="1012300"/>
            <a:ext cx="1978488" cy="173219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9"/>
          <p:cNvSpPr txBox="1"/>
          <p:nvPr/>
        </p:nvSpPr>
        <p:spPr>
          <a:xfrm>
            <a:off x="3232400" y="2846600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Collections of ROIs</a:t>
            </a:r>
            <a:endParaRPr sz="1100"/>
          </a:p>
        </p:txBody>
      </p:sp>
      <p:pic>
        <p:nvPicPr>
          <p:cNvPr id="179" name="Google Shape;17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61432" y="1503625"/>
            <a:ext cx="1795401" cy="646550"/>
          </a:xfrm>
          <a:prstGeom prst="rect">
            <a:avLst/>
          </a:prstGeom>
          <a:noFill/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0" name="Google Shape;180;p19"/>
          <p:cNvSpPr txBox="1"/>
          <p:nvPr/>
        </p:nvSpPr>
        <p:spPr>
          <a:xfrm>
            <a:off x="5343225" y="2846600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ROI Classification / Quantification </a:t>
            </a:r>
            <a:endParaRPr sz="1100"/>
          </a:p>
        </p:txBody>
      </p:sp>
      <p:sp>
        <p:nvSpPr>
          <p:cNvPr id="181" name="Google Shape;181;p19"/>
          <p:cNvSpPr txBox="1"/>
          <p:nvPr/>
        </p:nvSpPr>
        <p:spPr>
          <a:xfrm>
            <a:off x="1995925" y="2846600"/>
            <a:ext cx="12000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Real-Time Vision System</a:t>
            </a:r>
            <a:endParaRPr sz="1100"/>
          </a:p>
        </p:txBody>
      </p:sp>
      <p:sp>
        <p:nvSpPr>
          <p:cNvPr id="182" name="Google Shape;182;p19"/>
          <p:cNvSpPr txBox="1"/>
          <p:nvPr/>
        </p:nvSpPr>
        <p:spPr>
          <a:xfrm>
            <a:off x="3269400" y="651025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1-10 MB/s </a:t>
            </a:r>
            <a:endParaRPr sz="800"/>
          </a:p>
        </p:txBody>
      </p:sp>
      <p:sp>
        <p:nvSpPr>
          <p:cNvPr id="183" name="Google Shape;183;p19"/>
          <p:cNvSpPr txBox="1"/>
          <p:nvPr/>
        </p:nvSpPr>
        <p:spPr>
          <a:xfrm>
            <a:off x="5343225" y="651025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1000x Data Reduction </a:t>
            </a:r>
            <a:endParaRPr sz="800"/>
          </a:p>
        </p:txBody>
      </p:sp>
      <p:sp>
        <p:nvSpPr>
          <p:cNvPr id="184" name="Google Shape;184;p19"/>
          <p:cNvSpPr txBox="1"/>
          <p:nvPr/>
        </p:nvSpPr>
        <p:spPr>
          <a:xfrm>
            <a:off x="2017575" y="651025"/>
            <a:ext cx="1070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100x Data Reduction </a:t>
            </a:r>
            <a:endParaRPr sz="800"/>
          </a:p>
        </p:txBody>
      </p:sp>
      <p:sp>
        <p:nvSpPr>
          <p:cNvPr id="185" name="Google Shape;185;p19"/>
          <p:cNvSpPr txBox="1"/>
          <p:nvPr/>
        </p:nvSpPr>
        <p:spPr>
          <a:xfrm>
            <a:off x="127650" y="651025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100-1000 MB/s </a:t>
            </a:r>
            <a:endParaRPr sz="800"/>
          </a:p>
        </p:txBody>
      </p:sp>
      <p:cxnSp>
        <p:nvCxnSpPr>
          <p:cNvPr id="186" name="Google Shape;186;p19"/>
          <p:cNvCxnSpPr/>
          <p:nvPr/>
        </p:nvCxnSpPr>
        <p:spPr>
          <a:xfrm>
            <a:off x="1583100" y="786475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7" name="Google Shape;187;p19"/>
          <p:cNvCxnSpPr/>
          <p:nvPr/>
        </p:nvCxnSpPr>
        <p:spPr>
          <a:xfrm>
            <a:off x="2952850" y="799050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8" name="Google Shape;188;p19"/>
          <p:cNvCxnSpPr/>
          <p:nvPr/>
        </p:nvCxnSpPr>
        <p:spPr>
          <a:xfrm>
            <a:off x="4881700" y="794625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9" name="Google Shape;189;p19"/>
          <p:cNvCxnSpPr/>
          <p:nvPr/>
        </p:nvCxnSpPr>
        <p:spPr>
          <a:xfrm>
            <a:off x="6925675" y="795938"/>
            <a:ext cx="63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90" name="Google Shape;190;p19"/>
          <p:cNvSpPr/>
          <p:nvPr/>
        </p:nvSpPr>
        <p:spPr>
          <a:xfrm>
            <a:off x="5258475" y="3644600"/>
            <a:ext cx="3498600" cy="2685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7F6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Shoreside processing on HPC (DeepRip)</a:t>
            </a:r>
            <a:endParaRPr sz="1200"/>
          </a:p>
        </p:txBody>
      </p:sp>
      <p:sp>
        <p:nvSpPr>
          <p:cNvPr id="191" name="Google Shape;191;p19"/>
          <p:cNvSpPr txBox="1"/>
          <p:nvPr/>
        </p:nvSpPr>
        <p:spPr>
          <a:xfrm>
            <a:off x="3909050" y="3033200"/>
            <a:ext cx="697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9"/>
          <p:cNvSpPr txBox="1"/>
          <p:nvPr/>
        </p:nvSpPr>
        <p:spPr>
          <a:xfrm>
            <a:off x="260600" y="4827800"/>
            <a:ext cx="18318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ROI = Region of Interest</a:t>
            </a:r>
            <a:endParaRPr sz="1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HPC = High Perf Compute</a:t>
            </a:r>
            <a:endParaRPr sz="1100"/>
          </a:p>
        </p:txBody>
      </p:sp>
      <p:sp>
        <p:nvSpPr>
          <p:cNvPr id="193" name="Google Shape;193;p19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Planktivore Sampling, Data processing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9"/>
          <p:cNvSpPr/>
          <p:nvPr/>
        </p:nvSpPr>
        <p:spPr>
          <a:xfrm>
            <a:off x="236975" y="3644600"/>
            <a:ext cx="4937700" cy="2685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Real-time image processing onboard Planktivore</a:t>
            </a:r>
            <a:endParaRPr sz="1200"/>
          </a:p>
        </p:txBody>
      </p:sp>
      <p:sp>
        <p:nvSpPr>
          <p:cNvPr id="195" name="Google Shape;195;p19"/>
          <p:cNvSpPr txBox="1"/>
          <p:nvPr/>
        </p:nvSpPr>
        <p:spPr>
          <a:xfrm>
            <a:off x="311700" y="4022900"/>
            <a:ext cx="6971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Plankton rich waters, ~10K ROIs / minute.   Clear water over the Canyon, ~1K ROIs / minute.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Plankton!!!   </a:t>
            </a:r>
            <a:endParaRPr/>
          </a:p>
        </p:txBody>
      </p:sp>
      <p:pic>
        <p:nvPicPr>
          <p:cNvPr id="201" name="Google Shape;2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0700" y="1621579"/>
            <a:ext cx="1444750" cy="205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674" y="1621574"/>
            <a:ext cx="2395975" cy="299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64450" y="1621577"/>
            <a:ext cx="1907547" cy="299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0"/>
          <p:cNvSpPr txBox="1"/>
          <p:nvPr/>
        </p:nvSpPr>
        <p:spPr>
          <a:xfrm>
            <a:off x="266400" y="1017725"/>
            <a:ext cx="239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Pseudo-Nitzschia (P-N)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 Mag</a:t>
            </a:r>
            <a:endParaRPr/>
          </a:p>
        </p:txBody>
      </p:sp>
      <p:sp>
        <p:nvSpPr>
          <p:cNvPr id="205" name="Google Shape;205;p20"/>
          <p:cNvSpPr txBox="1"/>
          <p:nvPr/>
        </p:nvSpPr>
        <p:spPr>
          <a:xfrm>
            <a:off x="2668550" y="1017725"/>
            <a:ext cx="2059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Pseudo-Nitzschia (P-N)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Low Mag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4972625" y="1017725"/>
            <a:ext cx="205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Akashiwo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/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62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430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3"/>
          <p:cNvPicPr preferRelativeResize="0"/>
          <p:nvPr/>
        </p:nvPicPr>
        <p:blipFill rotWithShape="1">
          <a:blip r:embed="rId4">
            <a:alphaModFix/>
          </a:blip>
          <a:srcRect b="20291" l="28734" r="0" t="21181"/>
          <a:stretch/>
        </p:blipFill>
        <p:spPr>
          <a:xfrm>
            <a:off x="2581225" y="2828500"/>
            <a:ext cx="970700" cy="19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3"/>
          <p:cNvPicPr preferRelativeResize="0"/>
          <p:nvPr/>
        </p:nvPicPr>
        <p:blipFill rotWithShape="1">
          <a:blip r:embed="rId5">
            <a:alphaModFix/>
          </a:blip>
          <a:srcRect b="35819" l="21574" r="0" t="0"/>
          <a:stretch/>
        </p:blipFill>
        <p:spPr>
          <a:xfrm rot="5400000">
            <a:off x="222950" y="1261725"/>
            <a:ext cx="1075675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3"/>
          <p:cNvPicPr preferRelativeResize="0"/>
          <p:nvPr/>
        </p:nvPicPr>
        <p:blipFill rotWithShape="1">
          <a:blip r:embed="rId6">
            <a:alphaModFix/>
          </a:blip>
          <a:srcRect b="21008" l="0" r="45778" t="22969"/>
          <a:stretch/>
        </p:blipFill>
        <p:spPr>
          <a:xfrm>
            <a:off x="4988563" y="1542775"/>
            <a:ext cx="1301450" cy="157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1335350" y="-1800225"/>
            <a:ext cx="15430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35339" y="3281050"/>
            <a:ext cx="4953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3"/>
          <p:cNvPicPr preferRelativeResize="0"/>
          <p:nvPr/>
        </p:nvPicPr>
        <p:blipFill rotWithShape="1">
          <a:blip r:embed="rId9">
            <a:alphaModFix/>
          </a:blip>
          <a:srcRect b="15469" l="0" r="0" t="22453"/>
          <a:stretch/>
        </p:blipFill>
        <p:spPr>
          <a:xfrm rot="-5400000">
            <a:off x="1884062" y="1244025"/>
            <a:ext cx="1104900" cy="170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3"/>
          <p:cNvPicPr preferRelativeResize="0"/>
          <p:nvPr/>
        </p:nvPicPr>
        <p:blipFill rotWithShape="1">
          <a:blip r:embed="rId10">
            <a:alphaModFix/>
          </a:blip>
          <a:srcRect b="23109" l="21592" r="22293" t="19997"/>
          <a:stretch/>
        </p:blipFill>
        <p:spPr>
          <a:xfrm>
            <a:off x="4988575" y="3122238"/>
            <a:ext cx="1881375" cy="195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3"/>
          <p:cNvPicPr preferRelativeResize="0"/>
          <p:nvPr/>
        </p:nvPicPr>
        <p:blipFill rotWithShape="1">
          <a:blip r:embed="rId11">
            <a:alphaModFix/>
          </a:blip>
          <a:srcRect b="18845" l="4558" r="28601" t="23025"/>
          <a:stretch/>
        </p:blipFill>
        <p:spPr>
          <a:xfrm>
            <a:off x="7126800" y="3486025"/>
            <a:ext cx="585725" cy="139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3"/>
          <p:cNvPicPr preferRelativeResize="0"/>
          <p:nvPr/>
        </p:nvPicPr>
        <p:blipFill rotWithShape="1">
          <a:blip r:embed="rId12">
            <a:alphaModFix/>
          </a:blip>
          <a:srcRect b="26937" l="0" r="47821" t="0"/>
          <a:stretch/>
        </p:blipFill>
        <p:spPr>
          <a:xfrm rot="-5400000">
            <a:off x="5780075" y="-1136075"/>
            <a:ext cx="1511575" cy="375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3"/>
          <p:cNvPicPr preferRelativeResize="0"/>
          <p:nvPr/>
        </p:nvPicPr>
        <p:blipFill rotWithShape="1">
          <a:blip r:embed="rId13">
            <a:alphaModFix/>
          </a:blip>
          <a:srcRect b="21818" l="20747" r="21635" t="21818"/>
          <a:stretch/>
        </p:blipFill>
        <p:spPr>
          <a:xfrm>
            <a:off x="7803975" y="1697913"/>
            <a:ext cx="10756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3"/>
          <p:cNvPicPr preferRelativeResize="0"/>
          <p:nvPr/>
        </p:nvPicPr>
        <p:blipFill rotWithShape="1">
          <a:blip r:embed="rId14">
            <a:alphaModFix/>
          </a:blip>
          <a:srcRect b="23281" l="24922" r="15779" t="21911"/>
          <a:stretch/>
        </p:blipFill>
        <p:spPr>
          <a:xfrm>
            <a:off x="0" y="2618725"/>
            <a:ext cx="2581225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3"/>
          <p:cNvPicPr preferRelativeResize="0"/>
          <p:nvPr/>
        </p:nvPicPr>
        <p:blipFill rotWithShape="1">
          <a:blip r:embed="rId15">
            <a:alphaModFix/>
          </a:blip>
          <a:srcRect b="16173" l="16720" r="1792" t="5884"/>
          <a:stretch/>
        </p:blipFill>
        <p:spPr>
          <a:xfrm>
            <a:off x="3287975" y="1498725"/>
            <a:ext cx="167640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3"/>
          <p:cNvPicPr preferRelativeResize="0"/>
          <p:nvPr/>
        </p:nvPicPr>
        <p:blipFill rotWithShape="1">
          <a:blip r:embed="rId16">
            <a:alphaModFix/>
          </a:blip>
          <a:srcRect b="0" l="22243" r="5793" t="21807"/>
          <a:stretch/>
        </p:blipFill>
        <p:spPr>
          <a:xfrm>
            <a:off x="6314200" y="1543050"/>
            <a:ext cx="1398325" cy="169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3"/>
          <p:cNvPicPr preferRelativeResize="0"/>
          <p:nvPr/>
        </p:nvPicPr>
        <p:blipFill rotWithShape="1">
          <a:blip r:embed="rId17">
            <a:alphaModFix/>
          </a:blip>
          <a:srcRect b="22789" l="20585" r="18834" t="22729"/>
          <a:stretch/>
        </p:blipFill>
        <p:spPr>
          <a:xfrm>
            <a:off x="3625650" y="3620650"/>
            <a:ext cx="946350" cy="132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23"/>
          <p:cNvGrpSpPr/>
          <p:nvPr/>
        </p:nvGrpSpPr>
        <p:grpSpPr>
          <a:xfrm>
            <a:off x="152400" y="4618100"/>
            <a:ext cx="1478100" cy="400200"/>
            <a:chOff x="3216125" y="1416950"/>
            <a:chExt cx="1478100" cy="400200"/>
          </a:xfrm>
        </p:grpSpPr>
        <p:cxnSp>
          <p:nvCxnSpPr>
            <p:cNvPr id="237" name="Google Shape;237;p23"/>
            <p:cNvCxnSpPr/>
            <p:nvPr/>
          </p:nvCxnSpPr>
          <p:spPr>
            <a:xfrm flipH="1" rot="10800000">
              <a:off x="3216125" y="1772750"/>
              <a:ext cx="1478100" cy="51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38" name="Google Shape;238;p23"/>
            <p:cNvSpPr txBox="1"/>
            <p:nvPr/>
          </p:nvSpPr>
          <p:spPr>
            <a:xfrm>
              <a:off x="3621375" y="1416950"/>
              <a:ext cx="103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</a:rPr>
                <a:t>1 mm</a:t>
              </a: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