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041C64E-C317-426A-BF81-5D742A80B822}">
  <a:tblStyle styleId="{D041C64E-C317-426A-BF81-5D742A80B8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02FA8FA5-2C49-432A-A710-FDC6216A961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Roboto-bold.fntdata"/><Relationship Id="rId10" Type="http://schemas.openxmlformats.org/officeDocument/2006/relationships/slide" Target="slides/slide4.xml"/><Relationship Id="rId32" Type="http://schemas.openxmlformats.org/officeDocument/2006/relationships/font" Target="fonts/Roboto-regular.fntdata"/><Relationship Id="rId13" Type="http://schemas.openxmlformats.org/officeDocument/2006/relationships/slide" Target="slides/slide7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6.xml"/><Relationship Id="rId34" Type="http://schemas.openxmlformats.org/officeDocument/2006/relationships/font" Target="fonts/Roboto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465f7484fc_0_9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g2465f7484fc_0_9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2465f7484fc_0_9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b6e454e682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b6e454e682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8ec3c59c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8ec3c59c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b6ab342608_0_0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2b6ab342608_0_0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/>
              <a:t>Is there a commercial in-situ microscope available?  Not with the magnification range or versatility of illumination.  Make vs Buy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CiPics, ISIIS, mini-ISIIS, 4Deep, Sequoia, Zoocam, IFCB  - these dont integrate and real-time  (Mark Benfield paper on comparison)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Size ranges: planktivore, EyeRIS, I2map, acoustic backscatter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Validating or replacing or complementing Proxy instruments (backscatter, fluorometer, eDNA, biolume)</a:t>
            </a:r>
            <a:endParaRPr/>
          </a:p>
        </p:txBody>
      </p:sp>
      <p:sp>
        <p:nvSpPr>
          <p:cNvPr id="153" name="Google Shape;153;g2b6ab342608_0_0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47f788368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47f788368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47f788368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47f788368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46027379a1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46027379a1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Archiving ROIs - at 10Hz, it’s not reasonable to record or store the raw data.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There is room to improve the data visualization - Steve’s straw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10hz and 1m/s - a continuous straw.   What is your encounter rate?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ISIIS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682d586c0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682d586c0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682d586c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682d586c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b60e7f14b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b60e7f14b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b6e454e68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b6e454e68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ToDo:  pictures,</a:t>
            </a:r>
            <a:r>
              <a:rPr lang="en" sz="1400">
                <a:solidFill>
                  <a:srgbClr val="595959"/>
                </a:solidFill>
              </a:rPr>
              <a:t>DeepRip for ingest  processing / machine learning / model training</a:t>
            </a:r>
            <a:endParaRPr sz="14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595959"/>
                </a:solidFill>
              </a:rPr>
              <a:t>Titan for archive data storage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6e454e682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b6e454e682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46027379a1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46027379a1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projects instead of names…   PI agnostic, List projects  </a:t>
            </a:r>
            <a:r>
              <a:rPr lang="en" sz="1400">
                <a:solidFill>
                  <a:srgbClr val="595959"/>
                </a:solidFill>
              </a:rPr>
              <a:t>In-situ organism detection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‘Team’ 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CANON  Francisco Chavez: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Regional scale, CANON participation, 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Steve Haddock:(midwater large gelatinous plankton, far reaching results)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Optical measurement, Plankton proxy validation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zooplankton enumeration for prey-field and nearest-neighbor density calculations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Henry Ruhl:Biological carbon pump (sample contionuously over large scales)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Long duration, consistent space-time coverage of regional-scale features (cal current or m2)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Kelly Benoit-Bird: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Optical validation of Acoustical measurements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Colleen Durkin: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sustained diel measurements, same as Paul re Sinker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John Ryan: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EcoHAB, thin layer fan, PN detection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Yanwu Zhang: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like Chiton, front following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Monique Messie: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Plankton proxy,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b6e454e68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b6e454e68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b6e454e68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b6e454e68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46027379a1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246027379a1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look nice, images are relevant to MBARI science, genus PN, species? (http://oceandatacenter.ucsc.edu/PhytoGallery/Diatoms/pseudo%20nitzschia.html)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46027379a1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246027379a1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b6e454e68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b6e454e68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b6e454e68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b6e454e68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Lots of Plankton…   175000 images in 20 minutes…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b6e454e682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b6e454e68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b6e454e68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b6e454e68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b6e454e682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b6e454e682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b6e454e68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b6e454e68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b6e454e682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b6e454e682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b6e454e682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b6e454e682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nsition Slide - Dark Background" showMasterSp="0">
  <p:cSld name="Transition Slide - Dark Background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455079"/>
            <a:ext cx="3182112" cy="44284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62356" y="3696060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4" name="Google Shape;54;p1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title"/>
          </p:nvPr>
        </p:nvSpPr>
        <p:spPr>
          <a:xfrm>
            <a:off x="628650" y="273844"/>
            <a:ext cx="78867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628650" y="939997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2" type="body"/>
          </p:nvPr>
        </p:nvSpPr>
        <p:spPr>
          <a:xfrm>
            <a:off x="4629150" y="939998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3" type="subTitle"/>
          </p:nvPr>
        </p:nvSpPr>
        <p:spPr>
          <a:xfrm>
            <a:off x="628650" y="4553712"/>
            <a:ext cx="78867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02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jpg"/><Relationship Id="rId10" Type="http://schemas.openxmlformats.org/officeDocument/2006/relationships/image" Target="../media/image7.jpg"/><Relationship Id="rId13" Type="http://schemas.openxmlformats.org/officeDocument/2006/relationships/image" Target="../media/image19.jpg"/><Relationship Id="rId1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2.jpg"/><Relationship Id="rId9" Type="http://schemas.openxmlformats.org/officeDocument/2006/relationships/image" Target="../media/image1.jpg"/><Relationship Id="rId15" Type="http://schemas.openxmlformats.org/officeDocument/2006/relationships/image" Target="../media/image4.jpg"/><Relationship Id="rId14" Type="http://schemas.openxmlformats.org/officeDocument/2006/relationships/image" Target="../media/image9.jpg"/><Relationship Id="rId17" Type="http://schemas.openxmlformats.org/officeDocument/2006/relationships/image" Target="../media/image15.jpg"/><Relationship Id="rId16" Type="http://schemas.openxmlformats.org/officeDocument/2006/relationships/image" Target="../media/image11.jpg"/><Relationship Id="rId5" Type="http://schemas.openxmlformats.org/officeDocument/2006/relationships/image" Target="../media/image1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5"/>
          <p:cNvGrpSpPr/>
          <p:nvPr/>
        </p:nvGrpSpPr>
        <p:grpSpPr>
          <a:xfrm>
            <a:off x="9650" y="9650"/>
            <a:ext cx="9170950" cy="5170450"/>
            <a:chOff x="9650" y="9650"/>
            <a:chExt cx="9170950" cy="5170450"/>
          </a:xfrm>
        </p:grpSpPr>
        <p:sp>
          <p:nvSpPr>
            <p:cNvPr id="66" name="Google Shape;66;p15"/>
            <p:cNvSpPr/>
            <p:nvPr/>
          </p:nvSpPr>
          <p:spPr>
            <a:xfrm>
              <a:off x="9650" y="9650"/>
              <a:ext cx="9134400" cy="5143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" name="Google Shape;67;p15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>
              <a:off x="36600" y="3660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15"/>
          <p:cNvSpPr txBox="1"/>
          <p:nvPr>
            <p:ph type="ctrTitle"/>
          </p:nvPr>
        </p:nvSpPr>
        <p:spPr>
          <a:xfrm>
            <a:off x="683190" y="2401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rPr b="0" lang="en" sz="3600"/>
              <a:t>Planktivore In-Situ Microscope </a:t>
            </a:r>
            <a:endParaRPr b="0"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rPr b="0" lang="en" sz="3600"/>
              <a:t>Kickoff Meeting (part 2)</a:t>
            </a:r>
            <a:endParaRPr b="0"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t/>
            </a:r>
            <a:endParaRPr b="0" sz="36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1262425" y="3734800"/>
            <a:ext cx="6665400" cy="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"/>
              <a:buNone/>
            </a:pPr>
            <a:r>
              <a:rPr lang="en" sz="7600"/>
              <a:t>Francisco Chavez (PI), Steve Haddock (Chief Scientist), Thom Maughan (PM), Paul Roberts (Lead Engineer) </a:t>
            </a:r>
            <a:endParaRPr sz="7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50"/>
              <a:buNone/>
            </a:pPr>
            <a:r>
              <a:rPr lang="en" sz="7600"/>
              <a:t>902004 Planktivore 2024 Kickoff </a:t>
            </a:r>
            <a:endParaRPr sz="7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50"/>
              <a:buNone/>
            </a:pPr>
            <a:r>
              <a:rPr lang="en" sz="7600"/>
              <a:t>2x Feb 2024</a:t>
            </a:r>
            <a:endParaRPr sz="7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37500"/>
              <a:buNone/>
            </a:pPr>
            <a:r>
              <a:t/>
            </a:r>
            <a:endParaRPr sz="4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78260"/>
              <a:buNone/>
            </a:pPr>
            <a:r>
              <a:t/>
            </a:r>
            <a:endParaRPr sz="23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t/>
            </a:r>
            <a:endParaRPr b="1" sz="2700"/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Deployment Plans</a:t>
            </a:r>
            <a:endParaRPr/>
          </a:p>
        </p:txBody>
      </p:sp>
      <p:sp>
        <p:nvSpPr>
          <p:cNvPr id="141" name="Google Shape;141;p2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November	</a:t>
            </a:r>
            <a:endParaRPr b="1"/>
          </a:p>
        </p:txBody>
      </p:sp>
      <p:sp>
        <p:nvSpPr>
          <p:cNvPr id="142" name="Google Shape;142;p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December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Emergent Zooplankton</a:t>
            </a:r>
            <a:endParaRPr/>
          </a:p>
        </p:txBody>
      </p:sp>
      <p:sp>
        <p:nvSpPr>
          <p:cNvPr id="149" name="Google Shape;149;p2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7944" y="161925"/>
            <a:ext cx="5640972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6"/>
          <p:cNvSpPr txBox="1"/>
          <p:nvPr>
            <p:ph type="title"/>
          </p:nvPr>
        </p:nvSpPr>
        <p:spPr>
          <a:xfrm>
            <a:off x="628650" y="273844"/>
            <a:ext cx="78867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lang="en" sz="2300">
                <a:solidFill>
                  <a:schemeClr val="dk1"/>
                </a:solidFill>
              </a:rPr>
              <a:t>Planktivore: ‘Why’ - Fills the gap between </a:t>
            </a:r>
            <a:r>
              <a:rPr lang="en" sz="2300"/>
              <a:t>2</a:t>
            </a:r>
            <a:r>
              <a:rPr b="0" lang="en" sz="2300">
                <a:solidFill>
                  <a:schemeClr val="dk1"/>
                </a:solidFill>
              </a:rPr>
              <a:t>0 µm to 2 cm</a:t>
            </a:r>
            <a:endParaRPr sz="2300"/>
          </a:p>
        </p:txBody>
      </p:sp>
      <p:graphicFrame>
        <p:nvGraphicFramePr>
          <p:cNvPr id="157" name="Google Shape;157;p26"/>
          <p:cNvGraphicFramePr/>
          <p:nvPr/>
        </p:nvGraphicFramePr>
        <p:xfrm>
          <a:off x="2514600" y="3333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{D041C64E-C317-426A-BF81-5D742A80B822}</a:tableStyleId>
              </a:tblPr>
              <a:tblGrid>
                <a:gridCol w="828675"/>
                <a:gridCol w="3300425"/>
                <a:gridCol w="328625"/>
              </a:tblGrid>
              <a:tr h="9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Size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Instrument Technology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&lt; 100 um :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Optical backscatter and fluorescence (LISST or similar VSF methods)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2</a:t>
                      </a: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0 um - 2 mm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A: In situ microscopy with 5x magnification 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200 um - 2 cm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B: In situ microscopy with 0.5x magnification (Similar to Chiton)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100 um - 0.5 cm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Waveglider plankton microscope (SilCam 0.125x)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cm 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macroscopy (i2MAP, mesobot)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m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acoustic imaging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</a:tbl>
          </a:graphicData>
        </a:graphic>
      </p:graphicFrame>
      <p:sp>
        <p:nvSpPr>
          <p:cNvPr id="158" name="Google Shape;158;p26"/>
          <p:cNvSpPr txBox="1"/>
          <p:nvPr/>
        </p:nvSpPr>
        <p:spPr>
          <a:xfrm>
            <a:off x="208800" y="3468600"/>
            <a:ext cx="3277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Times New Roman"/>
                <a:ea typeface="Times New Roman"/>
                <a:cs typeface="Times New Roman"/>
                <a:sym typeface="Times New Roman"/>
              </a:rPr>
              <a:t>Plankton Imaging Instrument Technologies: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25" y="995250"/>
            <a:ext cx="2848974" cy="380406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Where Planktivore Fits in MBARI’s imaging capabilities</a:t>
            </a:r>
            <a:endParaRPr/>
          </a:p>
        </p:txBody>
      </p:sp>
      <p:sp>
        <p:nvSpPr>
          <p:cNvPr id="165" name="Google Shape;165;p27"/>
          <p:cNvSpPr/>
          <p:nvPr/>
        </p:nvSpPr>
        <p:spPr>
          <a:xfrm>
            <a:off x="3314500" y="1231525"/>
            <a:ext cx="1332600" cy="798600"/>
          </a:xfrm>
          <a:prstGeom prst="roundRect">
            <a:avLst>
              <a:gd fmla="val 16667" name="adj"/>
            </a:avLst>
          </a:prstGeom>
          <a:solidFill>
            <a:srgbClr val="B4A7D6">
              <a:alpha val="51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ROV, I2MAP, Acoustics</a:t>
            </a:r>
            <a:endParaRPr sz="1200"/>
          </a:p>
        </p:txBody>
      </p:sp>
      <p:sp>
        <p:nvSpPr>
          <p:cNvPr id="166" name="Google Shape;166;p27"/>
          <p:cNvSpPr/>
          <p:nvPr/>
        </p:nvSpPr>
        <p:spPr>
          <a:xfrm>
            <a:off x="3314500" y="1845450"/>
            <a:ext cx="1332600" cy="726300"/>
          </a:xfrm>
          <a:prstGeom prst="roundRect">
            <a:avLst>
              <a:gd fmla="val 16667" name="adj"/>
            </a:avLst>
          </a:prstGeom>
          <a:solidFill>
            <a:srgbClr val="F9CB9C">
              <a:alpha val="51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Chiton / ISIIS</a:t>
            </a:r>
            <a:endParaRPr sz="1200"/>
          </a:p>
        </p:txBody>
      </p:sp>
      <p:sp>
        <p:nvSpPr>
          <p:cNvPr id="167" name="Google Shape;167;p27"/>
          <p:cNvSpPr/>
          <p:nvPr/>
        </p:nvSpPr>
        <p:spPr>
          <a:xfrm>
            <a:off x="3314500" y="2435600"/>
            <a:ext cx="1332600" cy="1326300"/>
          </a:xfrm>
          <a:prstGeom prst="roundRect">
            <a:avLst>
              <a:gd fmla="val 8084" name="adj"/>
            </a:avLst>
          </a:prstGeom>
          <a:solidFill>
            <a:srgbClr val="B6D7A8">
              <a:alpha val="5062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Planktivore</a:t>
            </a:r>
            <a:endParaRPr sz="1200"/>
          </a:p>
        </p:txBody>
      </p:sp>
      <p:sp>
        <p:nvSpPr>
          <p:cNvPr id="168" name="Google Shape;168;p27"/>
          <p:cNvSpPr/>
          <p:nvPr/>
        </p:nvSpPr>
        <p:spPr>
          <a:xfrm>
            <a:off x="3314500" y="3506900"/>
            <a:ext cx="1332600" cy="1260300"/>
          </a:xfrm>
          <a:prstGeom prst="roundRect">
            <a:avLst>
              <a:gd fmla="val 8084" name="adj"/>
            </a:avLst>
          </a:prstGeom>
          <a:solidFill>
            <a:srgbClr val="9FC5E8">
              <a:alpha val="5885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Backscatter / Biolume / Fluorescence</a:t>
            </a:r>
            <a:endParaRPr sz="1200"/>
          </a:p>
        </p:txBody>
      </p:sp>
      <p:sp>
        <p:nvSpPr>
          <p:cNvPr id="169" name="Google Shape;169;p27"/>
          <p:cNvSpPr txBox="1"/>
          <p:nvPr/>
        </p:nvSpPr>
        <p:spPr>
          <a:xfrm>
            <a:off x="4709600" y="1231525"/>
            <a:ext cx="348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Centimeters To 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macroscopy (MxD, i2MAP), short durations (hours to a few days), Bioacoustics, long durations, lower specificity</a:t>
            </a:r>
            <a:endParaRPr/>
          </a:p>
        </p:txBody>
      </p:sp>
      <p:sp>
        <p:nvSpPr>
          <p:cNvPr id="170" name="Google Shape;170;p27"/>
          <p:cNvSpPr txBox="1"/>
          <p:nvPr/>
        </p:nvSpPr>
        <p:spPr>
          <a:xfrm>
            <a:off x="4709600" y="1931550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Millimeters  to Centimeters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Straddles in situ microscopy and macroscopy Chiton, ISIIS, SES</a:t>
            </a: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 </a:t>
            </a:r>
            <a:endParaRPr b="1" i="1"/>
          </a:p>
        </p:txBody>
      </p:sp>
      <p:sp>
        <p:nvSpPr>
          <p:cNvPr id="171" name="Google Shape;171;p27"/>
          <p:cNvSpPr txBox="1"/>
          <p:nvPr/>
        </p:nvSpPr>
        <p:spPr>
          <a:xfrm>
            <a:off x="4709600" y="2681725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Micrometers  to Centimeters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microscopy Planktivore, IFCB</a:t>
            </a:r>
            <a:endParaRPr i="1"/>
          </a:p>
        </p:txBody>
      </p:sp>
      <p:sp>
        <p:nvSpPr>
          <p:cNvPr id="172" name="Google Shape;172;p27"/>
          <p:cNvSpPr txBox="1"/>
          <p:nvPr/>
        </p:nvSpPr>
        <p:spPr>
          <a:xfrm>
            <a:off x="4709600" y="3921500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&lt; Micrometer to Millimeter (Size only)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backscatter, volume scatter, biolume, and fluorometry</a:t>
            </a:r>
            <a:endParaRPr b="1" i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Planktivore? I</a:t>
            </a:r>
            <a:r>
              <a:rPr lang="en" sz="2688"/>
              <a:t>n-situ Instrument for imaging Plankton</a:t>
            </a:r>
            <a:endParaRPr sz="2688"/>
          </a:p>
        </p:txBody>
      </p:sp>
      <p:pic>
        <p:nvPicPr>
          <p:cNvPr id="178" name="Google Shape;178;p28"/>
          <p:cNvPicPr preferRelativeResize="0"/>
          <p:nvPr/>
        </p:nvPicPr>
        <p:blipFill rotWithShape="1">
          <a:blip r:embed="rId3">
            <a:alphaModFix/>
          </a:blip>
          <a:srcRect b="0" l="16575" r="13659" t="0"/>
          <a:stretch/>
        </p:blipFill>
        <p:spPr>
          <a:xfrm flipH="1">
            <a:off x="251412" y="1383963"/>
            <a:ext cx="2044525" cy="18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8"/>
          <p:cNvSpPr/>
          <p:nvPr/>
        </p:nvSpPr>
        <p:spPr>
          <a:xfrm flipH="1" rot="4666369">
            <a:off x="4362883" y="3301271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/>
          <p:nvPr/>
        </p:nvSpPr>
        <p:spPr>
          <a:xfrm rot="6133631">
            <a:off x="4362883" y="3398346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/>
          <p:nvPr/>
        </p:nvSpPr>
        <p:spPr>
          <a:xfrm>
            <a:off x="3618700" y="2337925"/>
            <a:ext cx="456900" cy="209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8"/>
          <p:cNvSpPr/>
          <p:nvPr/>
        </p:nvSpPr>
        <p:spPr>
          <a:xfrm>
            <a:off x="4085350" y="3765525"/>
            <a:ext cx="149100" cy="5340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8"/>
          <p:cNvSpPr/>
          <p:nvPr/>
        </p:nvSpPr>
        <p:spPr>
          <a:xfrm>
            <a:off x="3705250" y="25668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8"/>
          <p:cNvSpPr/>
          <p:nvPr/>
        </p:nvSpPr>
        <p:spPr>
          <a:xfrm>
            <a:off x="3755800" y="2932575"/>
            <a:ext cx="182700" cy="365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8"/>
          <p:cNvSpPr/>
          <p:nvPr/>
        </p:nvSpPr>
        <p:spPr>
          <a:xfrm>
            <a:off x="3705250" y="3298275"/>
            <a:ext cx="283800" cy="572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8"/>
          <p:cNvSpPr/>
          <p:nvPr/>
        </p:nvSpPr>
        <p:spPr>
          <a:xfrm>
            <a:off x="3705250" y="38700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8"/>
          <p:cNvSpPr/>
          <p:nvPr/>
        </p:nvSpPr>
        <p:spPr>
          <a:xfrm rot="10800000">
            <a:off x="3729250" y="3935025"/>
            <a:ext cx="235800" cy="2358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8"/>
          <p:cNvSpPr/>
          <p:nvPr/>
        </p:nvSpPr>
        <p:spPr>
          <a:xfrm>
            <a:off x="3705250" y="4267000"/>
            <a:ext cx="283800" cy="120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8"/>
          <p:cNvSpPr/>
          <p:nvPr/>
        </p:nvSpPr>
        <p:spPr>
          <a:xfrm>
            <a:off x="4005100" y="38064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8"/>
          <p:cNvSpPr/>
          <p:nvPr/>
        </p:nvSpPr>
        <p:spPr>
          <a:xfrm>
            <a:off x="4005100" y="41899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8"/>
          <p:cNvSpPr/>
          <p:nvPr/>
        </p:nvSpPr>
        <p:spPr>
          <a:xfrm>
            <a:off x="4030900" y="38257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/>
          <p:nvPr/>
        </p:nvSpPr>
        <p:spPr>
          <a:xfrm>
            <a:off x="4030900" y="42092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8"/>
          <p:cNvSpPr/>
          <p:nvPr/>
        </p:nvSpPr>
        <p:spPr>
          <a:xfrm>
            <a:off x="4016500" y="38257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"/>
          <p:cNvSpPr/>
          <p:nvPr/>
        </p:nvSpPr>
        <p:spPr>
          <a:xfrm>
            <a:off x="4016500" y="42092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8"/>
          <p:cNvSpPr/>
          <p:nvPr/>
        </p:nvSpPr>
        <p:spPr>
          <a:xfrm rot="-4666369">
            <a:off x="4637169" y="3301271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8"/>
          <p:cNvSpPr/>
          <p:nvPr/>
        </p:nvSpPr>
        <p:spPr>
          <a:xfrm flipH="1" rot="-6133631">
            <a:off x="4637169" y="3398346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8"/>
          <p:cNvSpPr/>
          <p:nvPr/>
        </p:nvSpPr>
        <p:spPr>
          <a:xfrm flipH="1">
            <a:off x="5060400" y="2337775"/>
            <a:ext cx="456900" cy="209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8"/>
          <p:cNvSpPr/>
          <p:nvPr/>
        </p:nvSpPr>
        <p:spPr>
          <a:xfrm flipH="1">
            <a:off x="4901561" y="3785925"/>
            <a:ext cx="149100" cy="5340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8"/>
          <p:cNvSpPr/>
          <p:nvPr/>
        </p:nvSpPr>
        <p:spPr>
          <a:xfrm flipH="1">
            <a:off x="5146961" y="25668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8"/>
          <p:cNvSpPr/>
          <p:nvPr/>
        </p:nvSpPr>
        <p:spPr>
          <a:xfrm flipH="1">
            <a:off x="5149501" y="2932575"/>
            <a:ext cx="283800" cy="365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8"/>
          <p:cNvSpPr/>
          <p:nvPr/>
        </p:nvSpPr>
        <p:spPr>
          <a:xfrm flipH="1">
            <a:off x="5146961" y="3298275"/>
            <a:ext cx="283800" cy="572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8"/>
          <p:cNvSpPr/>
          <p:nvPr/>
        </p:nvSpPr>
        <p:spPr>
          <a:xfrm flipH="1">
            <a:off x="5146961" y="38700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8"/>
          <p:cNvSpPr/>
          <p:nvPr/>
        </p:nvSpPr>
        <p:spPr>
          <a:xfrm flipH="1" rot="10800000">
            <a:off x="5170961" y="3935025"/>
            <a:ext cx="235800" cy="2358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8"/>
          <p:cNvSpPr/>
          <p:nvPr/>
        </p:nvSpPr>
        <p:spPr>
          <a:xfrm flipH="1">
            <a:off x="5146961" y="4267000"/>
            <a:ext cx="283800" cy="120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8"/>
          <p:cNvSpPr/>
          <p:nvPr/>
        </p:nvSpPr>
        <p:spPr>
          <a:xfrm flipH="1">
            <a:off x="5066711" y="38064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8"/>
          <p:cNvSpPr/>
          <p:nvPr/>
        </p:nvSpPr>
        <p:spPr>
          <a:xfrm flipH="1">
            <a:off x="5066711" y="41899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8"/>
          <p:cNvSpPr/>
          <p:nvPr/>
        </p:nvSpPr>
        <p:spPr>
          <a:xfrm flipH="1">
            <a:off x="5066711" y="38257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8"/>
          <p:cNvSpPr/>
          <p:nvPr/>
        </p:nvSpPr>
        <p:spPr>
          <a:xfrm flipH="1">
            <a:off x="5066711" y="42092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8"/>
          <p:cNvSpPr/>
          <p:nvPr/>
        </p:nvSpPr>
        <p:spPr>
          <a:xfrm flipH="1">
            <a:off x="5105111" y="38257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8"/>
          <p:cNvSpPr/>
          <p:nvPr/>
        </p:nvSpPr>
        <p:spPr>
          <a:xfrm flipH="1">
            <a:off x="5105111" y="42092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8"/>
          <p:cNvSpPr/>
          <p:nvPr/>
        </p:nvSpPr>
        <p:spPr>
          <a:xfrm>
            <a:off x="3618700" y="1287100"/>
            <a:ext cx="1898700" cy="1186800"/>
          </a:xfrm>
          <a:prstGeom prst="snip2SameRect">
            <a:avLst>
              <a:gd fmla="val 50000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8"/>
          <p:cNvSpPr/>
          <p:nvPr/>
        </p:nvSpPr>
        <p:spPr>
          <a:xfrm>
            <a:off x="4066100" y="1476025"/>
            <a:ext cx="965400" cy="479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Nvidia Jetson Compute / Storage</a:t>
            </a:r>
            <a:endParaRPr sz="800"/>
          </a:p>
        </p:txBody>
      </p:sp>
      <p:sp>
        <p:nvSpPr>
          <p:cNvPr id="213" name="Google Shape;213;p28"/>
          <p:cNvSpPr/>
          <p:nvPr/>
        </p:nvSpPr>
        <p:spPr>
          <a:xfrm>
            <a:off x="3974750" y="2101975"/>
            <a:ext cx="1148100" cy="2358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System Controller</a:t>
            </a:r>
            <a:endParaRPr sz="800"/>
          </a:p>
        </p:txBody>
      </p:sp>
      <p:sp>
        <p:nvSpPr>
          <p:cNvPr id="214" name="Google Shape;214;p28"/>
          <p:cNvSpPr txBox="1"/>
          <p:nvPr/>
        </p:nvSpPr>
        <p:spPr>
          <a:xfrm>
            <a:off x="5589750" y="2470050"/>
            <a:ext cx="89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5 MP Machine Vision Camera</a:t>
            </a:r>
            <a:endParaRPr sz="700"/>
          </a:p>
        </p:txBody>
      </p:sp>
      <p:sp>
        <p:nvSpPr>
          <p:cNvPr id="215" name="Google Shape;215;p28"/>
          <p:cNvSpPr txBox="1"/>
          <p:nvPr/>
        </p:nvSpPr>
        <p:spPr>
          <a:xfrm>
            <a:off x="5600550" y="3104500"/>
            <a:ext cx="8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4x Telecentric Microscope Objective (2 um resolution)</a:t>
            </a:r>
            <a:endParaRPr sz="700"/>
          </a:p>
        </p:txBody>
      </p:sp>
      <p:sp>
        <p:nvSpPr>
          <p:cNvPr id="216" name="Google Shape;216;p28"/>
          <p:cNvSpPr txBox="1"/>
          <p:nvPr/>
        </p:nvSpPr>
        <p:spPr>
          <a:xfrm>
            <a:off x="5581550" y="3790850"/>
            <a:ext cx="105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Turning Prism, LED Strobe and Viewport</a:t>
            </a:r>
            <a:endParaRPr sz="700"/>
          </a:p>
        </p:txBody>
      </p:sp>
      <p:sp>
        <p:nvSpPr>
          <p:cNvPr id="217" name="Google Shape;217;p28"/>
          <p:cNvSpPr txBox="1"/>
          <p:nvPr/>
        </p:nvSpPr>
        <p:spPr>
          <a:xfrm>
            <a:off x="5616675" y="4153050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Strobe Ballast</a:t>
            </a:r>
            <a:endParaRPr sz="700"/>
          </a:p>
        </p:txBody>
      </p:sp>
      <p:cxnSp>
        <p:nvCxnSpPr>
          <p:cNvPr id="218" name="Google Shape;218;p28"/>
          <p:cNvCxnSpPr>
            <a:endCxn id="211" idx="3"/>
          </p:cNvCxnSpPr>
          <p:nvPr/>
        </p:nvCxnSpPr>
        <p:spPr>
          <a:xfrm>
            <a:off x="4561450" y="1019800"/>
            <a:ext cx="6600" cy="26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19" name="Google Shape;219;p28"/>
          <p:cNvSpPr txBox="1"/>
          <p:nvPr/>
        </p:nvSpPr>
        <p:spPr>
          <a:xfrm>
            <a:off x="4728300" y="937900"/>
            <a:ext cx="1342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Vehicle Interface</a:t>
            </a:r>
            <a:endParaRPr sz="800"/>
          </a:p>
        </p:txBody>
      </p:sp>
      <p:cxnSp>
        <p:nvCxnSpPr>
          <p:cNvPr id="220" name="Google Shape;220;p28"/>
          <p:cNvCxnSpPr/>
          <p:nvPr/>
        </p:nvCxnSpPr>
        <p:spPr>
          <a:xfrm>
            <a:off x="4785300" y="3951975"/>
            <a:ext cx="0" cy="20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28"/>
          <p:cNvCxnSpPr/>
          <p:nvPr/>
        </p:nvCxnSpPr>
        <p:spPr>
          <a:xfrm>
            <a:off x="4329250" y="3931575"/>
            <a:ext cx="0" cy="20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2" name="Google Shape;222;p28"/>
          <p:cNvSpPr txBox="1"/>
          <p:nvPr/>
        </p:nvSpPr>
        <p:spPr>
          <a:xfrm>
            <a:off x="5600550" y="4423600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4x Image Plane</a:t>
            </a:r>
            <a:endParaRPr sz="700"/>
          </a:p>
        </p:txBody>
      </p:sp>
      <p:cxnSp>
        <p:nvCxnSpPr>
          <p:cNvPr id="223" name="Google Shape;223;p28"/>
          <p:cNvCxnSpPr/>
          <p:nvPr/>
        </p:nvCxnSpPr>
        <p:spPr>
          <a:xfrm rot="10800000">
            <a:off x="4787661" y="4153947"/>
            <a:ext cx="813000" cy="455400"/>
          </a:xfrm>
          <a:prstGeom prst="bentConnector3">
            <a:avLst>
              <a:gd fmla="val 99995" name="adj1"/>
            </a:avLst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224" name="Google Shape;224;p28"/>
          <p:cNvSpPr txBox="1"/>
          <p:nvPr/>
        </p:nvSpPr>
        <p:spPr>
          <a:xfrm>
            <a:off x="2666138" y="24700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5 MP Machine Vision Camera</a:t>
            </a:r>
            <a:endParaRPr sz="700"/>
          </a:p>
        </p:txBody>
      </p:sp>
      <p:sp>
        <p:nvSpPr>
          <p:cNvPr id="225" name="Google Shape;225;p28"/>
          <p:cNvSpPr txBox="1"/>
          <p:nvPr/>
        </p:nvSpPr>
        <p:spPr>
          <a:xfrm>
            <a:off x="2658925" y="3104500"/>
            <a:ext cx="8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0.5x Telecentric Microscope Objective (25 um resolution)</a:t>
            </a:r>
            <a:endParaRPr sz="700"/>
          </a:p>
        </p:txBody>
      </p:sp>
      <p:sp>
        <p:nvSpPr>
          <p:cNvPr id="226" name="Google Shape;226;p28"/>
          <p:cNvSpPr txBox="1"/>
          <p:nvPr/>
        </p:nvSpPr>
        <p:spPr>
          <a:xfrm>
            <a:off x="2497800" y="3752850"/>
            <a:ext cx="102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Turning Prism, LED Strobe and Viewport</a:t>
            </a:r>
            <a:endParaRPr sz="700"/>
          </a:p>
        </p:txBody>
      </p:sp>
      <p:sp>
        <p:nvSpPr>
          <p:cNvPr id="227" name="Google Shape;227;p28"/>
          <p:cNvSpPr txBox="1"/>
          <p:nvPr/>
        </p:nvSpPr>
        <p:spPr>
          <a:xfrm>
            <a:off x="2185125" y="4109113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Strobe Ballast</a:t>
            </a:r>
            <a:endParaRPr sz="700"/>
          </a:p>
        </p:txBody>
      </p:sp>
      <p:sp>
        <p:nvSpPr>
          <p:cNvPr id="228" name="Google Shape;228;p28"/>
          <p:cNvSpPr txBox="1"/>
          <p:nvPr/>
        </p:nvSpPr>
        <p:spPr>
          <a:xfrm>
            <a:off x="2185125" y="4445538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0.5x Image Plane</a:t>
            </a:r>
            <a:endParaRPr sz="700"/>
          </a:p>
        </p:txBody>
      </p:sp>
      <p:cxnSp>
        <p:nvCxnSpPr>
          <p:cNvPr id="229" name="Google Shape;229;p28"/>
          <p:cNvCxnSpPr>
            <a:stCxn id="228" idx="3"/>
          </p:cNvCxnSpPr>
          <p:nvPr/>
        </p:nvCxnSpPr>
        <p:spPr>
          <a:xfrm flipH="1" rot="10800000">
            <a:off x="3527325" y="4114788"/>
            <a:ext cx="808200" cy="477000"/>
          </a:xfrm>
          <a:prstGeom prst="bentConnector3">
            <a:avLst>
              <a:gd fmla="val 98800" name="adj1"/>
            </a:avLst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30" name="Google Shape;230;p28"/>
          <p:cNvCxnSpPr/>
          <p:nvPr/>
        </p:nvCxnSpPr>
        <p:spPr>
          <a:xfrm>
            <a:off x="4576025" y="4396875"/>
            <a:ext cx="0" cy="641100"/>
          </a:xfrm>
          <a:prstGeom prst="straightConnector1">
            <a:avLst/>
          </a:prstGeom>
          <a:noFill/>
          <a:ln cap="flat" cmpd="sng" w="38100">
            <a:solidFill>
              <a:srgbClr val="6D9EEB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231" name="Google Shape;231;p28"/>
          <p:cNvSpPr txBox="1"/>
          <p:nvPr/>
        </p:nvSpPr>
        <p:spPr>
          <a:xfrm>
            <a:off x="4568050" y="4661525"/>
            <a:ext cx="134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Free flow of water from vehicle motion ~ 1 m/s</a:t>
            </a:r>
            <a:endParaRPr sz="700"/>
          </a:p>
        </p:txBody>
      </p:sp>
      <p:sp>
        <p:nvSpPr>
          <p:cNvPr id="232" name="Google Shape;232;p28"/>
          <p:cNvSpPr txBox="1"/>
          <p:nvPr/>
        </p:nvSpPr>
        <p:spPr>
          <a:xfrm>
            <a:off x="255213" y="1136500"/>
            <a:ext cx="2044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Planktivore V1 (2020-2022)</a:t>
            </a:r>
            <a:endParaRPr sz="900"/>
          </a:p>
        </p:txBody>
      </p:sp>
      <p:graphicFrame>
        <p:nvGraphicFramePr>
          <p:cNvPr id="233" name="Google Shape;233;p28"/>
          <p:cNvGraphicFramePr/>
          <p:nvPr/>
        </p:nvGraphicFramePr>
        <p:xfrm>
          <a:off x="251400" y="340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{02FA8FA5-2C49-432A-A710-FDC6216A9612}</a:tableStyleId>
              </a:tblPr>
              <a:tblGrid>
                <a:gridCol w="1060750"/>
                <a:gridCol w="983800"/>
              </a:tblGrid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Depth Rating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15</a:t>
                      </a:r>
                      <a:r>
                        <a:rPr b="1" lang="en" sz="800"/>
                        <a:t>00 m</a:t>
                      </a:r>
                      <a:endParaRPr b="1" sz="8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Housing 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Titanium 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low-mag imaged volume </a:t>
                      </a: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(200 um to 2 cm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1 ml per frame / 10 ml per second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high-mag imaged volume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 um to 2 mm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0.2 ul per frame / 2 ul per second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Tested vehicle speeds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Spray Glider (25 cm/s)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Paragon (tbd  m/s) </a:t>
                      </a:r>
                      <a:endParaRPr sz="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4" name="Google Shape;234;p28"/>
          <p:cNvSpPr txBox="1"/>
          <p:nvPr/>
        </p:nvSpPr>
        <p:spPr>
          <a:xfrm>
            <a:off x="6786213" y="1120825"/>
            <a:ext cx="2044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Planktivore V2 (2022-2023)</a:t>
            </a:r>
            <a:endParaRPr sz="900"/>
          </a:p>
        </p:txBody>
      </p:sp>
      <p:graphicFrame>
        <p:nvGraphicFramePr>
          <p:cNvPr id="235" name="Google Shape;235;p28"/>
          <p:cNvGraphicFramePr/>
          <p:nvPr/>
        </p:nvGraphicFramePr>
        <p:xfrm>
          <a:off x="6786200" y="3246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{02FA8FA5-2C49-432A-A710-FDC6216A9612}</a:tableStyleId>
              </a:tblPr>
              <a:tblGrid>
                <a:gridCol w="1060750"/>
                <a:gridCol w="983800"/>
              </a:tblGrid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Depth Rating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1500 m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Housing 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Aluminum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low-mag imaged volume </a:t>
                      </a:r>
                      <a:r>
                        <a:rPr i="1" lang="en" sz="600"/>
                        <a:t>(200 um to 2 cm objects)</a:t>
                      </a:r>
                      <a:endParaRPr i="1"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1 ml per frame / 10 ml per second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high-mag imaged volume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 um to 2 mm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0.2 ul per frame / 2 ul per second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Tested vehicle speeds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LRAUV (1 m/s)</a:t>
                      </a:r>
                      <a:endParaRPr b="1" sz="7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Paragon ~(1 m/s)</a:t>
                      </a:r>
                      <a:endParaRPr sz="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36" name="Google Shape;23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3638" y="1375400"/>
            <a:ext cx="2344861" cy="173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6102492" y="795217"/>
            <a:ext cx="1033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9"/>
          <p:cNvSpPr/>
          <p:nvPr/>
        </p:nvSpPr>
        <p:spPr>
          <a:xfrm>
            <a:off x="7343702" y="1009776"/>
            <a:ext cx="1749900" cy="1737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3" name="Google Shape;243;p29"/>
          <p:cNvCxnSpPr/>
          <p:nvPr/>
        </p:nvCxnSpPr>
        <p:spPr>
          <a:xfrm flipH="1" rot="10800000">
            <a:off x="7552913" y="2523512"/>
            <a:ext cx="1459800" cy="12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4" name="Google Shape;244;p29"/>
          <p:cNvCxnSpPr/>
          <p:nvPr/>
        </p:nvCxnSpPr>
        <p:spPr>
          <a:xfrm rot="10800000">
            <a:off x="7540684" y="1241426"/>
            <a:ext cx="24300" cy="1449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5" name="Google Shape;245;p29"/>
          <p:cNvSpPr/>
          <p:nvPr/>
        </p:nvSpPr>
        <p:spPr>
          <a:xfrm>
            <a:off x="7688458" y="1684977"/>
            <a:ext cx="132600" cy="88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9"/>
          <p:cNvSpPr/>
          <p:nvPr/>
        </p:nvSpPr>
        <p:spPr>
          <a:xfrm>
            <a:off x="7820985" y="2008533"/>
            <a:ext cx="132600" cy="5568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9"/>
          <p:cNvSpPr/>
          <p:nvPr/>
        </p:nvSpPr>
        <p:spPr>
          <a:xfrm>
            <a:off x="7953511" y="2223948"/>
            <a:ext cx="132600" cy="341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9"/>
          <p:cNvSpPr/>
          <p:nvPr/>
        </p:nvSpPr>
        <p:spPr>
          <a:xfrm>
            <a:off x="8086038" y="1939497"/>
            <a:ext cx="132600" cy="6258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9"/>
          <p:cNvSpPr/>
          <p:nvPr/>
        </p:nvSpPr>
        <p:spPr>
          <a:xfrm>
            <a:off x="8218565" y="2114133"/>
            <a:ext cx="132600" cy="451500"/>
          </a:xfrm>
          <a:prstGeom prst="roundRect">
            <a:avLst>
              <a:gd fmla="val 16667" name="adj"/>
            </a:avLst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9"/>
          <p:cNvSpPr/>
          <p:nvPr/>
        </p:nvSpPr>
        <p:spPr>
          <a:xfrm>
            <a:off x="8351092" y="1819644"/>
            <a:ext cx="132600" cy="7455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9"/>
          <p:cNvSpPr/>
          <p:nvPr/>
        </p:nvSpPr>
        <p:spPr>
          <a:xfrm>
            <a:off x="8483619" y="2168636"/>
            <a:ext cx="132600" cy="3969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9"/>
          <p:cNvSpPr/>
          <p:nvPr/>
        </p:nvSpPr>
        <p:spPr>
          <a:xfrm>
            <a:off x="8616145" y="2008524"/>
            <a:ext cx="132600" cy="5568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9"/>
          <p:cNvSpPr txBox="1"/>
          <p:nvPr/>
        </p:nvSpPr>
        <p:spPr>
          <a:xfrm>
            <a:off x="7501325" y="2718950"/>
            <a:ext cx="15630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Functional Group Relative Abundance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5258475" y="1012301"/>
            <a:ext cx="2001300" cy="1732200"/>
          </a:xfrm>
          <a:prstGeom prst="roundRect">
            <a:avLst>
              <a:gd fmla="val 2895" name="adj"/>
            </a:avLst>
          </a:prstGeom>
          <a:solidFill>
            <a:srgbClr val="C9DAF8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 rot="-5400000">
            <a:off x="1349600" y="1709275"/>
            <a:ext cx="1732800" cy="336900"/>
          </a:xfrm>
          <a:prstGeom prst="roundRect">
            <a:avLst>
              <a:gd fmla="val 5135" name="adj"/>
            </a:avLst>
          </a:prstGeom>
          <a:solidFill>
            <a:srgbClr val="F4CCCC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Telecentric Lens</a:t>
            </a:r>
            <a:endParaRPr sz="1100"/>
          </a:p>
        </p:txBody>
      </p:sp>
      <p:pic>
        <p:nvPicPr>
          <p:cNvPr id="256" name="Google Shape;25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04" y="1012616"/>
            <a:ext cx="1831900" cy="173220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9"/>
          <p:cNvSpPr txBox="1"/>
          <p:nvPr/>
        </p:nvSpPr>
        <p:spPr>
          <a:xfrm>
            <a:off x="127650" y="2846600"/>
            <a:ext cx="1831800" cy="7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Sparse 3D </a:t>
            </a:r>
            <a:r>
              <a:rPr i="1" lang="en" sz="1100"/>
              <a:t>in situ</a:t>
            </a:r>
            <a:r>
              <a:rPr lang="en" sz="1100"/>
              <a:t> Volume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Sampled 10 frames / sec x2 for Hi Mag and Lo Mag</a:t>
            </a:r>
            <a:endParaRPr sz="1100"/>
          </a:p>
        </p:txBody>
      </p:sp>
      <p:sp>
        <p:nvSpPr>
          <p:cNvPr id="258" name="Google Shape;258;p29"/>
          <p:cNvSpPr/>
          <p:nvPr/>
        </p:nvSpPr>
        <p:spPr>
          <a:xfrm rot="-5400000">
            <a:off x="1688725" y="1701800"/>
            <a:ext cx="1743000" cy="351600"/>
          </a:xfrm>
          <a:prstGeom prst="roundRect">
            <a:avLst>
              <a:gd fmla="val 11033" name="adj"/>
            </a:avLst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Machine Vision Imager</a:t>
            </a:r>
            <a:endParaRPr sz="1100"/>
          </a:p>
        </p:txBody>
      </p:sp>
      <p:sp>
        <p:nvSpPr>
          <p:cNvPr id="259" name="Google Shape;259;p29"/>
          <p:cNvSpPr/>
          <p:nvPr/>
        </p:nvSpPr>
        <p:spPr>
          <a:xfrm rot="-5400000">
            <a:off x="2042875" y="1704350"/>
            <a:ext cx="1737900" cy="351600"/>
          </a:xfrm>
          <a:prstGeom prst="roundRect">
            <a:avLst>
              <a:gd fmla="val 11033" name="adj"/>
            </a:avLst>
          </a:prstGeom>
          <a:solidFill>
            <a:srgbClr val="FFF2CC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Real-time ROI detection</a:t>
            </a:r>
            <a:endParaRPr sz="1100"/>
          </a:p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4">
            <a:alphaModFix/>
          </a:blip>
          <a:srcRect b="0" l="0" r="40198" t="0"/>
          <a:stretch/>
        </p:blipFill>
        <p:spPr>
          <a:xfrm>
            <a:off x="3196050" y="1012300"/>
            <a:ext cx="1978488" cy="173219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/>
        </p:nvSpPr>
        <p:spPr>
          <a:xfrm>
            <a:off x="3232400" y="28466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Collections of ROIs</a:t>
            </a:r>
            <a:endParaRPr sz="1100"/>
          </a:p>
        </p:txBody>
      </p:sp>
      <p:pic>
        <p:nvPicPr>
          <p:cNvPr id="262" name="Google Shape;26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1432" y="1503625"/>
            <a:ext cx="1795401" cy="646550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3" name="Google Shape;263;p29"/>
          <p:cNvSpPr txBox="1"/>
          <p:nvPr/>
        </p:nvSpPr>
        <p:spPr>
          <a:xfrm>
            <a:off x="5343225" y="28466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ROI Classification / Quantification </a:t>
            </a:r>
            <a:endParaRPr sz="1100"/>
          </a:p>
        </p:txBody>
      </p:sp>
      <p:sp>
        <p:nvSpPr>
          <p:cNvPr id="264" name="Google Shape;264;p29"/>
          <p:cNvSpPr txBox="1"/>
          <p:nvPr/>
        </p:nvSpPr>
        <p:spPr>
          <a:xfrm>
            <a:off x="1995925" y="2846600"/>
            <a:ext cx="1200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Real-Time Vision System</a:t>
            </a:r>
            <a:endParaRPr sz="1100"/>
          </a:p>
        </p:txBody>
      </p:sp>
      <p:sp>
        <p:nvSpPr>
          <p:cNvPr id="265" name="Google Shape;265;p29"/>
          <p:cNvSpPr txBox="1"/>
          <p:nvPr/>
        </p:nvSpPr>
        <p:spPr>
          <a:xfrm>
            <a:off x="3269400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1-10 MB/s </a:t>
            </a:r>
            <a:endParaRPr sz="800"/>
          </a:p>
        </p:txBody>
      </p:sp>
      <p:sp>
        <p:nvSpPr>
          <p:cNvPr id="266" name="Google Shape;266;p29"/>
          <p:cNvSpPr txBox="1"/>
          <p:nvPr/>
        </p:nvSpPr>
        <p:spPr>
          <a:xfrm>
            <a:off x="5343225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1000x Data Reduction </a:t>
            </a:r>
            <a:endParaRPr sz="800"/>
          </a:p>
        </p:txBody>
      </p:sp>
      <p:sp>
        <p:nvSpPr>
          <p:cNvPr id="267" name="Google Shape;267;p29"/>
          <p:cNvSpPr txBox="1"/>
          <p:nvPr/>
        </p:nvSpPr>
        <p:spPr>
          <a:xfrm>
            <a:off x="2017575" y="651025"/>
            <a:ext cx="1070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100x Data Reduction </a:t>
            </a:r>
            <a:endParaRPr sz="800"/>
          </a:p>
        </p:txBody>
      </p:sp>
      <p:sp>
        <p:nvSpPr>
          <p:cNvPr id="268" name="Google Shape;268;p29"/>
          <p:cNvSpPr txBox="1"/>
          <p:nvPr/>
        </p:nvSpPr>
        <p:spPr>
          <a:xfrm>
            <a:off x="127650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100-1000 MB/s </a:t>
            </a:r>
            <a:endParaRPr sz="800"/>
          </a:p>
        </p:txBody>
      </p:sp>
      <p:cxnSp>
        <p:nvCxnSpPr>
          <p:cNvPr id="269" name="Google Shape;269;p29"/>
          <p:cNvCxnSpPr/>
          <p:nvPr/>
        </p:nvCxnSpPr>
        <p:spPr>
          <a:xfrm>
            <a:off x="1583100" y="786475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0" name="Google Shape;270;p29"/>
          <p:cNvCxnSpPr/>
          <p:nvPr/>
        </p:nvCxnSpPr>
        <p:spPr>
          <a:xfrm>
            <a:off x="2952850" y="799050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1" name="Google Shape;271;p29"/>
          <p:cNvCxnSpPr/>
          <p:nvPr/>
        </p:nvCxnSpPr>
        <p:spPr>
          <a:xfrm>
            <a:off x="4881700" y="794625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2" name="Google Shape;272;p29"/>
          <p:cNvCxnSpPr/>
          <p:nvPr/>
        </p:nvCxnSpPr>
        <p:spPr>
          <a:xfrm>
            <a:off x="6925675" y="795938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3" name="Google Shape;273;p29"/>
          <p:cNvSpPr/>
          <p:nvPr/>
        </p:nvSpPr>
        <p:spPr>
          <a:xfrm>
            <a:off x="5258475" y="3644600"/>
            <a:ext cx="3498600" cy="2685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Shoreside processing on HPC (DeepRip)</a:t>
            </a:r>
            <a:endParaRPr sz="1200"/>
          </a:p>
        </p:txBody>
      </p:sp>
      <p:sp>
        <p:nvSpPr>
          <p:cNvPr id="274" name="Google Shape;274;p29"/>
          <p:cNvSpPr txBox="1"/>
          <p:nvPr/>
        </p:nvSpPr>
        <p:spPr>
          <a:xfrm>
            <a:off x="3909050" y="3033200"/>
            <a:ext cx="697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9"/>
          <p:cNvSpPr txBox="1"/>
          <p:nvPr/>
        </p:nvSpPr>
        <p:spPr>
          <a:xfrm>
            <a:off x="260600" y="48278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ROI = Region of Interest</a:t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HPC = High Perf Compute</a:t>
            </a:r>
            <a:endParaRPr sz="1100"/>
          </a:p>
        </p:txBody>
      </p:sp>
      <p:sp>
        <p:nvSpPr>
          <p:cNvPr id="276" name="Google Shape;276;p29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Planktivore Sampling, Data processing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9"/>
          <p:cNvSpPr/>
          <p:nvPr/>
        </p:nvSpPr>
        <p:spPr>
          <a:xfrm>
            <a:off x="236975" y="3644600"/>
            <a:ext cx="4937700" cy="2685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Real-time image processing onboard Planktivore</a:t>
            </a:r>
            <a:endParaRPr sz="1200"/>
          </a:p>
        </p:txBody>
      </p:sp>
      <p:sp>
        <p:nvSpPr>
          <p:cNvPr id="278" name="Google Shape;278;p29"/>
          <p:cNvSpPr txBox="1"/>
          <p:nvPr/>
        </p:nvSpPr>
        <p:spPr>
          <a:xfrm>
            <a:off x="311700" y="4022900"/>
            <a:ext cx="697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Plankton rich waters, ~10K ROIs / minute.   Clear water over the Canyon, ~1K ROIs / minute.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Raw Data (recorded during one power cycle)</a:t>
            </a:r>
            <a:endParaRPr/>
          </a:p>
        </p:txBody>
      </p:sp>
      <p:pic>
        <p:nvPicPr>
          <p:cNvPr id="284" name="Google Shape;2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603885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0"/>
          <p:cNvSpPr txBox="1"/>
          <p:nvPr/>
        </p:nvSpPr>
        <p:spPr>
          <a:xfrm>
            <a:off x="311700" y="3020150"/>
            <a:ext cx="1151700" cy="307800"/>
          </a:xfrm>
          <a:prstGeom prst="rect">
            <a:avLst/>
          </a:prstGeom>
          <a:solidFill>
            <a:srgbClr val="F9CB9C">
              <a:alpha val="519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Camera Settings File</a:t>
            </a:r>
            <a:endParaRPr sz="800">
              <a:solidFill>
                <a:srgbClr val="333333"/>
              </a:solidFill>
            </a:endParaRPr>
          </a:p>
        </p:txBody>
      </p:sp>
      <p:cxnSp>
        <p:nvCxnSpPr>
          <p:cNvPr id="286" name="Google Shape;286;p30"/>
          <p:cNvCxnSpPr>
            <a:stCxn id="285" idx="0"/>
          </p:cNvCxnSpPr>
          <p:nvPr/>
        </p:nvCxnSpPr>
        <p:spPr>
          <a:xfrm rot="10800000">
            <a:off x="771150" y="2607950"/>
            <a:ext cx="116400" cy="41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7" name="Google Shape;287;p30"/>
          <p:cNvSpPr txBox="1"/>
          <p:nvPr/>
        </p:nvSpPr>
        <p:spPr>
          <a:xfrm>
            <a:off x="1557175" y="3020150"/>
            <a:ext cx="1151700" cy="923400"/>
          </a:xfrm>
          <a:prstGeom prst="rect">
            <a:avLst/>
          </a:prstGeom>
          <a:solidFill>
            <a:srgbClr val="FFF2CC">
              <a:alpha val="47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Log File: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</a:t>
            </a:r>
            <a:r>
              <a:rPr lang="en" sz="800">
                <a:solidFill>
                  <a:srgbClr val="333333"/>
                </a:solidFill>
              </a:rPr>
              <a:t>Env Sensors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Object Counts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Status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Startup / Shutdown</a:t>
            </a:r>
            <a:endParaRPr sz="800">
              <a:solidFill>
                <a:srgbClr val="333333"/>
              </a:solidFill>
            </a:endParaRPr>
          </a:p>
        </p:txBody>
      </p:sp>
      <p:cxnSp>
        <p:nvCxnSpPr>
          <p:cNvPr id="288" name="Google Shape;288;p30"/>
          <p:cNvCxnSpPr>
            <a:stCxn id="287" idx="0"/>
          </p:cNvCxnSpPr>
          <p:nvPr/>
        </p:nvCxnSpPr>
        <p:spPr>
          <a:xfrm rot="10800000">
            <a:off x="1437025" y="2419250"/>
            <a:ext cx="696000" cy="60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" name="Google Shape;289;p30"/>
          <p:cNvSpPr txBox="1"/>
          <p:nvPr/>
        </p:nvSpPr>
        <p:spPr>
          <a:xfrm>
            <a:off x="2891425" y="3020150"/>
            <a:ext cx="1151700" cy="1416000"/>
          </a:xfrm>
          <a:prstGeom prst="rect">
            <a:avLst/>
          </a:prstGeom>
          <a:solidFill>
            <a:srgbClr val="FFE599">
              <a:alpha val="72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Raw (Bayer Pattern) Images in flatfile: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</a:t>
            </a:r>
            <a:r>
              <a:rPr lang="en" sz="800">
                <a:solidFill>
                  <a:srgbClr val="333333"/>
                </a:solidFill>
              </a:rPr>
              <a:t>Recorded periodical for ground truth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Can control recording period and # images per recording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</a:endParaRPr>
          </a:p>
        </p:txBody>
      </p:sp>
      <p:cxnSp>
        <p:nvCxnSpPr>
          <p:cNvPr id="290" name="Google Shape;290;p30"/>
          <p:cNvCxnSpPr>
            <a:stCxn id="289" idx="0"/>
          </p:cNvCxnSpPr>
          <p:nvPr/>
        </p:nvCxnSpPr>
        <p:spPr>
          <a:xfrm rot="10800000">
            <a:off x="1531375" y="1947650"/>
            <a:ext cx="1935900" cy="10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1" name="Google Shape;291;p30"/>
          <p:cNvCxnSpPr>
            <a:stCxn id="289" idx="0"/>
          </p:cNvCxnSpPr>
          <p:nvPr/>
        </p:nvCxnSpPr>
        <p:spPr>
          <a:xfrm rot="10800000">
            <a:off x="1581475" y="1559150"/>
            <a:ext cx="1885800" cy="146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2" name="Google Shape;292;p30"/>
          <p:cNvSpPr txBox="1"/>
          <p:nvPr/>
        </p:nvSpPr>
        <p:spPr>
          <a:xfrm>
            <a:off x="4253425" y="3020150"/>
            <a:ext cx="1151700" cy="800400"/>
          </a:xfrm>
          <a:prstGeom prst="rect">
            <a:avLst/>
          </a:prstGeom>
          <a:solidFill>
            <a:srgbClr val="B6D7A8">
              <a:alpha val="50629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Raw (Bayer Pattern) ROIs: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- 1000 per subdir</a:t>
            </a:r>
            <a:endParaRPr sz="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- each subdir tarred</a:t>
            </a:r>
            <a:endParaRPr sz="800">
              <a:solidFill>
                <a:srgbClr val="333333"/>
              </a:solidFill>
            </a:endParaRPr>
          </a:p>
        </p:txBody>
      </p:sp>
      <p:cxnSp>
        <p:nvCxnSpPr>
          <p:cNvPr id="293" name="Google Shape;293;p30"/>
          <p:cNvCxnSpPr>
            <a:stCxn id="292" idx="0"/>
          </p:cNvCxnSpPr>
          <p:nvPr/>
        </p:nvCxnSpPr>
        <p:spPr>
          <a:xfrm rot="10800000">
            <a:off x="1431475" y="1747850"/>
            <a:ext cx="3397800" cy="127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4" name="Google Shape;294;p30"/>
          <p:cNvCxnSpPr>
            <a:stCxn id="292" idx="0"/>
          </p:cNvCxnSpPr>
          <p:nvPr/>
        </p:nvCxnSpPr>
        <p:spPr>
          <a:xfrm rot="10800000">
            <a:off x="1503775" y="1337150"/>
            <a:ext cx="3325500" cy="168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5" name="Google Shape;295;p30"/>
          <p:cNvSpPr/>
          <p:nvPr/>
        </p:nvSpPr>
        <p:spPr>
          <a:xfrm>
            <a:off x="246744" y="2430347"/>
            <a:ext cx="907500" cy="188700"/>
          </a:xfrm>
          <a:prstGeom prst="rect">
            <a:avLst/>
          </a:prstGeom>
          <a:solidFill>
            <a:srgbClr val="F9CB9C">
              <a:alpha val="51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0"/>
          <p:cNvSpPr/>
          <p:nvPr/>
        </p:nvSpPr>
        <p:spPr>
          <a:xfrm>
            <a:off x="246757" y="2241650"/>
            <a:ext cx="2006100" cy="188700"/>
          </a:xfrm>
          <a:prstGeom prst="rect">
            <a:avLst/>
          </a:prstGeom>
          <a:solidFill>
            <a:srgbClr val="FFF2CC">
              <a:alpha val="47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0"/>
          <p:cNvSpPr/>
          <p:nvPr/>
        </p:nvSpPr>
        <p:spPr>
          <a:xfrm>
            <a:off x="311702" y="1840550"/>
            <a:ext cx="1245600" cy="188700"/>
          </a:xfrm>
          <a:prstGeom prst="rect">
            <a:avLst/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0"/>
          <p:cNvSpPr/>
          <p:nvPr/>
        </p:nvSpPr>
        <p:spPr>
          <a:xfrm>
            <a:off x="311702" y="1439450"/>
            <a:ext cx="1245600" cy="188700"/>
          </a:xfrm>
          <a:prstGeom prst="rect">
            <a:avLst/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0"/>
          <p:cNvSpPr/>
          <p:nvPr/>
        </p:nvSpPr>
        <p:spPr>
          <a:xfrm>
            <a:off x="311700" y="1224275"/>
            <a:ext cx="1245600" cy="188700"/>
          </a:xfrm>
          <a:prstGeom prst="rect">
            <a:avLst/>
          </a:prstGeom>
          <a:solidFill>
            <a:srgbClr val="B6D7A8">
              <a:alpha val="5062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0"/>
          <p:cNvSpPr/>
          <p:nvPr/>
        </p:nvSpPr>
        <p:spPr>
          <a:xfrm>
            <a:off x="311700" y="1624138"/>
            <a:ext cx="1245600" cy="188700"/>
          </a:xfrm>
          <a:prstGeom prst="rect">
            <a:avLst/>
          </a:prstGeom>
          <a:solidFill>
            <a:srgbClr val="B6D7A8">
              <a:alpha val="5062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0"/>
          <p:cNvSpPr txBox="1"/>
          <p:nvPr/>
        </p:nvSpPr>
        <p:spPr>
          <a:xfrm>
            <a:off x="5615425" y="3020150"/>
            <a:ext cx="34878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Image Metadata (saved in filename)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Timestamp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Image Metadata (saved in binary file)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Timestamp, frame timestamp, frame number, frame size, pixel type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ROI Metadata (saved in filename)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Timestamp, frame number, roi number (within the frame), roi location within the frame, roi size in pixels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Tools for Data Management and Visualization</a:t>
            </a:r>
            <a:endParaRPr/>
          </a:p>
        </p:txBody>
      </p:sp>
      <p:pic>
        <p:nvPicPr>
          <p:cNvPr id="307" name="Google Shape;3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9675" y="1279863"/>
            <a:ext cx="3366350" cy="2583774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1"/>
          <p:cNvSpPr txBox="1"/>
          <p:nvPr/>
        </p:nvSpPr>
        <p:spPr>
          <a:xfrm>
            <a:off x="5039675" y="3891300"/>
            <a:ext cx="34878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RIMS - Region of Interest Management System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Postgres database with Django / nginx / gunicorn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API for searching ROIs by date, size, shape, label, etc. Returns JSON with ROI urls, and ROI metadata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Javascript client to visualize </a:t>
            </a: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mosaics</a:t>
            </a: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 of images, label images, and adjust search settings.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Adapted from Scripps Plankton Camera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Can handle large numbers of ROIs, in the 100s of millions 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  <p:pic>
        <p:nvPicPr>
          <p:cNvPr id="309" name="Google Shape;30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825" y="1266025"/>
            <a:ext cx="3556772" cy="261142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1"/>
          <p:cNvSpPr txBox="1"/>
          <p:nvPr/>
        </p:nvSpPr>
        <p:spPr>
          <a:xfrm>
            <a:off x="464313" y="3932725"/>
            <a:ext cx="3487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Dual-Mag-Data Viewer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Python scripts to convert raw planktivore recordings into React frontend with javascript database.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Useful for standalone deployments up to 100s of thousands of ROIs. 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Shareable (standalone web app bundled with all deps)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Char char="●"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Limited search options and no labeling capabilities. 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have</a:t>
            </a:r>
            <a:endParaRPr/>
          </a:p>
        </p:txBody>
      </p:sp>
      <p:sp>
        <p:nvSpPr>
          <p:cNvPr id="316" name="Google Shape;316;p3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823"/>
              <a:t>Planktivore V2</a:t>
            </a:r>
            <a:endParaRPr b="1" sz="5823"/>
          </a:p>
          <a:p>
            <a:pPr indent="-321041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LRAUV Ahi + Planktivore V2 integration.   </a:t>
            </a:r>
            <a:endParaRPr sz="5823"/>
          </a:p>
          <a:p>
            <a:pPr indent="-32104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5823"/>
              <a:t>Two deployments in Oct 2023</a:t>
            </a:r>
            <a:endParaRPr sz="5823"/>
          </a:p>
          <a:p>
            <a:pPr indent="-32104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5823"/>
              <a:t>Five day deployments</a:t>
            </a:r>
            <a:endParaRPr sz="5823"/>
          </a:p>
          <a:p>
            <a:pPr indent="-3210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Second V2 housing for spare, shadowgraph development</a:t>
            </a:r>
            <a:endParaRPr sz="5823"/>
          </a:p>
          <a:p>
            <a:pPr indent="-3210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Upgraded electronics, plan for install in housing tbd.</a:t>
            </a:r>
            <a:endParaRPr sz="5823"/>
          </a:p>
          <a:p>
            <a:pPr indent="-32104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5823"/>
              <a:t>Battery backup for onboard compute</a:t>
            </a:r>
            <a:endParaRPr sz="5823"/>
          </a:p>
          <a:p>
            <a:pPr indent="-32104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5823"/>
              <a:t>Serial connection for graceful linux shutdown</a:t>
            </a:r>
            <a:endParaRPr sz="5823"/>
          </a:p>
          <a:p>
            <a:pPr indent="-3210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Pressure sensor housing for depth activated (not installed for LRAUV usage)</a:t>
            </a:r>
            <a:endParaRPr sz="582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Planktivore V1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Depth activated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Mounting bracket, protective cage.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2x Battery housings., 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200m, 20v, 60 amp-hr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Upgraded electronics, plan for install in housing tbd.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600m of line on a spool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have…</a:t>
            </a:r>
            <a:endParaRPr/>
          </a:p>
        </p:txBody>
      </p:sp>
      <p:sp>
        <p:nvSpPr>
          <p:cNvPr id="323" name="Google Shape;323;p3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823"/>
              <a:t>DeepRip Server</a:t>
            </a:r>
            <a:endParaRPr b="1" sz="5823"/>
          </a:p>
          <a:p>
            <a:pPr indent="-321041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Planktivore data transfer from Planktivore to DeepRip</a:t>
            </a:r>
            <a:endParaRPr sz="5823"/>
          </a:p>
          <a:p>
            <a:pPr indent="-3210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Ingest processing for image browsing and RIMS</a:t>
            </a:r>
            <a:endParaRPr sz="5823"/>
          </a:p>
          <a:p>
            <a:pPr indent="-32104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5823"/>
              <a:t>VPN required for external access</a:t>
            </a:r>
            <a:endParaRPr sz="5823"/>
          </a:p>
          <a:p>
            <a:pPr indent="-3210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Archival storage on Titan</a:t>
            </a:r>
            <a:endParaRPr sz="5823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823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82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Small Mooring</a:t>
            </a:r>
            <a:r>
              <a:rPr lang="en"/>
              <a:t> 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~100m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Protective cage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2x ‘Noot’ batteries for 3 days continuous recording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Deep Battery (loaner from Barry Lab)</a:t>
            </a:r>
            <a:r>
              <a:rPr lang="en"/>
              <a:t> 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&gt;1500m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Coral Ecology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CTD cast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/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level science use cases</a:t>
            </a:r>
            <a:endParaRPr/>
          </a:p>
        </p:txBody>
      </p:sp>
      <p:sp>
        <p:nvSpPr>
          <p:cNvPr id="330" name="Google Shape;330;p34"/>
          <p:cNvSpPr txBox="1"/>
          <p:nvPr>
            <p:ph idx="1" type="body"/>
          </p:nvPr>
        </p:nvSpPr>
        <p:spPr>
          <a:xfrm>
            <a:off x="311700" y="1152475"/>
            <a:ext cx="86508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8"/>
              <a:t>Validation (enhance the understanding of a proxy measurement)</a:t>
            </a:r>
            <a:endParaRPr b="1" sz="1508"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Optical validation of bioacoustical measurements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Plankton proxy validation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Mesopelagic marine snow </a:t>
            </a:r>
            <a:endParaRPr sz="15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8"/>
              <a:t>Abundance measurements, quantification (whos there and where),</a:t>
            </a:r>
            <a:endParaRPr b="1" sz="1508"/>
          </a:p>
          <a:p>
            <a:pPr indent="-314245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458">
                <a:solidFill>
                  <a:srgbClr val="1D1C1D"/>
                </a:solidFill>
              </a:rPr>
              <a:t>Regional scale, CANON participation, </a:t>
            </a:r>
            <a:endParaRPr sz="145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Sustained diel measurements, seasonal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Daphne water sampler, once a month, time series, MBTS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Marine snow.   Surface water imaging and correlation to sediment trap / SES</a:t>
            </a:r>
            <a:endParaRPr sz="1508"/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>
                <a:solidFill>
                  <a:srgbClr val="1D1C1D"/>
                </a:solidFill>
              </a:rPr>
              <a:t>Zooplankton enumeration for prey-field and nearest-neighbor density calculations</a:t>
            </a:r>
            <a:endParaRPr sz="1508">
              <a:solidFill>
                <a:srgbClr val="1D1C1D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8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8"/>
              <a:t>Targeted Measurements (another system / vehicle changes behavior based on planktivore data)</a:t>
            </a:r>
            <a:endParaRPr b="1" sz="1508"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Front following, patch tracking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Targeted sampling, scalar data or in-situ plankton identification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EcoHAB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CANON</a:t>
            </a:r>
            <a:endParaRPr sz="1508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 Users</a:t>
            </a:r>
            <a:endParaRPr/>
          </a:p>
        </p:txBody>
      </p:sp>
      <p:sp>
        <p:nvSpPr>
          <p:cNvPr id="336" name="Google Shape;336;p3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Planktivore V1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Chavez BOG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CTD Rosette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Durkin Lab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Paragon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Barry Coral Ecology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1300m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5"/>
          <p:cNvSpPr txBox="1"/>
          <p:nvPr>
            <p:ph idx="1" type="body"/>
          </p:nvPr>
        </p:nvSpPr>
        <p:spPr>
          <a:xfrm>
            <a:off x="46551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Planktivore V2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Chavez BOG, CANON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Haddock Lab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Durkin Lab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Ryan EcoHAB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Messie Plankton Proxies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C1 to M2 along with Daphne (water and instruments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Zhang Targeted Sampling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In-situ plankton detection (P-N)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Ruhl CENCOOS &amp; Synchro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off shore wind pilot study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In conjunction with Chavez BOG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Plankton!!!   </a:t>
            </a:r>
            <a:endParaRPr/>
          </a:p>
        </p:txBody>
      </p:sp>
      <p:pic>
        <p:nvPicPr>
          <p:cNvPr id="348" name="Google Shape;34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0700" y="1621579"/>
            <a:ext cx="1444750" cy="205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674" y="1621574"/>
            <a:ext cx="2395975" cy="299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4450" y="1621577"/>
            <a:ext cx="1907547" cy="29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7"/>
          <p:cNvSpPr txBox="1"/>
          <p:nvPr/>
        </p:nvSpPr>
        <p:spPr>
          <a:xfrm>
            <a:off x="266400" y="1017725"/>
            <a:ext cx="239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Pseudo-Nitzschia (P-N)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Mag</a:t>
            </a:r>
            <a:endParaRPr/>
          </a:p>
        </p:txBody>
      </p:sp>
      <p:sp>
        <p:nvSpPr>
          <p:cNvPr id="352" name="Google Shape;352;p37"/>
          <p:cNvSpPr txBox="1"/>
          <p:nvPr/>
        </p:nvSpPr>
        <p:spPr>
          <a:xfrm>
            <a:off x="2668550" y="1017725"/>
            <a:ext cx="2059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Pseudo-Nitzschia (P-N)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Low Mag</a:t>
            </a:r>
            <a:endParaRPr/>
          </a:p>
        </p:txBody>
      </p:sp>
      <p:sp>
        <p:nvSpPr>
          <p:cNvPr id="353" name="Google Shape;353;p37"/>
          <p:cNvSpPr txBox="1"/>
          <p:nvPr/>
        </p:nvSpPr>
        <p:spPr>
          <a:xfrm>
            <a:off x="4972625" y="1017725"/>
            <a:ext cx="205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Akashiwo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2020-2023 Planktivore </a:t>
            </a:r>
            <a:r>
              <a:rPr lang="en"/>
              <a:t>Mission statement</a:t>
            </a:r>
            <a:endParaRPr/>
          </a:p>
        </p:txBody>
      </p:sp>
      <p:sp>
        <p:nvSpPr>
          <p:cNvPr id="359" name="Google Shape;359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 a free space plankton microscope, 20 micron to 2 cm, for a wide range of applications and platforms with an emphasis on autonomous underwater vehicles.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Capture microscope expertise developed in the Jaffe Lab at Scripps into MBARI projects for autonomous underwater vehicles.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Reach deep and far to efficiently and routinely record images of plankton for science.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To seek out an record plankton where no microscope has gone before…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66" name="Google Shape;36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299" y="1238625"/>
            <a:ext cx="4124475" cy="356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2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30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/>
          <p:cNvPicPr preferRelativeResize="0"/>
          <p:nvPr/>
        </p:nvPicPr>
        <p:blipFill rotWithShape="1">
          <a:blip r:embed="rId4">
            <a:alphaModFix/>
          </a:blip>
          <a:srcRect b="20291" l="28734" r="0" t="21181"/>
          <a:stretch/>
        </p:blipFill>
        <p:spPr>
          <a:xfrm>
            <a:off x="2581225" y="2828500"/>
            <a:ext cx="970700" cy="19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 rotWithShape="1">
          <a:blip r:embed="rId5">
            <a:alphaModFix/>
          </a:blip>
          <a:srcRect b="35819" l="21574" r="0" t="0"/>
          <a:stretch/>
        </p:blipFill>
        <p:spPr>
          <a:xfrm rot="5400000">
            <a:off x="222950" y="1261725"/>
            <a:ext cx="107567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/>
          <p:cNvPicPr preferRelativeResize="0"/>
          <p:nvPr/>
        </p:nvPicPr>
        <p:blipFill rotWithShape="1">
          <a:blip r:embed="rId6">
            <a:alphaModFix/>
          </a:blip>
          <a:srcRect b="21008" l="0" r="45778" t="22969"/>
          <a:stretch/>
        </p:blipFill>
        <p:spPr>
          <a:xfrm>
            <a:off x="4988563" y="1542775"/>
            <a:ext cx="1301450" cy="15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1335350" y="-1800225"/>
            <a:ext cx="154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35339" y="3281050"/>
            <a:ext cx="4953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 rotWithShape="1">
          <a:blip r:embed="rId9">
            <a:alphaModFix/>
          </a:blip>
          <a:srcRect b="15469" l="0" r="0" t="22453"/>
          <a:stretch/>
        </p:blipFill>
        <p:spPr>
          <a:xfrm rot="-5400000">
            <a:off x="1884062" y="1244025"/>
            <a:ext cx="1104900" cy="17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 rotWithShape="1">
          <a:blip r:embed="rId10">
            <a:alphaModFix/>
          </a:blip>
          <a:srcRect b="23109" l="21592" r="22293" t="19997"/>
          <a:stretch/>
        </p:blipFill>
        <p:spPr>
          <a:xfrm>
            <a:off x="4988575" y="3122238"/>
            <a:ext cx="1881375" cy="19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11">
            <a:alphaModFix/>
          </a:blip>
          <a:srcRect b="18845" l="4558" r="28601" t="23025"/>
          <a:stretch/>
        </p:blipFill>
        <p:spPr>
          <a:xfrm>
            <a:off x="7126800" y="3486025"/>
            <a:ext cx="585725" cy="139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 rotWithShape="1">
          <a:blip r:embed="rId12">
            <a:alphaModFix/>
          </a:blip>
          <a:srcRect b="26937" l="0" r="47821" t="0"/>
          <a:stretch/>
        </p:blipFill>
        <p:spPr>
          <a:xfrm rot="-5400000">
            <a:off x="5780075" y="-1136075"/>
            <a:ext cx="1511575" cy="37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 rotWithShape="1">
          <a:blip r:embed="rId13">
            <a:alphaModFix/>
          </a:blip>
          <a:srcRect b="21818" l="20747" r="21635" t="21818"/>
          <a:stretch/>
        </p:blipFill>
        <p:spPr>
          <a:xfrm>
            <a:off x="7803975" y="1697913"/>
            <a:ext cx="10756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14">
            <a:alphaModFix/>
          </a:blip>
          <a:srcRect b="23281" l="24922" r="15779" t="21911"/>
          <a:stretch/>
        </p:blipFill>
        <p:spPr>
          <a:xfrm>
            <a:off x="0" y="2618725"/>
            <a:ext cx="258122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15">
            <a:alphaModFix/>
          </a:blip>
          <a:srcRect b="16173" l="16720" r="1792" t="5884"/>
          <a:stretch/>
        </p:blipFill>
        <p:spPr>
          <a:xfrm>
            <a:off x="3287975" y="1498725"/>
            <a:ext cx="16764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16">
            <a:alphaModFix/>
          </a:blip>
          <a:srcRect b="0" l="22243" r="5793" t="21807"/>
          <a:stretch/>
        </p:blipFill>
        <p:spPr>
          <a:xfrm>
            <a:off x="6314200" y="1543050"/>
            <a:ext cx="1398325" cy="169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17">
            <a:alphaModFix/>
          </a:blip>
          <a:srcRect b="22789" l="20585" r="18834" t="22729"/>
          <a:stretch/>
        </p:blipFill>
        <p:spPr>
          <a:xfrm>
            <a:off x="3625650" y="3620650"/>
            <a:ext cx="946350" cy="132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18"/>
          <p:cNvGrpSpPr/>
          <p:nvPr/>
        </p:nvGrpSpPr>
        <p:grpSpPr>
          <a:xfrm>
            <a:off x="152400" y="4618100"/>
            <a:ext cx="1478100" cy="400200"/>
            <a:chOff x="3216125" y="1416950"/>
            <a:chExt cx="1478100" cy="400200"/>
          </a:xfrm>
        </p:grpSpPr>
        <p:cxnSp>
          <p:nvCxnSpPr>
            <p:cNvPr id="100" name="Google Shape;100;p18"/>
            <p:cNvCxnSpPr/>
            <p:nvPr/>
          </p:nvCxnSpPr>
          <p:spPr>
            <a:xfrm flipH="1" rot="10800000">
              <a:off x="3216125" y="1772750"/>
              <a:ext cx="1478100" cy="51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1" name="Google Shape;101;p18"/>
            <p:cNvSpPr txBox="1"/>
            <p:nvPr/>
          </p:nvSpPr>
          <p:spPr>
            <a:xfrm>
              <a:off x="3621375" y="1416950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</a:rPr>
                <a:t>1 mm</a:t>
              </a: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Deployment requests and plans, discussions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Planktivore ‘big picture’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Planktivore details, sampling, data processing and tools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Note: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Planktivore planning meeting was held Feb 6.   Monthly planning info has been moved to the start of the slides.   Please add info (dates, locations, guidance) for your project.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Next Planktivore planning meeting is Feb 26 (moved from 27/28) to enable participation.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Deployment Plans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March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Possible Plankton Proxies validation.   Ahi+V2 and Daphne (C1 to M1).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Possible V1 on March 14 CTD cast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March 18, Galene Optum Waveglider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MBTS March 13, 15.   Daphne C1 to M2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I2MAP survey (21st).   Coordinate day/night transects up to 300m.   M1 vicinity?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April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CENCOOS / Synchro.  3rd week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C1 to M2  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Proxies Pontus on dock / with possible Ahi+V2 3rd week.  Pontus (ubat), piscivore)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April</a:t>
            </a:r>
            <a:r>
              <a:rPr lang="en"/>
              <a:t> 15 - 17 MBTS Daphne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Proxies Validation (eDNA sipper from Daphne) after MBTS.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IFCB should be out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(Note: 110 hours)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I2MAP not available in April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Deployment Plans</a:t>
            </a:r>
            <a:endParaRPr/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Durkin lab May 6th, Ahi+V2 + Traps + Galene+Chiton, V1 maybe.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Proxies (possible) Ahi+V2 and Daphne+sipper on MBTS line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1" lang="en"/>
              <a:t>Ahi done by May 15, Planktivore V2 removed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Daphne MBTS May 22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I2MAP (likely not, but possible)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CTD Rosette (May 22)</a:t>
            </a:r>
            <a:endParaRPr/>
          </a:p>
        </p:txBody>
      </p:sp>
      <p:sp>
        <p:nvSpPr>
          <p:cNvPr id="121" name="Google Shape;121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(tbd)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Possible Triton + Planktivore V2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LRAUV lab in Denmark June (two different windfarms)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Deployment Plans</a:t>
            </a:r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July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FIrst option for Coral 1300m.   2 days.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I2MAP tow out (better option than April)</a:t>
            </a:r>
            <a:endParaRPr/>
          </a:p>
        </p:txBody>
      </p:sp>
      <p:sp>
        <p:nvSpPr>
          <p:cNvPr id="128" name="Google Shape;128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August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Deployment Plans</a:t>
            </a:r>
            <a:endParaRPr/>
          </a:p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311700" y="1152475"/>
            <a:ext cx="4350600" cy="380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September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CANON   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Ahi + Planktivore V2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2nd half of Sept (at MARS), a week or so.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Possible Galene+Chiton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EcoHAB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Ahi + V2, if scheduling permits wrt CANON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Ship based; test new sensing; no ESPs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R/V Carson days:</a:t>
            </a:r>
            <a:endParaRPr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Sep 11-12</a:t>
            </a:r>
            <a:endParaRPr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Sep 25-27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To target ship sampling</a:t>
            </a:r>
            <a:endParaRPr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LRAUV sensing to identify features</a:t>
            </a:r>
            <a:endParaRPr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Planktivore may spot Pseudo-nitzschia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CENCOOS / Synchro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C1 to M2 and taking advantage of CANON activity.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Coral Ecology (sep/oct)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Planktivore V1 + deep battery</a:t>
            </a:r>
            <a:endParaRPr/>
          </a:p>
        </p:txBody>
      </p:sp>
      <p:sp>
        <p:nvSpPr>
          <p:cNvPr id="135" name="Google Shape;135;p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October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Plankton Proxies 2nd validation. Ahi + Planktivore V2 along with Daphne for water sampling.   Places with fluorescence highest signal.   North Bay.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Possible Coral Ecology for V1 (sponge ridge 600m, Carson cruises, Stabs - all three.    Work it with Aaron.    BRS cruises also.  Macro Cam 6months.   1m from the Coral (tbd).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