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580" r:id="rId3"/>
    <p:sldId id="581" r:id="rId4"/>
    <p:sldId id="1152" r:id="rId5"/>
    <p:sldId id="1153" r:id="rId6"/>
    <p:sldId id="1161" r:id="rId7"/>
    <p:sldId id="1162" r:id="rId8"/>
    <p:sldId id="1163" r:id="rId9"/>
    <p:sldId id="1164" r:id="rId10"/>
    <p:sldId id="1165" r:id="rId11"/>
    <p:sldId id="1166" r:id="rId12"/>
    <p:sldId id="1169" r:id="rId13"/>
    <p:sldId id="1170" r:id="rId14"/>
    <p:sldId id="1171" r:id="rId15"/>
    <p:sldId id="1168" r:id="rId16"/>
    <p:sldId id="1167" r:id="rId17"/>
    <p:sldId id="257" r:id="rId18"/>
    <p:sldId id="1172" r:id="rId19"/>
    <p:sldId id="1173" r:id="rId20"/>
    <p:sldId id="1174" r:id="rId21"/>
    <p:sldId id="1175" r:id="rId22"/>
    <p:sldId id="1176" r:id="rId23"/>
    <p:sldId id="1177" r:id="rId24"/>
    <p:sldId id="11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09"/>
    <a:srgbClr val="2F5597"/>
    <a:srgbClr val="203864"/>
    <a:srgbClr val="111E35"/>
    <a:srgbClr val="4472C4"/>
    <a:srgbClr val="182B4C"/>
    <a:srgbClr val="F5F2BD"/>
    <a:srgbClr val="F2F2F2"/>
    <a:srgbClr val="FF9900"/>
    <a:srgbClr val="8F96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07" autoAdjust="0"/>
    <p:restoredTop sz="65275" autoAdjust="0"/>
  </p:normalViewPr>
  <p:slideViewPr>
    <p:cSldViewPr snapToGrid="0">
      <p:cViewPr varScale="1">
        <p:scale>
          <a:sx n="73" d="100"/>
          <a:sy n="73" d="100"/>
        </p:scale>
        <p:origin x="54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AE68B-80BD-478E-BD59-73AF4FAEF6C5}" type="datetimeFigureOut">
              <a:rPr lang="en-US" smtClean="0"/>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E174C-F545-4F8B-A22F-445B84B45098}" type="slidenum">
              <a:rPr lang="en-US" smtClean="0"/>
              <a:t>‹#›</a:t>
            </a:fld>
            <a:endParaRPr lang="en-US"/>
          </a:p>
        </p:txBody>
      </p:sp>
    </p:spTree>
    <p:extLst>
      <p:ext uri="{BB962C8B-B14F-4D97-AF65-F5344CB8AC3E}">
        <p14:creationId xmlns:p14="http://schemas.microsoft.com/office/powerpoint/2010/main" val="20561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Name is Paul Roberts and I’m an electrical engineer at MBARI, I’ve been here for just over 5 years.</a:t>
            </a:r>
          </a:p>
          <a:p>
            <a:endParaRPr lang="en-US" dirty="0"/>
          </a:p>
          <a:p>
            <a:r>
              <a:rPr lang="en-US" dirty="0"/>
              <a:t>Today I’ll give an overview of imaging systems in production and development at MBARI</a:t>
            </a:r>
          </a:p>
        </p:txBody>
      </p:sp>
      <p:sp>
        <p:nvSpPr>
          <p:cNvPr id="4" name="Slide Number Placeholder 3"/>
          <p:cNvSpPr>
            <a:spLocks noGrp="1"/>
          </p:cNvSpPr>
          <p:nvPr>
            <p:ph type="sldNum" sz="quarter" idx="5"/>
          </p:nvPr>
        </p:nvSpPr>
        <p:spPr/>
        <p:txBody>
          <a:bodyPr/>
          <a:lstStyle/>
          <a:p>
            <a:fld id="{C01E174C-F545-4F8B-A22F-445B84B45098}" type="slidenum">
              <a:rPr lang="en-US" smtClean="0"/>
              <a:t>1</a:t>
            </a:fld>
            <a:endParaRPr lang="en-US"/>
          </a:p>
        </p:txBody>
      </p:sp>
    </p:spTree>
    <p:extLst>
      <p:ext uri="{BB962C8B-B14F-4D97-AF65-F5344CB8AC3E}">
        <p14:creationId xmlns:p14="http://schemas.microsoft.com/office/powerpoint/2010/main" val="3387396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723bc55a6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723bc55a6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18</a:t>
            </a:fld>
            <a:endParaRPr lang="en-US"/>
          </a:p>
        </p:txBody>
      </p:sp>
    </p:spTree>
    <p:extLst>
      <p:ext uri="{BB962C8B-B14F-4D97-AF65-F5344CB8AC3E}">
        <p14:creationId xmlns:p14="http://schemas.microsoft.com/office/powerpoint/2010/main" val="4291605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19</a:t>
            </a:fld>
            <a:endParaRPr lang="en-US"/>
          </a:p>
        </p:txBody>
      </p:sp>
    </p:spTree>
    <p:extLst>
      <p:ext uri="{BB962C8B-B14F-4D97-AF65-F5344CB8AC3E}">
        <p14:creationId xmlns:p14="http://schemas.microsoft.com/office/powerpoint/2010/main" val="3671240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24</a:t>
            </a:fld>
            <a:endParaRPr lang="en-US"/>
          </a:p>
        </p:txBody>
      </p:sp>
    </p:spTree>
    <p:extLst>
      <p:ext uri="{BB962C8B-B14F-4D97-AF65-F5344CB8AC3E}">
        <p14:creationId xmlns:p14="http://schemas.microsoft.com/office/powerpoint/2010/main" val="184349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a:t>
            </a:r>
          </a:p>
          <a:p>
            <a:endParaRPr lang="en-US" dirty="0"/>
          </a:p>
          <a:p>
            <a:r>
              <a:rPr lang="en-US" dirty="0"/>
              <a:t>Zooming out to the satellite view of the Monterey bay, when thinking how to explore and protect the ocean, these are some of the fundamental biological oceanography questions that we aim to answer</a:t>
            </a:r>
          </a:p>
          <a:p>
            <a:endParaRPr lang="en-US" dirty="0"/>
          </a:p>
          <a:p>
            <a:r>
              <a:rPr lang="en-US" dirty="0"/>
              <a:t>While these questions are easy to state, they are exceptionally difficult to answer in the ocean…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a:t>
            </a:fld>
            <a:endParaRPr lang="en-US"/>
          </a:p>
        </p:txBody>
      </p:sp>
    </p:spTree>
    <p:extLst>
      <p:ext uri="{BB962C8B-B14F-4D97-AF65-F5344CB8AC3E}">
        <p14:creationId xmlns:p14="http://schemas.microsoft.com/office/powerpoint/2010/main" val="2006502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3</a:t>
            </a:fld>
            <a:endParaRPr lang="en-US"/>
          </a:p>
        </p:txBody>
      </p:sp>
    </p:spTree>
    <p:extLst>
      <p:ext uri="{BB962C8B-B14F-4D97-AF65-F5344CB8AC3E}">
        <p14:creationId xmlns:p14="http://schemas.microsoft.com/office/powerpoint/2010/main" val="310061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4</a:t>
            </a:fld>
            <a:endParaRPr lang="en-US"/>
          </a:p>
        </p:txBody>
      </p:sp>
    </p:spTree>
    <p:extLst>
      <p:ext uri="{BB962C8B-B14F-4D97-AF65-F5344CB8AC3E}">
        <p14:creationId xmlns:p14="http://schemas.microsoft.com/office/powerpoint/2010/main" val="573262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fld id="{C01E174C-F545-4F8B-A22F-445B84B45098}" type="slidenum">
              <a:rPr lang="en-US" smtClean="0"/>
              <a:t>5</a:t>
            </a:fld>
            <a:endParaRPr lang="en-US"/>
          </a:p>
        </p:txBody>
      </p:sp>
    </p:spTree>
    <p:extLst>
      <p:ext uri="{BB962C8B-B14F-4D97-AF65-F5344CB8AC3E}">
        <p14:creationId xmlns:p14="http://schemas.microsoft.com/office/powerpoint/2010/main" val="385940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Jules S. Jaffe </a:t>
            </a:r>
          </a:p>
          <a:p>
            <a:r>
              <a:rPr lang="en-US" dirty="0"/>
              <a:t>With Rob McGowan conceived the idea of a plankton microscope at the end of Scripps pier</a:t>
            </a:r>
          </a:p>
          <a:p>
            <a:r>
              <a:rPr lang="en-US" dirty="0"/>
              <a:t>2013 We built and deployed the first unit in and it was immediately of great interest</a:t>
            </a:r>
          </a:p>
          <a:p>
            <a:r>
              <a:rPr lang="en-US" dirty="0"/>
              <a:t>2014 We added a “high-mag” version to compliment the “low-mag”</a:t>
            </a:r>
          </a:p>
          <a:p>
            <a:endParaRPr lang="en-US" dirty="0"/>
          </a:p>
          <a:p>
            <a:endParaRPr lang="en-US" dirty="0"/>
          </a:p>
          <a:p>
            <a:pPr lvl="1"/>
            <a:endParaRPr lang="en-US" dirty="0"/>
          </a:p>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7</a:t>
            </a:fld>
            <a:endParaRPr lang="en-US"/>
          </a:p>
        </p:txBody>
      </p:sp>
    </p:spTree>
    <p:extLst>
      <p:ext uri="{BB962C8B-B14F-4D97-AF65-F5344CB8AC3E}">
        <p14:creationId xmlns:p14="http://schemas.microsoft.com/office/powerpoint/2010/main" val="2230843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9</a:t>
            </a:fld>
            <a:endParaRPr lang="en-US"/>
          </a:p>
        </p:txBody>
      </p:sp>
    </p:spTree>
    <p:extLst>
      <p:ext uri="{BB962C8B-B14F-4D97-AF65-F5344CB8AC3E}">
        <p14:creationId xmlns:p14="http://schemas.microsoft.com/office/powerpoint/2010/main" val="2617705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11</a:t>
            </a:fld>
            <a:endParaRPr lang="en-US"/>
          </a:p>
        </p:txBody>
      </p:sp>
    </p:spTree>
    <p:extLst>
      <p:ext uri="{BB962C8B-B14F-4D97-AF65-F5344CB8AC3E}">
        <p14:creationId xmlns:p14="http://schemas.microsoft.com/office/powerpoint/2010/main" val="1999027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13</a:t>
            </a:fld>
            <a:endParaRPr lang="en-US"/>
          </a:p>
        </p:txBody>
      </p:sp>
    </p:spTree>
    <p:extLst>
      <p:ext uri="{BB962C8B-B14F-4D97-AF65-F5344CB8AC3E}">
        <p14:creationId xmlns:p14="http://schemas.microsoft.com/office/powerpoint/2010/main" val="3193448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B43F-3D9C-401C-A49A-8B760468AD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B59E42-D6F9-4C01-A02D-33FE779CBF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D0D2A2-9CE7-4799-8C81-D463558D993B}"/>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D2D6E13D-23B7-4AFD-A64D-5564E88D9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F61BC-C5B5-46F8-828D-C77FD6291EF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39595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D19A-2895-4252-87D8-6E0BB04CB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F04952-B7B9-4278-B2B7-03F52AE732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89F64-8E51-4C2E-BB33-E2F2A1C4ACD9}"/>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E10E08D2-9F4C-41A8-815E-CD713DEC8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D25BD-DD73-4FDC-8632-BBF5F94A1E6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83417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1B3A2-472C-4AC1-9D2F-08897A0A22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57E7C-E6C9-4BA4-B89E-D22E52269C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212CF-248F-4CA1-8122-4E809064A677}"/>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399492A4-97A3-4131-83D2-8A7ED5F72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45A82-F86D-43F2-8543-C1417C322A8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565102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34128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4F31-DC53-427E-8FFE-220A042E5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5E823-1490-44FF-8755-2F356CCACA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D1B72-68A0-4FBC-A7E1-AE9CC91C8B3B}"/>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B1DE41A5-4D03-4D88-96ED-E26D8C09E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1C27F-B3B6-4F12-97A0-F236E74144B4}"/>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42832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77A8-3965-48AB-9F6B-4DEE16006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C7D5A1-22FF-4098-8420-F66A42DEA5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3C028E-9DDF-4B75-A57D-FD4210047B22}"/>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1CD693B2-4C90-4936-964B-6EEF43D62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824245-9D33-4CD5-A626-7CA9F76779E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807137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DF64-28B9-4700-85C5-489C5700D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411C6A-D53E-4979-A957-6C633FBDDC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1B855F-DA1A-4318-93A6-8F727B1BFE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1B695-14EA-439D-8499-C2360476C4BB}"/>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6" name="Footer Placeholder 5">
            <a:extLst>
              <a:ext uri="{FF2B5EF4-FFF2-40B4-BE49-F238E27FC236}">
                <a16:creationId xmlns:a16="http://schemas.microsoft.com/office/drawing/2014/main" id="{93122792-2DB0-4A4E-80F6-EDC181EF2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E112BB-C2FF-40DA-9A31-82E01F89DE4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43765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A4F4-A208-4634-B33C-807D58E013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801C7E-97A3-4886-B198-BFE63552E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B76D4C-92AE-4C60-BBC7-40AA1EAFEE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C9D97E-D071-48E8-806E-58BF214AA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027D81A-D651-4D5F-B3BA-451A5DBDAC1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134DA-DD4E-42FD-9A72-5F41EC234326}"/>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8" name="Footer Placeholder 7">
            <a:extLst>
              <a:ext uri="{FF2B5EF4-FFF2-40B4-BE49-F238E27FC236}">
                <a16:creationId xmlns:a16="http://schemas.microsoft.com/office/drawing/2014/main" id="{C228E6B3-B8F9-4A91-85CE-1478367471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FF63D5-CF54-4C89-B5CE-07CBBEC04A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91047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1E9C-39C6-4053-828E-A5F210CB0F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F63B84-28AC-412C-A979-88CEBA0618FA}"/>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4" name="Footer Placeholder 3">
            <a:extLst>
              <a:ext uri="{FF2B5EF4-FFF2-40B4-BE49-F238E27FC236}">
                <a16:creationId xmlns:a16="http://schemas.microsoft.com/office/drawing/2014/main" id="{BC7C76C5-F1E7-4A89-B637-5F281E805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D8BD01-CF2A-48DD-A198-EEA666EDA80C}"/>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68742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AF47F-2981-4F49-99CF-C0F2641512AF}"/>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3" name="Footer Placeholder 2">
            <a:extLst>
              <a:ext uri="{FF2B5EF4-FFF2-40B4-BE49-F238E27FC236}">
                <a16:creationId xmlns:a16="http://schemas.microsoft.com/office/drawing/2014/main" id="{CA26F2CC-F811-4E77-AAAB-68F6AF4B00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28AE77-58E2-40AD-BAC9-8A8E1B586C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81303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8B75-B735-49CF-8678-B8EFA75048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8BB791-BFD4-440F-BCF4-28DE0D647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3CBA31-1354-4EB5-977C-FA63BF97C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6FCDC2-FD15-4D8B-AB1A-39BBE7B44D37}"/>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6" name="Footer Placeholder 5">
            <a:extLst>
              <a:ext uri="{FF2B5EF4-FFF2-40B4-BE49-F238E27FC236}">
                <a16:creationId xmlns:a16="http://schemas.microsoft.com/office/drawing/2014/main" id="{FA7BBAC1-FEC0-4367-9CC0-ECB4E4371B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340BD4-7E26-44C8-AB52-CE98E1E3C843}"/>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637982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8CA4-49DA-4A52-83D1-1183E98F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86695D-625A-40C9-8D7A-27D5D42B7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35790-6BAB-4350-A417-BF7D4A4A0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F61F3C-CD2C-400E-BDE7-3012D4A0005F}"/>
              </a:ext>
            </a:extLst>
          </p:cNvPr>
          <p:cNvSpPr>
            <a:spLocks noGrp="1"/>
          </p:cNvSpPr>
          <p:nvPr>
            <p:ph type="dt" sz="half" idx="10"/>
          </p:nvPr>
        </p:nvSpPr>
        <p:spPr/>
        <p:txBody>
          <a:bodyPr/>
          <a:lstStyle/>
          <a:p>
            <a:fld id="{CC1C7CC7-CF51-413A-A0D2-945913F22C54}" type="datetimeFigureOut">
              <a:rPr lang="en-US" smtClean="0"/>
              <a:t>6/11/2026</a:t>
            </a:fld>
            <a:endParaRPr lang="en-US"/>
          </a:p>
        </p:txBody>
      </p:sp>
      <p:sp>
        <p:nvSpPr>
          <p:cNvPr id="6" name="Footer Placeholder 5">
            <a:extLst>
              <a:ext uri="{FF2B5EF4-FFF2-40B4-BE49-F238E27FC236}">
                <a16:creationId xmlns:a16="http://schemas.microsoft.com/office/drawing/2014/main" id="{C1C2B965-B1CE-4B86-840D-2FDE23F03D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2958EA-DD65-4DF8-9F46-FD84D3CD5AC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94069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578E3-9206-4C41-B803-9D9AF527BA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EB621C-6722-40A6-BDEA-A20BD34D3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01C6E-F116-440E-A8E3-3D5B10CC5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C7CC7-CF51-413A-A0D2-945913F22C54}" type="datetimeFigureOut">
              <a:rPr lang="en-US" smtClean="0"/>
              <a:t>6/11/2026</a:t>
            </a:fld>
            <a:endParaRPr lang="en-US"/>
          </a:p>
        </p:txBody>
      </p:sp>
      <p:sp>
        <p:nvSpPr>
          <p:cNvPr id="5" name="Footer Placeholder 4">
            <a:extLst>
              <a:ext uri="{FF2B5EF4-FFF2-40B4-BE49-F238E27FC236}">
                <a16:creationId xmlns:a16="http://schemas.microsoft.com/office/drawing/2014/main" id="{07989207-3F79-4670-A7DA-EB84BA80AD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5DAFB0-AA13-4F32-B466-45FEC1AF4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181E0-4A14-4CB3-B2BC-9CB38103459A}" type="slidenum">
              <a:rPr lang="en-US" smtClean="0"/>
              <a:t>‹#›</a:t>
            </a:fld>
            <a:endParaRPr lang="en-US"/>
          </a:p>
        </p:txBody>
      </p:sp>
    </p:spTree>
    <p:extLst>
      <p:ext uri="{BB962C8B-B14F-4D97-AF65-F5344CB8AC3E}">
        <p14:creationId xmlns:p14="http://schemas.microsoft.com/office/powerpoint/2010/main" val="71160549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4DB8-848A-45FF-98FE-4D6445057A65}"/>
              </a:ext>
            </a:extLst>
          </p:cNvPr>
          <p:cNvSpPr>
            <a:spLocks noGrp="1"/>
          </p:cNvSpPr>
          <p:nvPr>
            <p:ph type="ctrTitle"/>
          </p:nvPr>
        </p:nvSpPr>
        <p:spPr>
          <a:xfrm>
            <a:off x="696685" y="462454"/>
            <a:ext cx="10755085" cy="2387600"/>
          </a:xfrm>
        </p:spPr>
        <p:txBody>
          <a:bodyPr>
            <a:normAutofit/>
          </a:bodyPr>
          <a:lstStyle/>
          <a:p>
            <a:r>
              <a:rPr lang="en-US" dirty="0"/>
              <a:t>Planktivore </a:t>
            </a:r>
            <a:br>
              <a:rPr lang="en-US" dirty="0"/>
            </a:br>
            <a:r>
              <a:rPr lang="en-US" sz="4000" dirty="0"/>
              <a:t>Enabling In Situ Microscopy on Autonomous Underwater Vehicles</a:t>
            </a:r>
            <a:endParaRPr lang="en-US" sz="4000" i="1" dirty="0"/>
          </a:p>
        </p:txBody>
      </p:sp>
      <p:sp>
        <p:nvSpPr>
          <p:cNvPr id="3" name="Subtitle 2">
            <a:extLst>
              <a:ext uri="{FF2B5EF4-FFF2-40B4-BE49-F238E27FC236}">
                <a16:creationId xmlns:a16="http://schemas.microsoft.com/office/drawing/2014/main" id="{84F061DD-38DE-4F99-81AB-124DEEA01592}"/>
              </a:ext>
            </a:extLst>
          </p:cNvPr>
          <p:cNvSpPr>
            <a:spLocks noGrp="1"/>
          </p:cNvSpPr>
          <p:nvPr>
            <p:ph type="subTitle" idx="1"/>
          </p:nvPr>
        </p:nvSpPr>
        <p:spPr>
          <a:xfrm>
            <a:off x="269967" y="4153989"/>
            <a:ext cx="11634650" cy="1907177"/>
          </a:xfrm>
        </p:spPr>
        <p:txBody>
          <a:bodyPr>
            <a:normAutofit fontScale="85000" lnSpcReduction="20000"/>
          </a:bodyPr>
          <a:lstStyle/>
          <a:p>
            <a:endParaRPr lang="en-US" dirty="0"/>
          </a:p>
          <a:p>
            <a:br>
              <a:rPr lang="en-US" sz="5100" dirty="0"/>
            </a:br>
            <a:r>
              <a:rPr lang="en-US" sz="3500" dirty="0"/>
              <a:t>Paul Roberts, Thom Maughan, Larry Bird, Denis Klimov, Aaron Schnittger, Jon Erickson, Brent Jones , Colleen Durkin , Henry Ruhl, Steve Haddock, Francisco Chavez</a:t>
            </a:r>
          </a:p>
        </p:txBody>
      </p:sp>
      <p:sp>
        <p:nvSpPr>
          <p:cNvPr id="6" name="Subtitle 2">
            <a:extLst>
              <a:ext uri="{FF2B5EF4-FFF2-40B4-BE49-F238E27FC236}">
                <a16:creationId xmlns:a16="http://schemas.microsoft.com/office/drawing/2014/main" id="{FD3077EF-0BD7-4B66-81E3-6104A0F291EF}"/>
              </a:ext>
            </a:extLst>
          </p:cNvPr>
          <p:cNvSpPr txBox="1">
            <a:spLocks/>
          </p:cNvSpPr>
          <p:nvPr/>
        </p:nvSpPr>
        <p:spPr>
          <a:xfrm>
            <a:off x="204653" y="3027718"/>
            <a:ext cx="11634650" cy="17707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a:p>
            <a:r>
              <a:rPr lang="en-US" sz="5100" dirty="0" err="1"/>
              <a:t>MidSEC</a:t>
            </a:r>
            <a:r>
              <a:rPr lang="en-US" sz="5100" dirty="0"/>
              <a:t>, June 15, 2026</a:t>
            </a:r>
          </a:p>
        </p:txBody>
      </p:sp>
    </p:spTree>
    <p:extLst>
      <p:ext uri="{BB962C8B-B14F-4D97-AF65-F5344CB8AC3E}">
        <p14:creationId xmlns:p14="http://schemas.microsoft.com/office/powerpoint/2010/main" val="202473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DA64D-FCFD-46AD-B102-16B2AA072A2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E6CABBA-DE41-42C8-A5F3-1270A5FC77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6438049" y="1229388"/>
            <a:ext cx="6598835" cy="4399223"/>
          </a:xfrm>
        </p:spPr>
      </p:pic>
    </p:spTree>
    <p:extLst>
      <p:ext uri="{BB962C8B-B14F-4D97-AF65-F5344CB8AC3E}">
        <p14:creationId xmlns:p14="http://schemas.microsoft.com/office/powerpoint/2010/main" val="250950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4E09-049E-4BB4-8BC3-3D9131F87A5E}"/>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BEC13633-FCED-4740-8011-EF52999B3CC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28412" y="3297374"/>
            <a:ext cx="4554583" cy="3415937"/>
          </a:xfrm>
        </p:spPr>
      </p:pic>
      <p:pic>
        <p:nvPicPr>
          <p:cNvPr id="7" name="Picture 6">
            <a:extLst>
              <a:ext uri="{FF2B5EF4-FFF2-40B4-BE49-F238E27FC236}">
                <a16:creationId xmlns:a16="http://schemas.microsoft.com/office/drawing/2014/main" id="{24D580E7-5739-4B38-8CC3-7673E1C537D1}"/>
              </a:ext>
            </a:extLst>
          </p:cNvPr>
          <p:cNvPicPr>
            <a:picLocks noChangeAspect="1"/>
          </p:cNvPicPr>
          <p:nvPr/>
        </p:nvPicPr>
        <p:blipFill rotWithShape="1">
          <a:blip r:embed="rId4">
            <a:extLst>
              <a:ext uri="{28A0092B-C50C-407E-A947-70E740481C1C}">
                <a14:useLocalDpi xmlns:a14="http://schemas.microsoft.com/office/drawing/2010/main" val="0"/>
              </a:ext>
            </a:extLst>
          </a:blip>
          <a:srcRect l="1430" t="44272" r="-258" b="-2494"/>
          <a:stretch/>
        </p:blipFill>
        <p:spPr>
          <a:xfrm>
            <a:off x="7680960" y="117808"/>
            <a:ext cx="4049485" cy="3168411"/>
          </a:xfrm>
          <a:prstGeom prst="rect">
            <a:avLst/>
          </a:prstGeom>
        </p:spPr>
      </p:pic>
    </p:spTree>
    <p:extLst>
      <p:ext uri="{BB962C8B-B14F-4D97-AF65-F5344CB8AC3E}">
        <p14:creationId xmlns:p14="http://schemas.microsoft.com/office/powerpoint/2010/main" val="144029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02182-9115-4F0A-BEC0-74B985181F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69F512C-9D01-4A4B-ADA7-AC7A63C38A68}"/>
              </a:ext>
            </a:extLst>
          </p:cNvPr>
          <p:cNvSpPr>
            <a:spLocks noGrp="1"/>
          </p:cNvSpPr>
          <p:nvPr>
            <p:ph idx="1"/>
          </p:nvPr>
        </p:nvSpPr>
        <p:spPr/>
        <p:txBody>
          <a:bodyPr/>
          <a:lstStyle/>
          <a:p>
            <a:endParaRPr lang="en-US"/>
          </a:p>
        </p:txBody>
      </p:sp>
      <p:pic>
        <p:nvPicPr>
          <p:cNvPr id="4" name="Google Shape;119;p19">
            <a:extLst>
              <a:ext uri="{FF2B5EF4-FFF2-40B4-BE49-F238E27FC236}">
                <a16:creationId xmlns:a16="http://schemas.microsoft.com/office/drawing/2014/main" id="{87A60525-2AE7-4308-BB48-8719C69149E0}"/>
              </a:ext>
            </a:extLst>
          </p:cNvPr>
          <p:cNvPicPr preferRelativeResize="0"/>
          <p:nvPr/>
        </p:nvPicPr>
        <p:blipFill>
          <a:blip r:embed="rId2">
            <a:alphaModFix/>
          </a:blip>
          <a:stretch>
            <a:fillRect/>
          </a:stretch>
        </p:blipFill>
        <p:spPr>
          <a:xfrm>
            <a:off x="6634438" y="835464"/>
            <a:ext cx="5243885" cy="5187072"/>
          </a:xfrm>
          <a:prstGeom prst="rect">
            <a:avLst/>
          </a:prstGeom>
          <a:noFill/>
          <a:ln>
            <a:noFill/>
          </a:ln>
        </p:spPr>
      </p:pic>
    </p:spTree>
    <p:extLst>
      <p:ext uri="{BB962C8B-B14F-4D97-AF65-F5344CB8AC3E}">
        <p14:creationId xmlns:p14="http://schemas.microsoft.com/office/powerpoint/2010/main" val="2653493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DFE16-2D4F-4E24-B23C-973B1010CA53}"/>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86C78A29-147F-4CCB-BA4C-FBA6EDA61D2B}"/>
              </a:ext>
            </a:extLst>
          </p:cNvPr>
          <p:cNvPicPr>
            <a:picLocks noChangeAspect="1"/>
          </p:cNvPicPr>
          <p:nvPr/>
        </p:nvPicPr>
        <p:blipFill>
          <a:blip r:embed="rId3"/>
          <a:stretch>
            <a:fillRect/>
          </a:stretch>
        </p:blipFill>
        <p:spPr>
          <a:xfrm>
            <a:off x="5200340" y="17890"/>
            <a:ext cx="6991660" cy="6822220"/>
          </a:xfrm>
          <a:prstGeom prst="rect">
            <a:avLst/>
          </a:prstGeom>
        </p:spPr>
      </p:pic>
    </p:spTree>
    <p:extLst>
      <p:ext uri="{BB962C8B-B14F-4D97-AF65-F5344CB8AC3E}">
        <p14:creationId xmlns:p14="http://schemas.microsoft.com/office/powerpoint/2010/main" val="146134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0057F-C11B-4728-B946-B0419BF688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586A63-8C1A-4D00-89B3-D739C6036DB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92897AC-EBAD-43D1-BCAA-87C8EEC58BE2}"/>
              </a:ext>
            </a:extLst>
          </p:cNvPr>
          <p:cNvPicPr>
            <a:picLocks noChangeAspect="1"/>
          </p:cNvPicPr>
          <p:nvPr/>
        </p:nvPicPr>
        <p:blipFill>
          <a:blip r:embed="rId2"/>
          <a:stretch>
            <a:fillRect/>
          </a:stretch>
        </p:blipFill>
        <p:spPr>
          <a:xfrm>
            <a:off x="100152" y="1252410"/>
            <a:ext cx="12048898" cy="3650516"/>
          </a:xfrm>
          <a:prstGeom prst="rect">
            <a:avLst/>
          </a:prstGeom>
        </p:spPr>
      </p:pic>
    </p:spTree>
    <p:extLst>
      <p:ext uri="{BB962C8B-B14F-4D97-AF65-F5344CB8AC3E}">
        <p14:creationId xmlns:p14="http://schemas.microsoft.com/office/powerpoint/2010/main" val="427573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BB41-8C06-42A2-ABB1-B2024A282BF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B908563-D1E8-4450-BCE4-80D0F57ACE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20655"/>
          </a:xfrm>
        </p:spPr>
      </p:pic>
    </p:spTree>
    <p:extLst>
      <p:ext uri="{BB962C8B-B14F-4D97-AF65-F5344CB8AC3E}">
        <p14:creationId xmlns:p14="http://schemas.microsoft.com/office/powerpoint/2010/main" val="4084167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F44E3-24CD-4322-A060-220648158D9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403817E-D85A-4DF9-ABE1-13A1F3F3D4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52960" cy="6892290"/>
          </a:xfrm>
        </p:spPr>
      </p:pic>
    </p:spTree>
    <p:extLst>
      <p:ext uri="{BB962C8B-B14F-4D97-AF65-F5344CB8AC3E}">
        <p14:creationId xmlns:p14="http://schemas.microsoft.com/office/powerpoint/2010/main" val="802508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5"/>
          <p:cNvPicPr preferRelativeResize="0"/>
          <p:nvPr/>
        </p:nvPicPr>
        <p:blipFill>
          <a:blip r:embed="rId3">
            <a:alphaModFix/>
          </a:blip>
          <a:stretch>
            <a:fillRect/>
          </a:stretch>
        </p:blipFill>
        <p:spPr>
          <a:xfrm>
            <a:off x="0" y="0"/>
            <a:ext cx="12192000" cy="6858000"/>
          </a:xfrm>
          <a:prstGeom prst="rect">
            <a:avLst/>
          </a:prstGeom>
          <a:noFill/>
          <a:ln>
            <a:noFill/>
          </a:ln>
          <a:effectLst>
            <a:outerShdw blurRad="57150" dist="19050" dir="5400000" algn="bl" rotWithShape="0">
              <a:srgbClr val="000000"/>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FB801-225A-45BB-9DB7-49921DFDFA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744B8F-0FE9-4BB6-B773-3BB4BC59E43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BDBA799-A85A-4D40-BA66-6F0853D2FBA8}"/>
              </a:ext>
            </a:extLst>
          </p:cNvPr>
          <p:cNvPicPr>
            <a:picLocks noChangeAspect="1"/>
          </p:cNvPicPr>
          <p:nvPr/>
        </p:nvPicPr>
        <p:blipFill>
          <a:blip r:embed="rId3"/>
          <a:stretch>
            <a:fillRect/>
          </a:stretch>
        </p:blipFill>
        <p:spPr>
          <a:xfrm>
            <a:off x="0" y="104981"/>
            <a:ext cx="12192000" cy="6387894"/>
          </a:xfrm>
          <a:prstGeom prst="rect">
            <a:avLst/>
          </a:prstGeom>
        </p:spPr>
      </p:pic>
    </p:spTree>
    <p:extLst>
      <p:ext uri="{BB962C8B-B14F-4D97-AF65-F5344CB8AC3E}">
        <p14:creationId xmlns:p14="http://schemas.microsoft.com/office/powerpoint/2010/main" val="848264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40454-5CEE-435D-97A4-27D4BEF56A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B07F23-D737-4FBD-9CEB-F115FEE498F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BA91FF8-265D-4EA0-AD59-ABEB91CAE097}"/>
              </a:ext>
            </a:extLst>
          </p:cNvPr>
          <p:cNvPicPr>
            <a:picLocks noChangeAspect="1"/>
          </p:cNvPicPr>
          <p:nvPr/>
        </p:nvPicPr>
        <p:blipFill>
          <a:blip r:embed="rId3"/>
          <a:stretch>
            <a:fillRect/>
          </a:stretch>
        </p:blipFill>
        <p:spPr>
          <a:xfrm>
            <a:off x="0" y="213921"/>
            <a:ext cx="12192000" cy="6430158"/>
          </a:xfrm>
          <a:prstGeom prst="rect">
            <a:avLst/>
          </a:prstGeom>
        </p:spPr>
      </p:pic>
    </p:spTree>
    <p:extLst>
      <p:ext uri="{BB962C8B-B14F-4D97-AF65-F5344CB8AC3E}">
        <p14:creationId xmlns:p14="http://schemas.microsoft.com/office/powerpoint/2010/main" val="739676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DF1F72-EEEF-4EF1-B6F5-B49114167863}"/>
              </a:ext>
            </a:extLst>
          </p:cNvPr>
          <p:cNvPicPr>
            <a:picLocks noChangeAspect="1"/>
          </p:cNvPicPr>
          <p:nvPr/>
        </p:nvPicPr>
        <p:blipFill>
          <a:blip r:embed="rId3"/>
          <a:stretch>
            <a:fillRect/>
          </a:stretch>
        </p:blipFill>
        <p:spPr>
          <a:xfrm>
            <a:off x="0" y="-615978"/>
            <a:ext cx="12192000" cy="8089956"/>
          </a:xfrm>
          <a:prstGeom prst="rect">
            <a:avLst/>
          </a:prstGeom>
        </p:spPr>
      </p:pic>
      <p:sp>
        <p:nvSpPr>
          <p:cNvPr id="8" name="Content Placeholder 2">
            <a:extLst>
              <a:ext uri="{FF2B5EF4-FFF2-40B4-BE49-F238E27FC236}">
                <a16:creationId xmlns:a16="http://schemas.microsoft.com/office/drawing/2014/main" id="{B7B3B873-680C-43EF-B2B7-3A3C9044DAA8}"/>
              </a:ext>
            </a:extLst>
          </p:cNvPr>
          <p:cNvSpPr>
            <a:spLocks noGrp="1"/>
          </p:cNvSpPr>
          <p:nvPr>
            <p:ph idx="1"/>
          </p:nvPr>
        </p:nvSpPr>
        <p:spPr>
          <a:xfrm>
            <a:off x="838200" y="1825625"/>
            <a:ext cx="10515600" cy="4351338"/>
          </a:xfrm>
        </p:spPr>
        <p:txBody>
          <a:bodyPr/>
          <a:lstStyle/>
          <a:p>
            <a:r>
              <a:rPr lang="en-US" dirty="0"/>
              <a:t>Who’s there?</a:t>
            </a:r>
          </a:p>
          <a:p>
            <a:r>
              <a:rPr lang="en-US" dirty="0"/>
              <a:t>How many and what size?</a:t>
            </a:r>
          </a:p>
          <a:p>
            <a:r>
              <a:rPr lang="en-US" dirty="0"/>
              <a:t>How do they interact? </a:t>
            </a:r>
          </a:p>
          <a:p>
            <a:r>
              <a:rPr lang="en-US" dirty="0"/>
              <a:t>How does the above change in space and time?</a:t>
            </a:r>
          </a:p>
          <a:p>
            <a:endParaRPr lang="en-US" dirty="0"/>
          </a:p>
        </p:txBody>
      </p:sp>
      <p:sp>
        <p:nvSpPr>
          <p:cNvPr id="4" name="Title 1">
            <a:extLst>
              <a:ext uri="{FF2B5EF4-FFF2-40B4-BE49-F238E27FC236}">
                <a16:creationId xmlns:a16="http://schemas.microsoft.com/office/drawing/2014/main" id="{C28AE2CA-578E-4237-A405-C1ACAEBCBFE8}"/>
              </a:ext>
            </a:extLst>
          </p:cNvPr>
          <p:cNvSpPr>
            <a:spLocks noGrp="1"/>
          </p:cNvSpPr>
          <p:nvPr>
            <p:ph type="title"/>
          </p:nvPr>
        </p:nvSpPr>
        <p:spPr>
          <a:xfrm>
            <a:off x="838200" y="365125"/>
            <a:ext cx="10515600" cy="1325563"/>
          </a:xfrm>
        </p:spPr>
        <p:txBody>
          <a:bodyPr/>
          <a:lstStyle/>
          <a:p>
            <a:r>
              <a:rPr lang="en-US" dirty="0"/>
              <a:t>Key Biological Questions</a:t>
            </a:r>
          </a:p>
        </p:txBody>
      </p:sp>
    </p:spTree>
    <p:extLst>
      <p:ext uri="{BB962C8B-B14F-4D97-AF65-F5344CB8AC3E}">
        <p14:creationId xmlns:p14="http://schemas.microsoft.com/office/powerpoint/2010/main" val="3593258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F418-45F1-4AA5-88F8-8FE585B5268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92ABDAF-A574-41F5-ACB3-599CA32B5B49}"/>
              </a:ext>
            </a:extLst>
          </p:cNvPr>
          <p:cNvPicPr>
            <a:picLocks noGrp="1" noChangeAspect="1"/>
          </p:cNvPicPr>
          <p:nvPr>
            <p:ph idx="1"/>
          </p:nvPr>
        </p:nvPicPr>
        <p:blipFill>
          <a:blip r:embed="rId2"/>
          <a:stretch>
            <a:fillRect/>
          </a:stretch>
        </p:blipFill>
        <p:spPr>
          <a:xfrm>
            <a:off x="838200" y="2583566"/>
            <a:ext cx="10515600" cy="2835456"/>
          </a:xfrm>
        </p:spPr>
      </p:pic>
      <p:pic>
        <p:nvPicPr>
          <p:cNvPr id="7" name="Picture 6">
            <a:extLst>
              <a:ext uri="{FF2B5EF4-FFF2-40B4-BE49-F238E27FC236}">
                <a16:creationId xmlns:a16="http://schemas.microsoft.com/office/drawing/2014/main" id="{5B03376B-3FCD-44ED-92A0-718FF133BA5B}"/>
              </a:ext>
            </a:extLst>
          </p:cNvPr>
          <p:cNvPicPr>
            <a:picLocks noChangeAspect="1"/>
          </p:cNvPicPr>
          <p:nvPr/>
        </p:nvPicPr>
        <p:blipFill>
          <a:blip r:embed="rId3"/>
          <a:stretch>
            <a:fillRect/>
          </a:stretch>
        </p:blipFill>
        <p:spPr>
          <a:xfrm>
            <a:off x="1252767" y="4783647"/>
            <a:ext cx="9362982" cy="651636"/>
          </a:xfrm>
          <a:prstGeom prst="rect">
            <a:avLst/>
          </a:prstGeom>
        </p:spPr>
      </p:pic>
    </p:spTree>
    <p:extLst>
      <p:ext uri="{BB962C8B-B14F-4D97-AF65-F5344CB8AC3E}">
        <p14:creationId xmlns:p14="http://schemas.microsoft.com/office/powerpoint/2010/main" val="2796143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CC47-602B-4C13-956E-BC067DBEACB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A77E37-8E84-4422-B0EB-9D818F1D805B}"/>
              </a:ext>
            </a:extLst>
          </p:cNvPr>
          <p:cNvSpPr>
            <a:spLocks noGrp="1"/>
          </p:cNvSpPr>
          <p:nvPr>
            <p:ph idx="1"/>
          </p:nvPr>
        </p:nvSpPr>
        <p:spPr/>
        <p:txBody>
          <a:bodyPr/>
          <a:lstStyle/>
          <a:p>
            <a:endParaRPr lang="en-US"/>
          </a:p>
        </p:txBody>
      </p:sp>
      <p:pic>
        <p:nvPicPr>
          <p:cNvPr id="6146" name="Picture 2">
            <a:extLst>
              <a:ext uri="{FF2B5EF4-FFF2-40B4-BE49-F238E27FC236}">
                <a16:creationId xmlns:a16="http://schemas.microsoft.com/office/drawing/2014/main" id="{78D75308-D351-499F-BB86-87561FF2F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0"/>
            <a:ext cx="12192000" cy="679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328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68A8C-7459-4220-A90B-9A9C9300891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1E3FB3-EF20-4D9B-A30C-CFC93D44506D}"/>
              </a:ext>
            </a:extLst>
          </p:cNvPr>
          <p:cNvSpPr>
            <a:spLocks noGrp="1"/>
          </p:cNvSpPr>
          <p:nvPr>
            <p:ph idx="1"/>
          </p:nvPr>
        </p:nvSpPr>
        <p:spPr/>
        <p:txBody>
          <a:bodyPr/>
          <a:lstStyle/>
          <a:p>
            <a:endParaRPr lang="en-US"/>
          </a:p>
        </p:txBody>
      </p:sp>
      <p:pic>
        <p:nvPicPr>
          <p:cNvPr id="7170" name="Picture 2">
            <a:extLst>
              <a:ext uri="{FF2B5EF4-FFF2-40B4-BE49-F238E27FC236}">
                <a16:creationId xmlns:a16="http://schemas.microsoft.com/office/drawing/2014/main" id="{E86C4913-52F2-422E-8414-391ACCDE5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38"/>
            <a:ext cx="12192000" cy="681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095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DC38A-13B8-4C48-85DF-82C004863B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2F0875-347D-4E52-B378-6355E435EA5D}"/>
              </a:ext>
            </a:extLst>
          </p:cNvPr>
          <p:cNvSpPr>
            <a:spLocks noGrp="1"/>
          </p:cNvSpPr>
          <p:nvPr>
            <p:ph idx="1"/>
          </p:nvPr>
        </p:nvSpPr>
        <p:spPr/>
        <p:txBody>
          <a:bodyPr/>
          <a:lstStyle/>
          <a:p>
            <a:endParaRPr lang="en-US"/>
          </a:p>
        </p:txBody>
      </p:sp>
      <p:pic>
        <p:nvPicPr>
          <p:cNvPr id="8194" name="Picture 2">
            <a:extLst>
              <a:ext uri="{FF2B5EF4-FFF2-40B4-BE49-F238E27FC236}">
                <a16:creationId xmlns:a16="http://schemas.microsoft.com/office/drawing/2014/main" id="{BB5241A6-9D51-4B2C-9323-25BF1B443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13611"/>
            <a:ext cx="12259267" cy="3544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017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A3AFBF-188F-4528-99BA-264593F68C91}"/>
              </a:ext>
            </a:extLst>
          </p:cNvPr>
          <p:cNvSpPr txBox="1"/>
          <p:nvPr/>
        </p:nvSpPr>
        <p:spPr>
          <a:xfrm>
            <a:off x="3048000" y="3246511"/>
            <a:ext cx="6096000" cy="369332"/>
          </a:xfrm>
          <a:prstGeom prst="rect">
            <a:avLst/>
          </a:prstGeom>
          <a:noFill/>
        </p:spPr>
        <p:txBody>
          <a:bodyPr wrap="square">
            <a:spAutoFit/>
          </a:bodyPr>
          <a:lstStyle/>
          <a:p>
            <a:r>
              <a:rPr lang="en-US" b="0" dirty="0">
                <a:effectLst/>
              </a:rPr>
              <a:t> </a:t>
            </a:r>
            <a:endParaRPr lang="en-US" dirty="0"/>
          </a:p>
        </p:txBody>
      </p:sp>
      <p:pic>
        <p:nvPicPr>
          <p:cNvPr id="7" name="Picture 6">
            <a:extLst>
              <a:ext uri="{FF2B5EF4-FFF2-40B4-BE49-F238E27FC236}">
                <a16:creationId xmlns:a16="http://schemas.microsoft.com/office/drawing/2014/main" id="{8E98D349-48A3-45B7-94D2-DC97F9CEE4C9}"/>
              </a:ext>
            </a:extLst>
          </p:cNvPr>
          <p:cNvPicPr>
            <a:picLocks noChangeAspect="1"/>
          </p:cNvPicPr>
          <p:nvPr/>
        </p:nvPicPr>
        <p:blipFill>
          <a:blip r:embed="rId3"/>
          <a:stretch>
            <a:fillRect/>
          </a:stretch>
        </p:blipFill>
        <p:spPr>
          <a:xfrm>
            <a:off x="284852" y="3141292"/>
            <a:ext cx="11789150" cy="3590434"/>
          </a:xfrm>
          <a:prstGeom prst="rect">
            <a:avLst/>
          </a:prstGeom>
        </p:spPr>
      </p:pic>
    </p:spTree>
    <p:extLst>
      <p:ext uri="{BB962C8B-B14F-4D97-AF65-F5344CB8AC3E}">
        <p14:creationId xmlns:p14="http://schemas.microsoft.com/office/powerpoint/2010/main" val="3880957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Vast Size and Space Scales</a:t>
            </a:r>
          </a:p>
        </p:txBody>
      </p:sp>
    </p:spTree>
    <p:extLst>
      <p:ext uri="{BB962C8B-B14F-4D97-AF65-F5344CB8AC3E}">
        <p14:creationId xmlns:p14="http://schemas.microsoft.com/office/powerpoint/2010/main" val="59094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Complementary Imaging Systems</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spTree>
    <p:extLst>
      <p:ext uri="{BB962C8B-B14F-4D97-AF65-F5344CB8AC3E}">
        <p14:creationId xmlns:p14="http://schemas.microsoft.com/office/powerpoint/2010/main" val="382493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57616" y="211236"/>
            <a:ext cx="4142232" cy="307777"/>
          </a:xfrm>
          <a:prstGeom prst="rect">
            <a:avLst/>
          </a:prstGeom>
          <a:noFill/>
        </p:spPr>
        <p:txBody>
          <a:bodyPr wrap="square" rtlCol="0">
            <a:spAutoFit/>
          </a:bodyPr>
          <a:lstStyle/>
          <a:p>
            <a:r>
              <a:rPr lang="en-US" sz="1400" dirty="0" err="1"/>
              <a:t>Basterratxea</a:t>
            </a:r>
            <a:r>
              <a:rPr lang="en-US" sz="1400" dirty="0"/>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838200" y="365125"/>
            <a:ext cx="10515600" cy="1325563"/>
          </a:xfrm>
        </p:spPr>
        <p:txBody>
          <a:bodyPr/>
          <a:lstStyle/>
          <a:p>
            <a:r>
              <a:rPr lang="en-US" dirty="0"/>
              <a:t>Platforms Expand our Sensing Range</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Piscivore (Mega)</a:t>
            </a:r>
          </a:p>
        </p:txBody>
      </p:sp>
      <p:cxnSp>
        <p:nvCxnSpPr>
          <p:cNvPr id="9" name="Straight Arrow Connector 8">
            <a:extLst>
              <a:ext uri="{FF2B5EF4-FFF2-40B4-BE49-F238E27FC236}">
                <a16:creationId xmlns:a16="http://schemas.microsoft.com/office/drawing/2014/main" id="{50F7FFC0-9EAA-450D-86BD-08A824DD18B6}"/>
              </a:ext>
            </a:extLst>
          </p:cNvPr>
          <p:cNvCxnSpPr>
            <a:stCxn id="8" idx="1"/>
          </p:cNvCxnSpPr>
          <p:nvPr/>
        </p:nvCxnSpPr>
        <p:spPr>
          <a:xfrm flipH="1">
            <a:off x="706582" y="5303165"/>
            <a:ext cx="1778923" cy="8669"/>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51D4C82-4549-40F7-B931-A07D6117EB2E}"/>
              </a:ext>
            </a:extLst>
          </p:cNvPr>
          <p:cNvCxnSpPr>
            <a:cxnSpLocks/>
            <a:stCxn id="7" idx="1"/>
          </p:cNvCxnSpPr>
          <p:nvPr/>
        </p:nvCxnSpPr>
        <p:spPr>
          <a:xfrm flipH="1">
            <a:off x="706582" y="5750527"/>
            <a:ext cx="2928850"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D7086D0-FCE0-46DD-B445-25F8055A9876}"/>
              </a:ext>
            </a:extLst>
          </p:cNvPr>
          <p:cNvCxnSpPr>
            <a:cxnSpLocks/>
            <a:stCxn id="6" idx="1"/>
          </p:cNvCxnSpPr>
          <p:nvPr/>
        </p:nvCxnSpPr>
        <p:spPr>
          <a:xfrm flipH="1">
            <a:off x="706582" y="6210743"/>
            <a:ext cx="4264429" cy="0"/>
          </a:xfrm>
          <a:prstGeom prst="straightConnector1">
            <a:avLst/>
          </a:prstGeom>
          <a:ln w="38100">
            <a:solidFill>
              <a:srgbClr val="FFD009"/>
            </a:solidFill>
            <a:tailEnd type="triangle"/>
          </a:ln>
        </p:spPr>
        <p:style>
          <a:lnRef idx="1">
            <a:schemeClr val="accent1"/>
          </a:lnRef>
          <a:fillRef idx="0">
            <a:schemeClr val="accent1"/>
          </a:fillRef>
          <a:effectRef idx="0">
            <a:schemeClr val="accent1"/>
          </a:effectRef>
          <a:fontRef idx="minor">
            <a:schemeClr val="tx1"/>
          </a:fontRef>
        </p:style>
      </p:cxnSp>
      <p:pic>
        <p:nvPicPr>
          <p:cNvPr id="15" name="Shape 38">
            <a:extLst>
              <a:ext uri="{FF2B5EF4-FFF2-40B4-BE49-F238E27FC236}">
                <a16:creationId xmlns:a16="http://schemas.microsoft.com/office/drawing/2014/main" id="{2241B9E1-D12E-4BD5-95FB-BB8139F2BD90}"/>
              </a:ext>
            </a:extLst>
          </p:cNvPr>
          <p:cNvPicPr preferRelativeResize="0">
            <a:picLocks noChangeAspect="1"/>
          </p:cNvPicPr>
          <p:nvPr/>
        </p:nvPicPr>
        <p:blipFill>
          <a:blip r:embed="rId4"/>
          <a:stretch>
            <a:fillRect/>
          </a:stretch>
        </p:blipFill>
        <p:spPr>
          <a:xfrm rot="10800000" flipV="1">
            <a:off x="994474" y="5030340"/>
            <a:ext cx="1203137" cy="430314"/>
          </a:xfrm>
          <a:prstGeom prst="rect">
            <a:avLst/>
          </a:prstGeom>
          <a:noFill/>
          <a:ln>
            <a:noFill/>
          </a:ln>
        </p:spPr>
      </p:pic>
      <p:pic>
        <p:nvPicPr>
          <p:cNvPr id="21" name="Shape 38">
            <a:extLst>
              <a:ext uri="{FF2B5EF4-FFF2-40B4-BE49-F238E27FC236}">
                <a16:creationId xmlns:a16="http://schemas.microsoft.com/office/drawing/2014/main" id="{1F1810A4-E62B-42AF-A4F3-E2EC67CE5336}"/>
              </a:ext>
            </a:extLst>
          </p:cNvPr>
          <p:cNvPicPr preferRelativeResize="0">
            <a:picLocks noChangeAspect="1"/>
          </p:cNvPicPr>
          <p:nvPr/>
        </p:nvPicPr>
        <p:blipFill>
          <a:blip r:embed="rId4"/>
          <a:stretch>
            <a:fillRect/>
          </a:stretch>
        </p:blipFill>
        <p:spPr>
          <a:xfrm rot="10800000" flipV="1">
            <a:off x="2157152" y="5490555"/>
            <a:ext cx="1203137" cy="430314"/>
          </a:xfrm>
          <a:prstGeom prst="rect">
            <a:avLst/>
          </a:prstGeom>
          <a:noFill/>
          <a:ln>
            <a:noFill/>
          </a:ln>
        </p:spPr>
      </p:pic>
      <p:pic>
        <p:nvPicPr>
          <p:cNvPr id="22" name="Shape 38">
            <a:extLst>
              <a:ext uri="{FF2B5EF4-FFF2-40B4-BE49-F238E27FC236}">
                <a16:creationId xmlns:a16="http://schemas.microsoft.com/office/drawing/2014/main" id="{9C10E205-4B2D-4048-8ECC-96585CBE4CC4}"/>
              </a:ext>
            </a:extLst>
          </p:cNvPr>
          <p:cNvPicPr preferRelativeResize="0">
            <a:picLocks noChangeAspect="1"/>
          </p:cNvPicPr>
          <p:nvPr/>
        </p:nvPicPr>
        <p:blipFill>
          <a:blip r:embed="rId4"/>
          <a:stretch>
            <a:fillRect/>
          </a:stretch>
        </p:blipFill>
        <p:spPr>
          <a:xfrm rot="10800000" flipV="1">
            <a:off x="3507407" y="5959152"/>
            <a:ext cx="1203137" cy="430314"/>
          </a:xfrm>
          <a:prstGeom prst="rect">
            <a:avLst/>
          </a:prstGeom>
          <a:noFill/>
          <a:ln>
            <a:noFill/>
          </a:ln>
        </p:spPr>
      </p:pic>
    </p:spTree>
    <p:extLst>
      <p:ext uri="{BB962C8B-B14F-4D97-AF65-F5344CB8AC3E}">
        <p14:creationId xmlns:p14="http://schemas.microsoft.com/office/powerpoint/2010/main" val="338215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F961-EDD3-4F63-86DD-B9D5E4927FB0}"/>
              </a:ext>
            </a:extLst>
          </p:cNvPr>
          <p:cNvSpPr>
            <a:spLocks noGrp="1"/>
          </p:cNvSpPr>
          <p:nvPr>
            <p:ph type="title"/>
          </p:nvPr>
        </p:nvSpPr>
        <p:spPr/>
        <p:txBody>
          <a:bodyPr/>
          <a:lstStyle/>
          <a:p>
            <a:r>
              <a:rPr lang="en-US" dirty="0"/>
              <a:t>What is Planktivore? </a:t>
            </a:r>
          </a:p>
        </p:txBody>
      </p:sp>
      <p:sp>
        <p:nvSpPr>
          <p:cNvPr id="3" name="Content Placeholder 2">
            <a:extLst>
              <a:ext uri="{FF2B5EF4-FFF2-40B4-BE49-F238E27FC236}">
                <a16:creationId xmlns:a16="http://schemas.microsoft.com/office/drawing/2014/main" id="{E6BFCF1F-EB84-477D-BA6E-94B5DC82778D}"/>
              </a:ext>
            </a:extLst>
          </p:cNvPr>
          <p:cNvSpPr>
            <a:spLocks noGrp="1"/>
          </p:cNvSpPr>
          <p:nvPr>
            <p:ph idx="1"/>
          </p:nvPr>
        </p:nvSpPr>
        <p:spPr>
          <a:xfrm>
            <a:off x="838200" y="1825625"/>
            <a:ext cx="5041232" cy="4351338"/>
          </a:xfrm>
        </p:spPr>
        <p:txBody>
          <a:bodyPr/>
          <a:lstStyle/>
          <a:p>
            <a:r>
              <a:rPr lang="en-US" dirty="0"/>
              <a:t>Complementary pair of underwater microscopes</a:t>
            </a:r>
          </a:p>
          <a:p>
            <a:r>
              <a:rPr lang="en-US" dirty="0"/>
              <a:t>A standardized vehicle power and data interface</a:t>
            </a:r>
          </a:p>
          <a:p>
            <a:r>
              <a:rPr lang="en-US" dirty="0"/>
              <a:t>A collection of automated and semi-automated workflows for transforming pixels into size, abundance, and taxonomic information</a:t>
            </a:r>
          </a:p>
        </p:txBody>
      </p:sp>
      <p:pic>
        <p:nvPicPr>
          <p:cNvPr id="4" name="Google Shape;119;p19">
            <a:extLst>
              <a:ext uri="{FF2B5EF4-FFF2-40B4-BE49-F238E27FC236}">
                <a16:creationId xmlns:a16="http://schemas.microsoft.com/office/drawing/2014/main" id="{8EFB67A7-8207-4EDF-9BBE-78F8DE771AC2}"/>
              </a:ext>
            </a:extLst>
          </p:cNvPr>
          <p:cNvPicPr preferRelativeResize="0"/>
          <p:nvPr/>
        </p:nvPicPr>
        <p:blipFill>
          <a:blip r:embed="rId2">
            <a:alphaModFix/>
          </a:blip>
          <a:stretch>
            <a:fillRect/>
          </a:stretch>
        </p:blipFill>
        <p:spPr>
          <a:xfrm>
            <a:off x="6096000" y="650175"/>
            <a:ext cx="5618521" cy="5557649"/>
          </a:xfrm>
          <a:prstGeom prst="rect">
            <a:avLst/>
          </a:prstGeom>
          <a:noFill/>
          <a:ln>
            <a:noFill/>
          </a:ln>
        </p:spPr>
      </p:pic>
    </p:spTree>
    <p:extLst>
      <p:ext uri="{BB962C8B-B14F-4D97-AF65-F5344CB8AC3E}">
        <p14:creationId xmlns:p14="http://schemas.microsoft.com/office/powerpoint/2010/main" val="1221135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E49E1-96D1-41CE-BE86-1009B753A7A4}"/>
              </a:ext>
            </a:extLst>
          </p:cNvPr>
          <p:cNvSpPr>
            <a:spLocks noGrp="1"/>
          </p:cNvSpPr>
          <p:nvPr>
            <p:ph type="title"/>
          </p:nvPr>
        </p:nvSpPr>
        <p:spPr/>
        <p:txBody>
          <a:bodyPr/>
          <a:lstStyle/>
          <a:p>
            <a:r>
              <a:rPr lang="en-US" dirty="0"/>
              <a:t>The Planktivore Origin Story</a:t>
            </a:r>
          </a:p>
        </p:txBody>
      </p:sp>
      <p:sp>
        <p:nvSpPr>
          <p:cNvPr id="3" name="Content Placeholder 2">
            <a:extLst>
              <a:ext uri="{FF2B5EF4-FFF2-40B4-BE49-F238E27FC236}">
                <a16:creationId xmlns:a16="http://schemas.microsoft.com/office/drawing/2014/main" id="{DD498DFB-84FD-4B7D-BBAA-BEE75A548D0C}"/>
              </a:ext>
            </a:extLst>
          </p:cNvPr>
          <p:cNvSpPr>
            <a:spLocks noGrp="1"/>
          </p:cNvSpPr>
          <p:nvPr>
            <p:ph idx="1"/>
          </p:nvPr>
        </p:nvSpPr>
        <p:spPr>
          <a:xfrm>
            <a:off x="838200" y="1825625"/>
            <a:ext cx="5257800" cy="4351338"/>
          </a:xfrm>
        </p:spPr>
        <p:txBody>
          <a:bodyPr/>
          <a:lstStyle/>
          <a:p>
            <a:endParaRPr lang="en-US" dirty="0"/>
          </a:p>
        </p:txBody>
      </p:sp>
      <p:pic>
        <p:nvPicPr>
          <p:cNvPr id="1026" name="Picture 2" descr="spc_1">
            <a:extLst>
              <a:ext uri="{FF2B5EF4-FFF2-40B4-BE49-F238E27FC236}">
                <a16:creationId xmlns:a16="http://schemas.microsoft.com/office/drawing/2014/main" id="{5053627C-4FA4-46F3-BA48-E81283CDB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252" y="1825626"/>
            <a:ext cx="584072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929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FE5D-DC57-451D-BA39-F221032186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C29E0C-EC14-4270-AA0E-769000148831}"/>
              </a:ext>
            </a:extLst>
          </p:cNvPr>
          <p:cNvSpPr>
            <a:spLocks noGrp="1"/>
          </p:cNvSpPr>
          <p:nvPr>
            <p:ph idx="1"/>
          </p:nvPr>
        </p:nvSpPr>
        <p:spPr/>
        <p:txBody>
          <a:bodyPr/>
          <a:lstStyle/>
          <a:p>
            <a:endParaRPr lang="en-US"/>
          </a:p>
        </p:txBody>
      </p:sp>
      <p:pic>
        <p:nvPicPr>
          <p:cNvPr id="2050" name="Picture 2" descr="IMG 1799">
            <a:extLst>
              <a:ext uri="{FF2B5EF4-FFF2-40B4-BE49-F238E27FC236}">
                <a16:creationId xmlns:a16="http://schemas.microsoft.com/office/drawing/2014/main" id="{FEB5B5C1-66E2-4DD5-9A23-FB880F81F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0958" y="513348"/>
            <a:ext cx="5526505" cy="552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211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D98D9-AE8B-4A2C-80D1-D2B3CFF8F2E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3B2BBC-7520-4814-9960-8FA955B65FB6}"/>
              </a:ext>
            </a:extLst>
          </p:cNvPr>
          <p:cNvSpPr>
            <a:spLocks noGrp="1"/>
          </p:cNvSpPr>
          <p:nvPr>
            <p:ph idx="1"/>
          </p:nvPr>
        </p:nvSpPr>
        <p:spPr/>
        <p:txBody>
          <a:bodyPr/>
          <a:lstStyle/>
          <a:p>
            <a:endParaRPr lang="en-US"/>
          </a:p>
        </p:txBody>
      </p:sp>
      <p:pic>
        <p:nvPicPr>
          <p:cNvPr id="3074" name="Picture 2">
            <a:extLst>
              <a:ext uri="{FF2B5EF4-FFF2-40B4-BE49-F238E27FC236}">
                <a16:creationId xmlns:a16="http://schemas.microsoft.com/office/drawing/2014/main" id="{8F85504A-3B91-4561-82B5-6EA1C51FA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6913" y="0"/>
            <a:ext cx="51450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4570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19012</TotalTime>
  <Words>730</Words>
  <Application>Microsoft Office PowerPoint</Application>
  <PresentationFormat>Widescreen</PresentationFormat>
  <Paragraphs>83</Paragraphs>
  <Slides>24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Planktivore  Enabling In Situ Microscopy on Autonomous Underwater Vehicles</vt:lpstr>
      <vt:lpstr>Key Biological Questions</vt:lpstr>
      <vt:lpstr>Vast Size and Space Scales</vt:lpstr>
      <vt:lpstr>Complementary Imaging Systems</vt:lpstr>
      <vt:lpstr>Platforms Expand our Sensing Range</vt:lpstr>
      <vt:lpstr>What is Planktivore? </vt:lpstr>
      <vt:lpstr>The Planktivore Origin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182</cp:revision>
  <dcterms:created xsi:type="dcterms:W3CDTF">2022-05-27T18:29:43Z</dcterms:created>
  <dcterms:modified xsi:type="dcterms:W3CDTF">2026-06-12T15:47:28Z</dcterms:modified>
</cp:coreProperties>
</file>