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2"/>
  </p:notes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8" r:id="rId11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Microsoft Sans Serif" panose="020B0604020202020204" pitchFamily="34" charset="0"/>
      <p:regular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92" y="5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23bc55a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g3723bc55a6b_0_0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‘Plank’ton = </a:t>
            </a: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the small and microscopic organisms drifting or floating in the sea or fresh water, consisting chiefly of diatoms, protozoans, small crustaceans, and the eggs and larval stages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‘I’ = Image, internet digitized and processed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‘Vore’ = Devour, Eat, Digest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3723bc55a6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723bc55a6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723bc55a6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723bc55a6b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723bc55a6b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Lots of Plankton…   175000 images in 20 minutes…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dc153e48d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dc153e48d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723bc55a6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723bc55a6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2dca612e4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372dca612e4_0_59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‘Plank’ton = </a:t>
            </a: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the small and microscopic organisms drifting or floating in the sea or fresh water, consisting chiefly of diatoms, protozoans, small crustaceans, and the eggs and larval stages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‘I’ = Image, internet digitized and processed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‘Vore’ = Devour, Eat, Digest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2dca612e4_0_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706d7246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706d7246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c153e48dc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dc153e48dc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c153e48dc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dc153e48dc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457201"/>
            <a:ext cx="6507167" cy="2400300"/>
          </a:xfrm>
        </p:spPr>
        <p:txBody>
          <a:bodyPr anchor="b">
            <a:normAutofit/>
          </a:bodyPr>
          <a:lstStyle>
            <a:lvl1pPr algn="ctr">
              <a:defRPr sz="36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2914650"/>
            <a:ext cx="6507167" cy="1428750"/>
          </a:xfrm>
        </p:spPr>
        <p:txBody>
          <a:bodyPr anchor="t">
            <a:normAutofit/>
          </a:bodyPr>
          <a:lstStyle>
            <a:lvl1pPr marL="0" indent="0" algn="ctr">
              <a:buNone/>
              <a:defRPr sz="1575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4960354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3549649"/>
            <a:ext cx="7429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84709" y="699084"/>
            <a:ext cx="6169458" cy="2373732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60" y="3974702"/>
            <a:ext cx="7429500" cy="370284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426885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457201"/>
            <a:ext cx="7429499" cy="2343149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257550"/>
            <a:ext cx="7429500" cy="108585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3655072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27459" y="59011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28359" y="205740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457201"/>
            <a:ext cx="6972299" cy="2057399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2514600"/>
            <a:ext cx="6629402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257550"/>
            <a:ext cx="7429500" cy="108585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15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1446020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2481436"/>
            <a:ext cx="7429500" cy="110160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583036"/>
            <a:ext cx="7429501" cy="6453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5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0909272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27459" y="59011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28359" y="205740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457201"/>
            <a:ext cx="6972299" cy="2057399"/>
          </a:xfrm>
        </p:spPr>
        <p:txBody>
          <a:bodyPr anchor="ctr">
            <a:normAutofit/>
          </a:bodyPr>
          <a:lstStyle>
            <a:lvl1pPr algn="l">
              <a:defRPr sz="24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56059" y="2914650"/>
            <a:ext cx="7429500" cy="6667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581400"/>
            <a:ext cx="7429500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6496103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457201"/>
            <a:ext cx="7429499" cy="20573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56059" y="2628900"/>
            <a:ext cx="7429500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1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257550"/>
            <a:ext cx="7429500" cy="10858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732194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7429499" cy="1428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1107442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673" y="457200"/>
            <a:ext cx="1657886" cy="3886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9" y="457200"/>
            <a:ext cx="5657850" cy="38862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9903823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ransition Slide - Dark Background">
  <p:cSld name="Transition Slide - Dark Background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ctrTitle"/>
          </p:nvPr>
        </p:nvSpPr>
        <p:spPr>
          <a:xfrm>
            <a:off x="562356" y="2571750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562356" y="3696060"/>
            <a:ext cx="8051400" cy="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0840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3553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21179835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802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3260" y="2481436"/>
            <a:ext cx="6515100" cy="1101600"/>
          </a:xfrm>
        </p:spPr>
        <p:txBody>
          <a:bodyPr anchor="b"/>
          <a:lstStyle>
            <a:lvl1pPr algn="r">
              <a:defRPr sz="3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3259" y="3583036"/>
            <a:ext cx="6515101" cy="6453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2133626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9" y="2000250"/>
            <a:ext cx="3657600" cy="2343151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7959" y="2000250"/>
            <a:ext cx="3657600" cy="234315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8612333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1961" y="1993900"/>
            <a:ext cx="3441698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9" y="2432447"/>
            <a:ext cx="3657600" cy="1910953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32350" y="2000250"/>
            <a:ext cx="345321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7959" y="2432447"/>
            <a:ext cx="3657601" cy="1910953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0977134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2459522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13971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1200150"/>
            <a:ext cx="2661841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7859" y="457201"/>
            <a:ext cx="4457701" cy="38862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28850"/>
            <a:ext cx="2661841" cy="137160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956763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1200150"/>
            <a:ext cx="4000501" cy="102870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75300" y="-13716"/>
            <a:ext cx="2457449" cy="517779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28850"/>
            <a:ext cx="4000501" cy="1371600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9409" y="4412457"/>
            <a:ext cx="685800" cy="273844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6059" y="4412457"/>
            <a:ext cx="3829050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56960" y="4412457"/>
            <a:ext cx="2419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0950831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7429499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000250"/>
            <a:ext cx="7429499" cy="2343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8209" y="4412457"/>
            <a:ext cx="12001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4412457"/>
            <a:ext cx="56578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10" y="4412457"/>
            <a:ext cx="4133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852166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2" r:id="rId20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4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100000"/>
        <a:buFont typeface="Arial"/>
        <a:buChar char="•"/>
        <a:defRPr sz="15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100000"/>
        <a:buFont typeface="Arial"/>
        <a:buChar char="•"/>
        <a:defRPr sz="135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100000"/>
        <a:buFont typeface="Arial"/>
        <a:buChar char="•"/>
        <a:defRPr sz="105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100000"/>
        <a:buFont typeface="Arial"/>
        <a:buChar char="•"/>
        <a:defRPr sz="105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100000"/>
        <a:buFont typeface="Arial"/>
        <a:buChar char="•"/>
        <a:defRPr sz="9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100000"/>
        <a:buFont typeface="Arial"/>
        <a:buChar char="•"/>
        <a:defRPr sz="9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100000"/>
        <a:buFont typeface="Arial"/>
        <a:buChar char="•"/>
        <a:defRPr sz="9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100000"/>
        <a:buFont typeface="Arial"/>
        <a:buChar char="•"/>
        <a:defRPr sz="9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12" Type="http://schemas.openxmlformats.org/officeDocument/2006/relationships/image" Target="../media/image18.jpg"/><Relationship Id="rId17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2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jpg"/><Relationship Id="rId11" Type="http://schemas.openxmlformats.org/officeDocument/2006/relationships/image" Target="../media/image17.jpg"/><Relationship Id="rId5" Type="http://schemas.openxmlformats.org/officeDocument/2006/relationships/image" Target="../media/image11.jpg"/><Relationship Id="rId15" Type="http://schemas.openxmlformats.org/officeDocument/2006/relationships/image" Target="../media/image21.jp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Relationship Id="rId1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683200" y="240150"/>
            <a:ext cx="8051400" cy="31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200" b="0" dirty="0">
                <a:solidFill>
                  <a:schemeClr val="tx2">
                    <a:lumMod val="9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Planktivore:</a:t>
            </a:r>
            <a:endParaRPr sz="5200" b="0" dirty="0">
              <a:solidFill>
                <a:schemeClr val="tx2">
                  <a:lumMod val="9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0" dirty="0">
                <a:solidFill>
                  <a:schemeClr val="tx2">
                    <a:lumMod val="9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Enabling In-situ Microscopy on Autonomous Underwater Vehicles</a:t>
            </a:r>
            <a:endParaRPr sz="2800" b="0" dirty="0">
              <a:solidFill>
                <a:schemeClr val="tx2">
                  <a:lumMod val="9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3600" b="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endParaRPr dirty="0"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1262425" y="3734800"/>
            <a:ext cx="66654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250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10800" dirty="0">
                <a:solidFill>
                  <a:schemeClr val="tx2">
                    <a:lumMod val="90000"/>
                  </a:schemeClr>
                </a:solidFill>
              </a:rPr>
              <a:t>Paul Roberts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10800" dirty="0" err="1">
                <a:solidFill>
                  <a:schemeClr val="tx2">
                    <a:lumMod val="90000"/>
                  </a:schemeClr>
                </a:solidFill>
              </a:rPr>
              <a:t>MidSEC</a:t>
            </a:r>
            <a:r>
              <a:rPr lang="en-US" sz="10800" dirty="0">
                <a:solidFill>
                  <a:schemeClr val="tx2">
                    <a:lumMod val="90000"/>
                  </a:schemeClr>
                </a:solidFill>
              </a:rPr>
              <a:t> June 15, 2026</a:t>
            </a:r>
            <a:endParaRPr lang="en-US" sz="1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7466500" y="4353575"/>
            <a:ext cx="1719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AI to generate code to speed Tool Implementation</a:t>
            </a:r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Claude code generated</a:t>
            </a:r>
            <a:endParaRPr/>
          </a:p>
        </p:txBody>
      </p:sp>
      <p:pic>
        <p:nvPicPr>
          <p:cNvPr id="166" name="Google Shape;16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0550" y="1442275"/>
            <a:ext cx="4351751" cy="2126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/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B3718-F098-4B66-A889-7F00F5E7E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48D0B-8CA1-4688-BD98-A150307EB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15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62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855300" cy="285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 rotWithShape="1">
          <a:blip r:embed="rId4">
            <a:alphaModFix/>
          </a:blip>
          <a:srcRect l="12977" t="8087" r="18468" b="13321"/>
          <a:stretch/>
        </p:blipFill>
        <p:spPr>
          <a:xfrm>
            <a:off x="2458050" y="426925"/>
            <a:ext cx="3813450" cy="170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 rotWithShape="1">
          <a:blip r:embed="rId5">
            <a:alphaModFix/>
          </a:blip>
          <a:srcRect l="21885" t="15155" r="18123" b="12918"/>
          <a:stretch/>
        </p:blipFill>
        <p:spPr>
          <a:xfrm>
            <a:off x="0" y="2607200"/>
            <a:ext cx="4535151" cy="24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 rotWithShape="1">
          <a:blip r:embed="rId6">
            <a:alphaModFix/>
          </a:blip>
          <a:srcRect l="19233" t="22139" r="21877" b="22278"/>
          <a:stretch/>
        </p:blipFill>
        <p:spPr>
          <a:xfrm>
            <a:off x="5312350" y="2703450"/>
            <a:ext cx="2317251" cy="239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 rotWithShape="1">
          <a:blip r:embed="rId7">
            <a:alphaModFix/>
          </a:blip>
          <a:srcRect l="12477" t="1720" r="7234" b="18293"/>
          <a:stretch/>
        </p:blipFill>
        <p:spPr>
          <a:xfrm>
            <a:off x="6430500" y="0"/>
            <a:ext cx="2713500" cy="270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430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 rotWithShape="1">
          <a:blip r:embed="rId4">
            <a:alphaModFix/>
          </a:blip>
          <a:srcRect l="28734" t="21181" b="20291"/>
          <a:stretch/>
        </p:blipFill>
        <p:spPr>
          <a:xfrm>
            <a:off x="2581225" y="2828500"/>
            <a:ext cx="970700" cy="19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 rotWithShape="1">
          <a:blip r:embed="rId5">
            <a:alphaModFix/>
          </a:blip>
          <a:srcRect l="21575" b="35819"/>
          <a:stretch/>
        </p:blipFill>
        <p:spPr>
          <a:xfrm rot="5400000">
            <a:off x="222950" y="1261725"/>
            <a:ext cx="1075675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 rotWithShape="1">
          <a:blip r:embed="rId6">
            <a:alphaModFix/>
          </a:blip>
          <a:srcRect t="22969" r="45779" b="21008"/>
          <a:stretch/>
        </p:blipFill>
        <p:spPr>
          <a:xfrm>
            <a:off x="4988563" y="1542775"/>
            <a:ext cx="1301450" cy="157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>
            <a:off x="1335350" y="-1800225"/>
            <a:ext cx="15430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35339" y="3281050"/>
            <a:ext cx="4953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 rotWithShape="1">
          <a:blip r:embed="rId9">
            <a:alphaModFix/>
          </a:blip>
          <a:srcRect t="22453" b="15470"/>
          <a:stretch/>
        </p:blipFill>
        <p:spPr>
          <a:xfrm rot="-5400000">
            <a:off x="1884062" y="1244025"/>
            <a:ext cx="1104900" cy="170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 rotWithShape="1">
          <a:blip r:embed="rId10">
            <a:alphaModFix/>
          </a:blip>
          <a:srcRect l="21593" t="19998" r="22294" b="23110"/>
          <a:stretch/>
        </p:blipFill>
        <p:spPr>
          <a:xfrm>
            <a:off x="4988575" y="3122238"/>
            <a:ext cx="1881375" cy="195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 rotWithShape="1">
          <a:blip r:embed="rId11">
            <a:alphaModFix/>
          </a:blip>
          <a:srcRect l="4559" t="23025" r="28601" b="18846"/>
          <a:stretch/>
        </p:blipFill>
        <p:spPr>
          <a:xfrm>
            <a:off x="7126800" y="3486025"/>
            <a:ext cx="585725" cy="139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 rotWithShape="1">
          <a:blip r:embed="rId12">
            <a:alphaModFix/>
          </a:blip>
          <a:srcRect r="47822" b="26938"/>
          <a:stretch/>
        </p:blipFill>
        <p:spPr>
          <a:xfrm rot="-5400000">
            <a:off x="5780075" y="-1136075"/>
            <a:ext cx="1511575" cy="375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 rotWithShape="1">
          <a:blip r:embed="rId13">
            <a:alphaModFix/>
          </a:blip>
          <a:srcRect l="20748" t="21818" r="21635" b="21818"/>
          <a:stretch/>
        </p:blipFill>
        <p:spPr>
          <a:xfrm>
            <a:off x="7803975" y="1697913"/>
            <a:ext cx="10756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 rotWithShape="1">
          <a:blip r:embed="rId14">
            <a:alphaModFix/>
          </a:blip>
          <a:srcRect l="24923" t="21912" r="15779" b="23282"/>
          <a:stretch/>
        </p:blipFill>
        <p:spPr>
          <a:xfrm>
            <a:off x="0" y="2618725"/>
            <a:ext cx="2581225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 rotWithShape="1">
          <a:blip r:embed="rId15">
            <a:alphaModFix/>
          </a:blip>
          <a:srcRect l="16721" t="5885" r="1793" b="16173"/>
          <a:stretch/>
        </p:blipFill>
        <p:spPr>
          <a:xfrm>
            <a:off x="3287975" y="1498725"/>
            <a:ext cx="1676400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 rotWithShape="1">
          <a:blip r:embed="rId16">
            <a:alphaModFix/>
          </a:blip>
          <a:srcRect l="22244" t="21808" r="5793"/>
          <a:stretch/>
        </p:blipFill>
        <p:spPr>
          <a:xfrm>
            <a:off x="6347825" y="1543050"/>
            <a:ext cx="1398325" cy="169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 rotWithShape="1">
          <a:blip r:embed="rId17">
            <a:alphaModFix/>
          </a:blip>
          <a:srcRect l="20585" t="22730" r="18834" b="22789"/>
          <a:stretch/>
        </p:blipFill>
        <p:spPr>
          <a:xfrm>
            <a:off x="3625650" y="3620650"/>
            <a:ext cx="946350" cy="132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" name="Google Shape;104;p18"/>
          <p:cNvGrpSpPr/>
          <p:nvPr/>
        </p:nvGrpSpPr>
        <p:grpSpPr>
          <a:xfrm>
            <a:off x="152400" y="4618100"/>
            <a:ext cx="1478100" cy="400200"/>
            <a:chOff x="3216125" y="1416950"/>
            <a:chExt cx="1478100" cy="400200"/>
          </a:xfrm>
        </p:grpSpPr>
        <p:cxnSp>
          <p:nvCxnSpPr>
            <p:cNvPr id="105" name="Google Shape;105;p18"/>
            <p:cNvCxnSpPr/>
            <p:nvPr/>
          </p:nvCxnSpPr>
          <p:spPr>
            <a:xfrm rot="10800000" flipH="1">
              <a:off x="3216125" y="1772750"/>
              <a:ext cx="1478100" cy="510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6" name="Google Shape;106;p18"/>
            <p:cNvSpPr txBox="1"/>
            <p:nvPr/>
          </p:nvSpPr>
          <p:spPr>
            <a:xfrm>
              <a:off x="3621375" y="1416950"/>
              <a:ext cx="1033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</a:rPr>
                <a:t>1 mm</a:t>
              </a: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19"/>
          <p:cNvGrpSpPr/>
          <p:nvPr/>
        </p:nvGrpSpPr>
        <p:grpSpPr>
          <a:xfrm>
            <a:off x="9650" y="9650"/>
            <a:ext cx="9170950" cy="5170450"/>
            <a:chOff x="9650" y="9650"/>
            <a:chExt cx="9170950" cy="5170450"/>
          </a:xfrm>
        </p:grpSpPr>
        <p:sp>
          <p:nvSpPr>
            <p:cNvPr id="113" name="Google Shape;113;p19"/>
            <p:cNvSpPr/>
            <p:nvPr/>
          </p:nvSpPr>
          <p:spPr>
            <a:xfrm>
              <a:off x="9650" y="9650"/>
              <a:ext cx="9134400" cy="51435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4" name="Google Shape;114;p19"/>
            <p:cNvPicPr preferRelativeResize="0"/>
            <p:nvPr/>
          </p:nvPicPr>
          <p:blipFill>
            <a:blip r:embed="rId3">
              <a:alphaModFix amt="62000"/>
            </a:blip>
            <a:stretch>
              <a:fillRect/>
            </a:stretch>
          </p:blipFill>
          <p:spPr>
            <a:xfrm>
              <a:off x="36600" y="3660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5" name="Google Shape;115;p19"/>
          <p:cNvSpPr txBox="1">
            <a:spLocks noGrp="1"/>
          </p:cNvSpPr>
          <p:nvPr>
            <p:ph type="ctrTitle"/>
          </p:nvPr>
        </p:nvSpPr>
        <p:spPr>
          <a:xfrm>
            <a:off x="569425" y="154150"/>
            <a:ext cx="8051400" cy="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5200" b="0">
                <a:solidFill>
                  <a:srgbClr val="FFFF00"/>
                </a:solidFill>
              </a:rPr>
              <a:t>Planktivore Microscopes</a:t>
            </a:r>
            <a:endParaRPr sz="3600" b="0">
              <a:solidFill>
                <a:srgbClr val="FFFF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50000"/>
              <a:buFont typeface="Arial"/>
              <a:buNone/>
            </a:pPr>
            <a:endParaRPr sz="3600" b="0">
              <a:solidFill>
                <a:srgbClr val="FFFF0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body" idx="1"/>
          </p:nvPr>
        </p:nvSpPr>
        <p:spPr>
          <a:xfrm>
            <a:off x="9650" y="1050850"/>
            <a:ext cx="27495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None/>
            </a:pPr>
            <a:r>
              <a:rPr lang="en" sz="3430">
                <a:solidFill>
                  <a:srgbClr val="FFFF00"/>
                </a:solidFill>
              </a:rPr>
              <a:t>Standalone</a:t>
            </a:r>
            <a:endParaRPr sz="100"/>
          </a:p>
        </p:txBody>
      </p:sp>
      <p:sp>
        <p:nvSpPr>
          <p:cNvPr id="120" name="Google Shape;120;p19"/>
          <p:cNvSpPr txBox="1">
            <a:spLocks noGrp="1"/>
          </p:cNvSpPr>
          <p:nvPr>
            <p:ph type="body" idx="4294967295"/>
          </p:nvPr>
        </p:nvSpPr>
        <p:spPr>
          <a:xfrm>
            <a:off x="0" y="1050925"/>
            <a:ext cx="274955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None/>
            </a:pPr>
            <a:r>
              <a:rPr lang="en" sz="3430">
                <a:solidFill>
                  <a:srgbClr val="FFFF00"/>
                </a:solidFill>
              </a:rPr>
              <a:t>LRAUV Ahi</a:t>
            </a:r>
            <a:endParaRPr sz="100"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4294967295"/>
          </p:nvPr>
        </p:nvSpPr>
        <p:spPr>
          <a:xfrm>
            <a:off x="6000750" y="915988"/>
            <a:ext cx="3143250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None/>
            </a:pPr>
            <a:r>
              <a:rPr lang="en" sz="3430">
                <a:solidFill>
                  <a:srgbClr val="FFFF00"/>
                </a:solidFill>
              </a:rPr>
              <a:t>Deep LRAUV Opah 3Q2026</a:t>
            </a:r>
            <a:endParaRPr sz="100"/>
          </a:p>
        </p:txBody>
      </p:sp>
      <p:sp>
        <p:nvSpPr>
          <p:cNvPr id="117" name="Google Shape;117;p19"/>
          <p:cNvSpPr txBox="1"/>
          <p:nvPr/>
        </p:nvSpPr>
        <p:spPr>
          <a:xfrm>
            <a:off x="7466500" y="4353575"/>
            <a:ext cx="1719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118" name="Google Shape;11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238" y="1752850"/>
            <a:ext cx="2116335" cy="297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35549" y="1752850"/>
            <a:ext cx="3011604" cy="2978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8900" y="1752854"/>
            <a:ext cx="3011600" cy="2978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Planktivore Project Status</a:t>
            </a:r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Year 3 of 3, successful adoption of Planktivore by science users with DMO ASO support.    Haddock Lab, Carbon Flux Ecology, Plankton Proxies, Targeted Sampling, BOG Lab, Benthic Ecology, CENCOOS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19 Deployments in 2025, operated by science users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On track to ~20 Deployments in 2026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We have demonstrated in-situ real-time plankton detection, model trained with a targeted set of plankton.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Shadow graph engineering effort has been delayed by resource descoping.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29" name="Google Shape;129;p20"/>
          <p:cNvSpPr txBox="1"/>
          <p:nvPr/>
        </p:nvSpPr>
        <p:spPr>
          <a:xfrm>
            <a:off x="4146450" y="3510650"/>
            <a:ext cx="503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30" name="Google Shape;130;p20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  <p:sp>
        <p:nvSpPr>
          <p:cNvPr id="131" name="Google Shape;131;p20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Planktivore Technology Roadmap</a:t>
            </a:r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4326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2124" b="1"/>
              <a:t>LRAUV</a:t>
            </a:r>
            <a:r>
              <a:rPr lang="en" sz="2124"/>
              <a:t> (Monterey Bay) (2020 to 2026)</a:t>
            </a:r>
            <a:endParaRPr sz="2124"/>
          </a:p>
          <a:p>
            <a:pPr marL="914400" lvl="1" indent="-321670" algn="l" rtl="0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 sz="1724"/>
              <a:t>Engineering development</a:t>
            </a:r>
            <a:endParaRPr sz="1724"/>
          </a:p>
          <a:p>
            <a:pPr marL="914400" lvl="1" indent="-321670" algn="l" rtl="0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 sz="1724"/>
              <a:t>Transfer operations to Science with DMO ASO group support</a:t>
            </a:r>
            <a:endParaRPr sz="1724"/>
          </a:p>
          <a:p>
            <a:pPr marL="457200" lvl="0" indent="-34326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2124" b="1"/>
              <a:t>Plankton Data Workflow</a:t>
            </a:r>
            <a:r>
              <a:rPr lang="en" sz="2124"/>
              <a:t> and automated classification (2027 - 2029)</a:t>
            </a:r>
            <a:endParaRPr sz="2124"/>
          </a:p>
          <a:p>
            <a:pPr marL="457200" lvl="0" indent="-34326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2124" b="1"/>
              <a:t>Glider </a:t>
            </a:r>
            <a:r>
              <a:rPr lang="en" sz="2124"/>
              <a:t>(California Current)  2030</a:t>
            </a:r>
            <a:endParaRPr sz="2124"/>
          </a:p>
          <a:p>
            <a:pPr marL="457200" lvl="0" indent="-34326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2124" b="1"/>
              <a:t>Floats </a:t>
            </a:r>
            <a:r>
              <a:rPr lang="en" sz="2124"/>
              <a:t>(Global Ocean)   2035</a:t>
            </a:r>
            <a:endParaRPr sz="2124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Planktivore team in collaboration with the Subsea Advanced Imaging Lab, strives to</a:t>
            </a:r>
            <a:endParaRPr/>
          </a:p>
          <a:p>
            <a:pPr marL="457200" lvl="0" indent="-325755" algn="l" rtl="0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Reduce power consumption, Automate software processing and workflow tasks, increase image volume, improve optics, increase resolution,  shrink form factor, improve lighting</a:t>
            </a:r>
            <a:endParaRPr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332</Words>
  <Application>Microsoft Office PowerPoint</Application>
  <PresentationFormat>On-screen Show (16:9)</PresentationFormat>
  <Paragraphs>42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Roboto</vt:lpstr>
      <vt:lpstr>Century Gothic</vt:lpstr>
      <vt:lpstr>Microsoft Sans Serif</vt:lpstr>
      <vt:lpstr>Mesh</vt:lpstr>
      <vt:lpstr>Planktivore: Enabling In-situ Microscopy on Autonomous Underwater Vehicles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Planktivore Microscopes  </vt:lpstr>
      <vt:lpstr>Planktivore Project Status</vt:lpstr>
      <vt:lpstr>Planktivore Technology Roadmap</vt:lpstr>
      <vt:lpstr>Using AI to generate code to speed Tool Implementation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Planktivore: Enabling In-situ Microscopy on Autonomous Underwater Vehicles</dc:title>
  <dc:creator>Paul Roberts</dc:creator>
  <cp:lastModifiedBy>Paul Roberts</cp:lastModifiedBy>
  <cp:revision>3</cp:revision>
  <dcterms:modified xsi:type="dcterms:W3CDTF">2026-06-11T04:32:47Z</dcterms:modified>
</cp:coreProperties>
</file>