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Robo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.fntdata"/><Relationship Id="rId11" Type="http://schemas.openxmlformats.org/officeDocument/2006/relationships/slide" Target="slides/slide6.xml"/><Relationship Id="rId22" Type="http://schemas.openxmlformats.org/officeDocument/2006/relationships/font" Target="fonts/Roboto-boldItalic.fntdata"/><Relationship Id="rId10" Type="http://schemas.openxmlformats.org/officeDocument/2006/relationships/slide" Target="slides/slide5.xml"/><Relationship Id="rId21" Type="http://schemas.openxmlformats.org/officeDocument/2006/relationships/font" Target="fonts/Robo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723bc55a6b_0_0:notes"/>
          <p:cNvSpPr/>
          <p:nvPr>
            <p:ph idx="2" type="sldImg"/>
          </p:nvPr>
        </p:nvSpPr>
        <p:spPr>
          <a:xfrm>
            <a:off x="1885950" y="1143000"/>
            <a:ext cx="30861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7" name="Google Shape;57;g3723bc55a6b_0_0:notes"/>
          <p:cNvSpPr txBox="1"/>
          <p:nvPr>
            <p:ph idx="1" type="body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‘Plank’ton = </a:t>
            </a: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the small and microscopic organisms drifting or floating in the sea or fresh water, consisting chiefly of diatoms, protozoans, small crustaceans, and the eggs and larval stages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‘I’ = Image, internet digitized and processed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‘Vore’ = Devour, Eat, Digest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3723bc55a6b_0_0:notes"/>
          <p:cNvSpPr txBox="1"/>
          <p:nvPr>
            <p:ph idx="12" type="sldNum"/>
          </p:nvPr>
        </p:nvSpPr>
        <p:spPr>
          <a:xfrm>
            <a:off x="3884613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dc153e48dc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dc153e48dc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dc153e48dc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dc153e48dc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dc153e48dc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dc153e48dc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dc153e48dc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dc153e48dc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723bc55a6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723bc55a6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723bc55a6b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723bc55a6b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Lots of Plankton…   175000 images in 20 minutes…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dc153e48d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dc153e48d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723bc55a6b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723bc55a6b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72dca612e4_0_59:notes"/>
          <p:cNvSpPr/>
          <p:nvPr>
            <p:ph idx="2" type="sldImg"/>
          </p:nvPr>
        </p:nvSpPr>
        <p:spPr>
          <a:xfrm>
            <a:off x="1885950" y="1143000"/>
            <a:ext cx="30861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9" name="Google Shape;109;g372dca612e4_0_59:notes"/>
          <p:cNvSpPr txBox="1"/>
          <p:nvPr>
            <p:ph idx="1" type="body"/>
          </p:nvPr>
        </p:nvSpPr>
        <p:spPr>
          <a:xfrm>
            <a:off x="685800" y="4400549"/>
            <a:ext cx="5486400" cy="3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‘Plank’ton = </a:t>
            </a: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the small and microscopic organisms drifting or floating in the sea or fresh water, consisting chiefly of diatoms, protozoans, small crustaceans, and the eggs and larval stages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‘I’ = Image, internet digitized and processed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‘Vore’ = Devour, Eat, Digest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g372dca612e4_0_59:notes"/>
          <p:cNvSpPr txBox="1"/>
          <p:nvPr>
            <p:ph idx="12" type="sldNum"/>
          </p:nvPr>
        </p:nvSpPr>
        <p:spPr>
          <a:xfrm>
            <a:off x="3884613" y="8685214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706d72469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706d72469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dc153e48dc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dc153e48dc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e04f68f8ce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e04f68f8ce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ansition Slide - Dark Background" showMasterSp="0">
  <p:cSld name="Transition Slide - Dark Background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ctrTitle"/>
          </p:nvPr>
        </p:nvSpPr>
        <p:spPr>
          <a:xfrm>
            <a:off x="562356" y="2571750"/>
            <a:ext cx="8051400" cy="8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  <a:defRPr b="1" sz="27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pic>
        <p:nvPicPr>
          <p:cNvPr id="52" name="Google Shape;5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9486" y="4455079"/>
            <a:ext cx="3182112" cy="442844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562356" y="3696060"/>
            <a:ext cx="80514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4" name="Google Shape;54;p13"/>
          <p:cNvSpPr/>
          <p:nvPr/>
        </p:nvSpPr>
        <p:spPr>
          <a:xfrm>
            <a:off x="0" y="4982"/>
            <a:ext cx="9144000" cy="102300"/>
          </a:xfrm>
          <a:prstGeom prst="rect">
            <a:avLst/>
          </a:prstGeom>
          <a:solidFill>
            <a:srgbClr val="004261"/>
          </a:solidFill>
          <a:ln cap="flat" cmpd="sng" w="12700">
            <a:solidFill>
              <a:srgbClr val="002F4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docs.google.com/document/d/1ZKM-JI7kt03gveDlB4VT0mJgFHwb9TyStfkTf5glxoY/edit?usp=sharing" TargetMode="External"/><Relationship Id="rId4" Type="http://schemas.openxmlformats.org/officeDocument/2006/relationships/hyperlink" Target="https://docs.google.com/document/d/1c-9MRnkLTkHk_XXMjDBAjN0pK_fmuRKC90Mf0Qd3AoU/edit?usp=sharing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Relationship Id="rId4" Type="http://schemas.openxmlformats.org/officeDocument/2006/relationships/image" Target="../media/image11.png"/><Relationship Id="rId5" Type="http://schemas.openxmlformats.org/officeDocument/2006/relationships/image" Target="../media/image1.png"/><Relationship Id="rId6" Type="http://schemas.openxmlformats.org/officeDocument/2006/relationships/image" Target="../media/image16.png"/><Relationship Id="rId7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jpg"/><Relationship Id="rId10" Type="http://schemas.openxmlformats.org/officeDocument/2006/relationships/image" Target="../media/image14.jpg"/><Relationship Id="rId13" Type="http://schemas.openxmlformats.org/officeDocument/2006/relationships/image" Target="../media/image3.jpg"/><Relationship Id="rId1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Relationship Id="rId4" Type="http://schemas.openxmlformats.org/officeDocument/2006/relationships/image" Target="../media/image8.jpg"/><Relationship Id="rId9" Type="http://schemas.openxmlformats.org/officeDocument/2006/relationships/image" Target="../media/image5.jpg"/><Relationship Id="rId15" Type="http://schemas.openxmlformats.org/officeDocument/2006/relationships/image" Target="../media/image20.jpg"/><Relationship Id="rId14" Type="http://schemas.openxmlformats.org/officeDocument/2006/relationships/image" Target="../media/image23.jpg"/><Relationship Id="rId17" Type="http://schemas.openxmlformats.org/officeDocument/2006/relationships/image" Target="../media/image18.jpg"/><Relationship Id="rId16" Type="http://schemas.openxmlformats.org/officeDocument/2006/relationships/image" Target="../media/image15.jpg"/><Relationship Id="rId5" Type="http://schemas.openxmlformats.org/officeDocument/2006/relationships/image" Target="../media/image2.jpg"/><Relationship Id="rId6" Type="http://schemas.openxmlformats.org/officeDocument/2006/relationships/image" Target="../media/image10.jpg"/><Relationship Id="rId7" Type="http://schemas.openxmlformats.org/officeDocument/2006/relationships/image" Target="../media/image21.jpg"/><Relationship Id="rId8" Type="http://schemas.openxmlformats.org/officeDocument/2006/relationships/image" Target="../media/image1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14"/>
          <p:cNvGrpSpPr/>
          <p:nvPr/>
        </p:nvGrpSpPr>
        <p:grpSpPr>
          <a:xfrm>
            <a:off x="9650" y="9650"/>
            <a:ext cx="9170950" cy="5170450"/>
            <a:chOff x="9650" y="9650"/>
            <a:chExt cx="9170950" cy="5170450"/>
          </a:xfrm>
        </p:grpSpPr>
        <p:sp>
          <p:nvSpPr>
            <p:cNvPr id="61" name="Google Shape;61;p14"/>
            <p:cNvSpPr/>
            <p:nvPr/>
          </p:nvSpPr>
          <p:spPr>
            <a:xfrm>
              <a:off x="9650" y="9650"/>
              <a:ext cx="9134400" cy="51435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2" name="Google Shape;62;p14"/>
            <p:cNvPicPr preferRelativeResize="0"/>
            <p:nvPr/>
          </p:nvPicPr>
          <p:blipFill>
            <a:blip r:embed="rId3">
              <a:alphaModFix amt="62000"/>
            </a:blip>
            <a:stretch>
              <a:fillRect/>
            </a:stretch>
          </p:blipFill>
          <p:spPr>
            <a:xfrm>
              <a:off x="36600" y="3660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Google Shape;63;p14"/>
          <p:cNvSpPr txBox="1"/>
          <p:nvPr>
            <p:ph type="ctrTitle"/>
          </p:nvPr>
        </p:nvSpPr>
        <p:spPr>
          <a:xfrm>
            <a:off x="683200" y="240150"/>
            <a:ext cx="8051400" cy="31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 sz="5200">
                <a:solidFill>
                  <a:srgbClr val="FFFF00"/>
                </a:solidFill>
              </a:rPr>
              <a:t>902004 </a:t>
            </a:r>
            <a:r>
              <a:rPr b="0" lang="en" sz="5200">
                <a:solidFill>
                  <a:srgbClr val="FFFF00"/>
                </a:solidFill>
              </a:rPr>
              <a:t>Planktivore:</a:t>
            </a:r>
            <a:endParaRPr b="0" sz="5200">
              <a:solidFill>
                <a:srgbClr val="FFFF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lang="en" sz="4089">
                <a:solidFill>
                  <a:srgbClr val="FFFF00"/>
                </a:solidFill>
              </a:rPr>
              <a:t>In-situ Free Space Microscopy on Autonomous Underwater Vehicles</a:t>
            </a:r>
            <a:endParaRPr b="0" sz="3600">
              <a:solidFill>
                <a:srgbClr val="FFFF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sz="3600">
              <a:solidFill>
                <a:srgbClr val="FFFF00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1262425" y="3734800"/>
            <a:ext cx="6665400" cy="7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25000" lnSpcReduction="2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10800">
                <a:solidFill>
                  <a:srgbClr val="FFFF00"/>
                </a:solidFill>
              </a:rPr>
              <a:t>Planktivore Abstract</a:t>
            </a:r>
            <a:endParaRPr sz="10800">
              <a:solidFill>
                <a:srgbClr val="FFFF00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None/>
            </a:pPr>
            <a:r>
              <a:rPr lang="en" sz="9600">
                <a:solidFill>
                  <a:srgbClr val="FFFF00"/>
                </a:solidFill>
              </a:rPr>
              <a:t>6 May</a:t>
            </a:r>
            <a:r>
              <a:rPr lang="en" sz="9600">
                <a:solidFill>
                  <a:srgbClr val="FFFF00"/>
                </a:solidFill>
              </a:rPr>
              <a:t> 2026</a:t>
            </a:r>
            <a:endParaRPr sz="100"/>
          </a:p>
        </p:txBody>
      </p:sp>
      <p:sp>
        <p:nvSpPr>
          <p:cNvPr id="65" name="Google Shape;65;p14"/>
          <p:cNvSpPr txBox="1"/>
          <p:nvPr/>
        </p:nvSpPr>
        <p:spPr>
          <a:xfrm>
            <a:off x="7466500" y="4353575"/>
            <a:ext cx="171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Resource request</a:t>
            </a:r>
            <a:endParaRPr/>
          </a:p>
        </p:txBody>
      </p:sp>
      <p:sp>
        <p:nvSpPr>
          <p:cNvPr id="149" name="Google Shape;149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&lt;$50K per year for Year 1, ~75K Year 2 and 3.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$15K for outside contractor / expertise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0.6 FTE data software engineering   (600 to 1000 hours)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Project Management / System Engineering  (200 hours)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Planktivore Methods paper   (80 to 100 hours)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Benchtop prototype has lower priority in year 1, (80 to 120 hours)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Related projects / efforts 2026</a:t>
            </a:r>
            <a:endParaRPr/>
          </a:p>
        </p:txBody>
      </p:sp>
      <p:sp>
        <p:nvSpPr>
          <p:cNvPr id="155" name="Google Shape;155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901900 Monique’s plankton project with Mike McCann and auv-python  </a:t>
            </a:r>
            <a:r>
              <a:rPr lang="en" u="sng">
                <a:solidFill>
                  <a:schemeClr val="hlink"/>
                </a:solidFill>
                <a:hlinkClick r:id="rId3"/>
              </a:rPr>
              <a:t>Planktivore LRAUV Operational Pipeline </a:t>
            </a:r>
            <a:r>
              <a:rPr lang="en"/>
              <a:t>, </a:t>
            </a:r>
            <a:r>
              <a:rPr lang="en" u="sng">
                <a:solidFill>
                  <a:schemeClr val="hlink"/>
                </a:solidFill>
                <a:hlinkClick r:id="rId4"/>
              </a:rPr>
              <a:t>LRAUV data pipeline meeting notes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Danelle Cline has made great progress on developing machine learning models in the Carbon Flux Ecology project.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End of Slides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AI to generate code to speed Tool Implementation</a:t>
            </a:r>
            <a:endParaRPr/>
          </a:p>
        </p:txBody>
      </p:sp>
      <p:pic>
        <p:nvPicPr>
          <p:cNvPr id="166" name="Google Shape;16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80550" y="1442275"/>
            <a:ext cx="4351751" cy="2126084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Claude code generated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/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627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2855300" cy="285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7"/>
          <p:cNvPicPr preferRelativeResize="0"/>
          <p:nvPr/>
        </p:nvPicPr>
        <p:blipFill rotWithShape="1">
          <a:blip r:embed="rId4">
            <a:alphaModFix/>
          </a:blip>
          <a:srcRect b="13321" l="12977" r="18468" t="8087"/>
          <a:stretch/>
        </p:blipFill>
        <p:spPr>
          <a:xfrm>
            <a:off x="2458050" y="426925"/>
            <a:ext cx="3813450" cy="1706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7"/>
          <p:cNvPicPr preferRelativeResize="0"/>
          <p:nvPr/>
        </p:nvPicPr>
        <p:blipFill rotWithShape="1">
          <a:blip r:embed="rId5">
            <a:alphaModFix/>
          </a:blip>
          <a:srcRect b="12918" l="21885" r="18123" t="15155"/>
          <a:stretch/>
        </p:blipFill>
        <p:spPr>
          <a:xfrm>
            <a:off x="0" y="2607200"/>
            <a:ext cx="4535151" cy="244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7"/>
          <p:cNvPicPr preferRelativeResize="0"/>
          <p:nvPr/>
        </p:nvPicPr>
        <p:blipFill rotWithShape="1">
          <a:blip r:embed="rId6">
            <a:alphaModFix/>
          </a:blip>
          <a:srcRect b="22278" l="19233" r="21877" t="22139"/>
          <a:stretch/>
        </p:blipFill>
        <p:spPr>
          <a:xfrm>
            <a:off x="5312350" y="2703450"/>
            <a:ext cx="2317251" cy="239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/>
          <p:cNvPicPr preferRelativeResize="0"/>
          <p:nvPr/>
        </p:nvPicPr>
        <p:blipFill rotWithShape="1">
          <a:blip r:embed="rId7">
            <a:alphaModFix/>
          </a:blip>
          <a:srcRect b="18293" l="12477" r="7234" t="1720"/>
          <a:stretch/>
        </p:blipFill>
        <p:spPr>
          <a:xfrm>
            <a:off x="6430500" y="0"/>
            <a:ext cx="2713500" cy="270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1143000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8"/>
          <p:cNvPicPr preferRelativeResize="0"/>
          <p:nvPr/>
        </p:nvPicPr>
        <p:blipFill rotWithShape="1">
          <a:blip r:embed="rId4">
            <a:alphaModFix/>
          </a:blip>
          <a:srcRect b="20291" l="28734" r="0" t="21181"/>
          <a:stretch/>
        </p:blipFill>
        <p:spPr>
          <a:xfrm>
            <a:off x="2581225" y="2828500"/>
            <a:ext cx="970700" cy="191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8"/>
          <p:cNvPicPr preferRelativeResize="0"/>
          <p:nvPr/>
        </p:nvPicPr>
        <p:blipFill rotWithShape="1">
          <a:blip r:embed="rId5">
            <a:alphaModFix/>
          </a:blip>
          <a:srcRect b="35819" l="21575" r="0" t="0"/>
          <a:stretch/>
        </p:blipFill>
        <p:spPr>
          <a:xfrm rot="5400000">
            <a:off x="222950" y="1261725"/>
            <a:ext cx="1075675" cy="163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/>
          <p:cNvPicPr preferRelativeResize="0"/>
          <p:nvPr/>
        </p:nvPicPr>
        <p:blipFill rotWithShape="1">
          <a:blip r:embed="rId6">
            <a:alphaModFix/>
          </a:blip>
          <a:srcRect b="21008" l="0" r="45779" t="22969"/>
          <a:stretch/>
        </p:blipFill>
        <p:spPr>
          <a:xfrm>
            <a:off x="4988563" y="1542775"/>
            <a:ext cx="1301450" cy="1579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>
            <a:off x="1335350" y="-1800225"/>
            <a:ext cx="154305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35339" y="3281050"/>
            <a:ext cx="495300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 rotWithShape="1">
          <a:blip r:embed="rId9">
            <a:alphaModFix/>
          </a:blip>
          <a:srcRect b="15470" l="0" r="0" t="22453"/>
          <a:stretch/>
        </p:blipFill>
        <p:spPr>
          <a:xfrm rot="-5400000">
            <a:off x="1884062" y="1244025"/>
            <a:ext cx="1104900" cy="170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 rotWithShape="1">
          <a:blip r:embed="rId10">
            <a:alphaModFix/>
          </a:blip>
          <a:srcRect b="23110" l="21593" r="22294" t="19998"/>
          <a:stretch/>
        </p:blipFill>
        <p:spPr>
          <a:xfrm>
            <a:off x="4988575" y="3122238"/>
            <a:ext cx="1881375" cy="195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 rotWithShape="1">
          <a:blip r:embed="rId11">
            <a:alphaModFix/>
          </a:blip>
          <a:srcRect b="18846" l="4559" r="28601" t="23025"/>
          <a:stretch/>
        </p:blipFill>
        <p:spPr>
          <a:xfrm>
            <a:off x="7126800" y="3486025"/>
            <a:ext cx="585725" cy="139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 rotWithShape="1">
          <a:blip r:embed="rId12">
            <a:alphaModFix/>
          </a:blip>
          <a:srcRect b="26938" l="0" r="47822" t="0"/>
          <a:stretch/>
        </p:blipFill>
        <p:spPr>
          <a:xfrm rot="-5400000">
            <a:off x="5780075" y="-1136075"/>
            <a:ext cx="1511575" cy="375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8"/>
          <p:cNvPicPr preferRelativeResize="0"/>
          <p:nvPr/>
        </p:nvPicPr>
        <p:blipFill rotWithShape="1">
          <a:blip r:embed="rId13">
            <a:alphaModFix/>
          </a:blip>
          <a:srcRect b="21818" l="20748" r="21635" t="21818"/>
          <a:stretch/>
        </p:blipFill>
        <p:spPr>
          <a:xfrm>
            <a:off x="7803975" y="1697913"/>
            <a:ext cx="1075675" cy="1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8"/>
          <p:cNvPicPr preferRelativeResize="0"/>
          <p:nvPr/>
        </p:nvPicPr>
        <p:blipFill rotWithShape="1">
          <a:blip r:embed="rId14">
            <a:alphaModFix/>
          </a:blip>
          <a:srcRect b="23282" l="24923" r="15779" t="21912"/>
          <a:stretch/>
        </p:blipFill>
        <p:spPr>
          <a:xfrm>
            <a:off x="0" y="2618725"/>
            <a:ext cx="2581225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8"/>
          <p:cNvPicPr preferRelativeResize="0"/>
          <p:nvPr/>
        </p:nvPicPr>
        <p:blipFill rotWithShape="1">
          <a:blip r:embed="rId15">
            <a:alphaModFix/>
          </a:blip>
          <a:srcRect b="16173" l="16721" r="1793" t="5885"/>
          <a:stretch/>
        </p:blipFill>
        <p:spPr>
          <a:xfrm>
            <a:off x="3287975" y="1498725"/>
            <a:ext cx="1676400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 rotWithShape="1">
          <a:blip r:embed="rId16">
            <a:alphaModFix/>
          </a:blip>
          <a:srcRect b="0" l="22244" r="5793" t="21808"/>
          <a:stretch/>
        </p:blipFill>
        <p:spPr>
          <a:xfrm>
            <a:off x="6347825" y="1543050"/>
            <a:ext cx="1398325" cy="169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 rotWithShape="1">
          <a:blip r:embed="rId17">
            <a:alphaModFix/>
          </a:blip>
          <a:srcRect b="22789" l="20585" r="18834" t="22730"/>
          <a:stretch/>
        </p:blipFill>
        <p:spPr>
          <a:xfrm>
            <a:off x="3625650" y="3620650"/>
            <a:ext cx="946350" cy="132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4" name="Google Shape;104;p18"/>
          <p:cNvGrpSpPr/>
          <p:nvPr/>
        </p:nvGrpSpPr>
        <p:grpSpPr>
          <a:xfrm>
            <a:off x="152400" y="4618100"/>
            <a:ext cx="1478100" cy="400200"/>
            <a:chOff x="3216125" y="1416950"/>
            <a:chExt cx="1478100" cy="400200"/>
          </a:xfrm>
        </p:grpSpPr>
        <p:cxnSp>
          <p:nvCxnSpPr>
            <p:cNvPr id="105" name="Google Shape;105;p18"/>
            <p:cNvCxnSpPr/>
            <p:nvPr/>
          </p:nvCxnSpPr>
          <p:spPr>
            <a:xfrm flipH="1" rot="10800000">
              <a:off x="3216125" y="1772750"/>
              <a:ext cx="1478100" cy="5100"/>
            </a:xfrm>
            <a:prstGeom prst="straightConnector1">
              <a:avLst/>
            </a:prstGeom>
            <a:noFill/>
            <a:ln cap="flat" cmpd="sng" w="2857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06" name="Google Shape;106;p18"/>
            <p:cNvSpPr txBox="1"/>
            <p:nvPr/>
          </p:nvSpPr>
          <p:spPr>
            <a:xfrm>
              <a:off x="3621375" y="1416950"/>
              <a:ext cx="1033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</a:rPr>
                <a:t>1 mm</a:t>
              </a:r>
              <a:endParaRPr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" name="Google Shape;112;p19"/>
          <p:cNvGrpSpPr/>
          <p:nvPr/>
        </p:nvGrpSpPr>
        <p:grpSpPr>
          <a:xfrm>
            <a:off x="9650" y="9650"/>
            <a:ext cx="9170950" cy="5170450"/>
            <a:chOff x="9650" y="9650"/>
            <a:chExt cx="9170950" cy="5170450"/>
          </a:xfrm>
        </p:grpSpPr>
        <p:sp>
          <p:nvSpPr>
            <p:cNvPr id="113" name="Google Shape;113;p19"/>
            <p:cNvSpPr/>
            <p:nvPr/>
          </p:nvSpPr>
          <p:spPr>
            <a:xfrm>
              <a:off x="9650" y="9650"/>
              <a:ext cx="9134400" cy="5143500"/>
            </a:xfrm>
            <a:prstGeom prst="rect">
              <a:avLst/>
            </a:prstGeom>
            <a:solidFill>
              <a:schemeClr val="dk1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14" name="Google Shape;114;p19"/>
            <p:cNvPicPr preferRelativeResize="0"/>
            <p:nvPr/>
          </p:nvPicPr>
          <p:blipFill>
            <a:blip r:embed="rId3">
              <a:alphaModFix amt="62000"/>
            </a:blip>
            <a:stretch>
              <a:fillRect/>
            </a:stretch>
          </p:blipFill>
          <p:spPr>
            <a:xfrm>
              <a:off x="36600" y="36600"/>
              <a:ext cx="9144000" cy="51435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5" name="Google Shape;115;p19"/>
          <p:cNvSpPr txBox="1"/>
          <p:nvPr>
            <p:ph type="ctrTitle"/>
          </p:nvPr>
        </p:nvSpPr>
        <p:spPr>
          <a:xfrm>
            <a:off x="569425" y="154150"/>
            <a:ext cx="8051400" cy="8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fontScale="90000"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0" lang="en" sz="5200">
                <a:solidFill>
                  <a:srgbClr val="FFFF00"/>
                </a:solidFill>
              </a:rPr>
              <a:t>Planktivore Microscopes</a:t>
            </a:r>
            <a:endParaRPr b="0" sz="3600">
              <a:solidFill>
                <a:srgbClr val="FFFF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50000"/>
              <a:buFont typeface="Arial"/>
              <a:buNone/>
            </a:pPr>
            <a:r>
              <a:t/>
            </a:r>
            <a:endParaRPr b="0" sz="3600">
              <a:solidFill>
                <a:srgbClr val="FFFF00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16" name="Google Shape;116;p19"/>
          <p:cNvSpPr txBox="1"/>
          <p:nvPr>
            <p:ph idx="1" type="body"/>
          </p:nvPr>
        </p:nvSpPr>
        <p:spPr>
          <a:xfrm>
            <a:off x="9650" y="1050850"/>
            <a:ext cx="2749500" cy="7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None/>
            </a:pPr>
            <a:r>
              <a:rPr lang="en" sz="3430">
                <a:solidFill>
                  <a:srgbClr val="FFFF00"/>
                </a:solidFill>
              </a:rPr>
              <a:t>Standalone</a:t>
            </a:r>
            <a:endParaRPr sz="100"/>
          </a:p>
        </p:txBody>
      </p:sp>
      <p:sp>
        <p:nvSpPr>
          <p:cNvPr id="117" name="Google Shape;117;p19"/>
          <p:cNvSpPr txBox="1"/>
          <p:nvPr/>
        </p:nvSpPr>
        <p:spPr>
          <a:xfrm>
            <a:off x="7466500" y="4353575"/>
            <a:ext cx="171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18" name="Google Shape;118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6238" y="1752850"/>
            <a:ext cx="2116335" cy="297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35549" y="1752850"/>
            <a:ext cx="3011604" cy="297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>
            <p:ph idx="1" type="body"/>
          </p:nvPr>
        </p:nvSpPr>
        <p:spPr>
          <a:xfrm>
            <a:off x="2974263" y="1050850"/>
            <a:ext cx="2749500" cy="7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None/>
            </a:pPr>
            <a:r>
              <a:rPr lang="en" sz="3430">
                <a:solidFill>
                  <a:srgbClr val="FFFF00"/>
                </a:solidFill>
              </a:rPr>
              <a:t>LRAUV Ahi</a:t>
            </a:r>
            <a:endParaRPr sz="100"/>
          </a:p>
        </p:txBody>
      </p:sp>
      <p:pic>
        <p:nvPicPr>
          <p:cNvPr id="121" name="Google Shape;12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38900" y="1752854"/>
            <a:ext cx="3011600" cy="297897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/>
          <p:nvPr>
            <p:ph idx="1" type="body"/>
          </p:nvPr>
        </p:nvSpPr>
        <p:spPr>
          <a:xfrm>
            <a:off x="5938900" y="915275"/>
            <a:ext cx="3142800" cy="837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 lnSpcReduction="10000"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3"/>
              <a:buNone/>
            </a:pPr>
            <a:r>
              <a:rPr lang="en" sz="3430">
                <a:solidFill>
                  <a:srgbClr val="FFFF00"/>
                </a:solidFill>
              </a:rPr>
              <a:t>Deep </a:t>
            </a:r>
            <a:r>
              <a:rPr lang="en" sz="3430">
                <a:solidFill>
                  <a:srgbClr val="FFFF00"/>
                </a:solidFill>
              </a:rPr>
              <a:t>LRAUV Opah 3Q2026</a:t>
            </a:r>
            <a:endParaRPr sz="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Planktivore Project Status</a:t>
            </a:r>
            <a:endParaRPr/>
          </a:p>
        </p:txBody>
      </p:sp>
      <p:sp>
        <p:nvSpPr>
          <p:cNvPr id="128" name="Google Shape;12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Year 3 of 3, successful adoption of Planktivore by science users with DMO ASO support.    Haddock Lab, Carbon Flux Ecology, Plankton Proxies, Targeted Sampling, BOG Lab, Benthic Ecology, CENCOOS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19 Deployments in 2025, operated by science users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On track to ~20 Deployments in 2026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We have demonstrated in-situ real-time plankton detection, model trained with a </a:t>
            </a:r>
            <a:r>
              <a:rPr lang="en"/>
              <a:t>targeted</a:t>
            </a:r>
            <a:r>
              <a:rPr lang="en"/>
              <a:t> set of plankton.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Shadow graph engineering effort has been delayed by resource descoping.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0"/>
          <p:cNvSpPr txBox="1"/>
          <p:nvPr/>
        </p:nvSpPr>
        <p:spPr>
          <a:xfrm>
            <a:off x="4146450" y="3510650"/>
            <a:ext cx="5039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0" name="Google Shape;130;p20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  <p:sp>
        <p:nvSpPr>
          <p:cNvPr id="131" name="Google Shape;131;p20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Planktivore Technology Roadmap</a:t>
            </a:r>
            <a:endParaRPr/>
          </a:p>
        </p:txBody>
      </p:sp>
      <p:sp>
        <p:nvSpPr>
          <p:cNvPr id="137" name="Google Shape;137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4326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1" lang="en" sz="2124"/>
              <a:t>LRAUV</a:t>
            </a:r>
            <a:r>
              <a:rPr lang="en" sz="2124"/>
              <a:t> (Monterey Bay) (2020 to 2026)</a:t>
            </a:r>
            <a:endParaRPr sz="2124"/>
          </a:p>
          <a:p>
            <a:pPr indent="-321670" lvl="1" marL="914400" rtl="0" algn="l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 sz="1724"/>
              <a:t>Engineering development</a:t>
            </a:r>
            <a:endParaRPr sz="1724"/>
          </a:p>
          <a:p>
            <a:pPr indent="-321670" lvl="1" marL="914400" rtl="0" algn="l">
              <a:spcBef>
                <a:spcPts val="0"/>
              </a:spcBef>
              <a:spcAft>
                <a:spcPts val="0"/>
              </a:spcAft>
              <a:buSzPct val="100000"/>
              <a:buAutoNum type="alphaLcPeriod"/>
            </a:pPr>
            <a:r>
              <a:rPr lang="en" sz="1724"/>
              <a:t>Transfer operations to Science with DMO ASO group support</a:t>
            </a:r>
            <a:endParaRPr sz="1724"/>
          </a:p>
          <a:p>
            <a:pPr indent="-34326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1" lang="en" sz="2124"/>
              <a:t>Plankton Data Workflow</a:t>
            </a:r>
            <a:r>
              <a:rPr lang="en" sz="2124"/>
              <a:t> and</a:t>
            </a:r>
            <a:r>
              <a:rPr lang="en" sz="2124"/>
              <a:t> automated classification (2027 - 2029)</a:t>
            </a:r>
            <a:endParaRPr sz="2124"/>
          </a:p>
          <a:p>
            <a:pPr indent="-34326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1" lang="en" sz="2124"/>
              <a:t>Glider </a:t>
            </a:r>
            <a:r>
              <a:rPr lang="en" sz="2124"/>
              <a:t>(California Current)  2030</a:t>
            </a:r>
            <a:endParaRPr sz="2124"/>
          </a:p>
          <a:p>
            <a:pPr indent="-343260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b="1" lang="en" sz="2124"/>
              <a:t>Floats </a:t>
            </a:r>
            <a:r>
              <a:rPr lang="en" sz="2124"/>
              <a:t>(Global Ocean)   2035</a:t>
            </a:r>
            <a:endParaRPr sz="2124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The Planktivore team in collaboratio</a:t>
            </a:r>
            <a:r>
              <a:rPr lang="en"/>
              <a:t>n</a:t>
            </a:r>
            <a:r>
              <a:rPr lang="en"/>
              <a:t> with the Subsea Advanced Imaging Lab, strives to</a:t>
            </a:r>
            <a:endParaRPr/>
          </a:p>
          <a:p>
            <a:pPr indent="-325755" lvl="0" marL="457200" rtl="0" algn="l"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en"/>
              <a:t>Reduce power consumption, Automate software processing and workflow tasks, increase image volume, improve optics, increase resolution,  </a:t>
            </a:r>
            <a:r>
              <a:rPr lang="en"/>
              <a:t>shrink form factor, improve lighting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‘Institutional’ Plankton Data Workflow</a:t>
            </a:r>
            <a:endParaRPr/>
          </a:p>
        </p:txBody>
      </p:sp>
      <p:sp>
        <p:nvSpPr>
          <p:cNvPr id="143" name="Google Shape;143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-340445" lvl="0" marL="457200" rtl="0" algn="l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en" sz="2818"/>
              <a:t>Draft Pipeline</a:t>
            </a:r>
            <a:endParaRPr sz="2818"/>
          </a:p>
          <a:p>
            <a:pPr indent="-3245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lphaLcPeriod"/>
            </a:pPr>
            <a:r>
              <a:rPr lang="en" sz="2418">
                <a:solidFill>
                  <a:srgbClr val="353744"/>
                </a:solidFill>
              </a:rPr>
              <a:t>Transfer data from Planktivore into the right directory on a storage server</a:t>
            </a:r>
            <a:endParaRPr sz="2418">
              <a:solidFill>
                <a:srgbClr val="353744"/>
              </a:solidFill>
            </a:endParaRPr>
          </a:p>
          <a:p>
            <a:pPr indent="-3245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lphaLcPeriod"/>
            </a:pPr>
            <a:r>
              <a:rPr lang="en" sz="2418">
                <a:solidFill>
                  <a:srgbClr val="353744"/>
                </a:solidFill>
              </a:rPr>
              <a:t>Verify the copy </a:t>
            </a:r>
            <a:endParaRPr sz="2418">
              <a:solidFill>
                <a:srgbClr val="353744"/>
              </a:solidFill>
            </a:endParaRPr>
          </a:p>
          <a:p>
            <a:pPr indent="-3245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lphaLcPeriod"/>
            </a:pPr>
            <a:r>
              <a:rPr lang="en" sz="2418">
                <a:solidFill>
                  <a:srgbClr val="353744"/>
                </a:solidFill>
              </a:rPr>
              <a:t>Delete data off vehicle</a:t>
            </a:r>
            <a:endParaRPr sz="2418">
              <a:solidFill>
                <a:srgbClr val="353744"/>
              </a:solidFill>
            </a:endParaRPr>
          </a:p>
          <a:p>
            <a:pPr indent="-3245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lphaLcPeriod"/>
            </a:pPr>
            <a:r>
              <a:rPr lang="en" sz="2418">
                <a:solidFill>
                  <a:srgbClr val="353744"/>
                </a:solidFill>
              </a:rPr>
              <a:t>Software automation activates when new Planktivore data is detected.</a:t>
            </a:r>
            <a:endParaRPr sz="2418">
              <a:solidFill>
                <a:srgbClr val="353744"/>
              </a:solidFill>
            </a:endParaRPr>
          </a:p>
          <a:p>
            <a:pPr indent="-3245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lphaLcPeriod"/>
            </a:pPr>
            <a:r>
              <a:rPr lang="en" sz="2418">
                <a:solidFill>
                  <a:srgbClr val="353744"/>
                </a:solidFill>
              </a:rPr>
              <a:t>Kick off Machine Learning pipeline for identification.   Model selected ahead of time</a:t>
            </a:r>
            <a:endParaRPr sz="2418">
              <a:solidFill>
                <a:srgbClr val="353744"/>
              </a:solidFill>
            </a:endParaRPr>
          </a:p>
          <a:p>
            <a:pPr indent="-3245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lphaLcPeriod"/>
            </a:pPr>
            <a:r>
              <a:rPr lang="en" sz="2418">
                <a:solidFill>
                  <a:srgbClr val="353744"/>
                </a:solidFill>
              </a:rPr>
              <a:t>Update the database with metadata for deployment, campaign, etc.</a:t>
            </a:r>
            <a:endParaRPr sz="2418">
              <a:solidFill>
                <a:srgbClr val="353744"/>
              </a:solidFill>
            </a:endParaRPr>
          </a:p>
          <a:p>
            <a:pPr indent="-3245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lphaLcPeriod"/>
            </a:pPr>
            <a:r>
              <a:rPr lang="en" sz="2418">
                <a:solidFill>
                  <a:srgbClr val="353744"/>
                </a:solidFill>
              </a:rPr>
              <a:t>One second NETCDF is produced along with standard plots using lrauv-python</a:t>
            </a:r>
            <a:endParaRPr sz="2418">
              <a:solidFill>
                <a:srgbClr val="353744"/>
              </a:solidFill>
            </a:endParaRPr>
          </a:p>
          <a:p>
            <a:pPr indent="-3245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lphaLcPeriod"/>
            </a:pPr>
            <a:r>
              <a:rPr lang="en" sz="2418">
                <a:solidFill>
                  <a:srgbClr val="353744"/>
                </a:solidFill>
              </a:rPr>
              <a:t>STOQs et al</a:t>
            </a:r>
            <a:endParaRPr sz="2418">
              <a:solidFill>
                <a:srgbClr val="353744"/>
              </a:solidFill>
            </a:endParaRPr>
          </a:p>
          <a:p>
            <a:pPr indent="-3245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lphaLcPeriod"/>
            </a:pPr>
            <a:r>
              <a:rPr lang="en" sz="2418">
                <a:solidFill>
                  <a:srgbClr val="353744"/>
                </a:solidFill>
              </a:rPr>
              <a:t>Support for ISIIS microscope</a:t>
            </a:r>
            <a:endParaRPr sz="2418">
              <a:solidFill>
                <a:srgbClr val="353744"/>
              </a:solidFill>
            </a:endParaRPr>
          </a:p>
          <a:p>
            <a:pPr indent="-34044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rabicPeriod"/>
            </a:pPr>
            <a:r>
              <a:rPr lang="en" sz="2818">
                <a:solidFill>
                  <a:srgbClr val="353744"/>
                </a:solidFill>
              </a:rPr>
              <a:t>Science data access use cases.   Define requirements for tools, scripts, examples to be produced to meet the needs of the science users.</a:t>
            </a:r>
            <a:endParaRPr sz="2818">
              <a:solidFill>
                <a:srgbClr val="353744"/>
              </a:solidFill>
            </a:endParaRPr>
          </a:p>
          <a:p>
            <a:pPr indent="-324570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85806"/>
              <a:buAutoNum type="alphaLcPeriod"/>
            </a:pPr>
            <a:r>
              <a:rPr lang="en" sz="2818">
                <a:solidFill>
                  <a:srgbClr val="353744"/>
                </a:solidFill>
              </a:rPr>
              <a:t>Who’s there, how many, how do those two things change in space and time</a:t>
            </a:r>
            <a:endParaRPr sz="2418">
              <a:solidFill>
                <a:srgbClr val="353744"/>
              </a:solidFill>
            </a:endParaRPr>
          </a:p>
          <a:p>
            <a:pPr indent="-34044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744"/>
              </a:buClr>
              <a:buSzPct val="100000"/>
              <a:buAutoNum type="arabicPeriod"/>
            </a:pPr>
            <a:r>
              <a:rPr lang="en" sz="2818">
                <a:solidFill>
                  <a:srgbClr val="353744"/>
                </a:solidFill>
              </a:rPr>
              <a:t>Apply latest tools such as Claude Code and Gemini</a:t>
            </a:r>
            <a:endParaRPr sz="2818">
              <a:solidFill>
                <a:srgbClr val="353744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