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4462" r:id="rId2"/>
    <p:sldId id="256" r:id="rId3"/>
    <p:sldId id="4461" r:id="rId4"/>
    <p:sldId id="722" r:id="rId5"/>
    <p:sldId id="352" r:id="rId6"/>
    <p:sldId id="260" r:id="rId7"/>
    <p:sldId id="391" r:id="rId8"/>
    <p:sldId id="4464" r:id="rId9"/>
    <p:sldId id="286" r:id="rId10"/>
    <p:sldId id="302" r:id="rId11"/>
    <p:sldId id="4455" r:id="rId12"/>
    <p:sldId id="4457" r:id="rId13"/>
    <p:sldId id="4458" r:id="rId14"/>
    <p:sldId id="4469" r:id="rId15"/>
    <p:sldId id="574" r:id="rId16"/>
    <p:sldId id="258" r:id="rId17"/>
    <p:sldId id="4468" r:id="rId18"/>
    <p:sldId id="1130" r:id="rId19"/>
  </p:sldIdLst>
  <p:sldSz cx="14630400" cy="8229600"/>
  <p:notesSz cx="6858000" cy="9144000"/>
  <p:defaultTextStyle>
    <a:defPPr>
      <a:defRPr lang="en-US"/>
    </a:defPPr>
    <a:lvl1pPr marL="0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012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025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038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051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062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074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086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097" algn="l" defTabSz="653012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4"/>
    <p:restoredTop sz="93645"/>
  </p:normalViewPr>
  <p:slideViewPr>
    <p:cSldViewPr snapToGrid="0" snapToObjects="1">
      <p:cViewPr varScale="1">
        <p:scale>
          <a:sx n="88" d="100"/>
          <a:sy n="88" d="100"/>
        </p:scale>
        <p:origin x="792" y="176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8237B-9A85-3A44-B3DF-AEBC2CDC7771}" type="datetimeFigureOut">
              <a:rPr lang="en-US" smtClean="0"/>
              <a:t>1/27/26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D2714-E123-944A-BB5E-4B0658E9D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4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4571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F5D4F2-3883-0F4E-BFB8-31C22140805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88062" cy="3425825"/>
          </a:xfrm>
          <a:ln w="12700" cap="flat"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992"/>
            <a:ext cx="5029200" cy="411361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2067" tIns="46034" rIns="92067" bIns="46034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DECFA-A242-9C4F-A96E-843A845CF9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38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PDO and NPGO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D2714-E123-944A-BB5E-4B0658E9D9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15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D2714-E123-944A-BB5E-4B0658E9D9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8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4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37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2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7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5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31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4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01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02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0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0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06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0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0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0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3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6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12" indent="0">
              <a:buNone/>
              <a:defRPr sz="2900" b="1"/>
            </a:lvl2pPr>
            <a:lvl3pPr marL="1306025" indent="0">
              <a:buNone/>
              <a:defRPr sz="2600" b="1"/>
            </a:lvl3pPr>
            <a:lvl4pPr marL="1959038" indent="0">
              <a:buNone/>
              <a:defRPr sz="2300" b="1"/>
            </a:lvl4pPr>
            <a:lvl5pPr marL="2612051" indent="0">
              <a:buNone/>
              <a:defRPr sz="2300" b="1"/>
            </a:lvl5pPr>
            <a:lvl6pPr marL="3265062" indent="0">
              <a:buNone/>
              <a:defRPr sz="2300" b="1"/>
            </a:lvl6pPr>
            <a:lvl7pPr marL="3918074" indent="0">
              <a:buNone/>
              <a:defRPr sz="2300" b="1"/>
            </a:lvl7pPr>
            <a:lvl8pPr marL="4571086" indent="0">
              <a:buNone/>
              <a:defRPr sz="2300" b="1"/>
            </a:lvl8pPr>
            <a:lvl9pPr marL="5224097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2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12" indent="0">
              <a:buNone/>
              <a:defRPr sz="2900" b="1"/>
            </a:lvl2pPr>
            <a:lvl3pPr marL="1306025" indent="0">
              <a:buNone/>
              <a:defRPr sz="2600" b="1"/>
            </a:lvl3pPr>
            <a:lvl4pPr marL="1959038" indent="0">
              <a:buNone/>
              <a:defRPr sz="2300" b="1"/>
            </a:lvl4pPr>
            <a:lvl5pPr marL="2612051" indent="0">
              <a:buNone/>
              <a:defRPr sz="2300" b="1"/>
            </a:lvl5pPr>
            <a:lvl6pPr marL="3265062" indent="0">
              <a:buNone/>
              <a:defRPr sz="2300" b="1"/>
            </a:lvl6pPr>
            <a:lvl7pPr marL="3918074" indent="0">
              <a:buNone/>
              <a:defRPr sz="2300" b="1"/>
            </a:lvl7pPr>
            <a:lvl8pPr marL="4571086" indent="0">
              <a:buNone/>
              <a:defRPr sz="2300" b="1"/>
            </a:lvl8pPr>
            <a:lvl9pPr marL="5224097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2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2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51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54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6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6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012" indent="0">
              <a:buNone/>
              <a:defRPr sz="1700"/>
            </a:lvl2pPr>
            <a:lvl3pPr marL="1306025" indent="0">
              <a:buNone/>
              <a:defRPr sz="1400"/>
            </a:lvl3pPr>
            <a:lvl4pPr marL="1959038" indent="0">
              <a:buNone/>
              <a:defRPr sz="1300"/>
            </a:lvl4pPr>
            <a:lvl5pPr marL="2612051" indent="0">
              <a:buNone/>
              <a:defRPr sz="1300"/>
            </a:lvl5pPr>
            <a:lvl6pPr marL="3265062" indent="0">
              <a:buNone/>
              <a:defRPr sz="1300"/>
            </a:lvl6pPr>
            <a:lvl7pPr marL="3918074" indent="0">
              <a:buNone/>
              <a:defRPr sz="1300"/>
            </a:lvl7pPr>
            <a:lvl8pPr marL="4571086" indent="0">
              <a:buNone/>
              <a:defRPr sz="1300"/>
            </a:lvl8pPr>
            <a:lvl9pPr marL="522409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8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012" indent="0">
              <a:buNone/>
              <a:defRPr sz="4000"/>
            </a:lvl2pPr>
            <a:lvl3pPr marL="1306025" indent="0">
              <a:buNone/>
              <a:defRPr sz="3400"/>
            </a:lvl3pPr>
            <a:lvl4pPr marL="1959038" indent="0">
              <a:buNone/>
              <a:defRPr sz="2900"/>
            </a:lvl4pPr>
            <a:lvl5pPr marL="2612051" indent="0">
              <a:buNone/>
              <a:defRPr sz="2900"/>
            </a:lvl5pPr>
            <a:lvl6pPr marL="3265062" indent="0">
              <a:buNone/>
              <a:defRPr sz="2900"/>
            </a:lvl6pPr>
            <a:lvl7pPr marL="3918074" indent="0">
              <a:buNone/>
              <a:defRPr sz="2900"/>
            </a:lvl7pPr>
            <a:lvl8pPr marL="4571086" indent="0">
              <a:buNone/>
              <a:defRPr sz="2900"/>
            </a:lvl8pPr>
            <a:lvl9pPr marL="5224097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012" indent="0">
              <a:buNone/>
              <a:defRPr sz="1700"/>
            </a:lvl2pPr>
            <a:lvl3pPr marL="1306025" indent="0">
              <a:buNone/>
              <a:defRPr sz="1400"/>
            </a:lvl3pPr>
            <a:lvl4pPr marL="1959038" indent="0">
              <a:buNone/>
              <a:defRPr sz="1300"/>
            </a:lvl4pPr>
            <a:lvl5pPr marL="2612051" indent="0">
              <a:buNone/>
              <a:defRPr sz="1300"/>
            </a:lvl5pPr>
            <a:lvl6pPr marL="3265062" indent="0">
              <a:buNone/>
              <a:defRPr sz="1300"/>
            </a:lvl6pPr>
            <a:lvl7pPr marL="3918074" indent="0">
              <a:buNone/>
              <a:defRPr sz="1300"/>
            </a:lvl7pPr>
            <a:lvl8pPr marL="4571086" indent="0">
              <a:buNone/>
              <a:defRPr sz="1300"/>
            </a:lvl8pPr>
            <a:lvl9pPr marL="522409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7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02" tIns="65302" rIns="130602" bIns="6530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02" tIns="65302" rIns="130602" bIns="6530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4"/>
            <a:ext cx="3413760" cy="438150"/>
          </a:xfrm>
          <a:prstGeom prst="rect">
            <a:avLst/>
          </a:prstGeom>
        </p:spPr>
        <p:txBody>
          <a:bodyPr vert="horz" lIns="130602" tIns="65302" rIns="130602" bIns="65302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03BDB-958C-9C4E-A9FD-810023A894AF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4"/>
            <a:ext cx="4632960" cy="438150"/>
          </a:xfrm>
          <a:prstGeom prst="rect">
            <a:avLst/>
          </a:prstGeom>
        </p:spPr>
        <p:txBody>
          <a:bodyPr vert="horz" lIns="130602" tIns="65302" rIns="130602" bIns="65302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4"/>
            <a:ext cx="3413760" cy="438150"/>
          </a:xfrm>
          <a:prstGeom prst="rect">
            <a:avLst/>
          </a:prstGeom>
        </p:spPr>
        <p:txBody>
          <a:bodyPr vert="horz" lIns="130602" tIns="65302" rIns="130602" bIns="65302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E96EB-33CE-C54A-8372-79087A394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3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53012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760" indent="-489760" algn="l" defTabSz="653012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146" indent="-408134" algn="l" defTabSz="653012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531" indent="-326505" algn="l" defTabSz="653012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543" indent="-326505" algn="l" defTabSz="653012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554" indent="-326505" algn="l" defTabSz="653012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1566" indent="-326505" algn="l" defTabSz="653012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4579" indent="-326505" algn="l" defTabSz="653012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7592" indent="-326505" algn="l" defTabSz="653012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0604" indent="-326505" algn="l" defTabSz="653012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012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025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038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051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062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074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6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097" algn="l" defTabSz="65301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50D32-BA89-2BA0-C3DF-02D57C1A9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21" y="66793"/>
            <a:ext cx="7752470" cy="2811892"/>
          </a:xfrm>
        </p:spPr>
        <p:txBody>
          <a:bodyPr>
            <a:normAutofit/>
          </a:bodyPr>
          <a:lstStyle/>
          <a:p>
            <a:r>
              <a:rPr lang="en-US" dirty="0"/>
              <a:t>Observing Life in the California Current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8BE8D6-6924-AECA-6E8A-0CE6A2A83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21" y="3042321"/>
            <a:ext cx="7752470" cy="210312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Francisco Chavez</a:t>
            </a:r>
          </a:p>
          <a:p>
            <a:r>
              <a:rPr lang="en-US" dirty="0">
                <a:solidFill>
                  <a:schemeClr val="tx1"/>
                </a:solidFill>
              </a:rPr>
              <a:t> Monterey Bay Aquarium Research Institute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33888-01D8-B818-A3FB-7D2FAD482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365" y="-19594"/>
            <a:ext cx="6423036" cy="8249193"/>
          </a:xfrm>
          <a:prstGeom prst="rect">
            <a:avLst/>
          </a:prstGeom>
        </p:spPr>
      </p:pic>
      <p:pic>
        <p:nvPicPr>
          <p:cNvPr id="5" name="Picture 2" descr="Screen Shot 2016-08-08 at 9.39.26 AM.png">
            <a:extLst>
              <a:ext uri="{FF2B5EF4-FFF2-40B4-BE49-F238E27FC236}">
                <a16:creationId xmlns:a16="http://schemas.microsoft.com/office/drawing/2014/main" id="{0F0D6667-C8B8-BEEA-2A38-D87DC3E4E9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01" y="4996765"/>
            <a:ext cx="6391234" cy="320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B1D1480-B8AC-0E03-9114-A5536BD7654A}"/>
              </a:ext>
            </a:extLst>
          </p:cNvPr>
          <p:cNvSpPr txBox="1"/>
          <p:nvPr/>
        </p:nvSpPr>
        <p:spPr>
          <a:xfrm>
            <a:off x="6144162" y="5470903"/>
            <a:ext cx="211320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LooselyTarget</a:t>
            </a:r>
            <a:r>
              <a:rPr lang="en-US" dirty="0"/>
              <a:t> </a:t>
            </a:r>
          </a:p>
          <a:p>
            <a:r>
              <a:rPr lang="en-US" dirty="0"/>
              <a:t>Fish+ 12S</a:t>
            </a:r>
          </a:p>
          <a:p>
            <a:r>
              <a:rPr lang="en-US" dirty="0"/>
              <a:t>Zoo+ COI</a:t>
            </a:r>
          </a:p>
          <a:p>
            <a:r>
              <a:rPr lang="en-US" dirty="0"/>
              <a:t>Phyto+ 18S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88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C011BE-E7FC-A920-0D6E-AB3789661B97}"/>
              </a:ext>
            </a:extLst>
          </p:cNvPr>
          <p:cNvSpPr txBox="1"/>
          <p:nvPr/>
        </p:nvSpPr>
        <p:spPr>
          <a:xfrm>
            <a:off x="429374" y="188793"/>
            <a:ext cx="13841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Climate variability – from interannual to multidecadal (and longer), new modes have appeared, increased in amplitude, others likely, El Niño, PDO and NPGO most important in California Current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F96347B-D9C0-3F98-5642-A846FFD5B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1" y="1723201"/>
            <a:ext cx="8882289" cy="650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8E162D-8945-BD3A-ADE3-5161872E0AC7}"/>
              </a:ext>
            </a:extLst>
          </p:cNvPr>
          <p:cNvSpPr txBox="1"/>
          <p:nvPr/>
        </p:nvSpPr>
        <p:spPr>
          <a:xfrm>
            <a:off x="865414" y="2645229"/>
            <a:ext cx="1364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El Niño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212F1-7196-003F-4023-F198FF489A3E}"/>
              </a:ext>
            </a:extLst>
          </p:cNvPr>
          <p:cNvSpPr txBox="1"/>
          <p:nvPr/>
        </p:nvSpPr>
        <p:spPr>
          <a:xfrm>
            <a:off x="11910201" y="6218136"/>
            <a:ext cx="14592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Atlantic</a:t>
            </a:r>
          </a:p>
          <a:p>
            <a:r>
              <a:rPr lang="en-US" sz="3200" dirty="0"/>
              <a:t>El Niño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D06F4-746D-EF42-98E5-8D30C97BD43E}"/>
              </a:ext>
            </a:extLst>
          </p:cNvPr>
          <p:cNvSpPr txBox="1"/>
          <p:nvPr/>
        </p:nvSpPr>
        <p:spPr>
          <a:xfrm>
            <a:off x="127024" y="6558643"/>
            <a:ext cx="2738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El Niño </a:t>
            </a:r>
            <a:r>
              <a:rPr lang="en-US" sz="3200" dirty="0" err="1"/>
              <a:t>Modoki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928B5C-11C8-5A6F-1346-1F64AD3F65E3}"/>
              </a:ext>
            </a:extLst>
          </p:cNvPr>
          <p:cNvSpPr txBox="1"/>
          <p:nvPr/>
        </p:nvSpPr>
        <p:spPr>
          <a:xfrm>
            <a:off x="11910201" y="4391625"/>
            <a:ext cx="1192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NPGO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1309A1-8078-61AA-3D09-F7FCC088D771}"/>
              </a:ext>
            </a:extLst>
          </p:cNvPr>
          <p:cNvSpPr txBox="1"/>
          <p:nvPr/>
        </p:nvSpPr>
        <p:spPr>
          <a:xfrm>
            <a:off x="1064920" y="4493359"/>
            <a:ext cx="922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PDO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A833D-7A47-9473-173B-FD99B41C6DE5}"/>
              </a:ext>
            </a:extLst>
          </p:cNvPr>
          <p:cNvSpPr txBox="1"/>
          <p:nvPr/>
        </p:nvSpPr>
        <p:spPr>
          <a:xfrm>
            <a:off x="11757801" y="2352841"/>
            <a:ext cx="1045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AMO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721BC-3CDC-84EF-ACC7-F1B88D490CCF}"/>
              </a:ext>
            </a:extLst>
          </p:cNvPr>
          <p:cNvSpPr txBox="1"/>
          <p:nvPr/>
        </p:nvSpPr>
        <p:spPr>
          <a:xfrm>
            <a:off x="10778824" y="7656163"/>
            <a:ext cx="35773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Messie</a:t>
            </a:r>
            <a:r>
              <a:rPr lang="en-US" dirty="0"/>
              <a:t> and Chavez</a:t>
            </a:r>
            <a:r>
              <a:rPr lang="en-US"/>
              <a:t>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5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Figure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94" y="0"/>
            <a:ext cx="91440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3915906" y="392113"/>
            <a:ext cx="1840153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Temperature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4652506" y="2982913"/>
            <a:ext cx="1626278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Chlorophyll</a:t>
            </a:r>
          </a:p>
        </p:txBody>
      </p:sp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4068308" y="1916113"/>
            <a:ext cx="1058120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Nitrate</a:t>
            </a:r>
          </a:p>
        </p:txBody>
      </p:sp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6178097" y="3440113"/>
            <a:ext cx="1167575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Oxygen</a:t>
            </a:r>
          </a:p>
        </p:txBody>
      </p:sp>
      <p:sp>
        <p:nvSpPr>
          <p:cNvPr id="34822" name="TextBox 6"/>
          <p:cNvSpPr txBox="1">
            <a:spLocks noChangeArrowheads="1"/>
          </p:cNvSpPr>
          <p:nvPr/>
        </p:nvSpPr>
        <p:spPr bwMode="auto">
          <a:xfrm>
            <a:off x="1477507" y="4659313"/>
            <a:ext cx="1824593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Jumbo squid</a:t>
            </a:r>
          </a:p>
        </p:txBody>
      </p:sp>
      <p:sp>
        <p:nvSpPr>
          <p:cNvPr id="34823" name="TextBox 7"/>
          <p:cNvSpPr txBox="1">
            <a:spLocks noChangeArrowheads="1"/>
          </p:cNvSpPr>
          <p:nvPr/>
        </p:nvSpPr>
        <p:spPr bwMode="auto">
          <a:xfrm>
            <a:off x="1096507" y="5791200"/>
            <a:ext cx="840842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pCO</a:t>
            </a:r>
            <a:r>
              <a:rPr lang="en-US" baseline="-25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4824" name="TextBox 8"/>
          <p:cNvSpPr txBox="1">
            <a:spLocks noChangeArrowheads="1"/>
          </p:cNvSpPr>
          <p:nvPr/>
        </p:nvSpPr>
        <p:spPr bwMode="auto">
          <a:xfrm>
            <a:off x="1172706" y="6792913"/>
            <a:ext cx="546849" cy="4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3" rIns="91427" bIns="45713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pH</a:t>
            </a:r>
            <a:endParaRPr lang="en-US" baseline="-25000">
              <a:solidFill>
                <a:srgbClr val="0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17570" y="392113"/>
            <a:ext cx="19241" cy="70171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502730" y="368121"/>
            <a:ext cx="19241" cy="70171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-145642" y="7681786"/>
            <a:ext cx="9152214" cy="56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02" tIns="65302" rIns="130602" bIns="65302">
            <a:spAutoFit/>
          </a:bodyPr>
          <a:lstStyle>
            <a:lvl1pPr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800" dirty="0"/>
              <a:t> Strong interannual to multidecadal variability in MB+CC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603B23-0933-7613-34A2-27D269C48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4134" y="152400"/>
            <a:ext cx="5384800" cy="807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F7FC6A-0533-5EC4-C9D0-371BC3DDC026}"/>
              </a:ext>
            </a:extLst>
          </p:cNvPr>
          <p:cNvSpPr txBox="1"/>
          <p:nvPr/>
        </p:nvSpPr>
        <p:spPr>
          <a:xfrm>
            <a:off x="10057248" y="4651564"/>
            <a:ext cx="1911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From underway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0E52F-0B17-8958-F6B6-EE59C78DFA32}"/>
              </a:ext>
            </a:extLst>
          </p:cNvPr>
          <p:cNvSpPr txBox="1"/>
          <p:nvPr/>
        </p:nvSpPr>
        <p:spPr>
          <a:xfrm>
            <a:off x="3979129" y="4420731"/>
            <a:ext cx="2006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Chavez </a:t>
            </a:r>
            <a:r>
              <a:rPr lang="en-US" sz="2000" dirty="0" err="1"/>
              <a:t>etal</a:t>
            </a:r>
            <a:r>
              <a:rPr lang="en-US" sz="2000" dirty="0"/>
              <a:t>. 2017</a:t>
            </a:r>
          </a:p>
        </p:txBody>
      </p:sp>
    </p:spTree>
    <p:extLst>
      <p:ext uri="{BB962C8B-B14F-4D97-AF65-F5344CB8AC3E}">
        <p14:creationId xmlns:p14="http://schemas.microsoft.com/office/powerpoint/2010/main" val="2325627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Cs_bar_com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" y="643387"/>
            <a:ext cx="7755130" cy="69132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683" y="41795"/>
            <a:ext cx="8077512" cy="569509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3101" dirty="0"/>
              <a:t>Marine regime shift –from sardines to anchovies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24879" y="7556593"/>
            <a:ext cx="3789287" cy="569509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3101" dirty="0"/>
              <a:t>Identified using </a:t>
            </a:r>
            <a:r>
              <a:rPr lang="en-US" sz="3101" dirty="0" err="1"/>
              <a:t>eDNA</a:t>
            </a:r>
            <a:r>
              <a:rPr lang="en-US" sz="3101" dirty="0"/>
              <a:t> </a:t>
            </a:r>
          </a:p>
        </p:txBody>
      </p:sp>
      <p:pic>
        <p:nvPicPr>
          <p:cNvPr id="5" name="Picture 4" descr="MBmap_PC1_fig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r="4828"/>
          <a:stretch/>
        </p:blipFill>
        <p:spPr>
          <a:xfrm>
            <a:off x="7153566" y="2019662"/>
            <a:ext cx="7726917" cy="4788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26555" y="1303354"/>
            <a:ext cx="2285418" cy="338548"/>
          </a:xfrm>
          <a:prstGeom prst="rect">
            <a:avLst/>
          </a:prstGeom>
          <a:noFill/>
        </p:spPr>
        <p:txBody>
          <a:bodyPr wrap="square" lIns="91430" tIns="45717" rIns="91430" bIns="45717" rtlCol="0">
            <a:spAutoFit/>
          </a:bodyPr>
          <a:lstStyle/>
          <a:p>
            <a:r>
              <a:rPr lang="en-US" sz="1600" dirty="0"/>
              <a:t>Samples from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988340" y="1775183"/>
            <a:ext cx="2529758" cy="2303227"/>
          </a:xfrm>
          <a:prstGeom prst="straightConnector1">
            <a:avLst/>
          </a:prstGeom>
          <a:ln w="76200" cmpd="sng">
            <a:solidFill>
              <a:schemeClr val="bg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08862" y="3370096"/>
            <a:ext cx="3255871" cy="461659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2400" dirty="0"/>
              <a:t>Sea surface temperature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02264" y="6621986"/>
            <a:ext cx="3544540" cy="334509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2901" dirty="0"/>
              <a:t>2008-2018 time series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2135" y="1879602"/>
            <a:ext cx="1401069" cy="400103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2000" dirty="0"/>
              <a:t>Vertebrates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5339" y="3630321"/>
            <a:ext cx="1575411" cy="400103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2000" dirty="0"/>
              <a:t>Invertebrates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7836" y="5397503"/>
            <a:ext cx="1704164" cy="400103"/>
          </a:xfrm>
          <a:prstGeom prst="rect">
            <a:avLst/>
          </a:prstGeom>
          <a:noFill/>
        </p:spPr>
        <p:txBody>
          <a:bodyPr wrap="none" lIns="91430" tIns="45717" rIns="91430" bIns="45717" rtlCol="0">
            <a:spAutoFit/>
          </a:bodyPr>
          <a:lstStyle/>
          <a:p>
            <a:r>
              <a:rPr lang="en-US" sz="2000" dirty="0"/>
              <a:t>Phytoplankton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43647" y="7858327"/>
            <a:ext cx="1875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Pitz</a:t>
            </a:r>
            <a:r>
              <a:rPr lang="en-US" sz="1400" dirty="0"/>
              <a:t> and Chavez in prep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D66EDA-862B-E04A-B98C-DCBF8AF3E847}"/>
              </a:ext>
            </a:extLst>
          </p:cNvPr>
          <p:cNvSpPr txBox="1"/>
          <p:nvPr/>
        </p:nvSpPr>
        <p:spPr>
          <a:xfrm>
            <a:off x="8419808" y="544480"/>
            <a:ext cx="4512710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80" dirty="0"/>
              <a:t>Changes over 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3E0531-7E33-BC77-AC8A-25CE21674E06}"/>
              </a:ext>
            </a:extLst>
          </p:cNvPr>
          <p:cNvSpPr txBox="1"/>
          <p:nvPr/>
        </p:nvSpPr>
        <p:spPr>
          <a:xfrm>
            <a:off x="8283969" y="7160085"/>
            <a:ext cx="4918847" cy="3325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80" dirty="0"/>
              <a:t>Sometimes anchovies like it hot</a:t>
            </a:r>
          </a:p>
        </p:txBody>
      </p:sp>
    </p:spTree>
    <p:extLst>
      <p:ext uri="{BB962C8B-B14F-4D97-AF65-F5344CB8AC3E}">
        <p14:creationId xmlns:p14="http://schemas.microsoft.com/office/powerpoint/2010/main" val="2873685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E17777-22E7-C9C6-83D5-E62FFAACC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25" y="111795"/>
            <a:ext cx="12493128" cy="70306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940F8F6-5353-51F6-1AEB-CECCDE7172CB}"/>
              </a:ext>
            </a:extLst>
          </p:cNvPr>
          <p:cNvCxnSpPr/>
          <p:nvPr/>
        </p:nvCxnSpPr>
        <p:spPr>
          <a:xfrm flipH="1">
            <a:off x="8763001" y="1645920"/>
            <a:ext cx="137160" cy="198120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CC9809D-D668-195D-1EE6-A1D38E3E6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24" y="148944"/>
            <a:ext cx="13061168" cy="73503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5326A3-6A55-B55E-EAA8-2A48F5BE1F85}"/>
              </a:ext>
            </a:extLst>
          </p:cNvPr>
          <p:cNvSpPr txBox="1"/>
          <p:nvPr/>
        </p:nvSpPr>
        <p:spPr>
          <a:xfrm>
            <a:off x="2358058" y="7423186"/>
            <a:ext cx="9848915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40" dirty="0"/>
              <a:t>Time series of </a:t>
            </a:r>
            <a:r>
              <a:rPr lang="en-US" sz="3840" i="1" dirty="0"/>
              <a:t>Pseudo-</a:t>
            </a:r>
            <a:r>
              <a:rPr lang="en-US" sz="3840" i="1" dirty="0" err="1"/>
              <a:t>nitzschia</a:t>
            </a:r>
            <a:r>
              <a:rPr lang="en-US" sz="3840" dirty="0"/>
              <a:t> and Domoic acid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8FEDB4-38F1-6830-E572-4445F0B6FD73}"/>
              </a:ext>
            </a:extLst>
          </p:cNvPr>
          <p:cNvSpPr txBox="1"/>
          <p:nvPr/>
        </p:nvSpPr>
        <p:spPr>
          <a:xfrm>
            <a:off x="52151" y="456587"/>
            <a:ext cx="1642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Chavez </a:t>
            </a:r>
            <a:r>
              <a:rPr lang="en-US" sz="1600" dirty="0" err="1"/>
              <a:t>etal</a:t>
            </a:r>
            <a:r>
              <a:rPr lang="en-US" sz="1600" dirty="0"/>
              <a:t>. 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F4D0B3-3343-AA8B-BD22-CB107C824E1B}"/>
              </a:ext>
            </a:extLst>
          </p:cNvPr>
          <p:cNvSpPr txBox="1"/>
          <p:nvPr/>
        </p:nvSpPr>
        <p:spPr>
          <a:xfrm>
            <a:off x="42286" y="7754664"/>
            <a:ext cx="18074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Sandoval </a:t>
            </a:r>
            <a:r>
              <a:rPr lang="en-US" sz="1600" dirty="0" err="1"/>
              <a:t>etal</a:t>
            </a:r>
            <a:r>
              <a:rPr lang="en-US" sz="1600" dirty="0"/>
              <a:t>.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00187-7A5C-386F-1E1C-9EF110048F77}"/>
              </a:ext>
            </a:extLst>
          </p:cNvPr>
          <p:cNvSpPr txBox="1"/>
          <p:nvPr/>
        </p:nvSpPr>
        <p:spPr>
          <a:xfrm>
            <a:off x="11382531" y="4114800"/>
            <a:ext cx="2855269" cy="7325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160" dirty="0"/>
              <a:t>Domoic acid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281542-6C0A-3C63-76B6-36273FA807D5}"/>
              </a:ext>
            </a:extLst>
          </p:cNvPr>
          <p:cNvSpPr txBox="1"/>
          <p:nvPr/>
        </p:nvSpPr>
        <p:spPr>
          <a:xfrm>
            <a:off x="11360258" y="410093"/>
            <a:ext cx="31656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Domoic acid producer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9E94E8-5C41-6D8F-1F7F-12E20E5B51F2}"/>
              </a:ext>
            </a:extLst>
          </p:cNvPr>
          <p:cNvCxnSpPr/>
          <p:nvPr/>
        </p:nvCxnSpPr>
        <p:spPr>
          <a:xfrm flipH="1">
            <a:off x="12206973" y="856042"/>
            <a:ext cx="486139" cy="870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05F573-2A32-3F69-BC23-F2774B2C59FF}"/>
              </a:ext>
            </a:extLst>
          </p:cNvPr>
          <p:cNvSpPr txBox="1"/>
          <p:nvPr/>
        </p:nvSpPr>
        <p:spPr>
          <a:xfrm>
            <a:off x="663253" y="37970"/>
            <a:ext cx="58639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Harmful algal blooms in California Current</a:t>
            </a:r>
          </a:p>
        </p:txBody>
      </p:sp>
    </p:spTree>
    <p:extLst>
      <p:ext uri="{BB962C8B-B14F-4D97-AF65-F5344CB8AC3E}">
        <p14:creationId xmlns:p14="http://schemas.microsoft.com/office/powerpoint/2010/main" val="133967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9066" y="-455737"/>
            <a:ext cx="12435840" cy="1764030"/>
          </a:xfrm>
        </p:spPr>
        <p:txBody>
          <a:bodyPr>
            <a:normAutofit/>
          </a:bodyPr>
          <a:lstStyle/>
          <a:p>
            <a:r>
              <a:rPr lang="en-US" sz="4800" dirty="0"/>
              <a:t>Monterey Bay Time Series</a:t>
            </a:r>
            <a:endParaRPr lang="en-US" sz="3600" dirty="0"/>
          </a:p>
        </p:txBody>
      </p:sp>
      <p:pic>
        <p:nvPicPr>
          <p:cNvPr id="8" name="Picture 7" descr="Figure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82" y="1622108"/>
            <a:ext cx="9087479" cy="66832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6429" y="850818"/>
            <a:ext cx="13727477" cy="56277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pPr algn="ctr"/>
            <a:r>
              <a:rPr lang="en-US" sz="2800" dirty="0"/>
              <a:t>Three stations sampled monthly from ships for close to 40 years; more recently with robots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5415A-EB3F-87D0-F1F9-38A606A0B208}"/>
              </a:ext>
            </a:extLst>
          </p:cNvPr>
          <p:cNvSpPr txBox="1"/>
          <p:nvPr/>
        </p:nvSpPr>
        <p:spPr>
          <a:xfrm>
            <a:off x="9921971" y="359650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C1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5A4F-9C21-F91C-79F8-099EF3A420BA}"/>
              </a:ext>
            </a:extLst>
          </p:cNvPr>
          <p:cNvSpPr txBox="1"/>
          <p:nvPr/>
        </p:nvSpPr>
        <p:spPr>
          <a:xfrm>
            <a:off x="7950601" y="3899542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M1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ED052-231B-1203-1A51-5F7EB92F2119}"/>
              </a:ext>
            </a:extLst>
          </p:cNvPr>
          <p:cNvSpPr txBox="1"/>
          <p:nvPr/>
        </p:nvSpPr>
        <p:spPr>
          <a:xfrm>
            <a:off x="4074067" y="4562864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M2</a:t>
            </a:r>
          </a:p>
        </p:txBody>
      </p:sp>
    </p:spTree>
    <p:extLst>
      <p:ext uri="{BB962C8B-B14F-4D97-AF65-F5344CB8AC3E}">
        <p14:creationId xmlns:p14="http://schemas.microsoft.com/office/powerpoint/2010/main" val="2089314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EC2739-DD5D-B106-CAA6-3AE90F5D5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45" y="61992"/>
            <a:ext cx="14657736" cy="8486057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9281BA47-4396-F9D0-40D8-2167A7F3E2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324" r="52754" b="59640"/>
          <a:stretch/>
        </p:blipFill>
        <p:spPr>
          <a:xfrm>
            <a:off x="306252" y="6436882"/>
            <a:ext cx="6599198" cy="129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06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75568C-7A66-FC19-1140-2E2794E26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33" y="1773357"/>
            <a:ext cx="7156745" cy="57123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D2281C-966D-59F4-5FA4-D4993634C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72" y="1865106"/>
            <a:ext cx="7116030" cy="57123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24B84B-0BEF-5729-A2A6-92613FE43371}"/>
              </a:ext>
            </a:extLst>
          </p:cNvPr>
          <p:cNvSpPr txBox="1"/>
          <p:nvPr/>
        </p:nvSpPr>
        <p:spPr>
          <a:xfrm>
            <a:off x="1820951" y="480404"/>
            <a:ext cx="112751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Comparisons between ship and AUV collected samples, at same general location but slightly different time, done for most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CB8349-EB58-8486-BCD1-947A8EE176BD}"/>
              </a:ext>
            </a:extLst>
          </p:cNvPr>
          <p:cNvSpPr txBox="1"/>
          <p:nvPr/>
        </p:nvSpPr>
        <p:spPr>
          <a:xfrm>
            <a:off x="849086" y="7446797"/>
            <a:ext cx="1358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Pennington, J. T., M. Blum, and F. P. Chavez (2016). Seawater sampling by an autonomous underwater vehicle: “Gulper” sample validation for nitrate, chlorophyll, phytoplankton, and primary production. </a:t>
            </a:r>
            <a:r>
              <a:rPr lang="en-US" sz="180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Limnology and Oceanography: Methods</a:t>
            </a:r>
            <a:r>
              <a:rPr lang="en-US" sz="18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DOI: 10.1002/lom3.10065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4E1E6-C061-B4FA-BCC7-239153FB0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BE6A5-775E-6E68-85BA-198C2A6FD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California Current is an eastern boundary wind-driven upwelling ecosystem where productivity is enhanced</a:t>
            </a:r>
          </a:p>
          <a:p>
            <a:r>
              <a:rPr lang="en-US" dirty="0"/>
              <a:t>Productivity and species distributions vary temporally and spatially at multiple scales</a:t>
            </a:r>
          </a:p>
          <a:p>
            <a:r>
              <a:rPr lang="en-US" dirty="0"/>
              <a:t>A wide variety of ecosystem observations required to assess the impacts of changing winds and climate on life in the sea</a:t>
            </a:r>
          </a:p>
          <a:p>
            <a:r>
              <a:rPr lang="en-US" dirty="0"/>
              <a:t>Wildcard: upwelling favorable winds </a:t>
            </a:r>
            <a:r>
              <a:rPr lang="en-US"/>
              <a:t>may change/increase </a:t>
            </a:r>
            <a:r>
              <a:rPr lang="en-US" dirty="0"/>
              <a:t>in a warmer world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166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16B-8599-E4C6-7C99-7B723ED8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33F771-03B6-30E5-4911-7C095F3B9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1846" y="7249081"/>
            <a:ext cx="1184148" cy="8961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AAECCD-89F3-A750-2E83-44901FD46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74" r="9862"/>
          <a:stretch>
            <a:fillRect/>
          </a:stretch>
        </p:blipFill>
        <p:spPr>
          <a:xfrm>
            <a:off x="919792" y="1594235"/>
            <a:ext cx="12790814" cy="40551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D24C4B-19AF-A72E-A69D-68A482F057E5}"/>
              </a:ext>
            </a:extLst>
          </p:cNvPr>
          <p:cNvSpPr txBox="1"/>
          <p:nvPr/>
        </p:nvSpPr>
        <p:spPr>
          <a:xfrm>
            <a:off x="3910229" y="666585"/>
            <a:ext cx="6764993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6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Ecosystem shift aligns with NPGO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1E01F-059B-0110-1F9E-617B8302FEE0}"/>
              </a:ext>
            </a:extLst>
          </p:cNvPr>
          <p:cNvSpPr txBox="1"/>
          <p:nvPr/>
        </p:nvSpPr>
        <p:spPr>
          <a:xfrm>
            <a:off x="919792" y="5949186"/>
            <a:ext cx="12104443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8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Variability in the NPGO index reflects variability in physical forces that are driving biological communities: correlated with salinity, nutrients, and chlorophyll-a</a:t>
            </a:r>
          </a:p>
          <a:p>
            <a:pPr algn="ctr"/>
            <a:r>
              <a:rPr lang="en-US" sz="288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(reflects regional and basin-scale variability) </a:t>
            </a:r>
          </a:p>
        </p:txBody>
      </p:sp>
    </p:spTree>
    <p:extLst>
      <p:ext uri="{BB962C8B-B14F-4D97-AF65-F5344CB8AC3E}">
        <p14:creationId xmlns:p14="http://schemas.microsoft.com/office/powerpoint/2010/main" val="314678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9066" y="-455737"/>
            <a:ext cx="12435840" cy="1764030"/>
          </a:xfrm>
        </p:spPr>
        <p:txBody>
          <a:bodyPr>
            <a:normAutofit/>
          </a:bodyPr>
          <a:lstStyle/>
          <a:p>
            <a:r>
              <a:rPr lang="en-US" sz="4800" dirty="0"/>
              <a:t>Monterey Bay Time Series</a:t>
            </a:r>
            <a:endParaRPr lang="en-US" sz="3600" dirty="0"/>
          </a:p>
        </p:txBody>
      </p:sp>
      <p:pic>
        <p:nvPicPr>
          <p:cNvPr id="8" name="Picture 7" descr="Figure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939" y="1312508"/>
            <a:ext cx="9405380" cy="6917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6429" y="850818"/>
            <a:ext cx="13727477" cy="56277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pPr algn="ctr"/>
            <a:r>
              <a:rPr lang="en-US" sz="2800" dirty="0"/>
              <a:t>Three stations sampled monthly from ships for close to 40 years; more recently with robots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5415A-EB3F-87D0-F1F9-38A606A0B208}"/>
              </a:ext>
            </a:extLst>
          </p:cNvPr>
          <p:cNvSpPr txBox="1"/>
          <p:nvPr/>
        </p:nvSpPr>
        <p:spPr>
          <a:xfrm>
            <a:off x="9970958" y="3286251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C1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5A4F-9C21-F91C-79F8-099EF3A420BA}"/>
              </a:ext>
            </a:extLst>
          </p:cNvPr>
          <p:cNvSpPr txBox="1"/>
          <p:nvPr/>
        </p:nvSpPr>
        <p:spPr>
          <a:xfrm>
            <a:off x="7950601" y="3736252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M1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ED052-231B-1203-1A51-5F7EB92F2119}"/>
              </a:ext>
            </a:extLst>
          </p:cNvPr>
          <p:cNvSpPr txBox="1"/>
          <p:nvPr/>
        </p:nvSpPr>
        <p:spPr>
          <a:xfrm>
            <a:off x="4074067" y="4481219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M2</a:t>
            </a:r>
          </a:p>
        </p:txBody>
      </p:sp>
    </p:spTree>
    <p:extLst>
      <p:ext uri="{BB962C8B-B14F-4D97-AF65-F5344CB8AC3E}">
        <p14:creationId xmlns:p14="http://schemas.microsoft.com/office/powerpoint/2010/main" val="42768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D3F5A8-648B-E8FA-5784-0157844B4A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65" b="8787"/>
          <a:stretch/>
        </p:blipFill>
        <p:spPr>
          <a:xfrm>
            <a:off x="4479011" y="-92990"/>
            <a:ext cx="9965410" cy="84155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8E0155-28F6-7B1E-3C7B-40DA2AF4EBFF}"/>
              </a:ext>
            </a:extLst>
          </p:cNvPr>
          <p:cNvSpPr txBox="1"/>
          <p:nvPr/>
        </p:nvSpPr>
        <p:spPr>
          <a:xfrm>
            <a:off x="309966" y="403684"/>
            <a:ext cx="401406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CeNCOOS</a:t>
            </a:r>
            <a:r>
              <a:rPr lang="en-US" sz="3600" dirty="0"/>
              <a:t> Marine Biodiversity Observation Network (MBON). In the third round of funding, first in 2014, renewed in 2019 and again for 5 years on 9/1/2022. Collect discrete samples and use remote sensing and models for context.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A80D41-F383-266F-5756-EC140F4922E1}"/>
              </a:ext>
            </a:extLst>
          </p:cNvPr>
          <p:cNvSpPr txBox="1"/>
          <p:nvPr/>
        </p:nvSpPr>
        <p:spPr>
          <a:xfrm>
            <a:off x="10771323" y="217704"/>
            <a:ext cx="33166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Programs and locations where samples collected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80421-10CC-20D7-8DB1-F9A0BCB3E386}"/>
              </a:ext>
            </a:extLst>
          </p:cNvPr>
          <p:cNvSpPr txBox="1"/>
          <p:nvPr/>
        </p:nvSpPr>
        <p:spPr>
          <a:xfrm>
            <a:off x="10771323" y="6596743"/>
            <a:ext cx="385907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Providing biological observations to modelers to improve predictions</a:t>
            </a:r>
          </a:p>
        </p:txBody>
      </p:sp>
    </p:spTree>
    <p:extLst>
      <p:ext uri="{BB962C8B-B14F-4D97-AF65-F5344CB8AC3E}">
        <p14:creationId xmlns:p14="http://schemas.microsoft.com/office/powerpoint/2010/main" val="182178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146" y="149805"/>
            <a:ext cx="13169661" cy="137160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Traditional Approach to Marine Biological/Biodiversity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9497" y="4203457"/>
            <a:ext cx="10901493" cy="5431157"/>
          </a:xfrm>
        </p:spPr>
        <p:txBody>
          <a:bodyPr>
            <a:normAutofit/>
          </a:bodyPr>
          <a:lstStyle/>
          <a:p>
            <a:r>
              <a:rPr lang="en-US" sz="3840" dirty="0"/>
              <a:t>Go to sea</a:t>
            </a:r>
          </a:p>
          <a:p>
            <a:r>
              <a:rPr lang="en-US" sz="3840" dirty="0"/>
              <a:t>Collect samples, multiple nets, etc.</a:t>
            </a:r>
          </a:p>
          <a:p>
            <a:r>
              <a:rPr lang="en-US" sz="3840" dirty="0"/>
              <a:t>Process samples visually (species and abundance, etc.)</a:t>
            </a:r>
          </a:p>
          <a:p>
            <a:r>
              <a:rPr lang="en-US" sz="3840" dirty="0"/>
              <a:t>Synthesize information over years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B906BC-5185-7042-8ABC-7EAF511C9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90" y="1680876"/>
            <a:ext cx="3734360" cy="2433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98F31D-3976-194D-922B-5632038F6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10" y="5852162"/>
            <a:ext cx="3375570" cy="2246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A08C7C-7859-924C-B5E4-72D344B59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962" y="2145212"/>
            <a:ext cx="2651792" cy="19695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B012B8-AA78-F641-9FB3-6FFC5D5BA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2805" y="1794849"/>
            <a:ext cx="4311466" cy="286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3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22" y="789379"/>
            <a:ext cx="13167360" cy="1371600"/>
          </a:xfrm>
        </p:spPr>
        <p:txBody>
          <a:bodyPr>
            <a:normAutofit/>
          </a:bodyPr>
          <a:lstStyle/>
          <a:p>
            <a:r>
              <a:rPr lang="en-US" sz="5120" dirty="0"/>
              <a:t>A new set of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294" y="2160979"/>
            <a:ext cx="11302488" cy="54662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Near real-time information (i.e. moorings on the TOGA-TAO array are used to track El Niño) requires continuous presence.</a:t>
            </a:r>
          </a:p>
          <a:p>
            <a:r>
              <a:rPr lang="en-US" dirty="0"/>
              <a:t>Globally distributed information (i.e. Argo floats track the distribution of heat and salt) requires smaller and lower cost platforms</a:t>
            </a:r>
          </a:p>
          <a:p>
            <a:r>
              <a:rPr lang="en-US" dirty="0"/>
              <a:t>Multidisciplinary (wind to microbes to whales) real-time and large scale information (i.e. how can we tell if Life in the Sea is changing and why), requires a new model</a:t>
            </a:r>
          </a:p>
          <a:p>
            <a:r>
              <a:rPr lang="en-US" dirty="0"/>
              <a:t>Emerging technologies: autonomous cameras, sound, environmental DNA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FAAB9-D087-E64A-A64A-5F69B2D4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254762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1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5" name="Object 2"/>
          <p:cNvGraphicFramePr>
            <a:graphicFrameLocks/>
          </p:cNvGraphicFramePr>
          <p:nvPr/>
        </p:nvGraphicFramePr>
        <p:xfrm>
          <a:off x="196342" y="1159282"/>
          <a:ext cx="7273290" cy="7235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6870700" imgH="9766300" progId="Photoshop.Image.3">
                  <p:embed/>
                </p:oleObj>
              </mc:Choice>
              <mc:Fallback>
                <p:oleObj name="Image" r:id="rId3" imgW="6870700" imgH="9766300" progId="Photoshop.Image.3">
                  <p:embed/>
                  <p:pic>
                    <p:nvPicPr>
                      <p:cNvPr id="16385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342" y="1159282"/>
                        <a:ext cx="7273290" cy="7235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4082" y="3116858"/>
            <a:ext cx="1233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Iron (Fe)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751" y="7689766"/>
            <a:ext cx="4344459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60" dirty="0"/>
              <a:t>Modified during 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7547" y="135133"/>
            <a:ext cx="12398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California Current is an Eastern Boundary Upwelling System where ocean fertilization, productivity, forage fish acidity and hypoxia are enhanced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92E09B-6437-AF42-7AAC-460F5607D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372" y="1203087"/>
            <a:ext cx="5740315" cy="22369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7AFD3F-C8A4-676C-2125-E96D46965A42}"/>
              </a:ext>
            </a:extLst>
          </p:cNvPr>
          <p:cNvSpPr txBox="1"/>
          <p:nvPr/>
        </p:nvSpPr>
        <p:spPr>
          <a:xfrm>
            <a:off x="9532407" y="2087736"/>
            <a:ext cx="3731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Seasonal upwelling, spatially variable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EA89DE-64BF-A449-AF03-EFB79EDABA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05" r="53226"/>
          <a:stretch/>
        </p:blipFill>
        <p:spPr>
          <a:xfrm>
            <a:off x="9158519" y="3538646"/>
            <a:ext cx="4105278" cy="48697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D75AE4-66A8-EE91-865D-8D3704A75C6D}"/>
              </a:ext>
            </a:extLst>
          </p:cNvPr>
          <p:cNvSpPr txBox="1"/>
          <p:nvPr/>
        </p:nvSpPr>
        <p:spPr>
          <a:xfrm>
            <a:off x="7732927" y="3822193"/>
            <a:ext cx="1585819" cy="3637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dirty="0"/>
              <a:t>Washington</a:t>
            </a:r>
          </a:p>
          <a:p>
            <a:endParaRPr lang="en-US" sz="1920" dirty="0"/>
          </a:p>
          <a:p>
            <a:endParaRPr lang="en-US" sz="1920" dirty="0"/>
          </a:p>
          <a:p>
            <a:r>
              <a:rPr lang="en-US" sz="1920" dirty="0"/>
              <a:t>Humboldt</a:t>
            </a:r>
          </a:p>
          <a:p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r>
              <a:rPr lang="en-US" sz="1920" dirty="0"/>
              <a:t>Monterey Bay</a:t>
            </a:r>
          </a:p>
          <a:p>
            <a:endParaRPr lang="en-US" sz="1920" dirty="0"/>
          </a:p>
          <a:p>
            <a:endParaRPr lang="en-US" sz="1920" dirty="0"/>
          </a:p>
          <a:p>
            <a:r>
              <a:rPr lang="en-US" sz="1920" dirty="0"/>
              <a:t>Southern Cal</a:t>
            </a:r>
          </a:p>
          <a:p>
            <a:endParaRPr lang="en-US" sz="19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3612567E-E2A9-B2E0-AF00-07EC54419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1" y="1789636"/>
            <a:ext cx="184731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80"/>
          </a:p>
        </p:txBody>
      </p:sp>
      <p:graphicFrame>
        <p:nvGraphicFramePr>
          <p:cNvPr id="36866" name="Object 3">
            <a:extLst>
              <a:ext uri="{FF2B5EF4-FFF2-40B4-BE49-F238E27FC236}">
                <a16:creationId xmlns:a16="http://schemas.microsoft.com/office/drawing/2014/main" id="{B40B4AA1-F679-82BF-F143-DD7C67B527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475159"/>
              </p:ext>
            </p:extLst>
          </p:nvPr>
        </p:nvGraphicFramePr>
        <p:xfrm>
          <a:off x="7421474" y="-17146"/>
          <a:ext cx="7600816" cy="7980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36866" name="Object 3">
                        <a:extLst>
                          <a:ext uri="{FF2B5EF4-FFF2-40B4-BE49-F238E27FC236}">
                            <a16:creationId xmlns:a16="http://schemas.microsoft.com/office/drawing/2014/main" id="{B40B4AA1-F679-82BF-F143-DD7C67B527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1474" y="-17146"/>
                        <a:ext cx="7600816" cy="7980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849EF0B6-FAA9-0B1E-B780-A25380AA95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567928"/>
              </p:ext>
            </p:extLst>
          </p:nvPr>
        </p:nvGraphicFramePr>
        <p:xfrm>
          <a:off x="0" y="1"/>
          <a:ext cx="7497715" cy="7963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4" imgW="4572000" imgH="3429000" progId="PowerPoint.Slide.8">
                  <p:embed/>
                </p:oleObj>
              </mc:Choice>
              <mc:Fallback>
                <p:oleObj name="Slide" r:id="rId4" imgW="4572000" imgH="3429000" progId="PowerPoint.Slide.8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DBCC0A85-92DF-C626-D858-A972A212A2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7497715" cy="79637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BF5B5DD-7AD6-F0DA-24BE-0A6F4B22AB6B}"/>
              </a:ext>
            </a:extLst>
          </p:cNvPr>
          <p:cNvSpPr/>
          <p:nvPr/>
        </p:nvSpPr>
        <p:spPr>
          <a:xfrm>
            <a:off x="163285" y="7560129"/>
            <a:ext cx="14630400" cy="40357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Biodiversity “observed” visually, with genes, and sound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09C3FEF-2BA7-AC8A-B5BF-FAFD11E13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98" y="716422"/>
            <a:ext cx="6012397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BAC22F1-1311-8D86-B8A4-338C61917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85" y="4474029"/>
            <a:ext cx="601239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4117DAB-93C7-C843-20B3-88E3A9C72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350" y="4457708"/>
            <a:ext cx="6012397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8871781-5172-F562-0186-26DADE89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117" y="826379"/>
            <a:ext cx="601239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35BE6D-D591-46D2-3F85-725CE157A779}"/>
              </a:ext>
            </a:extLst>
          </p:cNvPr>
          <p:cNvSpPr txBox="1"/>
          <p:nvPr/>
        </p:nvSpPr>
        <p:spPr>
          <a:xfrm>
            <a:off x="1186872" y="131647"/>
            <a:ext cx="13052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From microscopy we know plankton is highly seasonable in California Current</a:t>
            </a:r>
          </a:p>
        </p:txBody>
      </p:sp>
    </p:spTree>
    <p:extLst>
      <p:ext uri="{BB962C8B-B14F-4D97-AF65-F5344CB8AC3E}">
        <p14:creationId xmlns:p14="http://schemas.microsoft.com/office/powerpoint/2010/main" val="4007051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17F5B-EA5D-17E3-2DCD-63D865BB6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1" y="1182580"/>
            <a:ext cx="7692272" cy="6992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836094-BD4C-BA84-9DB9-3DC9BD2A6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277" y="2"/>
            <a:ext cx="7442419" cy="2236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DD78FE-5F59-ED07-48D9-53AA4FDAB2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228"/>
          <a:stretch/>
        </p:blipFill>
        <p:spPr>
          <a:xfrm>
            <a:off x="7881627" y="289975"/>
            <a:ext cx="5942299" cy="44747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078B8C-0D86-485E-88BA-843B4A2BC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7987" y="4468209"/>
            <a:ext cx="6139059" cy="38728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7B0E49-322E-A165-6F20-D9264E5E5C1F}"/>
              </a:ext>
            </a:extLst>
          </p:cNvPr>
          <p:cNvSpPr txBox="1"/>
          <p:nvPr/>
        </p:nvSpPr>
        <p:spPr>
          <a:xfrm>
            <a:off x="296559" y="7734309"/>
            <a:ext cx="659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A5A6F-9491-3EDD-9675-577745AEE426}"/>
              </a:ext>
            </a:extLst>
          </p:cNvPr>
          <p:cNvSpPr txBox="1"/>
          <p:nvPr/>
        </p:nvSpPr>
        <p:spPr>
          <a:xfrm>
            <a:off x="6155324" y="7780437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73B8BB-538E-B290-0BC5-2509BC0A4FC1}"/>
              </a:ext>
            </a:extLst>
          </p:cNvPr>
          <p:cNvSpPr txBox="1"/>
          <p:nvPr/>
        </p:nvSpPr>
        <p:spPr>
          <a:xfrm>
            <a:off x="1509811" y="2152502"/>
            <a:ext cx="5153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Upwelling community from eDNA, copepods, diatoms (COI or18S)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255867-A8D1-D8A5-A593-F620B5083F79}"/>
              </a:ext>
            </a:extLst>
          </p:cNvPr>
          <p:cNvSpPr txBox="1"/>
          <p:nvPr/>
        </p:nvSpPr>
        <p:spPr>
          <a:xfrm>
            <a:off x="1561890" y="7152160"/>
            <a:ext cx="2984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SoCal is different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E0BA1A-ED05-ED02-9AC9-A0B2F9BF11DA}"/>
              </a:ext>
            </a:extLst>
          </p:cNvPr>
          <p:cNvSpPr txBox="1"/>
          <p:nvPr/>
        </p:nvSpPr>
        <p:spPr>
          <a:xfrm>
            <a:off x="8292343" y="2092333"/>
            <a:ext cx="757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BC9883-B820-A9AF-11D8-2E1C16E290E4}"/>
              </a:ext>
            </a:extLst>
          </p:cNvPr>
          <p:cNvSpPr txBox="1"/>
          <p:nvPr/>
        </p:nvSpPr>
        <p:spPr>
          <a:xfrm>
            <a:off x="12574013" y="2152502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B6B29B-4FA1-8720-722C-B5D2331E5656}"/>
              </a:ext>
            </a:extLst>
          </p:cNvPr>
          <p:cNvSpPr txBox="1"/>
          <p:nvPr/>
        </p:nvSpPr>
        <p:spPr>
          <a:xfrm>
            <a:off x="12060200" y="289975"/>
            <a:ext cx="1763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Anchovy stomachs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539E36-683D-E795-82BF-C11570087E3F}"/>
              </a:ext>
            </a:extLst>
          </p:cNvPr>
          <p:cNvSpPr txBox="1"/>
          <p:nvPr/>
        </p:nvSpPr>
        <p:spPr>
          <a:xfrm>
            <a:off x="5724187" y="3762207"/>
            <a:ext cx="1680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Water samples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BD8DFD-F8D3-F44C-13F8-03B0294F3A35}"/>
              </a:ext>
            </a:extLst>
          </p:cNvPr>
          <p:cNvSpPr txBox="1"/>
          <p:nvPr/>
        </p:nvSpPr>
        <p:spPr>
          <a:xfrm>
            <a:off x="8410971" y="43752"/>
            <a:ext cx="3476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/>
              <a:t>Pseudocalanus</a:t>
            </a:r>
            <a:r>
              <a:rPr lang="en-US" sz="2800" i="1" dirty="0"/>
              <a:t> </a:t>
            </a:r>
            <a:r>
              <a:rPr lang="en-US" sz="2800" i="1" dirty="0" err="1"/>
              <a:t>mimus</a:t>
            </a:r>
            <a:r>
              <a:rPr lang="en-US" sz="28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9973E0-EBF3-84D8-A7B4-2E59EF0A2F03}"/>
              </a:ext>
            </a:extLst>
          </p:cNvPr>
          <p:cNvSpPr txBox="1"/>
          <p:nvPr/>
        </p:nvSpPr>
        <p:spPr>
          <a:xfrm>
            <a:off x="13088287" y="3363910"/>
            <a:ext cx="1301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Rotifers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1A305E-D638-8548-F40C-65176CBFD014}"/>
              </a:ext>
            </a:extLst>
          </p:cNvPr>
          <p:cNvSpPr txBox="1"/>
          <p:nvPr/>
        </p:nvSpPr>
        <p:spPr>
          <a:xfrm>
            <a:off x="9339243" y="7316843"/>
            <a:ext cx="288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Condition factor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40A7A7-8717-B49D-EBEC-CC4752143269}"/>
              </a:ext>
            </a:extLst>
          </p:cNvPr>
          <p:cNvSpPr txBox="1"/>
          <p:nvPr/>
        </p:nvSpPr>
        <p:spPr>
          <a:xfrm>
            <a:off x="8292343" y="2644482"/>
            <a:ext cx="28311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Fish caught at depth during day, diet similar  to surface/C1 eDNA not  deep eDNA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6DAC89-9277-4F25-1A7E-72D46A36B03C}"/>
              </a:ext>
            </a:extLst>
          </p:cNvPr>
          <p:cNvSpPr txBox="1"/>
          <p:nvPr/>
        </p:nvSpPr>
        <p:spPr>
          <a:xfrm>
            <a:off x="1879119" y="920411"/>
            <a:ext cx="4013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Plankton in Central California seasonal driven by upwelling</a:t>
            </a:r>
          </a:p>
        </p:txBody>
      </p:sp>
    </p:spTree>
    <p:extLst>
      <p:ext uri="{BB962C8B-B14F-4D97-AF65-F5344CB8AC3E}">
        <p14:creationId xmlns:p14="http://schemas.microsoft.com/office/powerpoint/2010/main" val="41004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42868</TotalTime>
  <Words>686</Words>
  <Application>Microsoft Macintosh PowerPoint</Application>
  <PresentationFormat>Custom</PresentationFormat>
  <Paragraphs>112</Paragraphs>
  <Slides>18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Helvetica Neue</vt:lpstr>
      <vt:lpstr>Times New Roman</vt:lpstr>
      <vt:lpstr>Office Theme</vt:lpstr>
      <vt:lpstr>Image</vt:lpstr>
      <vt:lpstr>Slide</vt:lpstr>
      <vt:lpstr>Observing Life in the California Current</vt:lpstr>
      <vt:lpstr>Monterey Bay Time Series</vt:lpstr>
      <vt:lpstr>PowerPoint Presentation</vt:lpstr>
      <vt:lpstr>Traditional Approach to Marine Biological/Biodiversity Monitoring</vt:lpstr>
      <vt:lpstr>A new set of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Monterey Bay Time Series</vt:lpstr>
      <vt:lpstr>PowerPoint Presentation</vt:lpstr>
      <vt:lpstr>PowerPoint Presentation</vt:lpstr>
      <vt:lpstr>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variability and change: time series observations from a coastal ocean</dc:title>
  <dc:creator>Francisco Chavez</dc:creator>
  <cp:lastModifiedBy>Francisco Chavez</cp:lastModifiedBy>
  <cp:revision>113</cp:revision>
  <cp:lastPrinted>2026-01-26T20:50:58Z</cp:lastPrinted>
  <dcterms:created xsi:type="dcterms:W3CDTF">2018-06-22T16:19:17Z</dcterms:created>
  <dcterms:modified xsi:type="dcterms:W3CDTF">2026-01-27T16:50:21Z</dcterms:modified>
</cp:coreProperties>
</file>