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4536" r:id="rId2"/>
    <p:sldId id="4535" r:id="rId3"/>
    <p:sldId id="4522" r:id="rId4"/>
    <p:sldId id="870" r:id="rId5"/>
    <p:sldId id="291" r:id="rId6"/>
    <p:sldId id="265" r:id="rId7"/>
    <p:sldId id="4525" r:id="rId8"/>
    <p:sldId id="4534" r:id="rId9"/>
    <p:sldId id="836" r:id="rId10"/>
    <p:sldId id="2462" r:id="rId11"/>
    <p:sldId id="781" r:id="rId12"/>
    <p:sldId id="4524" r:id="rId13"/>
    <p:sldId id="4517" r:id="rId14"/>
    <p:sldId id="838" r:id="rId15"/>
    <p:sldId id="441" r:id="rId16"/>
    <p:sldId id="268" r:id="rId17"/>
    <p:sldId id="439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119"/>
    <p:restoredTop sz="79667"/>
  </p:normalViewPr>
  <p:slideViewPr>
    <p:cSldViewPr snapToGrid="0">
      <p:cViewPr varScale="1">
        <p:scale>
          <a:sx n="116" d="100"/>
          <a:sy n="116" d="100"/>
        </p:scale>
        <p:origin x="1240" y="192"/>
      </p:cViewPr>
      <p:guideLst/>
    </p:cSldViewPr>
  </p:slideViewPr>
  <p:notesTextViewPr>
    <p:cViewPr>
      <p:scale>
        <a:sx n="1" d="1"/>
        <a:sy n="1" d="1"/>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05BEDC-EA1E-9E46-8DDB-67893C869C19}" type="datetimeFigureOut">
              <a:rPr lang="en-US" smtClean="0"/>
              <a:t>1/26/26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DCC78F-5478-B544-A0B0-E535C15B17FF}" type="slidenum">
              <a:rPr lang="en-US" smtClean="0"/>
              <a:t>‹#›</a:t>
            </a:fld>
            <a:endParaRPr lang="en-US"/>
          </a:p>
        </p:txBody>
      </p:sp>
    </p:spTree>
    <p:extLst>
      <p:ext uri="{BB962C8B-B14F-4D97-AF65-F5344CB8AC3E}">
        <p14:creationId xmlns:p14="http://schemas.microsoft.com/office/powerpoint/2010/main" val="19145225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C52D3-8324-F402-E883-AC6E00F2036E}"/>
            </a:ext>
          </a:extLst>
        </p:cNvPr>
        <p:cNvGrpSpPr/>
        <p:nvPr/>
      </p:nvGrpSpPr>
      <p:grpSpPr>
        <a:xfrm>
          <a:off x="0" y="0"/>
          <a:ext cx="0" cy="0"/>
          <a:chOff x="0" y="0"/>
          <a:chExt cx="0" cy="0"/>
        </a:xfrm>
      </p:grpSpPr>
      <p:sp>
        <p:nvSpPr>
          <p:cNvPr id="7" name="Rectangle 7">
            <a:extLst>
              <a:ext uri="{FF2B5EF4-FFF2-40B4-BE49-F238E27FC236}">
                <a16:creationId xmlns:a16="http://schemas.microsoft.com/office/drawing/2014/main" id="{81F0C1CE-3714-38BF-2603-C4A564971E6A}"/>
              </a:ext>
            </a:extLst>
          </p:cNvPr>
          <p:cNvSpPr>
            <a:spLocks noGrp="1" noChangeArrowheads="1"/>
          </p:cNvSpPr>
          <p:nvPr>
            <p:ph type="sldNum" sz="quarter" idx="5"/>
          </p:nvPr>
        </p:nvSpPr>
        <p:spPr>
          <a:ln/>
        </p:spPr>
        <p:txBody>
          <a:bodyPr/>
          <a:lstStyle/>
          <a:p>
            <a:fld id="{21724CB3-C34A-4D6A-9F63-F060791CEA49}" type="slidenum">
              <a:rPr lang="en-US"/>
              <a:pPr/>
              <a:t>2</a:t>
            </a:fld>
            <a:endParaRPr lang="en-US"/>
          </a:p>
        </p:txBody>
      </p:sp>
      <p:sp>
        <p:nvSpPr>
          <p:cNvPr id="8194" name="Rectangle 2">
            <a:extLst>
              <a:ext uri="{FF2B5EF4-FFF2-40B4-BE49-F238E27FC236}">
                <a16:creationId xmlns:a16="http://schemas.microsoft.com/office/drawing/2014/main" id="{0B5BA78F-DEA6-D495-4961-65630A3CCEFA}"/>
              </a:ext>
            </a:extLst>
          </p:cNvPr>
          <p:cNvSpPr>
            <a:spLocks noGrp="1" noRot="1" noChangeAspect="1" noChangeArrowheads="1" noTextEdit="1"/>
          </p:cNvSpPr>
          <p:nvPr>
            <p:ph type="sldImg"/>
          </p:nvPr>
        </p:nvSpPr>
        <p:spPr>
          <a:xfrm>
            <a:off x="381000" y="685800"/>
            <a:ext cx="6096000" cy="3429000"/>
          </a:xfrm>
          <a:ln/>
        </p:spPr>
      </p:sp>
      <p:sp>
        <p:nvSpPr>
          <p:cNvPr id="8195" name="Rectangle 3">
            <a:extLst>
              <a:ext uri="{FF2B5EF4-FFF2-40B4-BE49-F238E27FC236}">
                <a16:creationId xmlns:a16="http://schemas.microsoft.com/office/drawing/2014/main" id="{52497C56-5557-1CA0-6FBD-B2A9EC1A0ABE}"/>
              </a:ext>
            </a:extLst>
          </p:cNvPr>
          <p:cNvSpPr>
            <a:spLocks noGrp="1" noChangeArrowheads="1"/>
          </p:cNvSpPr>
          <p:nvPr>
            <p:ph type="body" idx="1"/>
          </p:nvPr>
        </p:nvSpPr>
        <p:spPr>
          <a:xfrm>
            <a:off x="914400" y="4343400"/>
            <a:ext cx="5029200" cy="4114800"/>
          </a:xfrm>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i="1" dirty="0"/>
              <a:t>Ginger </a:t>
            </a:r>
            <a:r>
              <a:rPr lang="en-US" sz="1200" b="1" i="1" dirty="0" err="1"/>
              <a:t>Armburst</a:t>
            </a:r>
            <a:r>
              <a:rPr lang="en-US" sz="1200" b="1" i="1" dirty="0"/>
              <a:t> and John Delany at UW had this illustration made in 2005. Where they envisioned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i="1"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1" i="1" dirty="0"/>
              <a:t>Retrieve information from the field directly</a:t>
            </a:r>
            <a:r>
              <a:rPr lang="en-US" sz="1200" dirty="0"/>
              <a:t>, under natural conditions, and </a:t>
            </a:r>
            <a:r>
              <a:rPr lang="en-US" sz="1200" b="1" i="1" dirty="0"/>
              <a:t>eliminate the traditional requirement for shore-side analyses </a:t>
            </a:r>
            <a:r>
              <a:rPr lang="en-US" sz="1200" i="1" dirty="0"/>
              <a:t>of retrieved samples</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i="1"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1" i="1" dirty="0"/>
              <a:t>Based on outcomes of a DOE workshop with a microbiology focus</a:t>
            </a:r>
            <a:endParaRPr lang="en-US" sz="1200" b="1" dirty="0"/>
          </a:p>
          <a:p>
            <a:endParaRPr lang="en-US" dirty="0"/>
          </a:p>
        </p:txBody>
      </p:sp>
    </p:spTree>
    <p:extLst>
      <p:ext uri="{BB962C8B-B14F-4D97-AF65-F5344CB8AC3E}">
        <p14:creationId xmlns:p14="http://schemas.microsoft.com/office/powerpoint/2010/main" val="42625637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DCC78F-5478-B544-A0B0-E535C15B17FF}" type="slidenum">
              <a:rPr lang="en-US" smtClean="0"/>
              <a:t>13</a:t>
            </a:fld>
            <a:endParaRPr lang="en-US"/>
          </a:p>
        </p:txBody>
      </p:sp>
    </p:spTree>
    <p:extLst>
      <p:ext uri="{BB962C8B-B14F-4D97-AF65-F5344CB8AC3E}">
        <p14:creationId xmlns:p14="http://schemas.microsoft.com/office/powerpoint/2010/main" val="9195638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When we begin to start deploying these types of instruments on autonomous surface </a:t>
            </a:r>
            <a:r>
              <a:rPr lang="en-US" dirty="0" err="1"/>
              <a:t>vehichles</a:t>
            </a:r>
            <a:r>
              <a:rPr lang="en-US" dirty="0"/>
              <a:t>, such as </a:t>
            </a:r>
            <a:r>
              <a:rPr lang="en-US" dirty="0" err="1"/>
              <a:t>Saildrone</a:t>
            </a:r>
            <a:r>
              <a:rPr lang="en-US" dirty="0"/>
              <a:t> surveyor here we can increase the spatial coverage of biodiversity observation through eDNA. Here I am showing a deployment of the ESP onboard the </a:t>
            </a:r>
            <a:r>
              <a:rPr lang="en-US" dirty="0" err="1"/>
              <a:t>Saildrone</a:t>
            </a:r>
            <a:r>
              <a:rPr lang="en-US" dirty="0"/>
              <a:t> Survey on a deployment from </a:t>
            </a:r>
            <a:r>
              <a:rPr lang="en-US" dirty="0" err="1"/>
              <a:t>Califronia</a:t>
            </a:r>
            <a:r>
              <a:rPr lang="en-US" dirty="0"/>
              <a:t> to Hawaii, where we collected 52 eDNA samples over 4200 km and the result relative abundance of taxa returned through metabarcoding of CO1 and we can drill down into the metabarcoding data to investigate changes in the cnidarian population of the transect. </a:t>
            </a:r>
          </a:p>
          <a:p>
            <a:endParaRPr lang="en-US" dirty="0"/>
          </a:p>
          <a:p>
            <a:r>
              <a:rPr lang="en-US" dirty="0"/>
              <a:t>Coupling these autonomous eDNA samplers with autonomous surface </a:t>
            </a:r>
            <a:r>
              <a:rPr lang="en-US" dirty="0" err="1"/>
              <a:t>vehichle</a:t>
            </a:r>
            <a:r>
              <a:rPr lang="en-US" dirty="0"/>
              <a:t> like </a:t>
            </a:r>
            <a:r>
              <a:rPr lang="en-US" dirty="0" err="1"/>
              <a:t>saildrone</a:t>
            </a:r>
            <a:r>
              <a:rPr lang="en-US" dirty="0"/>
              <a:t> surveyor is providing the ability to collect biodiversity data with eDNA over large spatial areas. </a:t>
            </a:r>
          </a:p>
          <a:p>
            <a:endParaRPr lang="en-US" dirty="0"/>
          </a:p>
          <a:p>
            <a:r>
              <a:rPr lang="en-US" dirty="0"/>
              <a:t>Rodney </a:t>
            </a:r>
            <a:r>
              <a:rPr lang="en-US" dirty="0" err="1"/>
              <a:t>saildrone</a:t>
            </a:r>
            <a:r>
              <a:rPr lang="en-US" dirty="0"/>
              <a:t> testing technology for Aleutians.</a:t>
            </a:r>
          </a:p>
          <a:p>
            <a:endParaRPr lang="en-US" dirty="0"/>
          </a:p>
        </p:txBody>
      </p:sp>
      <p:sp>
        <p:nvSpPr>
          <p:cNvPr id="4" name="Slide Number Placeholder 3"/>
          <p:cNvSpPr>
            <a:spLocks noGrp="1"/>
          </p:cNvSpPr>
          <p:nvPr>
            <p:ph type="sldNum" sz="quarter" idx="5"/>
          </p:nvPr>
        </p:nvSpPr>
        <p:spPr/>
        <p:txBody>
          <a:bodyPr/>
          <a:lstStyle/>
          <a:p>
            <a:fld id="{833D612F-8040-3A47-B976-B7146A2FD21B}" type="slidenum">
              <a:rPr lang="en-US" smtClean="0"/>
              <a:t>14</a:t>
            </a:fld>
            <a:endParaRPr lang="en-US"/>
          </a:p>
        </p:txBody>
      </p:sp>
    </p:spTree>
    <p:extLst>
      <p:ext uri="{BB962C8B-B14F-4D97-AF65-F5344CB8AC3E}">
        <p14:creationId xmlns:p14="http://schemas.microsoft.com/office/powerpoint/2010/main" val="35076912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from Neah’s Mission Posts: 2/22/23</a:t>
            </a:r>
          </a:p>
          <a:p>
            <a:endParaRPr lang="en-US" dirty="0"/>
          </a:p>
          <a:p>
            <a:r>
              <a:rPr lang="en-US" dirty="0"/>
              <a:t>At least 50% of the area was previously unmapped</a:t>
            </a:r>
          </a:p>
          <a:p>
            <a:endParaRPr lang="en-US" dirty="0"/>
          </a:p>
          <a:p>
            <a:r>
              <a:rPr lang="en-US" dirty="0"/>
              <a:t>1.5 X size of Massachusetts</a:t>
            </a:r>
          </a:p>
          <a:p>
            <a:r>
              <a:rPr lang="en-US" dirty="0"/>
              <a:t>20 X size Luxemburg</a:t>
            </a:r>
          </a:p>
          <a:p>
            <a:endParaRPr lang="en-US" dirty="0"/>
          </a:p>
          <a:p>
            <a:r>
              <a:rPr lang="en-US" dirty="0"/>
              <a:t>August 2022 – February 2023</a:t>
            </a:r>
          </a:p>
          <a:p>
            <a:r>
              <a:rPr lang="en-US" dirty="0"/>
              <a:t>45,000 km</a:t>
            </a:r>
            <a:r>
              <a:rPr lang="en-US" baseline="30000" dirty="0"/>
              <a:t>2</a:t>
            </a:r>
            <a:r>
              <a:rPr lang="en-US" dirty="0"/>
              <a:t> seafloor mapped over 96 mapping days</a:t>
            </a:r>
          </a:p>
          <a:p>
            <a:r>
              <a:rPr lang="en-US" dirty="0"/>
              <a:t>163 eDNA samples collected over 17,000 km traveled</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All performed autonomously, overseen by pilots all throughout the US.</a:t>
            </a:r>
          </a:p>
          <a:p>
            <a:endParaRPr lang="en-US" dirty="0"/>
          </a:p>
        </p:txBody>
      </p:sp>
      <p:sp>
        <p:nvSpPr>
          <p:cNvPr id="4" name="Slide Number Placeholder 3"/>
          <p:cNvSpPr>
            <a:spLocks noGrp="1"/>
          </p:cNvSpPr>
          <p:nvPr>
            <p:ph type="sldNum" sz="quarter" idx="5"/>
          </p:nvPr>
        </p:nvSpPr>
        <p:spPr/>
        <p:txBody>
          <a:bodyPr/>
          <a:lstStyle/>
          <a:p>
            <a:fld id="{D3307378-CF5A-5C47-9A82-199232DC39B4}" type="slidenum">
              <a:rPr lang="en-US" smtClean="0"/>
              <a:t>15</a:t>
            </a:fld>
            <a:endParaRPr lang="en-US"/>
          </a:p>
        </p:txBody>
      </p:sp>
    </p:spTree>
    <p:extLst>
      <p:ext uri="{BB962C8B-B14F-4D97-AF65-F5344CB8AC3E}">
        <p14:creationId xmlns:p14="http://schemas.microsoft.com/office/powerpoint/2010/main" val="21730400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expedition focused on a 300nm region of the Aleutian Islands west of Dutch Harbor. Filtration of eDNA samples occurred while SD-1200 was underway and mapping the seafloor in priority areas identified by X.  An example of the mapping path of </a:t>
            </a:r>
            <a:r>
              <a:rPr lang="en-US" dirty="0" err="1"/>
              <a:t>Amlia</a:t>
            </a:r>
            <a:r>
              <a:rPr lang="en-US" dirty="0"/>
              <a:t> Basin and the location of eDNA samples collected. </a:t>
            </a:r>
          </a:p>
          <a:p>
            <a:endParaRPr lang="en-US" dirty="0"/>
          </a:p>
          <a:p>
            <a:r>
              <a:rPr lang="en-US" dirty="0"/>
              <a:t>US Department of Interior:  Bureau of Ocean Energy Management</a:t>
            </a:r>
          </a:p>
          <a:p>
            <a:endParaRPr lang="en-US" dirty="0"/>
          </a:p>
          <a:p>
            <a:r>
              <a:rPr lang="en-US" dirty="0"/>
              <a:t>300nm from Dutch Harbor to Western point </a:t>
            </a:r>
            <a:r>
              <a:rPr lang="en-US" dirty="0" err="1"/>
              <a:t>Amlia</a:t>
            </a:r>
            <a:r>
              <a:rPr lang="en-US" dirty="0"/>
              <a:t> Basin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August 12 to October 3. Sampling within Aleutian Chain</a:t>
            </a:r>
          </a:p>
          <a:p>
            <a:r>
              <a:rPr lang="en-US" dirty="0"/>
              <a:t>Winds up to 40+ </a:t>
            </a:r>
            <a:r>
              <a:rPr lang="en-US" dirty="0" err="1"/>
              <a:t>kn</a:t>
            </a:r>
            <a:r>
              <a:rPr lang="en-US" dirty="0"/>
              <a:t> and gusts to 50+ </a:t>
            </a:r>
            <a:r>
              <a:rPr lang="en-US" dirty="0" err="1"/>
              <a:t>kn</a:t>
            </a:r>
            <a:r>
              <a:rPr lang="en-US" dirty="0"/>
              <a:t> (58 mph)</a:t>
            </a:r>
          </a:p>
          <a:p>
            <a:r>
              <a:rPr lang="en-US" dirty="0"/>
              <a:t>Seas up to 8+ m (26 ft)</a:t>
            </a:r>
          </a:p>
          <a:p>
            <a:endParaRPr lang="en-US" dirty="0"/>
          </a:p>
          <a:p>
            <a:r>
              <a:rPr lang="en-US" dirty="0"/>
              <a:t>Still sampling during as transit back to Alameda.  </a:t>
            </a:r>
          </a:p>
          <a:p>
            <a:endParaRPr lang="en-US" dirty="0"/>
          </a:p>
          <a:p>
            <a:endParaRPr lang="en-US" dirty="0"/>
          </a:p>
        </p:txBody>
      </p:sp>
      <p:sp>
        <p:nvSpPr>
          <p:cNvPr id="4" name="Slide Number Placeholder 3"/>
          <p:cNvSpPr>
            <a:spLocks noGrp="1"/>
          </p:cNvSpPr>
          <p:nvPr>
            <p:ph type="sldNum" sz="quarter" idx="5"/>
          </p:nvPr>
        </p:nvSpPr>
        <p:spPr/>
        <p:txBody>
          <a:bodyPr/>
          <a:lstStyle/>
          <a:p>
            <a:fld id="{F331B8FE-E80F-4A40-9802-E7BD4DC76D65}" type="slidenum">
              <a:rPr lang="en-US" smtClean="0"/>
              <a:t>16</a:t>
            </a:fld>
            <a:endParaRPr lang="en-US"/>
          </a:p>
        </p:txBody>
      </p:sp>
    </p:spTree>
    <p:extLst>
      <p:ext uri="{BB962C8B-B14F-4D97-AF65-F5344CB8AC3E}">
        <p14:creationId xmlns:p14="http://schemas.microsoft.com/office/powerpoint/2010/main" val="31915865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DCC78F-5478-B544-A0B0-E535C15B17FF}" type="slidenum">
              <a:rPr lang="en-US" smtClean="0"/>
              <a:t>17</a:t>
            </a:fld>
            <a:endParaRPr lang="en-US"/>
          </a:p>
        </p:txBody>
      </p:sp>
    </p:spTree>
    <p:extLst>
      <p:ext uri="{BB962C8B-B14F-4D97-AF65-F5344CB8AC3E}">
        <p14:creationId xmlns:p14="http://schemas.microsoft.com/office/powerpoint/2010/main" val="2847487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9DE8B-822C-7FF7-334B-2C769AAC8D0B}"/>
            </a:ext>
          </a:extLst>
        </p:cNvPr>
        <p:cNvGrpSpPr/>
        <p:nvPr/>
      </p:nvGrpSpPr>
      <p:grpSpPr>
        <a:xfrm>
          <a:off x="0" y="0"/>
          <a:ext cx="0" cy="0"/>
          <a:chOff x="0" y="0"/>
          <a:chExt cx="0" cy="0"/>
        </a:xfrm>
      </p:grpSpPr>
      <p:sp>
        <p:nvSpPr>
          <p:cNvPr id="7" name="Rectangle 7">
            <a:extLst>
              <a:ext uri="{FF2B5EF4-FFF2-40B4-BE49-F238E27FC236}">
                <a16:creationId xmlns:a16="http://schemas.microsoft.com/office/drawing/2014/main" id="{399534BD-6F4D-65DE-CD13-8A894C5B56E0}"/>
              </a:ext>
            </a:extLst>
          </p:cNvPr>
          <p:cNvSpPr>
            <a:spLocks noGrp="1" noChangeArrowheads="1"/>
          </p:cNvSpPr>
          <p:nvPr>
            <p:ph type="sldNum" sz="quarter" idx="5"/>
          </p:nvPr>
        </p:nvSpPr>
        <p:spPr>
          <a:ln/>
        </p:spPr>
        <p:txBody>
          <a:bodyPr/>
          <a:lstStyle/>
          <a:p>
            <a:fld id="{21724CB3-C34A-4D6A-9F63-F060791CEA49}" type="slidenum">
              <a:rPr lang="en-US"/>
              <a:pPr/>
              <a:t>3</a:t>
            </a:fld>
            <a:endParaRPr lang="en-US"/>
          </a:p>
        </p:txBody>
      </p:sp>
      <p:sp>
        <p:nvSpPr>
          <p:cNvPr id="8194" name="Rectangle 2">
            <a:extLst>
              <a:ext uri="{FF2B5EF4-FFF2-40B4-BE49-F238E27FC236}">
                <a16:creationId xmlns:a16="http://schemas.microsoft.com/office/drawing/2014/main" id="{5514E94F-A031-AA98-1B97-6E2FC360FC31}"/>
              </a:ext>
            </a:extLst>
          </p:cNvPr>
          <p:cNvSpPr>
            <a:spLocks noGrp="1" noRot="1" noChangeAspect="1" noChangeArrowheads="1" noTextEdit="1"/>
          </p:cNvSpPr>
          <p:nvPr>
            <p:ph type="sldImg"/>
          </p:nvPr>
        </p:nvSpPr>
        <p:spPr>
          <a:xfrm>
            <a:off x="381000" y="685800"/>
            <a:ext cx="6096000" cy="3429000"/>
          </a:xfrm>
          <a:ln/>
        </p:spPr>
      </p:sp>
      <p:sp>
        <p:nvSpPr>
          <p:cNvPr id="8195" name="Rectangle 3">
            <a:extLst>
              <a:ext uri="{FF2B5EF4-FFF2-40B4-BE49-F238E27FC236}">
                <a16:creationId xmlns:a16="http://schemas.microsoft.com/office/drawing/2014/main" id="{63ECCC96-3C62-C6FF-B7AF-AE476B29F6FE}"/>
              </a:ext>
            </a:extLst>
          </p:cNvPr>
          <p:cNvSpPr>
            <a:spLocks noGrp="1" noChangeArrowheads="1"/>
          </p:cNvSpPr>
          <p:nvPr>
            <p:ph type="body" idx="1"/>
          </p:nvPr>
        </p:nvSpPr>
        <p:spPr>
          <a:xfrm>
            <a:off x="914400" y="4343400"/>
            <a:ext cx="5029200" cy="4114800"/>
          </a:xfrm>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i="1" dirty="0"/>
              <a:t>Ginger </a:t>
            </a:r>
            <a:r>
              <a:rPr lang="en-US" sz="1200" b="1" i="1" dirty="0" err="1"/>
              <a:t>Armburst</a:t>
            </a:r>
            <a:r>
              <a:rPr lang="en-US" sz="1200" b="1" i="1" dirty="0"/>
              <a:t> and John Delany at UW had this illustration made a little over a decade ago. Where they envisioned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i="1"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1" i="1" dirty="0"/>
              <a:t>Retrieve information from the field directly</a:t>
            </a:r>
            <a:r>
              <a:rPr lang="en-US" sz="1200" dirty="0"/>
              <a:t>, under natural conditions, and </a:t>
            </a:r>
            <a:r>
              <a:rPr lang="en-US" sz="1200" b="1" i="1" dirty="0"/>
              <a:t>eliminate the traditional requirement for shore-side analyses </a:t>
            </a:r>
            <a:r>
              <a:rPr lang="en-US" sz="1200" i="1" dirty="0"/>
              <a:t>of retrieved samples</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i="1"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1" i="1" dirty="0"/>
              <a:t>Based on outcomes of a DOE workshop with a microbiology focus</a:t>
            </a:r>
            <a:endParaRPr lang="en-US" sz="1200" b="1" dirty="0"/>
          </a:p>
          <a:p>
            <a:endParaRPr lang="en-US" dirty="0"/>
          </a:p>
        </p:txBody>
      </p:sp>
    </p:spTree>
    <p:extLst>
      <p:ext uri="{BB962C8B-B14F-4D97-AF65-F5344CB8AC3E}">
        <p14:creationId xmlns:p14="http://schemas.microsoft.com/office/powerpoint/2010/main" val="12869221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A358EB35-C266-D547-8F43-6F3A49126BA5}" type="slidenum">
              <a:rPr lang="en-US" smtClean="0"/>
              <a:t>4</a:t>
            </a:fld>
            <a:endParaRPr lang="en-US"/>
          </a:p>
        </p:txBody>
      </p:sp>
    </p:spTree>
    <p:extLst>
      <p:ext uri="{BB962C8B-B14F-4D97-AF65-F5344CB8AC3E}">
        <p14:creationId xmlns:p14="http://schemas.microsoft.com/office/powerpoint/2010/main" val="32148848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DCC78F-5478-B544-A0B0-E535C15B17FF}" type="slidenum">
              <a:rPr lang="en-US" smtClean="0"/>
              <a:t>5</a:t>
            </a:fld>
            <a:endParaRPr lang="en-US"/>
          </a:p>
        </p:txBody>
      </p:sp>
    </p:spTree>
    <p:extLst>
      <p:ext uri="{BB962C8B-B14F-4D97-AF65-F5344CB8AC3E}">
        <p14:creationId xmlns:p14="http://schemas.microsoft.com/office/powerpoint/2010/main" val="21406014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28600" indent="-228600">
              <a:buAutoNum type="arabicPeriod"/>
            </a:pPr>
            <a:r>
              <a:rPr lang="en-US" sz="2400" baseline="0" dirty="0"/>
              <a:t>Point out the 2G ESP. All the hanging bags and puck.    3G, smaller, only carry reagents needed one cartridge.   More functionality than the 3G.</a:t>
            </a:r>
          </a:p>
          <a:p>
            <a:pPr marL="228600" indent="-228600">
              <a:buAutoNum type="arabicPeriod"/>
            </a:pPr>
            <a:r>
              <a:rPr lang="en-US" sz="2400" baseline="0" dirty="0"/>
              <a:t>Each cartridge holds sample collection material and all reagents needed to preserve it or process to provide real time data.  </a:t>
            </a:r>
          </a:p>
          <a:p>
            <a:pPr marL="228600" indent="-228600">
              <a:buAutoNum type="arabicPeriod"/>
            </a:pPr>
            <a:r>
              <a:rPr lang="en-US" sz="2400" baseline="0" dirty="0"/>
              <a:t>Developed protocols for preservation, </a:t>
            </a:r>
            <a:r>
              <a:rPr lang="en-US" sz="2400" baseline="0" dirty="0" err="1"/>
              <a:t>lysis</a:t>
            </a:r>
            <a:r>
              <a:rPr lang="en-US" sz="2400" baseline="0" dirty="0"/>
              <a:t> and to </a:t>
            </a:r>
            <a:r>
              <a:rPr lang="en-US" sz="2400" baseline="0" dirty="0" err="1"/>
              <a:t>modifiy</a:t>
            </a:r>
            <a:r>
              <a:rPr lang="en-US" sz="2400" baseline="0" dirty="0"/>
              <a:t> so it could be </a:t>
            </a:r>
            <a:r>
              <a:rPr lang="en-US" sz="2400" baseline="0" dirty="0" err="1"/>
              <a:t>analzyed</a:t>
            </a:r>
            <a:r>
              <a:rPr lang="en-US" sz="2400" baseline="0" dirty="0"/>
              <a:t> </a:t>
            </a:r>
            <a:r>
              <a:rPr lang="en-US" sz="2400" baseline="0" dirty="0" err="1"/>
              <a:t>imeddiately</a:t>
            </a:r>
            <a:r>
              <a:rPr lang="en-US" sz="2400" baseline="0" dirty="0"/>
              <a:t> by the AM</a:t>
            </a:r>
            <a:endParaRPr lang="en-US" sz="2400" dirty="0"/>
          </a:p>
          <a:p>
            <a:pPr>
              <a:lnSpc>
                <a:spcPct val="130000"/>
              </a:lnSpc>
            </a:pPr>
            <a:endParaRPr lang="en-US" sz="2400" dirty="0"/>
          </a:p>
          <a:p>
            <a:pPr>
              <a:lnSpc>
                <a:spcPct val="130000"/>
              </a:lnSpc>
            </a:pPr>
            <a:r>
              <a:rPr lang="en-US" sz="2400" dirty="0"/>
              <a:t>One cartridge = everything to process one sample</a:t>
            </a:r>
          </a:p>
          <a:p>
            <a:pPr lvl="1">
              <a:lnSpc>
                <a:spcPct val="130000"/>
              </a:lnSpc>
            </a:pPr>
            <a:r>
              <a:rPr lang="en-US" sz="2400" dirty="0"/>
              <a:t>Filter (25 mm)</a:t>
            </a:r>
          </a:p>
          <a:p>
            <a:pPr lvl="1">
              <a:lnSpc>
                <a:spcPct val="130000"/>
              </a:lnSpc>
            </a:pPr>
            <a:r>
              <a:rPr lang="en-US" sz="2400" dirty="0"/>
              <a:t>Preservative reagent (</a:t>
            </a:r>
            <a:r>
              <a:rPr lang="en-US" sz="2400" dirty="0" err="1"/>
              <a:t>RNAlater</a:t>
            </a:r>
            <a:r>
              <a:rPr lang="en-US" sz="2400" dirty="0"/>
              <a:t>)</a:t>
            </a:r>
          </a:p>
          <a:p>
            <a:endParaRPr lang="en-US" dirty="0"/>
          </a:p>
        </p:txBody>
      </p:sp>
      <p:sp>
        <p:nvSpPr>
          <p:cNvPr id="4" name="Slide Number Placeholder 3"/>
          <p:cNvSpPr>
            <a:spLocks noGrp="1"/>
          </p:cNvSpPr>
          <p:nvPr>
            <p:ph type="sldNum" sz="quarter" idx="10"/>
          </p:nvPr>
        </p:nvSpPr>
        <p:spPr/>
        <p:txBody>
          <a:bodyPr/>
          <a:lstStyle/>
          <a:p>
            <a:fld id="{4207BFB3-E442-1641-9C7E-FE9A1961D847}" type="slidenum">
              <a:rPr lang="en-US" smtClean="0"/>
              <a:t>6</a:t>
            </a:fld>
            <a:endParaRPr lang="en-US"/>
          </a:p>
        </p:txBody>
      </p:sp>
    </p:spTree>
    <p:extLst>
      <p:ext uri="{BB962C8B-B14F-4D97-AF65-F5344CB8AC3E}">
        <p14:creationId xmlns:p14="http://schemas.microsoft.com/office/powerpoint/2010/main" val="27427106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F38DC-A121-487F-76FE-F98D35D69A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3D06D2-350E-5461-D118-AA644CEC4C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801C10-6FEB-C337-4F43-04146FF3439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E55141E-DA2C-569B-DA17-7CB03261B66E}"/>
              </a:ext>
            </a:extLst>
          </p:cNvPr>
          <p:cNvSpPr>
            <a:spLocks noGrp="1"/>
          </p:cNvSpPr>
          <p:nvPr>
            <p:ph type="sldNum" sz="quarter" idx="5"/>
          </p:nvPr>
        </p:nvSpPr>
        <p:spPr/>
        <p:txBody>
          <a:bodyPr/>
          <a:lstStyle/>
          <a:p>
            <a:fld id="{FD28C1B4-9EE0-AF4C-8EF3-971288370EE0}" type="slidenum">
              <a:rPr lang="en-US" smtClean="0"/>
              <a:t>8</a:t>
            </a:fld>
            <a:endParaRPr lang="en-US"/>
          </a:p>
        </p:txBody>
      </p:sp>
    </p:spTree>
    <p:extLst>
      <p:ext uri="{BB962C8B-B14F-4D97-AF65-F5344CB8AC3E}">
        <p14:creationId xmlns:p14="http://schemas.microsoft.com/office/powerpoint/2010/main" val="37680787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395D7F-6417-314F-AD23-4A3387BACE27}" type="slidenum">
              <a:rPr lang="en-US" smtClean="0"/>
              <a:t>10</a:t>
            </a:fld>
            <a:endParaRPr lang="en-US" dirty="0"/>
          </a:p>
        </p:txBody>
      </p:sp>
    </p:spTree>
    <p:extLst>
      <p:ext uri="{BB962C8B-B14F-4D97-AF65-F5344CB8AC3E}">
        <p14:creationId xmlns:p14="http://schemas.microsoft.com/office/powerpoint/2010/main" val="5648701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Denmark has 13 operational wind farms.  We focused on Horn’s Reef II.</a:t>
            </a:r>
          </a:p>
        </p:txBody>
      </p:sp>
      <p:sp>
        <p:nvSpPr>
          <p:cNvPr id="4" name="Slide Number Placeholder 3"/>
          <p:cNvSpPr>
            <a:spLocks noGrp="1"/>
          </p:cNvSpPr>
          <p:nvPr>
            <p:ph type="sldNum" sz="quarter" idx="5"/>
          </p:nvPr>
        </p:nvSpPr>
        <p:spPr/>
        <p:txBody>
          <a:bodyPr/>
          <a:lstStyle/>
          <a:p>
            <a:fld id="{D3307378-CF5A-5C47-9A82-199232DC39B4}" type="slidenum">
              <a:rPr lang="en-US" smtClean="0"/>
              <a:t>11</a:t>
            </a:fld>
            <a:endParaRPr lang="en-US"/>
          </a:p>
        </p:txBody>
      </p:sp>
    </p:spTree>
    <p:extLst>
      <p:ext uri="{BB962C8B-B14F-4D97-AF65-F5344CB8AC3E}">
        <p14:creationId xmlns:p14="http://schemas.microsoft.com/office/powerpoint/2010/main" val="22395782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DCC78F-5478-B544-A0B0-E535C15B17FF}" type="slidenum">
              <a:rPr lang="en-US" smtClean="0"/>
              <a:t>12</a:t>
            </a:fld>
            <a:endParaRPr lang="en-US"/>
          </a:p>
        </p:txBody>
      </p:sp>
    </p:spTree>
    <p:extLst>
      <p:ext uri="{BB962C8B-B14F-4D97-AF65-F5344CB8AC3E}">
        <p14:creationId xmlns:p14="http://schemas.microsoft.com/office/powerpoint/2010/main" val="23783170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9B9D6-7F44-A5F1-E37C-FC90B09298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116F92F-FE05-A784-012F-1134815B023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BDF570-0091-6D8B-04A7-223D21DC617F}"/>
              </a:ext>
            </a:extLst>
          </p:cNvPr>
          <p:cNvSpPr>
            <a:spLocks noGrp="1"/>
          </p:cNvSpPr>
          <p:nvPr>
            <p:ph type="dt" sz="half" idx="10"/>
          </p:nvPr>
        </p:nvSpPr>
        <p:spPr/>
        <p:txBody>
          <a:bodyPr/>
          <a:lstStyle/>
          <a:p>
            <a:fld id="{FAE13C4C-8ADD-CE40-8170-471B7A5DC486}" type="datetimeFigureOut">
              <a:rPr lang="en-US" smtClean="0"/>
              <a:t>1/26/26</a:t>
            </a:fld>
            <a:endParaRPr lang="en-US"/>
          </a:p>
        </p:txBody>
      </p:sp>
      <p:sp>
        <p:nvSpPr>
          <p:cNvPr id="5" name="Footer Placeholder 4">
            <a:extLst>
              <a:ext uri="{FF2B5EF4-FFF2-40B4-BE49-F238E27FC236}">
                <a16:creationId xmlns:a16="http://schemas.microsoft.com/office/drawing/2014/main" id="{EB545D70-740D-AFE2-E707-24828048A8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5FB562-F4BB-0355-42E8-BC7E16507D63}"/>
              </a:ext>
            </a:extLst>
          </p:cNvPr>
          <p:cNvSpPr>
            <a:spLocks noGrp="1"/>
          </p:cNvSpPr>
          <p:nvPr>
            <p:ph type="sldNum" sz="quarter" idx="12"/>
          </p:nvPr>
        </p:nvSpPr>
        <p:spPr/>
        <p:txBody>
          <a:bodyPr/>
          <a:lstStyle/>
          <a:p>
            <a:fld id="{F580E8E9-3967-1F4B-8EC9-1A298092252F}" type="slidenum">
              <a:rPr lang="en-US" smtClean="0"/>
              <a:t>‹#›</a:t>
            </a:fld>
            <a:endParaRPr lang="en-US"/>
          </a:p>
        </p:txBody>
      </p:sp>
    </p:spTree>
    <p:extLst>
      <p:ext uri="{BB962C8B-B14F-4D97-AF65-F5344CB8AC3E}">
        <p14:creationId xmlns:p14="http://schemas.microsoft.com/office/powerpoint/2010/main" val="3865801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57297-E478-B2B5-E62C-35F529697F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6976085-B1DE-F62F-70F5-757BBE256E1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C7D470-1D65-8858-492F-01B5F4BB87EB}"/>
              </a:ext>
            </a:extLst>
          </p:cNvPr>
          <p:cNvSpPr>
            <a:spLocks noGrp="1"/>
          </p:cNvSpPr>
          <p:nvPr>
            <p:ph type="dt" sz="half" idx="10"/>
          </p:nvPr>
        </p:nvSpPr>
        <p:spPr/>
        <p:txBody>
          <a:bodyPr/>
          <a:lstStyle/>
          <a:p>
            <a:fld id="{FAE13C4C-8ADD-CE40-8170-471B7A5DC486}" type="datetimeFigureOut">
              <a:rPr lang="en-US" smtClean="0"/>
              <a:t>1/26/26</a:t>
            </a:fld>
            <a:endParaRPr lang="en-US"/>
          </a:p>
        </p:txBody>
      </p:sp>
      <p:sp>
        <p:nvSpPr>
          <p:cNvPr id="5" name="Footer Placeholder 4">
            <a:extLst>
              <a:ext uri="{FF2B5EF4-FFF2-40B4-BE49-F238E27FC236}">
                <a16:creationId xmlns:a16="http://schemas.microsoft.com/office/drawing/2014/main" id="{16198385-C94D-6816-1531-D9FC4740CD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E3CB53-6F8B-4DF3-62D1-1D483E064480}"/>
              </a:ext>
            </a:extLst>
          </p:cNvPr>
          <p:cNvSpPr>
            <a:spLocks noGrp="1"/>
          </p:cNvSpPr>
          <p:nvPr>
            <p:ph type="sldNum" sz="quarter" idx="12"/>
          </p:nvPr>
        </p:nvSpPr>
        <p:spPr/>
        <p:txBody>
          <a:bodyPr/>
          <a:lstStyle/>
          <a:p>
            <a:fld id="{F580E8E9-3967-1F4B-8EC9-1A298092252F}" type="slidenum">
              <a:rPr lang="en-US" smtClean="0"/>
              <a:t>‹#›</a:t>
            </a:fld>
            <a:endParaRPr lang="en-US"/>
          </a:p>
        </p:txBody>
      </p:sp>
    </p:spTree>
    <p:extLst>
      <p:ext uri="{BB962C8B-B14F-4D97-AF65-F5344CB8AC3E}">
        <p14:creationId xmlns:p14="http://schemas.microsoft.com/office/powerpoint/2010/main" val="1954206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4F530E-85B4-AF17-8BF9-D68913165BA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142733A-E28E-9796-3CBE-227CD2BD66C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49FA48-6EAD-436C-A3CF-1FA29008697E}"/>
              </a:ext>
            </a:extLst>
          </p:cNvPr>
          <p:cNvSpPr>
            <a:spLocks noGrp="1"/>
          </p:cNvSpPr>
          <p:nvPr>
            <p:ph type="dt" sz="half" idx="10"/>
          </p:nvPr>
        </p:nvSpPr>
        <p:spPr/>
        <p:txBody>
          <a:bodyPr/>
          <a:lstStyle/>
          <a:p>
            <a:fld id="{FAE13C4C-8ADD-CE40-8170-471B7A5DC486}" type="datetimeFigureOut">
              <a:rPr lang="en-US" smtClean="0"/>
              <a:t>1/26/26</a:t>
            </a:fld>
            <a:endParaRPr lang="en-US"/>
          </a:p>
        </p:txBody>
      </p:sp>
      <p:sp>
        <p:nvSpPr>
          <p:cNvPr id="5" name="Footer Placeholder 4">
            <a:extLst>
              <a:ext uri="{FF2B5EF4-FFF2-40B4-BE49-F238E27FC236}">
                <a16:creationId xmlns:a16="http://schemas.microsoft.com/office/drawing/2014/main" id="{A017D074-62AC-D572-4973-FB814B5752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370BE0-1CF5-C77B-71C2-EF2B71EBEAD8}"/>
              </a:ext>
            </a:extLst>
          </p:cNvPr>
          <p:cNvSpPr>
            <a:spLocks noGrp="1"/>
          </p:cNvSpPr>
          <p:nvPr>
            <p:ph type="sldNum" sz="quarter" idx="12"/>
          </p:nvPr>
        </p:nvSpPr>
        <p:spPr/>
        <p:txBody>
          <a:bodyPr/>
          <a:lstStyle/>
          <a:p>
            <a:fld id="{F580E8E9-3967-1F4B-8EC9-1A298092252F}" type="slidenum">
              <a:rPr lang="en-US" smtClean="0"/>
              <a:t>‹#›</a:t>
            </a:fld>
            <a:endParaRPr lang="en-US"/>
          </a:p>
        </p:txBody>
      </p:sp>
    </p:spTree>
    <p:extLst>
      <p:ext uri="{BB962C8B-B14F-4D97-AF65-F5344CB8AC3E}">
        <p14:creationId xmlns:p14="http://schemas.microsoft.com/office/powerpoint/2010/main" val="1768417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1530A-23FD-0D77-18C7-01AED253144D}"/>
              </a:ext>
            </a:extLst>
          </p:cNvPr>
          <p:cNvSpPr>
            <a:spLocks noGrp="1"/>
          </p:cNvSpPr>
          <p:nvPr>
            <p:ph type="title"/>
          </p:nvPr>
        </p:nvSpPr>
        <p:spPr>
          <a:xfrm>
            <a:off x="491067" y="86783"/>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40239A9B-613E-9425-ECE2-7608060880C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5EBB26-2E7F-631E-5425-402FC847761B}"/>
              </a:ext>
            </a:extLst>
          </p:cNvPr>
          <p:cNvSpPr>
            <a:spLocks noGrp="1"/>
          </p:cNvSpPr>
          <p:nvPr>
            <p:ph type="dt" sz="half" idx="10"/>
          </p:nvPr>
        </p:nvSpPr>
        <p:spPr/>
        <p:txBody>
          <a:bodyPr/>
          <a:lstStyle/>
          <a:p>
            <a:fld id="{FAE13C4C-8ADD-CE40-8170-471B7A5DC486}" type="datetimeFigureOut">
              <a:rPr lang="en-US" smtClean="0"/>
              <a:t>1/26/26</a:t>
            </a:fld>
            <a:endParaRPr lang="en-US"/>
          </a:p>
        </p:txBody>
      </p:sp>
      <p:sp>
        <p:nvSpPr>
          <p:cNvPr id="5" name="Footer Placeholder 4">
            <a:extLst>
              <a:ext uri="{FF2B5EF4-FFF2-40B4-BE49-F238E27FC236}">
                <a16:creationId xmlns:a16="http://schemas.microsoft.com/office/drawing/2014/main" id="{E730ADA3-1181-4549-2F8B-FB1F9269D2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ABE66E-5BA5-48E3-56B1-F72D9962B60A}"/>
              </a:ext>
            </a:extLst>
          </p:cNvPr>
          <p:cNvSpPr>
            <a:spLocks noGrp="1"/>
          </p:cNvSpPr>
          <p:nvPr>
            <p:ph type="sldNum" sz="quarter" idx="12"/>
          </p:nvPr>
        </p:nvSpPr>
        <p:spPr/>
        <p:txBody>
          <a:bodyPr/>
          <a:lstStyle/>
          <a:p>
            <a:fld id="{F580E8E9-3967-1F4B-8EC9-1A298092252F}" type="slidenum">
              <a:rPr lang="en-US" smtClean="0"/>
              <a:t>‹#›</a:t>
            </a:fld>
            <a:endParaRPr lang="en-US"/>
          </a:p>
        </p:txBody>
      </p:sp>
      <p:cxnSp>
        <p:nvCxnSpPr>
          <p:cNvPr id="8" name="Straight Connector 7">
            <a:extLst>
              <a:ext uri="{FF2B5EF4-FFF2-40B4-BE49-F238E27FC236}">
                <a16:creationId xmlns:a16="http://schemas.microsoft.com/office/drawing/2014/main" id="{4BC2CB1F-8B7D-1A18-C072-2001782DFCC3}"/>
              </a:ext>
            </a:extLst>
          </p:cNvPr>
          <p:cNvCxnSpPr/>
          <p:nvPr userDrawn="1"/>
        </p:nvCxnSpPr>
        <p:spPr>
          <a:xfrm>
            <a:off x="567266" y="999066"/>
            <a:ext cx="10515600" cy="0"/>
          </a:xfrm>
          <a:prstGeom prst="line">
            <a:avLst/>
          </a:prstGeom>
          <a:ln w="38100"/>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0250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93A80-23EE-81F9-103C-5BBEE2495C7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47CE1CC-2502-7E89-ADBE-2F8825021A8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5739D67-3E19-4735-BD16-318852EF8369}"/>
              </a:ext>
            </a:extLst>
          </p:cNvPr>
          <p:cNvSpPr>
            <a:spLocks noGrp="1"/>
          </p:cNvSpPr>
          <p:nvPr>
            <p:ph type="dt" sz="half" idx="10"/>
          </p:nvPr>
        </p:nvSpPr>
        <p:spPr/>
        <p:txBody>
          <a:bodyPr/>
          <a:lstStyle/>
          <a:p>
            <a:fld id="{FAE13C4C-8ADD-CE40-8170-471B7A5DC486}" type="datetimeFigureOut">
              <a:rPr lang="en-US" smtClean="0"/>
              <a:t>1/26/26</a:t>
            </a:fld>
            <a:endParaRPr lang="en-US"/>
          </a:p>
        </p:txBody>
      </p:sp>
      <p:sp>
        <p:nvSpPr>
          <p:cNvPr id="5" name="Footer Placeholder 4">
            <a:extLst>
              <a:ext uri="{FF2B5EF4-FFF2-40B4-BE49-F238E27FC236}">
                <a16:creationId xmlns:a16="http://schemas.microsoft.com/office/drawing/2014/main" id="{520874EA-2636-4196-18DA-B8C49279C3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521AE8-8A3C-C038-2279-6CA1F361FBB3}"/>
              </a:ext>
            </a:extLst>
          </p:cNvPr>
          <p:cNvSpPr>
            <a:spLocks noGrp="1"/>
          </p:cNvSpPr>
          <p:nvPr>
            <p:ph type="sldNum" sz="quarter" idx="12"/>
          </p:nvPr>
        </p:nvSpPr>
        <p:spPr/>
        <p:txBody>
          <a:bodyPr/>
          <a:lstStyle/>
          <a:p>
            <a:fld id="{F580E8E9-3967-1F4B-8EC9-1A298092252F}" type="slidenum">
              <a:rPr lang="en-US" smtClean="0"/>
              <a:t>‹#›</a:t>
            </a:fld>
            <a:endParaRPr lang="en-US"/>
          </a:p>
        </p:txBody>
      </p:sp>
    </p:spTree>
    <p:extLst>
      <p:ext uri="{BB962C8B-B14F-4D97-AF65-F5344CB8AC3E}">
        <p14:creationId xmlns:p14="http://schemas.microsoft.com/office/powerpoint/2010/main" val="2029986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307F9-46DC-3D19-640F-3B17CCF455A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96D00E-691F-FBDD-6357-E14C74BCC618}"/>
              </a:ext>
            </a:extLst>
          </p:cNvPr>
          <p:cNvSpPr>
            <a:spLocks noGrp="1"/>
          </p:cNvSpPr>
          <p:nvPr>
            <p:ph type="dt" sz="half" idx="10"/>
          </p:nvPr>
        </p:nvSpPr>
        <p:spPr/>
        <p:txBody>
          <a:bodyPr/>
          <a:lstStyle/>
          <a:p>
            <a:fld id="{FAE13C4C-8ADD-CE40-8170-471B7A5DC486}" type="datetimeFigureOut">
              <a:rPr lang="en-US" smtClean="0"/>
              <a:t>1/26/26</a:t>
            </a:fld>
            <a:endParaRPr lang="en-US"/>
          </a:p>
        </p:txBody>
      </p:sp>
      <p:sp>
        <p:nvSpPr>
          <p:cNvPr id="4" name="Footer Placeholder 3">
            <a:extLst>
              <a:ext uri="{FF2B5EF4-FFF2-40B4-BE49-F238E27FC236}">
                <a16:creationId xmlns:a16="http://schemas.microsoft.com/office/drawing/2014/main" id="{825176F4-C75D-8CE5-8924-41207D34760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239E83C-4792-DCA6-A159-342756DEF905}"/>
              </a:ext>
            </a:extLst>
          </p:cNvPr>
          <p:cNvSpPr>
            <a:spLocks noGrp="1"/>
          </p:cNvSpPr>
          <p:nvPr>
            <p:ph type="sldNum" sz="quarter" idx="12"/>
          </p:nvPr>
        </p:nvSpPr>
        <p:spPr/>
        <p:txBody>
          <a:bodyPr/>
          <a:lstStyle/>
          <a:p>
            <a:fld id="{F580E8E9-3967-1F4B-8EC9-1A298092252F}" type="slidenum">
              <a:rPr lang="en-US" smtClean="0"/>
              <a:t>‹#›</a:t>
            </a:fld>
            <a:endParaRPr lang="en-US"/>
          </a:p>
        </p:txBody>
      </p:sp>
    </p:spTree>
    <p:extLst>
      <p:ext uri="{BB962C8B-B14F-4D97-AF65-F5344CB8AC3E}">
        <p14:creationId xmlns:p14="http://schemas.microsoft.com/office/powerpoint/2010/main" val="4119266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9FB5E-1BEE-14D5-F56C-B902B4721B6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BB499D7-7DDA-0FB6-ED08-7CE506969D7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266B5C6-13AA-4201-0661-A37CBFA847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532EAA3-C544-12D9-277A-2C03170E2605}"/>
              </a:ext>
            </a:extLst>
          </p:cNvPr>
          <p:cNvSpPr>
            <a:spLocks noGrp="1"/>
          </p:cNvSpPr>
          <p:nvPr>
            <p:ph type="dt" sz="half" idx="10"/>
          </p:nvPr>
        </p:nvSpPr>
        <p:spPr/>
        <p:txBody>
          <a:bodyPr/>
          <a:lstStyle/>
          <a:p>
            <a:fld id="{FAE13C4C-8ADD-CE40-8170-471B7A5DC486}" type="datetimeFigureOut">
              <a:rPr lang="en-US" smtClean="0"/>
              <a:t>1/26/26</a:t>
            </a:fld>
            <a:endParaRPr lang="en-US"/>
          </a:p>
        </p:txBody>
      </p:sp>
      <p:sp>
        <p:nvSpPr>
          <p:cNvPr id="6" name="Footer Placeholder 5">
            <a:extLst>
              <a:ext uri="{FF2B5EF4-FFF2-40B4-BE49-F238E27FC236}">
                <a16:creationId xmlns:a16="http://schemas.microsoft.com/office/drawing/2014/main" id="{51180748-0955-B6E2-F1C4-56D3FE5059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C8404A-82A1-E209-7BA3-F29EF9BA8BBD}"/>
              </a:ext>
            </a:extLst>
          </p:cNvPr>
          <p:cNvSpPr>
            <a:spLocks noGrp="1"/>
          </p:cNvSpPr>
          <p:nvPr>
            <p:ph type="sldNum" sz="quarter" idx="12"/>
          </p:nvPr>
        </p:nvSpPr>
        <p:spPr/>
        <p:txBody>
          <a:bodyPr/>
          <a:lstStyle/>
          <a:p>
            <a:fld id="{F580E8E9-3967-1F4B-8EC9-1A298092252F}" type="slidenum">
              <a:rPr lang="en-US" smtClean="0"/>
              <a:t>‹#›</a:t>
            </a:fld>
            <a:endParaRPr lang="en-US"/>
          </a:p>
        </p:txBody>
      </p:sp>
    </p:spTree>
    <p:extLst>
      <p:ext uri="{BB962C8B-B14F-4D97-AF65-F5344CB8AC3E}">
        <p14:creationId xmlns:p14="http://schemas.microsoft.com/office/powerpoint/2010/main" val="793314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BF501-8971-C287-7527-574326588E6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2E2609E-B8B2-9920-1412-C7702F4663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3FFCFDD-8849-3011-675E-67AA943A00F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92A70FB-8A1B-0729-AF66-96C2684310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0F10F44-3C55-C8BC-510F-2C804C813A1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53EEC60-22E9-3475-D56C-B2BCDE60FFEA}"/>
              </a:ext>
            </a:extLst>
          </p:cNvPr>
          <p:cNvSpPr>
            <a:spLocks noGrp="1"/>
          </p:cNvSpPr>
          <p:nvPr>
            <p:ph type="dt" sz="half" idx="10"/>
          </p:nvPr>
        </p:nvSpPr>
        <p:spPr/>
        <p:txBody>
          <a:bodyPr/>
          <a:lstStyle/>
          <a:p>
            <a:fld id="{FAE13C4C-8ADD-CE40-8170-471B7A5DC486}" type="datetimeFigureOut">
              <a:rPr lang="en-US" smtClean="0"/>
              <a:t>1/26/26</a:t>
            </a:fld>
            <a:endParaRPr lang="en-US"/>
          </a:p>
        </p:txBody>
      </p:sp>
      <p:sp>
        <p:nvSpPr>
          <p:cNvPr id="8" name="Footer Placeholder 7">
            <a:extLst>
              <a:ext uri="{FF2B5EF4-FFF2-40B4-BE49-F238E27FC236}">
                <a16:creationId xmlns:a16="http://schemas.microsoft.com/office/drawing/2014/main" id="{E2EFFA9B-CDD6-1DAB-9124-555DDBB7C2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C9F937B-4C00-3B99-9F3D-C1C4499CCBDD}"/>
              </a:ext>
            </a:extLst>
          </p:cNvPr>
          <p:cNvSpPr>
            <a:spLocks noGrp="1"/>
          </p:cNvSpPr>
          <p:nvPr>
            <p:ph type="sldNum" sz="quarter" idx="12"/>
          </p:nvPr>
        </p:nvSpPr>
        <p:spPr/>
        <p:txBody>
          <a:bodyPr/>
          <a:lstStyle/>
          <a:p>
            <a:fld id="{F580E8E9-3967-1F4B-8EC9-1A298092252F}" type="slidenum">
              <a:rPr lang="en-US" smtClean="0"/>
              <a:t>‹#›</a:t>
            </a:fld>
            <a:endParaRPr lang="en-US"/>
          </a:p>
        </p:txBody>
      </p:sp>
    </p:spTree>
    <p:extLst>
      <p:ext uri="{BB962C8B-B14F-4D97-AF65-F5344CB8AC3E}">
        <p14:creationId xmlns:p14="http://schemas.microsoft.com/office/powerpoint/2010/main" val="1436079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865666-E99E-6A60-DDA2-41DF46AADF64}"/>
              </a:ext>
            </a:extLst>
          </p:cNvPr>
          <p:cNvSpPr>
            <a:spLocks noGrp="1"/>
          </p:cNvSpPr>
          <p:nvPr>
            <p:ph type="dt" sz="half" idx="10"/>
          </p:nvPr>
        </p:nvSpPr>
        <p:spPr/>
        <p:txBody>
          <a:bodyPr/>
          <a:lstStyle/>
          <a:p>
            <a:fld id="{FAE13C4C-8ADD-CE40-8170-471B7A5DC486}" type="datetimeFigureOut">
              <a:rPr lang="en-US" smtClean="0"/>
              <a:t>1/26/26</a:t>
            </a:fld>
            <a:endParaRPr lang="en-US"/>
          </a:p>
        </p:txBody>
      </p:sp>
      <p:sp>
        <p:nvSpPr>
          <p:cNvPr id="3" name="Footer Placeholder 2">
            <a:extLst>
              <a:ext uri="{FF2B5EF4-FFF2-40B4-BE49-F238E27FC236}">
                <a16:creationId xmlns:a16="http://schemas.microsoft.com/office/drawing/2014/main" id="{176A6AC6-A579-54F0-2692-C44758BB975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0C19BE0-BB3F-2438-130C-4A10AD775B70}"/>
              </a:ext>
            </a:extLst>
          </p:cNvPr>
          <p:cNvSpPr>
            <a:spLocks noGrp="1"/>
          </p:cNvSpPr>
          <p:nvPr>
            <p:ph type="sldNum" sz="quarter" idx="12"/>
          </p:nvPr>
        </p:nvSpPr>
        <p:spPr/>
        <p:txBody>
          <a:bodyPr/>
          <a:lstStyle/>
          <a:p>
            <a:fld id="{F580E8E9-3967-1F4B-8EC9-1A298092252F}" type="slidenum">
              <a:rPr lang="en-US" smtClean="0"/>
              <a:t>‹#›</a:t>
            </a:fld>
            <a:endParaRPr lang="en-US"/>
          </a:p>
        </p:txBody>
      </p:sp>
    </p:spTree>
    <p:extLst>
      <p:ext uri="{BB962C8B-B14F-4D97-AF65-F5344CB8AC3E}">
        <p14:creationId xmlns:p14="http://schemas.microsoft.com/office/powerpoint/2010/main" val="2449822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9283A-7BAC-01AE-CFAF-210898CC24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56743B0-B548-E0A2-6AA7-3F8CDAECBB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74FB4EB-7AE9-9138-1916-3F433E6209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A1457B-F4A5-25E8-9C04-2EA00C2ED2F4}"/>
              </a:ext>
            </a:extLst>
          </p:cNvPr>
          <p:cNvSpPr>
            <a:spLocks noGrp="1"/>
          </p:cNvSpPr>
          <p:nvPr>
            <p:ph type="dt" sz="half" idx="10"/>
          </p:nvPr>
        </p:nvSpPr>
        <p:spPr/>
        <p:txBody>
          <a:bodyPr/>
          <a:lstStyle/>
          <a:p>
            <a:fld id="{FAE13C4C-8ADD-CE40-8170-471B7A5DC486}" type="datetimeFigureOut">
              <a:rPr lang="en-US" smtClean="0"/>
              <a:t>1/26/26</a:t>
            </a:fld>
            <a:endParaRPr lang="en-US"/>
          </a:p>
        </p:txBody>
      </p:sp>
      <p:sp>
        <p:nvSpPr>
          <p:cNvPr id="6" name="Footer Placeholder 5">
            <a:extLst>
              <a:ext uri="{FF2B5EF4-FFF2-40B4-BE49-F238E27FC236}">
                <a16:creationId xmlns:a16="http://schemas.microsoft.com/office/drawing/2014/main" id="{387C0120-8969-2D46-F1BB-7F29064E7B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F460E0-2ACF-599A-F8C3-AD89E44CBB39}"/>
              </a:ext>
            </a:extLst>
          </p:cNvPr>
          <p:cNvSpPr>
            <a:spLocks noGrp="1"/>
          </p:cNvSpPr>
          <p:nvPr>
            <p:ph type="sldNum" sz="quarter" idx="12"/>
          </p:nvPr>
        </p:nvSpPr>
        <p:spPr/>
        <p:txBody>
          <a:bodyPr/>
          <a:lstStyle/>
          <a:p>
            <a:fld id="{F580E8E9-3967-1F4B-8EC9-1A298092252F}" type="slidenum">
              <a:rPr lang="en-US" smtClean="0"/>
              <a:t>‹#›</a:t>
            </a:fld>
            <a:endParaRPr lang="en-US"/>
          </a:p>
        </p:txBody>
      </p:sp>
    </p:spTree>
    <p:extLst>
      <p:ext uri="{BB962C8B-B14F-4D97-AF65-F5344CB8AC3E}">
        <p14:creationId xmlns:p14="http://schemas.microsoft.com/office/powerpoint/2010/main" val="1316577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40307-45AA-6520-9CA4-88E09E9D48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562D224-77FF-D8CA-74CB-BE671BF8AC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38C8EEB-78B6-FFDA-CF9A-4E58C852FE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8F1FD2-D086-3B62-D262-89B3F0194C10}"/>
              </a:ext>
            </a:extLst>
          </p:cNvPr>
          <p:cNvSpPr>
            <a:spLocks noGrp="1"/>
          </p:cNvSpPr>
          <p:nvPr>
            <p:ph type="dt" sz="half" idx="10"/>
          </p:nvPr>
        </p:nvSpPr>
        <p:spPr/>
        <p:txBody>
          <a:bodyPr/>
          <a:lstStyle/>
          <a:p>
            <a:fld id="{FAE13C4C-8ADD-CE40-8170-471B7A5DC486}" type="datetimeFigureOut">
              <a:rPr lang="en-US" smtClean="0"/>
              <a:t>1/26/26</a:t>
            </a:fld>
            <a:endParaRPr lang="en-US"/>
          </a:p>
        </p:txBody>
      </p:sp>
      <p:sp>
        <p:nvSpPr>
          <p:cNvPr id="6" name="Footer Placeholder 5">
            <a:extLst>
              <a:ext uri="{FF2B5EF4-FFF2-40B4-BE49-F238E27FC236}">
                <a16:creationId xmlns:a16="http://schemas.microsoft.com/office/drawing/2014/main" id="{46882EEA-ABD8-2A7C-24F1-21BAD7101E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188C9A-77CF-65F8-DCBE-E1ADFFF740BA}"/>
              </a:ext>
            </a:extLst>
          </p:cNvPr>
          <p:cNvSpPr>
            <a:spLocks noGrp="1"/>
          </p:cNvSpPr>
          <p:nvPr>
            <p:ph type="sldNum" sz="quarter" idx="12"/>
          </p:nvPr>
        </p:nvSpPr>
        <p:spPr/>
        <p:txBody>
          <a:bodyPr/>
          <a:lstStyle/>
          <a:p>
            <a:fld id="{F580E8E9-3967-1F4B-8EC9-1A298092252F}" type="slidenum">
              <a:rPr lang="en-US" smtClean="0"/>
              <a:t>‹#›</a:t>
            </a:fld>
            <a:endParaRPr lang="en-US"/>
          </a:p>
        </p:txBody>
      </p:sp>
    </p:spTree>
    <p:extLst>
      <p:ext uri="{BB962C8B-B14F-4D97-AF65-F5344CB8AC3E}">
        <p14:creationId xmlns:p14="http://schemas.microsoft.com/office/powerpoint/2010/main" val="163386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906C28-081F-C629-64A1-D8F185B3849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F54E040-94F0-D586-F774-E83E1D4C0F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39E6EA-7F29-C74C-7EEB-1C4DAF4C8A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AE13C4C-8ADD-CE40-8170-471B7A5DC486}" type="datetimeFigureOut">
              <a:rPr lang="en-US" smtClean="0"/>
              <a:t>1/26/26</a:t>
            </a:fld>
            <a:endParaRPr lang="en-US"/>
          </a:p>
        </p:txBody>
      </p:sp>
      <p:sp>
        <p:nvSpPr>
          <p:cNvPr id="5" name="Footer Placeholder 4">
            <a:extLst>
              <a:ext uri="{FF2B5EF4-FFF2-40B4-BE49-F238E27FC236}">
                <a16:creationId xmlns:a16="http://schemas.microsoft.com/office/drawing/2014/main" id="{42888BAF-F563-518D-9CD2-408F1DCE23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12F37A4-C327-805E-5A1F-E18BCCBB2B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580E8E9-3967-1F4B-8EC9-1A298092252F}" type="slidenum">
              <a:rPr lang="en-US" smtClean="0"/>
              <a:t>‹#›</a:t>
            </a:fld>
            <a:endParaRPr lang="en-US"/>
          </a:p>
        </p:txBody>
      </p:sp>
    </p:spTree>
    <p:extLst>
      <p:ext uri="{BB962C8B-B14F-4D97-AF65-F5344CB8AC3E}">
        <p14:creationId xmlns:p14="http://schemas.microsoft.com/office/powerpoint/2010/main" val="19207455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 id="2147483652" r:id="rId5"/>
    <p:sldLayoutId id="2147483653"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0.jpeg"/><Relationship Id="rId4" Type="http://schemas.openxmlformats.org/officeDocument/2006/relationships/image" Target="../media/image59.emf"/></Relationships>
</file>

<file path=ppt/slides/_rels/slide1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63.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hyperlink" Target="https://doi.org/10.1002/edn3.468" TargetMode="Externa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66.jpg"/></Relationships>
</file>

<file path=ppt/slides/_rels/slide1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0.emf"/></Relationships>
</file>

<file path=ppt/slides/_rels/slide16.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74.jpg"/><Relationship Id="rId5" Type="http://schemas.openxmlformats.org/officeDocument/2006/relationships/image" Target="../media/image73.png"/><Relationship Id="rId10" Type="http://schemas.openxmlformats.org/officeDocument/2006/relationships/image" Target="../media/image78.jpg"/><Relationship Id="rId4" Type="http://schemas.openxmlformats.org/officeDocument/2006/relationships/image" Target="../media/image72.png"/><Relationship Id="rId9" Type="http://schemas.openxmlformats.org/officeDocument/2006/relationships/image" Target="../media/image77.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4.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tiff"/><Relationship Id="rId11" Type="http://schemas.openxmlformats.org/officeDocument/2006/relationships/image" Target="../media/image12.jpeg"/><Relationship Id="rId5" Type="http://schemas.openxmlformats.org/officeDocument/2006/relationships/image" Target="../media/image6.JPG"/><Relationship Id="rId10" Type="http://schemas.openxmlformats.org/officeDocument/2006/relationships/image" Target="../media/image11.jpeg"/><Relationship Id="rId4" Type="http://schemas.openxmlformats.org/officeDocument/2006/relationships/image" Target="../media/image5.jpg"/><Relationship Id="rId9" Type="http://schemas.openxmlformats.org/officeDocument/2006/relationships/image" Target="../media/image10.jpeg"/><Relationship Id="rId14" Type="http://schemas.openxmlformats.org/officeDocument/2006/relationships/image" Target="../media/image15.emf"/></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svg"/><Relationship Id="rId18" Type="http://schemas.openxmlformats.org/officeDocument/2006/relationships/image" Target="../media/image31.png"/><Relationship Id="rId26" Type="http://schemas.openxmlformats.org/officeDocument/2006/relationships/image" Target="../media/image39.png"/><Relationship Id="rId3" Type="http://schemas.openxmlformats.org/officeDocument/2006/relationships/image" Target="../media/image16.png"/><Relationship Id="rId21" Type="http://schemas.openxmlformats.org/officeDocument/2006/relationships/image" Target="../media/image34.svg"/><Relationship Id="rId7" Type="http://schemas.openxmlformats.org/officeDocument/2006/relationships/image" Target="../media/image20.svg"/><Relationship Id="rId12" Type="http://schemas.openxmlformats.org/officeDocument/2006/relationships/image" Target="../media/image25.png"/><Relationship Id="rId17" Type="http://schemas.openxmlformats.org/officeDocument/2006/relationships/image" Target="../media/image30.svg"/><Relationship Id="rId25" Type="http://schemas.openxmlformats.org/officeDocument/2006/relationships/image" Target="../media/image38.svg"/><Relationship Id="rId2" Type="http://schemas.openxmlformats.org/officeDocument/2006/relationships/notesSlide" Target="../notesSlides/notesSlide4.xml"/><Relationship Id="rId16" Type="http://schemas.openxmlformats.org/officeDocument/2006/relationships/image" Target="../media/image29.png"/><Relationship Id="rId20" Type="http://schemas.openxmlformats.org/officeDocument/2006/relationships/image" Target="../media/image33.png"/><Relationship Id="rId29" Type="http://schemas.openxmlformats.org/officeDocument/2006/relationships/image" Target="../media/image42.svg"/><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image" Target="../media/image24.svg"/><Relationship Id="rId24" Type="http://schemas.openxmlformats.org/officeDocument/2006/relationships/image" Target="../media/image37.png"/><Relationship Id="rId5" Type="http://schemas.openxmlformats.org/officeDocument/2006/relationships/image" Target="../media/image18.svg"/><Relationship Id="rId15" Type="http://schemas.openxmlformats.org/officeDocument/2006/relationships/image" Target="../media/image28.svg"/><Relationship Id="rId23" Type="http://schemas.openxmlformats.org/officeDocument/2006/relationships/image" Target="../media/image36.svg"/><Relationship Id="rId28" Type="http://schemas.openxmlformats.org/officeDocument/2006/relationships/image" Target="../media/image41.png"/><Relationship Id="rId10" Type="http://schemas.openxmlformats.org/officeDocument/2006/relationships/image" Target="../media/image23.png"/><Relationship Id="rId19" Type="http://schemas.openxmlformats.org/officeDocument/2006/relationships/image" Target="../media/image32.svg"/><Relationship Id="rId31" Type="http://schemas.openxmlformats.org/officeDocument/2006/relationships/image" Target="../media/image44.svg"/><Relationship Id="rId4" Type="http://schemas.openxmlformats.org/officeDocument/2006/relationships/image" Target="../media/image17.png"/><Relationship Id="rId9" Type="http://schemas.openxmlformats.org/officeDocument/2006/relationships/image" Target="../media/image22.svg"/><Relationship Id="rId14" Type="http://schemas.openxmlformats.org/officeDocument/2006/relationships/image" Target="../media/image27.png"/><Relationship Id="rId22" Type="http://schemas.openxmlformats.org/officeDocument/2006/relationships/image" Target="../media/image35.png"/><Relationship Id="rId27" Type="http://schemas.openxmlformats.org/officeDocument/2006/relationships/image" Target="../media/image40.svg"/><Relationship Id="rId30" Type="http://schemas.openxmlformats.org/officeDocument/2006/relationships/image" Target="../media/image43.png"/></Relationships>
</file>

<file path=ppt/slides/_rels/slide6.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5.png"/><Relationship Id="rId7"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jpeg"/><Relationship Id="rId11" Type="http://schemas.openxmlformats.org/officeDocument/2006/relationships/image" Target="../media/image51.emf"/><Relationship Id="rId5" Type="http://schemas.openxmlformats.org/officeDocument/2006/relationships/image" Target="../media/image47.jpeg"/><Relationship Id="rId10" Type="http://schemas.openxmlformats.org/officeDocument/2006/relationships/image" Target="../media/image50.jpeg"/><Relationship Id="rId4" Type="http://schemas.openxmlformats.org/officeDocument/2006/relationships/image" Target="../media/image46.png"/><Relationship Id="rId9" Type="http://schemas.openxmlformats.org/officeDocument/2006/relationships/image" Target="../media/image49.jpeg"/></Relationships>
</file>

<file path=ppt/slides/_rels/slide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4.JPG"/></Relationships>
</file>

<file path=ppt/slides/_rels/slide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D9B80-54BF-F2D3-8399-DA08F356A711}"/>
              </a:ext>
            </a:extLst>
          </p:cNvPr>
          <p:cNvSpPr>
            <a:spLocks noGrp="1"/>
          </p:cNvSpPr>
          <p:nvPr>
            <p:ph type="title"/>
          </p:nvPr>
        </p:nvSpPr>
        <p:spPr>
          <a:xfrm>
            <a:off x="838200" y="240434"/>
            <a:ext cx="10515600" cy="1325563"/>
          </a:xfrm>
        </p:spPr>
        <p:txBody>
          <a:bodyPr/>
          <a:lstStyle/>
          <a:p>
            <a:r>
              <a:rPr lang="en-US" dirty="0"/>
              <a:t>The Environmental Sample Processor (ESP)</a:t>
            </a:r>
          </a:p>
        </p:txBody>
      </p:sp>
      <p:pic>
        <p:nvPicPr>
          <p:cNvPr id="3" name="Picture 2" descr="IMG_1384.jpg">
            <a:extLst>
              <a:ext uri="{FF2B5EF4-FFF2-40B4-BE49-F238E27FC236}">
                <a16:creationId xmlns:a16="http://schemas.microsoft.com/office/drawing/2014/main" id="{9C86DB9F-34B3-F1A9-D817-0D1AAC191DD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01682" y="1465118"/>
            <a:ext cx="6388635" cy="4791476"/>
          </a:xfrm>
          <a:prstGeom prst="rect">
            <a:avLst/>
          </a:prstGeom>
        </p:spPr>
      </p:pic>
    </p:spTree>
    <p:extLst>
      <p:ext uri="{BB962C8B-B14F-4D97-AF65-F5344CB8AC3E}">
        <p14:creationId xmlns:p14="http://schemas.microsoft.com/office/powerpoint/2010/main" val="27526225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FEB43E4B-B6B6-AB41-B615-9E254DD0ACC7}"/>
              </a:ext>
            </a:extLst>
          </p:cNvPr>
          <p:cNvSpPr txBox="1"/>
          <p:nvPr/>
        </p:nvSpPr>
        <p:spPr>
          <a:xfrm>
            <a:off x="180918" y="4961697"/>
            <a:ext cx="2620649" cy="400110"/>
          </a:xfrm>
          <a:prstGeom prst="rect">
            <a:avLst/>
          </a:prstGeom>
          <a:noFill/>
        </p:spPr>
        <p:txBody>
          <a:bodyPr wrap="square" rtlCol="0">
            <a:spAutoFit/>
          </a:bodyPr>
          <a:lstStyle/>
          <a:p>
            <a:r>
              <a:rPr lang="da-DK" sz="1000" dirty="0"/>
              <a:t>Blade diameter = 93m</a:t>
            </a:r>
          </a:p>
          <a:p>
            <a:r>
              <a:rPr lang="da-DK" sz="1000" dirty="0"/>
              <a:t>Tower height = 68m</a:t>
            </a:r>
          </a:p>
        </p:txBody>
      </p:sp>
      <p:sp>
        <p:nvSpPr>
          <p:cNvPr id="5" name="Title 2">
            <a:extLst>
              <a:ext uri="{FF2B5EF4-FFF2-40B4-BE49-F238E27FC236}">
                <a16:creationId xmlns:a16="http://schemas.microsoft.com/office/drawing/2014/main" id="{B7CC7588-031B-4DF8-03B8-7F9DA542A343}"/>
              </a:ext>
            </a:extLst>
          </p:cNvPr>
          <p:cNvSpPr txBox="1">
            <a:spLocks/>
          </p:cNvSpPr>
          <p:nvPr/>
        </p:nvSpPr>
        <p:spPr>
          <a:xfrm>
            <a:off x="154978" y="118355"/>
            <a:ext cx="11568634" cy="1143000"/>
          </a:xfrm>
          <a:prstGeom prst="rect">
            <a:avLst/>
          </a:prstGeom>
        </p:spPr>
        <p:txBody>
          <a:bodyPr vert="horz" lIns="91440" tIns="45720" rIns="91440" bIns="45720" rtlCol="0" anchor="ctr">
            <a:normAutofit/>
          </a:bodyPr>
          <a:lstStyle>
            <a:defPPr>
              <a:defRPr lang="en-US"/>
            </a:defPPr>
            <a:lvl1pPr defTabSz="457200">
              <a:spcBef>
                <a:spcPct val="0"/>
              </a:spcBef>
              <a:buNone/>
              <a:defRPr sz="4400">
                <a:latin typeface="Arial" panose="020B0604020202020204" pitchFamily="34" charset="0"/>
                <a:ea typeface="+mj-ea"/>
                <a:cs typeface="Arial" panose="020B0604020202020204" pitchFamily="34" charset="0"/>
              </a:defRPr>
            </a:lvl1pPr>
          </a:lstStyle>
          <a:p>
            <a:r>
              <a:rPr lang="en-US" dirty="0"/>
              <a:t>  </a:t>
            </a:r>
            <a:r>
              <a:rPr lang="en-US" sz="4000" dirty="0"/>
              <a:t>Offshore Windfarm eDNA Survey</a:t>
            </a:r>
          </a:p>
        </p:txBody>
      </p:sp>
      <p:sp>
        <p:nvSpPr>
          <p:cNvPr id="3" name="TextBox 2">
            <a:extLst>
              <a:ext uri="{FF2B5EF4-FFF2-40B4-BE49-F238E27FC236}">
                <a16:creationId xmlns:a16="http://schemas.microsoft.com/office/drawing/2014/main" id="{6D4FC5DC-D45E-154F-D555-A091A0A9DEEC}"/>
              </a:ext>
            </a:extLst>
          </p:cNvPr>
          <p:cNvSpPr txBox="1"/>
          <p:nvPr/>
        </p:nvSpPr>
        <p:spPr>
          <a:xfrm>
            <a:off x="164892" y="1586879"/>
            <a:ext cx="5526667" cy="307777"/>
          </a:xfrm>
          <a:prstGeom prst="rect">
            <a:avLst/>
          </a:prstGeom>
          <a:noFill/>
        </p:spPr>
        <p:txBody>
          <a:bodyPr wrap="square" rtlCol="0">
            <a:spAutoFit/>
          </a:bodyPr>
          <a:lstStyle/>
          <a:p>
            <a:r>
              <a:rPr lang="da-DK" sz="1400" dirty="0"/>
              <a:t>91 Turbines; 209MW capacity.  30km offshore.  35 km</a:t>
            </a:r>
            <a:r>
              <a:rPr lang="da-DK" sz="1400" baseline="30000" dirty="0"/>
              <a:t>2</a:t>
            </a:r>
            <a:r>
              <a:rPr lang="da-DK" sz="1400" dirty="0"/>
              <a:t>.</a:t>
            </a:r>
            <a:endParaRPr lang="da-DK" sz="1400" baseline="30000" dirty="0"/>
          </a:p>
        </p:txBody>
      </p:sp>
      <p:grpSp>
        <p:nvGrpSpPr>
          <p:cNvPr id="12" name="Group 11">
            <a:extLst>
              <a:ext uri="{FF2B5EF4-FFF2-40B4-BE49-F238E27FC236}">
                <a16:creationId xmlns:a16="http://schemas.microsoft.com/office/drawing/2014/main" id="{963638C1-55FC-B08C-12E4-E97AEA704906}"/>
              </a:ext>
            </a:extLst>
          </p:cNvPr>
          <p:cNvGrpSpPr/>
          <p:nvPr/>
        </p:nvGrpSpPr>
        <p:grpSpPr>
          <a:xfrm>
            <a:off x="5940357" y="1349409"/>
            <a:ext cx="5801313" cy="5123471"/>
            <a:chOff x="1586715" y="867264"/>
            <a:chExt cx="6543520" cy="5778957"/>
          </a:xfrm>
        </p:grpSpPr>
        <p:pic>
          <p:nvPicPr>
            <p:cNvPr id="14" name="Picture 13">
              <a:extLst>
                <a:ext uri="{FF2B5EF4-FFF2-40B4-BE49-F238E27FC236}">
                  <a16:creationId xmlns:a16="http://schemas.microsoft.com/office/drawing/2014/main" id="{EEAFD206-EE88-24FC-FF1B-03632336B45A}"/>
                </a:ext>
              </a:extLst>
            </p:cNvPr>
            <p:cNvPicPr>
              <a:picLocks noChangeAspect="1"/>
            </p:cNvPicPr>
            <p:nvPr/>
          </p:nvPicPr>
          <p:blipFill>
            <a:blip r:embed="rId5"/>
            <a:stretch>
              <a:fillRect/>
            </a:stretch>
          </p:blipFill>
          <p:spPr>
            <a:xfrm>
              <a:off x="1586715" y="867264"/>
              <a:ext cx="6543520" cy="5778957"/>
            </a:xfrm>
            <a:prstGeom prst="rect">
              <a:avLst/>
            </a:prstGeom>
            <a:ln>
              <a:noFill/>
            </a:ln>
            <a:effectLst>
              <a:outerShdw blurRad="292100" dist="139700" dir="2700000" algn="tl" rotWithShape="0">
                <a:srgbClr val="333333">
                  <a:alpha val="65000"/>
                </a:srgbClr>
              </a:outerShdw>
            </a:effectLst>
          </p:spPr>
        </p:pic>
        <p:sp>
          <p:nvSpPr>
            <p:cNvPr id="15" name="5-Point Star 14">
              <a:extLst>
                <a:ext uri="{FF2B5EF4-FFF2-40B4-BE49-F238E27FC236}">
                  <a16:creationId xmlns:a16="http://schemas.microsoft.com/office/drawing/2014/main" id="{06F6D283-3AD8-DDAB-5BAD-40A57439B2A7}"/>
                </a:ext>
              </a:extLst>
            </p:cNvPr>
            <p:cNvSpPr/>
            <p:nvPr/>
          </p:nvSpPr>
          <p:spPr>
            <a:xfrm>
              <a:off x="5996211" y="3079789"/>
              <a:ext cx="306935" cy="349211"/>
            </a:xfrm>
            <a:prstGeom prst="star5">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6" name="TextBox 15">
            <a:extLst>
              <a:ext uri="{FF2B5EF4-FFF2-40B4-BE49-F238E27FC236}">
                <a16:creationId xmlns:a16="http://schemas.microsoft.com/office/drawing/2014/main" id="{1A2AAD66-7C3F-6999-438E-A22D4BC161F7}"/>
              </a:ext>
            </a:extLst>
          </p:cNvPr>
          <p:cNvSpPr txBox="1"/>
          <p:nvPr/>
        </p:nvSpPr>
        <p:spPr>
          <a:xfrm>
            <a:off x="239283" y="6437727"/>
            <a:ext cx="5866257" cy="307777"/>
          </a:xfrm>
          <a:prstGeom prst="rect">
            <a:avLst/>
          </a:prstGeom>
          <a:noFill/>
        </p:spPr>
        <p:txBody>
          <a:bodyPr wrap="square" rtlCol="0">
            <a:spAutoFit/>
          </a:bodyPr>
          <a:lstStyle/>
          <a:p>
            <a:r>
              <a:rPr lang="en-US" sz="1400" dirty="0"/>
              <a:t>LRAUV/ESP operations--June 6-18, 2024</a:t>
            </a:r>
          </a:p>
        </p:txBody>
      </p:sp>
      <p:pic>
        <p:nvPicPr>
          <p:cNvPr id="17" name="IMG_0955_8FA97F18-3E17-44D7-8604-FD1EFB380027.mp4">
            <a:hlinkClick r:id="" action="ppaction://media"/>
            <a:extLst>
              <a:ext uri="{FF2B5EF4-FFF2-40B4-BE49-F238E27FC236}">
                <a16:creationId xmlns:a16="http://schemas.microsoft.com/office/drawing/2014/main" id="{ACEA168C-9BB7-427A-FC94-7B67B3BBC2B5}"/>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85345" y="1894655"/>
            <a:ext cx="5290060" cy="2975659"/>
          </a:xfrm>
          <a:prstGeom prst="rect">
            <a:avLst/>
          </a:prstGeom>
        </p:spPr>
      </p:pic>
    </p:spTree>
    <p:extLst>
      <p:ext uri="{BB962C8B-B14F-4D97-AF65-F5344CB8AC3E}">
        <p14:creationId xmlns:p14="http://schemas.microsoft.com/office/powerpoint/2010/main" val="430695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773"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17"/>
                </p:tgtEl>
              </p:cMediaNode>
            </p:video>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7"/>
                                        </p:tgtEl>
                                      </p:cBhvr>
                                    </p:cmd>
                                  </p:childTnLst>
                                </p:cTn>
                              </p:par>
                            </p:childTnLst>
                          </p:cTn>
                        </p:par>
                      </p:childTnLst>
                    </p:cTn>
                  </p:par>
                </p:childTnLst>
              </p:cTn>
              <p:nextCondLst>
                <p:cond evt="onClick" delay="0">
                  <p:tgtEl>
                    <p:spTgt spid="17"/>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4">
            <a:extLst>
              <a:ext uri="{FF2B5EF4-FFF2-40B4-BE49-F238E27FC236}">
                <a16:creationId xmlns:a16="http://schemas.microsoft.com/office/drawing/2014/main" id="{5B55BDDB-9C06-CB91-E812-7D5E000523C1}"/>
              </a:ext>
            </a:extLst>
          </p:cNvPr>
          <p:cNvPicPr>
            <a:picLocks noChangeAspect="1"/>
          </p:cNvPicPr>
          <p:nvPr/>
        </p:nvPicPr>
        <p:blipFill>
          <a:blip r:embed="rId3"/>
          <a:srcRect l="66632" t="26850" r="16934" b="36018"/>
          <a:stretch/>
        </p:blipFill>
        <p:spPr>
          <a:xfrm>
            <a:off x="1035011" y="2647505"/>
            <a:ext cx="823117" cy="1147761"/>
          </a:xfrm>
          <a:prstGeom prst="rect">
            <a:avLst/>
          </a:prstGeom>
        </p:spPr>
      </p:pic>
      <p:pic>
        <p:nvPicPr>
          <p:cNvPr id="17" name="Picture 16">
            <a:extLst>
              <a:ext uri="{FF2B5EF4-FFF2-40B4-BE49-F238E27FC236}">
                <a16:creationId xmlns:a16="http://schemas.microsoft.com/office/drawing/2014/main" id="{B540869F-940D-2582-154C-8818A7EF1638}"/>
              </a:ext>
            </a:extLst>
          </p:cNvPr>
          <p:cNvPicPr>
            <a:picLocks noChangeAspect="1"/>
          </p:cNvPicPr>
          <p:nvPr/>
        </p:nvPicPr>
        <p:blipFill>
          <a:blip r:embed="rId4"/>
          <a:srcRect t="25468" r="18306" b="27033"/>
          <a:stretch/>
        </p:blipFill>
        <p:spPr>
          <a:xfrm>
            <a:off x="5380439" y="1042810"/>
            <a:ext cx="6010615" cy="3494736"/>
          </a:xfrm>
          <a:prstGeom prst="rect">
            <a:avLst/>
          </a:prstGeom>
        </p:spPr>
      </p:pic>
      <p:sp>
        <p:nvSpPr>
          <p:cNvPr id="4" name="TextBox 3">
            <a:extLst>
              <a:ext uri="{FF2B5EF4-FFF2-40B4-BE49-F238E27FC236}">
                <a16:creationId xmlns:a16="http://schemas.microsoft.com/office/drawing/2014/main" id="{1E36F305-5432-C1BE-861B-70BD62C1C976}"/>
              </a:ext>
            </a:extLst>
          </p:cNvPr>
          <p:cNvSpPr txBox="1"/>
          <p:nvPr/>
        </p:nvSpPr>
        <p:spPr>
          <a:xfrm>
            <a:off x="5515589" y="4537546"/>
            <a:ext cx="6332272" cy="1938992"/>
          </a:xfrm>
          <a:prstGeom prst="rect">
            <a:avLst/>
          </a:prstGeom>
          <a:noFill/>
        </p:spPr>
        <p:txBody>
          <a:bodyPr wrap="square" rtlCol="0">
            <a:spAutoFit/>
          </a:bodyPr>
          <a:lstStyle/>
          <a:p>
            <a:r>
              <a:rPr lang="en-US" sz="2000" dirty="0"/>
              <a:t>June 2024 – Denmark – Biodiversity Monitoring </a:t>
            </a:r>
          </a:p>
          <a:p>
            <a:pPr marL="285750" indent="-285750">
              <a:buFont typeface="Arial" panose="020B0604020202020204" pitchFamily="34" charset="0"/>
              <a:buChar char="•"/>
            </a:pPr>
            <a:r>
              <a:rPr lang="en-US" sz="2000" dirty="0"/>
              <a:t>104 eDNA Samples</a:t>
            </a:r>
          </a:p>
          <a:p>
            <a:pPr marL="285750" indent="-285750">
              <a:buFont typeface="Arial" panose="020B0604020202020204" pitchFamily="34" charset="0"/>
              <a:buChar char="•"/>
            </a:pPr>
            <a:endParaRPr lang="en-US" sz="2000" dirty="0"/>
          </a:p>
          <a:p>
            <a:r>
              <a:rPr lang="en-US" sz="2000" dirty="0"/>
              <a:t>New Challenges:</a:t>
            </a:r>
          </a:p>
          <a:p>
            <a:pPr marL="285750" indent="-285750">
              <a:buFont typeface="Arial" panose="020B0604020202020204" pitchFamily="34" charset="0"/>
              <a:buChar char="•"/>
            </a:pPr>
            <a:r>
              <a:rPr lang="en-US" sz="2000" dirty="0"/>
              <a:t>Navigation within the windfarm &amp; cathodic protection</a:t>
            </a:r>
          </a:p>
          <a:p>
            <a:pPr marL="285750" indent="-285750">
              <a:buFont typeface="Arial" panose="020B0604020202020204" pitchFamily="34" charset="0"/>
              <a:buChar char="•"/>
            </a:pPr>
            <a:r>
              <a:rPr lang="en-US" sz="2000" dirty="0"/>
              <a:t>Shallow (&lt; 15m), large tides and current</a:t>
            </a:r>
          </a:p>
        </p:txBody>
      </p:sp>
      <p:pic>
        <p:nvPicPr>
          <p:cNvPr id="13" name="Picture 12" descr="A person on a boat with a flag&#10;&#10;AI-generated content may be incorrect.">
            <a:extLst>
              <a:ext uri="{FF2B5EF4-FFF2-40B4-BE49-F238E27FC236}">
                <a16:creationId xmlns:a16="http://schemas.microsoft.com/office/drawing/2014/main" id="{BBDFBA6E-D93E-8250-04B7-7F7C18F0B398}"/>
              </a:ext>
            </a:extLst>
          </p:cNvPr>
          <p:cNvPicPr>
            <a:picLocks noChangeAspect="1"/>
          </p:cNvPicPr>
          <p:nvPr/>
        </p:nvPicPr>
        <p:blipFill>
          <a:blip r:embed="rId5"/>
          <a:srcRect l="28238" r="18719" b="27576"/>
          <a:stretch>
            <a:fillRect/>
          </a:stretch>
        </p:blipFill>
        <p:spPr>
          <a:xfrm>
            <a:off x="800946" y="1454286"/>
            <a:ext cx="4122686" cy="4221804"/>
          </a:xfrm>
          <a:prstGeom prst="rect">
            <a:avLst/>
          </a:prstGeom>
        </p:spPr>
      </p:pic>
      <p:sp>
        <p:nvSpPr>
          <p:cNvPr id="2" name="Title 2">
            <a:extLst>
              <a:ext uri="{FF2B5EF4-FFF2-40B4-BE49-F238E27FC236}">
                <a16:creationId xmlns:a16="http://schemas.microsoft.com/office/drawing/2014/main" id="{0BDC5B1A-4E41-3F70-3051-343C02F01C9D}"/>
              </a:ext>
            </a:extLst>
          </p:cNvPr>
          <p:cNvSpPr txBox="1">
            <a:spLocks/>
          </p:cNvSpPr>
          <p:nvPr/>
        </p:nvSpPr>
        <p:spPr>
          <a:xfrm>
            <a:off x="154978" y="118355"/>
            <a:ext cx="11568634" cy="1143000"/>
          </a:xfrm>
          <a:prstGeom prst="rect">
            <a:avLst/>
          </a:prstGeom>
        </p:spPr>
        <p:txBody>
          <a:bodyPr vert="horz" lIns="91440" tIns="45720" rIns="91440" bIns="45720" rtlCol="0" anchor="ctr">
            <a:normAutofit/>
          </a:bodyPr>
          <a:lstStyle>
            <a:defPPr>
              <a:defRPr lang="en-US"/>
            </a:defPPr>
            <a:lvl1pPr defTabSz="457200">
              <a:spcBef>
                <a:spcPct val="0"/>
              </a:spcBef>
              <a:buNone/>
              <a:defRPr sz="4400">
                <a:latin typeface="Arial" panose="020B0604020202020204" pitchFamily="34" charset="0"/>
                <a:ea typeface="+mj-ea"/>
                <a:cs typeface="Arial" panose="020B0604020202020204" pitchFamily="34" charset="0"/>
              </a:defRPr>
            </a:lvl1pPr>
          </a:lstStyle>
          <a:p>
            <a:r>
              <a:rPr lang="en-US" dirty="0"/>
              <a:t>  </a:t>
            </a:r>
            <a:r>
              <a:rPr lang="en-US" sz="4000" dirty="0"/>
              <a:t>Offshore Windfarm eDNA Survey</a:t>
            </a:r>
          </a:p>
        </p:txBody>
      </p:sp>
    </p:spTree>
    <p:extLst>
      <p:ext uri="{BB962C8B-B14F-4D97-AF65-F5344CB8AC3E}">
        <p14:creationId xmlns:p14="http://schemas.microsoft.com/office/powerpoint/2010/main" val="3408690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E2214-D66A-35A1-DEDC-23C7182C2751}"/>
            </a:ext>
          </a:extLst>
        </p:cNvPr>
        <p:cNvGrpSpPr/>
        <p:nvPr/>
      </p:nvGrpSpPr>
      <p:grpSpPr>
        <a:xfrm>
          <a:off x="0" y="0"/>
          <a:ext cx="0" cy="0"/>
          <a:chOff x="0" y="0"/>
          <a:chExt cx="0" cy="0"/>
        </a:xfrm>
      </p:grpSpPr>
      <p:sp>
        <p:nvSpPr>
          <p:cNvPr id="9" name="Title 2">
            <a:extLst>
              <a:ext uri="{FF2B5EF4-FFF2-40B4-BE49-F238E27FC236}">
                <a16:creationId xmlns:a16="http://schemas.microsoft.com/office/drawing/2014/main" id="{8668A920-8521-DB60-C8BE-EF1292794A90}"/>
              </a:ext>
            </a:extLst>
          </p:cNvPr>
          <p:cNvSpPr txBox="1">
            <a:spLocks/>
          </p:cNvSpPr>
          <p:nvPr/>
        </p:nvSpPr>
        <p:spPr>
          <a:xfrm>
            <a:off x="154978" y="61205"/>
            <a:ext cx="11568634" cy="1143000"/>
          </a:xfrm>
          <a:prstGeom prst="rect">
            <a:avLst/>
          </a:prstGeom>
        </p:spPr>
        <p:txBody>
          <a:bodyPr vert="horz" lIns="91440" tIns="45720" rIns="91440" bIns="45720" rtlCol="0" anchor="ctr">
            <a:normAutofit/>
          </a:bodyPr>
          <a:lstStyle>
            <a:defPPr>
              <a:defRPr lang="en-US"/>
            </a:defPPr>
            <a:lvl1pPr defTabSz="457200">
              <a:spcBef>
                <a:spcPct val="0"/>
              </a:spcBef>
              <a:buNone/>
              <a:defRPr sz="4400">
                <a:latin typeface="Arial" panose="020B0604020202020204" pitchFamily="34" charset="0"/>
                <a:ea typeface="+mj-ea"/>
                <a:cs typeface="Arial" panose="020B0604020202020204" pitchFamily="34" charset="0"/>
              </a:defRPr>
            </a:lvl1pPr>
          </a:lstStyle>
          <a:p>
            <a:r>
              <a:rPr lang="en-US" dirty="0"/>
              <a:t>  </a:t>
            </a:r>
            <a:r>
              <a:rPr lang="en-US" sz="4000" dirty="0"/>
              <a:t>Increasing spatial and temporal coverage</a:t>
            </a:r>
          </a:p>
        </p:txBody>
      </p:sp>
      <p:sp>
        <p:nvSpPr>
          <p:cNvPr id="2" name="TextBox 1">
            <a:extLst>
              <a:ext uri="{FF2B5EF4-FFF2-40B4-BE49-F238E27FC236}">
                <a16:creationId xmlns:a16="http://schemas.microsoft.com/office/drawing/2014/main" id="{99EA1417-A027-54EE-BDDC-07167D86A96D}"/>
              </a:ext>
            </a:extLst>
          </p:cNvPr>
          <p:cNvSpPr txBox="1"/>
          <p:nvPr/>
        </p:nvSpPr>
        <p:spPr>
          <a:xfrm>
            <a:off x="128525" y="1163997"/>
            <a:ext cx="4568414" cy="4185761"/>
          </a:xfrm>
          <a:prstGeom prst="rect">
            <a:avLst/>
          </a:prstGeom>
          <a:noFill/>
        </p:spPr>
        <p:txBody>
          <a:bodyPr wrap="square" rtlCol="0">
            <a:spAutoFit/>
          </a:bodyPr>
          <a:lstStyle/>
          <a:p>
            <a:pPr marL="342900" indent="-342900">
              <a:buFont typeface="Wingdings" pitchFamily="2" charset="2"/>
              <a:buChar char="Ø"/>
            </a:pPr>
            <a:r>
              <a:rPr lang="en-US" sz="2400" dirty="0">
                <a:solidFill>
                  <a:schemeClr val="tx1">
                    <a:lumMod val="50000"/>
                    <a:lumOff val="50000"/>
                  </a:schemeClr>
                </a:solidFill>
              </a:rPr>
              <a:t>Solution #1</a:t>
            </a:r>
          </a:p>
          <a:p>
            <a:endParaRPr lang="en-US" sz="500" dirty="0">
              <a:solidFill>
                <a:schemeClr val="tx1">
                  <a:lumMod val="50000"/>
                  <a:lumOff val="50000"/>
                </a:schemeClr>
              </a:solidFill>
            </a:endParaRPr>
          </a:p>
          <a:p>
            <a:pPr marL="690563" lvl="1" indent="-233363">
              <a:buFont typeface="Arial" panose="020B0604020202020204" pitchFamily="34" charset="0"/>
              <a:buChar char="•"/>
            </a:pPr>
            <a:r>
              <a:rPr lang="en-US" sz="2400" dirty="0">
                <a:solidFill>
                  <a:schemeClr val="tx1">
                    <a:lumMod val="50000"/>
                    <a:lumOff val="50000"/>
                  </a:schemeClr>
                </a:solidFill>
              </a:rPr>
              <a:t>increase the fleet size</a:t>
            </a:r>
          </a:p>
          <a:p>
            <a:pPr marL="800100" lvl="1" indent="-342900">
              <a:buFont typeface="Arial" panose="020B0604020202020204" pitchFamily="34" charset="0"/>
              <a:buChar char="•"/>
            </a:pPr>
            <a:endParaRPr lang="en-US" sz="1000" dirty="0"/>
          </a:p>
          <a:p>
            <a:pPr marL="800100" lvl="1" indent="-342900">
              <a:buFont typeface="Arial" panose="020B0604020202020204" pitchFamily="34" charset="0"/>
              <a:buChar char="•"/>
            </a:pPr>
            <a:endParaRPr lang="en-US" sz="1000" dirty="0"/>
          </a:p>
          <a:p>
            <a:pPr marL="342900" indent="-342900">
              <a:buFont typeface="Wingdings" pitchFamily="2" charset="2"/>
              <a:buChar char="Ø"/>
            </a:pPr>
            <a:r>
              <a:rPr lang="en-US" sz="2400" b="1" dirty="0"/>
              <a:t>Solution #2</a:t>
            </a:r>
          </a:p>
          <a:p>
            <a:pPr marL="342900" indent="-342900">
              <a:buFont typeface="Arial" panose="020B0604020202020204" pitchFamily="34" charset="0"/>
              <a:buChar char="•"/>
            </a:pPr>
            <a:endParaRPr lang="en-US" sz="500" dirty="0"/>
          </a:p>
          <a:p>
            <a:pPr marL="804863" indent="-341313">
              <a:buFont typeface="Arial" panose="020B0604020202020204" pitchFamily="34" charset="0"/>
              <a:buChar char="•"/>
            </a:pPr>
            <a:r>
              <a:rPr lang="en-US" sz="2400" dirty="0"/>
              <a:t>use complementary sensing/sampling modalities</a:t>
            </a:r>
          </a:p>
          <a:p>
            <a:pPr marL="804863" indent="-341313">
              <a:buFont typeface="Arial" panose="020B0604020202020204" pitchFamily="34" charset="0"/>
              <a:buChar char="•"/>
            </a:pPr>
            <a:endParaRPr lang="en-US" sz="500" dirty="0"/>
          </a:p>
          <a:p>
            <a:pPr marL="804863" indent="-341313">
              <a:buFont typeface="Arial" panose="020B0604020202020204" pitchFamily="34" charset="0"/>
              <a:buChar char="•"/>
            </a:pPr>
            <a:r>
              <a:rPr lang="en-US" sz="2400" dirty="0"/>
              <a:t>inter-vehicle coms/ranging to target sampling</a:t>
            </a:r>
          </a:p>
          <a:p>
            <a:pPr marL="804863" indent="-341313">
              <a:buFont typeface="Arial" panose="020B0604020202020204" pitchFamily="34" charset="0"/>
              <a:buChar char="•"/>
            </a:pPr>
            <a:endParaRPr lang="en-US" sz="500" dirty="0"/>
          </a:p>
          <a:p>
            <a:pPr marL="463550"/>
            <a:endParaRPr lang="en-US" sz="2400" dirty="0"/>
          </a:p>
          <a:p>
            <a:pPr marL="804863" indent="-341313">
              <a:buFont typeface="Arial" panose="020B0604020202020204" pitchFamily="34" charset="0"/>
              <a:buChar char="•"/>
            </a:pPr>
            <a:endParaRPr lang="en-US" sz="500" dirty="0"/>
          </a:p>
          <a:p>
            <a:pPr marL="804863" indent="-341313">
              <a:buFont typeface="Arial" panose="020B0604020202020204" pitchFamily="34" charset="0"/>
              <a:buChar char="•"/>
            </a:pPr>
            <a:endParaRPr lang="en-US" sz="500" dirty="0"/>
          </a:p>
        </p:txBody>
      </p:sp>
      <p:pic>
        <p:nvPicPr>
          <p:cNvPr id="4" name="Picture 3">
            <a:extLst>
              <a:ext uri="{FF2B5EF4-FFF2-40B4-BE49-F238E27FC236}">
                <a16:creationId xmlns:a16="http://schemas.microsoft.com/office/drawing/2014/main" id="{90C75157-749D-3497-D3CA-8DCF722DE9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4995" y="1836903"/>
            <a:ext cx="6940128" cy="3980494"/>
          </a:xfrm>
          <a:prstGeom prst="rect">
            <a:avLst/>
          </a:prstGeom>
        </p:spPr>
      </p:pic>
      <p:sp>
        <p:nvSpPr>
          <p:cNvPr id="20" name="TextBox 19">
            <a:extLst>
              <a:ext uri="{FF2B5EF4-FFF2-40B4-BE49-F238E27FC236}">
                <a16:creationId xmlns:a16="http://schemas.microsoft.com/office/drawing/2014/main" id="{7C5C48F6-4B3C-AEF3-5EBB-14AF3F04BF33}"/>
              </a:ext>
            </a:extLst>
          </p:cNvPr>
          <p:cNvSpPr txBox="1"/>
          <p:nvPr/>
        </p:nvSpPr>
        <p:spPr>
          <a:xfrm>
            <a:off x="6340642" y="7057274"/>
            <a:ext cx="1657888" cy="276999"/>
          </a:xfrm>
          <a:prstGeom prst="rect">
            <a:avLst/>
          </a:prstGeom>
          <a:noFill/>
        </p:spPr>
        <p:txBody>
          <a:bodyPr wrap="square" rtlCol="0">
            <a:spAutoFit/>
          </a:bodyPr>
          <a:lstStyle/>
          <a:p>
            <a:pPr algn="ctr"/>
            <a:r>
              <a:rPr lang="en-US" sz="1200" u="sng" dirty="0">
                <a:latin typeface="Arial" panose="020B0604020202020204" pitchFamily="34" charset="0"/>
                <a:cs typeface="Arial" panose="020B0604020202020204" pitchFamily="34" charset="0"/>
              </a:rPr>
              <a:t>AUV Docking</a:t>
            </a:r>
          </a:p>
        </p:txBody>
      </p:sp>
    </p:spTree>
    <p:extLst>
      <p:ext uri="{BB962C8B-B14F-4D97-AF65-F5344CB8AC3E}">
        <p14:creationId xmlns:p14="http://schemas.microsoft.com/office/powerpoint/2010/main" val="3777473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6B7B4-7E83-341F-380F-3AFD5AD4685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F7C512C-AA60-15A2-69E0-C9C3C4AB6C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64622" y="1187137"/>
            <a:ext cx="4142487" cy="2901622"/>
          </a:xfrm>
          <a:prstGeom prst="rect">
            <a:avLst/>
          </a:prstGeom>
          <a:ln>
            <a:noFill/>
          </a:ln>
          <a:effectLst>
            <a:outerShdw blurRad="292100" dist="139700" dir="2700000" algn="tl" rotWithShape="0">
              <a:srgbClr val="333333">
                <a:alpha val="65000"/>
              </a:srgbClr>
            </a:outerShdw>
          </a:effectLst>
        </p:spPr>
      </p:pic>
      <p:pic>
        <p:nvPicPr>
          <p:cNvPr id="4" name="Picture 3" descr="A transparent cylinder with wires and wires&#10;&#10;AI-generated content may be incorrect.">
            <a:extLst>
              <a:ext uri="{FF2B5EF4-FFF2-40B4-BE49-F238E27FC236}">
                <a16:creationId xmlns:a16="http://schemas.microsoft.com/office/drawing/2014/main" id="{3FCAE01B-CFB4-B94F-9129-E77DE560EE06}"/>
              </a:ext>
            </a:extLst>
          </p:cNvPr>
          <p:cNvPicPr>
            <a:picLocks noChangeAspect="1"/>
          </p:cNvPicPr>
          <p:nvPr/>
        </p:nvPicPr>
        <p:blipFill>
          <a:blip r:embed="rId4"/>
          <a:stretch>
            <a:fillRect/>
          </a:stretch>
        </p:blipFill>
        <p:spPr>
          <a:xfrm>
            <a:off x="4771106" y="4516847"/>
            <a:ext cx="2620795" cy="1965596"/>
          </a:xfrm>
          <a:prstGeom prst="rect">
            <a:avLst/>
          </a:prstGeom>
          <a:ln>
            <a:noFill/>
          </a:ln>
          <a:effectLst>
            <a:outerShdw blurRad="292100" dist="139700" dir="2700000" algn="tl" rotWithShape="0">
              <a:srgbClr val="333333">
                <a:alpha val="65000"/>
              </a:srgbClr>
            </a:outerShdw>
          </a:effectLst>
        </p:spPr>
      </p:pic>
      <p:pic>
        <p:nvPicPr>
          <p:cNvPr id="8" name="Picture 7" descr="A person on a boat&#10;&#10;AI-generated content may be incorrect.">
            <a:extLst>
              <a:ext uri="{FF2B5EF4-FFF2-40B4-BE49-F238E27FC236}">
                <a16:creationId xmlns:a16="http://schemas.microsoft.com/office/drawing/2014/main" id="{865BB4CB-71CE-11BC-0D29-2FDC8B7795AA}"/>
              </a:ext>
            </a:extLst>
          </p:cNvPr>
          <p:cNvPicPr>
            <a:picLocks noChangeAspect="1"/>
          </p:cNvPicPr>
          <p:nvPr/>
        </p:nvPicPr>
        <p:blipFill>
          <a:blip r:embed="rId5"/>
          <a:stretch>
            <a:fillRect/>
          </a:stretch>
        </p:blipFill>
        <p:spPr>
          <a:xfrm>
            <a:off x="9006728" y="1187137"/>
            <a:ext cx="2349548" cy="3132730"/>
          </a:xfrm>
          <a:prstGeom prst="rect">
            <a:avLst/>
          </a:prstGeom>
          <a:ln>
            <a:noFill/>
          </a:ln>
          <a:effectLst>
            <a:outerShdw blurRad="292100" dist="139700" dir="2700000" algn="tl" rotWithShape="0">
              <a:srgbClr val="333333">
                <a:alpha val="65000"/>
              </a:srgbClr>
            </a:outerShdw>
          </a:effectLst>
        </p:spPr>
      </p:pic>
      <p:sp>
        <p:nvSpPr>
          <p:cNvPr id="9" name="Title 2">
            <a:extLst>
              <a:ext uri="{FF2B5EF4-FFF2-40B4-BE49-F238E27FC236}">
                <a16:creationId xmlns:a16="http://schemas.microsoft.com/office/drawing/2014/main" id="{910510A4-9D1D-A25E-AC04-C2D9B90F738F}"/>
              </a:ext>
            </a:extLst>
          </p:cNvPr>
          <p:cNvSpPr txBox="1">
            <a:spLocks/>
          </p:cNvSpPr>
          <p:nvPr/>
        </p:nvSpPr>
        <p:spPr>
          <a:xfrm>
            <a:off x="154978" y="118355"/>
            <a:ext cx="11568634" cy="1143000"/>
          </a:xfrm>
          <a:prstGeom prst="rect">
            <a:avLst/>
          </a:prstGeom>
        </p:spPr>
        <p:txBody>
          <a:bodyPr vert="horz" lIns="91440" tIns="45720" rIns="91440" bIns="45720" rtlCol="0" anchor="ctr">
            <a:normAutofit/>
          </a:bodyPr>
          <a:lstStyle>
            <a:defPPr>
              <a:defRPr lang="en-US"/>
            </a:defPPr>
            <a:lvl1pPr defTabSz="457200">
              <a:spcBef>
                <a:spcPct val="0"/>
              </a:spcBef>
              <a:buNone/>
              <a:defRPr sz="4400">
                <a:latin typeface="Arial" panose="020B0604020202020204" pitchFamily="34" charset="0"/>
                <a:ea typeface="+mj-ea"/>
                <a:cs typeface="Arial" panose="020B0604020202020204" pitchFamily="34" charset="0"/>
              </a:defRPr>
            </a:lvl1pPr>
          </a:lstStyle>
          <a:p>
            <a:r>
              <a:rPr lang="en-US" dirty="0"/>
              <a:t>  </a:t>
            </a:r>
            <a:r>
              <a:rPr lang="en-US" sz="4000" dirty="0"/>
              <a:t>Increasing spatial and temporal scales</a:t>
            </a:r>
          </a:p>
        </p:txBody>
      </p:sp>
      <p:sp>
        <p:nvSpPr>
          <p:cNvPr id="3" name="TextBox 2">
            <a:extLst>
              <a:ext uri="{FF2B5EF4-FFF2-40B4-BE49-F238E27FC236}">
                <a16:creationId xmlns:a16="http://schemas.microsoft.com/office/drawing/2014/main" id="{BC0A9568-EBD7-7492-A114-84C2A347235E}"/>
              </a:ext>
            </a:extLst>
          </p:cNvPr>
          <p:cNvSpPr txBox="1"/>
          <p:nvPr/>
        </p:nvSpPr>
        <p:spPr>
          <a:xfrm>
            <a:off x="79538" y="1147668"/>
            <a:ext cx="4568414" cy="5632311"/>
          </a:xfrm>
          <a:prstGeom prst="rect">
            <a:avLst/>
          </a:prstGeom>
          <a:noFill/>
        </p:spPr>
        <p:txBody>
          <a:bodyPr wrap="square" rtlCol="0">
            <a:spAutoFit/>
          </a:bodyPr>
          <a:lstStyle/>
          <a:p>
            <a:pPr marL="342900" indent="-342900">
              <a:buFont typeface="Wingdings" pitchFamily="2" charset="2"/>
              <a:buChar char="Ø"/>
            </a:pPr>
            <a:r>
              <a:rPr lang="en-US" sz="2400" dirty="0">
                <a:solidFill>
                  <a:schemeClr val="tx1">
                    <a:lumMod val="50000"/>
                    <a:lumOff val="50000"/>
                  </a:schemeClr>
                </a:solidFill>
              </a:rPr>
              <a:t>Solution #1</a:t>
            </a:r>
          </a:p>
          <a:p>
            <a:endParaRPr lang="en-US" sz="500" dirty="0">
              <a:solidFill>
                <a:schemeClr val="tx1">
                  <a:lumMod val="50000"/>
                  <a:lumOff val="50000"/>
                </a:schemeClr>
              </a:solidFill>
            </a:endParaRPr>
          </a:p>
          <a:p>
            <a:pPr marL="690563" lvl="1" indent="-233363">
              <a:buFont typeface="Arial" panose="020B0604020202020204" pitchFamily="34" charset="0"/>
              <a:buChar char="•"/>
            </a:pPr>
            <a:r>
              <a:rPr lang="en-US" sz="2400" dirty="0">
                <a:solidFill>
                  <a:schemeClr val="tx1">
                    <a:lumMod val="50000"/>
                    <a:lumOff val="50000"/>
                  </a:schemeClr>
                </a:solidFill>
              </a:rPr>
              <a:t>increase the fleet size</a:t>
            </a:r>
          </a:p>
          <a:p>
            <a:pPr marL="800100" lvl="1" indent="-342900">
              <a:buFont typeface="Arial" panose="020B0604020202020204" pitchFamily="34" charset="0"/>
              <a:buChar char="•"/>
            </a:pPr>
            <a:endParaRPr lang="en-US" sz="1000" dirty="0"/>
          </a:p>
          <a:p>
            <a:pPr marL="800100" lvl="1" indent="-342900">
              <a:buFont typeface="Arial" panose="020B0604020202020204" pitchFamily="34" charset="0"/>
              <a:buChar char="•"/>
            </a:pPr>
            <a:endParaRPr lang="en-US" sz="1000" dirty="0"/>
          </a:p>
          <a:p>
            <a:pPr marL="342900" indent="-342900">
              <a:buFont typeface="Wingdings" pitchFamily="2" charset="2"/>
              <a:buChar char="Ø"/>
            </a:pPr>
            <a:r>
              <a:rPr lang="en-US" sz="2400" dirty="0">
                <a:solidFill>
                  <a:schemeClr val="tx1">
                    <a:lumMod val="50000"/>
                    <a:lumOff val="50000"/>
                  </a:schemeClr>
                </a:solidFill>
              </a:rPr>
              <a:t>Solution #2</a:t>
            </a:r>
          </a:p>
          <a:p>
            <a:pPr marL="342900" indent="-342900">
              <a:buFont typeface="Arial" panose="020B0604020202020204" pitchFamily="34" charset="0"/>
              <a:buChar char="•"/>
            </a:pPr>
            <a:endParaRPr lang="en-US" sz="500" dirty="0">
              <a:solidFill>
                <a:schemeClr val="tx1">
                  <a:lumMod val="50000"/>
                  <a:lumOff val="50000"/>
                </a:schemeClr>
              </a:solidFill>
            </a:endParaRPr>
          </a:p>
          <a:p>
            <a:pPr marL="804863" indent="-341313">
              <a:buFont typeface="Arial" panose="020B0604020202020204" pitchFamily="34" charset="0"/>
              <a:buChar char="•"/>
            </a:pPr>
            <a:r>
              <a:rPr lang="en-US" sz="2400" dirty="0">
                <a:solidFill>
                  <a:schemeClr val="tx1">
                    <a:lumMod val="50000"/>
                    <a:lumOff val="50000"/>
                  </a:schemeClr>
                </a:solidFill>
              </a:rPr>
              <a:t>complementary payloads</a:t>
            </a:r>
          </a:p>
          <a:p>
            <a:pPr marL="804863" indent="-341313">
              <a:buFont typeface="Arial" panose="020B0604020202020204" pitchFamily="34" charset="0"/>
              <a:buChar char="•"/>
            </a:pPr>
            <a:r>
              <a:rPr lang="en-US" sz="2400" dirty="0">
                <a:solidFill>
                  <a:schemeClr val="tx1">
                    <a:lumMod val="50000"/>
                    <a:lumOff val="50000"/>
                  </a:schemeClr>
                </a:solidFill>
              </a:rPr>
              <a:t>multi-vehicle ops</a:t>
            </a:r>
          </a:p>
          <a:p>
            <a:pPr marL="804863" indent="-341313">
              <a:buFont typeface="Arial" panose="020B0604020202020204" pitchFamily="34" charset="0"/>
              <a:buChar char="•"/>
            </a:pPr>
            <a:r>
              <a:rPr lang="en-US" sz="2400" dirty="0">
                <a:solidFill>
                  <a:schemeClr val="tx1">
                    <a:lumMod val="50000"/>
                    <a:lumOff val="50000"/>
                  </a:schemeClr>
                </a:solidFill>
              </a:rPr>
              <a:t>adaptive response</a:t>
            </a:r>
          </a:p>
          <a:p>
            <a:pPr marL="804863" indent="-341313">
              <a:buFont typeface="Arial" panose="020B0604020202020204" pitchFamily="34" charset="0"/>
              <a:buChar char="•"/>
            </a:pPr>
            <a:r>
              <a:rPr lang="en-US" sz="2400" dirty="0">
                <a:solidFill>
                  <a:schemeClr val="tx1">
                    <a:lumMod val="50000"/>
                    <a:lumOff val="50000"/>
                  </a:schemeClr>
                </a:solidFill>
              </a:rPr>
              <a:t>docking</a:t>
            </a:r>
          </a:p>
          <a:p>
            <a:pPr marL="804863" indent="-341313">
              <a:buFont typeface="Arial" panose="020B0604020202020204" pitchFamily="34" charset="0"/>
              <a:buChar char="•"/>
            </a:pPr>
            <a:endParaRPr lang="en-US" sz="1000" dirty="0">
              <a:solidFill>
                <a:schemeClr val="tx1">
                  <a:lumMod val="50000"/>
                  <a:lumOff val="50000"/>
                </a:schemeClr>
              </a:solidFill>
            </a:endParaRPr>
          </a:p>
          <a:p>
            <a:pPr marL="401638" indent="-338138">
              <a:buFont typeface="Wingdings" pitchFamily="2" charset="2"/>
              <a:buChar char="Ø"/>
            </a:pPr>
            <a:r>
              <a:rPr lang="en-US" sz="2400" dirty="0"/>
              <a:t>Solution #3 </a:t>
            </a:r>
          </a:p>
          <a:p>
            <a:pPr marL="803275" indent="-354013">
              <a:buFont typeface="Arial" panose="020B0604020202020204" pitchFamily="34" charset="0"/>
              <a:buChar char="•"/>
            </a:pPr>
            <a:r>
              <a:rPr lang="en-US" sz="2400" dirty="0"/>
              <a:t>multiple deployment platforms</a:t>
            </a:r>
          </a:p>
          <a:p>
            <a:pPr marL="1150938" indent="-171450">
              <a:buFontTx/>
              <a:buChar char="-"/>
            </a:pPr>
            <a:r>
              <a:rPr lang="en-US" sz="2000" dirty="0"/>
              <a:t>Crewed ships</a:t>
            </a:r>
          </a:p>
          <a:p>
            <a:pPr marL="1150938" indent="-171450">
              <a:buFontTx/>
              <a:buChar char="-"/>
            </a:pPr>
            <a:r>
              <a:rPr lang="en-US" sz="2000" dirty="0" err="1"/>
              <a:t>Saildrone</a:t>
            </a:r>
            <a:r>
              <a:rPr lang="en-US" sz="2000" dirty="0"/>
              <a:t> Surveyor</a:t>
            </a:r>
          </a:p>
          <a:p>
            <a:pPr marL="979488"/>
            <a:r>
              <a:rPr lang="en-US" sz="2000" dirty="0"/>
              <a:t>- </a:t>
            </a:r>
            <a:r>
              <a:rPr lang="en-US" sz="2000" dirty="0" err="1"/>
              <a:t>Seatrac</a:t>
            </a:r>
            <a:endParaRPr lang="en-US" sz="2000" dirty="0"/>
          </a:p>
          <a:p>
            <a:pPr marL="979488"/>
            <a:r>
              <a:rPr lang="en-US" sz="2000" dirty="0"/>
              <a:t>- </a:t>
            </a:r>
            <a:r>
              <a:rPr lang="en-US" sz="2000" dirty="0" err="1"/>
              <a:t>Tidewise</a:t>
            </a:r>
            <a:r>
              <a:rPr lang="en-US" sz="2000" dirty="0"/>
              <a:t> Tupan (in progress)</a:t>
            </a:r>
          </a:p>
        </p:txBody>
      </p:sp>
      <p:pic>
        <p:nvPicPr>
          <p:cNvPr id="6" name="Picture 5">
            <a:extLst>
              <a:ext uri="{FF2B5EF4-FFF2-40B4-BE49-F238E27FC236}">
                <a16:creationId xmlns:a16="http://schemas.microsoft.com/office/drawing/2014/main" id="{D38C701D-E2C8-A722-A046-F20A7E0FCC7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68239" y="4516848"/>
            <a:ext cx="4277869" cy="19655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95351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00888-9FFF-69A5-933E-8F048083967F}"/>
              </a:ext>
            </a:extLst>
          </p:cNvPr>
          <p:cNvSpPr>
            <a:spLocks noGrp="1"/>
          </p:cNvSpPr>
          <p:nvPr>
            <p:ph type="title"/>
          </p:nvPr>
        </p:nvSpPr>
        <p:spPr>
          <a:xfrm>
            <a:off x="451626" y="285341"/>
            <a:ext cx="11618453" cy="914400"/>
          </a:xfrm>
        </p:spPr>
        <p:txBody>
          <a:bodyPr>
            <a:normAutofit/>
          </a:bodyPr>
          <a:lstStyle/>
          <a:p>
            <a:r>
              <a:rPr lang="en-US" dirty="0" err="1"/>
              <a:t>Saildrone</a:t>
            </a:r>
            <a:r>
              <a:rPr lang="en-US" dirty="0"/>
              <a:t> Surveyor CA to HI</a:t>
            </a:r>
          </a:p>
        </p:txBody>
      </p:sp>
      <p:pic>
        <p:nvPicPr>
          <p:cNvPr id="4" name="Picture 3">
            <a:extLst>
              <a:ext uri="{FF2B5EF4-FFF2-40B4-BE49-F238E27FC236}">
                <a16:creationId xmlns:a16="http://schemas.microsoft.com/office/drawing/2014/main" id="{AF94F511-7D1D-65C2-EF86-C5177E03DC27}"/>
              </a:ext>
            </a:extLst>
          </p:cNvPr>
          <p:cNvPicPr>
            <a:picLocks noChangeAspect="1"/>
          </p:cNvPicPr>
          <p:nvPr/>
        </p:nvPicPr>
        <p:blipFill>
          <a:blip r:embed="rId4"/>
          <a:stretch>
            <a:fillRect/>
          </a:stretch>
        </p:blipFill>
        <p:spPr>
          <a:xfrm>
            <a:off x="592811" y="1396942"/>
            <a:ext cx="5812397" cy="3876133"/>
          </a:xfrm>
          <a:prstGeom prst="rect">
            <a:avLst/>
          </a:prstGeom>
          <a:ln>
            <a:noFill/>
          </a:ln>
          <a:effectLst>
            <a:outerShdw blurRad="292100" dist="139700" dir="2700000" algn="tl" rotWithShape="0">
              <a:srgbClr val="333333">
                <a:alpha val="65000"/>
              </a:srgbClr>
            </a:outerShdw>
          </a:effectLst>
        </p:spPr>
      </p:pic>
      <p:pic>
        <p:nvPicPr>
          <p:cNvPr id="1032" name="Picture 8" descr="Details are in the caption following the image">
            <a:extLst>
              <a:ext uri="{FF2B5EF4-FFF2-40B4-BE49-F238E27FC236}">
                <a16:creationId xmlns:a16="http://schemas.microsoft.com/office/drawing/2014/main" id="{5F5E47CE-3FAB-FB64-6D2B-AFD3814525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28762" y="185094"/>
            <a:ext cx="4417764" cy="232507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Details are in the caption following the image">
            <a:extLst>
              <a:ext uri="{FF2B5EF4-FFF2-40B4-BE49-F238E27FC236}">
                <a16:creationId xmlns:a16="http://schemas.microsoft.com/office/drawing/2014/main" id="{490BE1DA-F6B2-EADD-026B-C5DD8566AA6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34074"/>
          <a:stretch/>
        </p:blipFill>
        <p:spPr bwMode="auto">
          <a:xfrm>
            <a:off x="7535537" y="2412693"/>
            <a:ext cx="3567925" cy="434064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A45ADB7-473E-DFFE-9B60-F6D3A9197D81}"/>
              </a:ext>
            </a:extLst>
          </p:cNvPr>
          <p:cNvSpPr txBox="1"/>
          <p:nvPr/>
        </p:nvSpPr>
        <p:spPr>
          <a:xfrm>
            <a:off x="1289961" y="6302172"/>
            <a:ext cx="3567925" cy="523220"/>
          </a:xfrm>
          <a:prstGeom prst="rect">
            <a:avLst/>
          </a:prstGeom>
          <a:noFill/>
        </p:spPr>
        <p:txBody>
          <a:bodyPr wrap="square">
            <a:spAutoFit/>
          </a:bodyPr>
          <a:lstStyle/>
          <a:p>
            <a:r>
              <a:rPr lang="en-US" sz="1400" b="0" i="0" dirty="0">
                <a:solidFill>
                  <a:srgbClr val="1C1D1E"/>
                </a:solidFill>
                <a:effectLst/>
                <a:latin typeface="Open Sans" panose="020B0606030504020204" pitchFamily="34" charset="0"/>
              </a:rPr>
              <a:t>Preston, C., </a:t>
            </a:r>
            <a:r>
              <a:rPr lang="en-US" sz="1400" dirty="0">
                <a:solidFill>
                  <a:srgbClr val="1C1D1E"/>
                </a:solidFill>
                <a:latin typeface="Open Sans" panose="020B0606030504020204" pitchFamily="34" charset="0"/>
              </a:rPr>
              <a:t>et al., </a:t>
            </a:r>
            <a:r>
              <a:rPr lang="en-US" sz="1400" b="0" i="1" dirty="0">
                <a:solidFill>
                  <a:srgbClr val="1C1D1E"/>
                </a:solidFill>
                <a:effectLst/>
                <a:latin typeface="Open Sans" panose="020B0606030504020204" pitchFamily="34" charset="0"/>
              </a:rPr>
              <a:t>Environmental DNA</a:t>
            </a:r>
            <a:r>
              <a:rPr lang="en-US" sz="1400" b="0" i="0" dirty="0">
                <a:solidFill>
                  <a:srgbClr val="1C1D1E"/>
                </a:solidFill>
                <a:effectLst/>
                <a:latin typeface="Open Sans" panose="020B0606030504020204" pitchFamily="34" charset="0"/>
              </a:rPr>
              <a:t>, 6, e468. </a:t>
            </a:r>
            <a:r>
              <a:rPr lang="en-US" sz="1400" i="0" u="none" strike="noStrike" dirty="0">
                <a:effectLst/>
                <a:latin typeface="Open Sans" panose="020B0606030504020204" pitchFamily="34" charset="0"/>
                <a:hlinkClick r:id="rId7"/>
              </a:rPr>
              <a:t>https://doi.org/10.1002/edn3.468</a:t>
            </a:r>
            <a:endParaRPr lang="en-US" sz="1400" dirty="0"/>
          </a:p>
        </p:txBody>
      </p:sp>
      <p:sp>
        <p:nvSpPr>
          <p:cNvPr id="7" name="TextBox 6">
            <a:extLst>
              <a:ext uri="{FF2B5EF4-FFF2-40B4-BE49-F238E27FC236}">
                <a16:creationId xmlns:a16="http://schemas.microsoft.com/office/drawing/2014/main" id="{65376634-FB37-6C74-67E6-368B8F8DB0A2}"/>
              </a:ext>
            </a:extLst>
          </p:cNvPr>
          <p:cNvSpPr txBox="1"/>
          <p:nvPr/>
        </p:nvSpPr>
        <p:spPr>
          <a:xfrm>
            <a:off x="522517" y="5382374"/>
            <a:ext cx="6128653" cy="707886"/>
          </a:xfrm>
          <a:prstGeom prst="rect">
            <a:avLst/>
          </a:prstGeom>
          <a:noFill/>
        </p:spPr>
        <p:txBody>
          <a:bodyPr wrap="square" rtlCol="0">
            <a:spAutoFit/>
          </a:bodyPr>
          <a:lstStyle/>
          <a:p>
            <a:r>
              <a:rPr lang="en-US" sz="2000" dirty="0"/>
              <a:t>2021 – CA to HI – 29 days, 4200 km, 52 eDNA samples</a:t>
            </a:r>
          </a:p>
          <a:p>
            <a:pPr algn="ctr"/>
            <a:r>
              <a:rPr lang="en-US" sz="2000" dirty="0"/>
              <a:t>Combined with seafloor mapping</a:t>
            </a:r>
          </a:p>
        </p:txBody>
      </p:sp>
    </p:spTree>
    <p:custDataLst>
      <p:tags r:id="rId1"/>
    </p:custDataLst>
    <p:extLst>
      <p:ext uri="{BB962C8B-B14F-4D97-AF65-F5344CB8AC3E}">
        <p14:creationId xmlns:p14="http://schemas.microsoft.com/office/powerpoint/2010/main" val="3138414346"/>
      </p:ext>
    </p:extLst>
  </p:cSld>
  <p:clrMapOvr>
    <a:masterClrMapping/>
  </p:clrMapOvr>
  <mc:AlternateContent xmlns:mc="http://schemas.openxmlformats.org/markup-compatibility/2006" xmlns:p14="http://schemas.microsoft.com/office/powerpoint/2010/main">
    <mc:Choice Requires="p14">
      <p:transition spd="slow" p14:dur="2000" advTm="34112"/>
    </mc:Choice>
    <mc:Fallback xmlns="">
      <p:transition spd="slow" advTm="34112"/>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5C417C-B394-8C03-85D1-CAD4820A94AC}"/>
              </a:ext>
            </a:extLst>
          </p:cNvPr>
          <p:cNvSpPr txBox="1">
            <a:spLocks/>
          </p:cNvSpPr>
          <p:nvPr/>
        </p:nvSpPr>
        <p:spPr>
          <a:xfrm>
            <a:off x="7343225" y="1253330"/>
            <a:ext cx="425154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5" name="TextBox 4">
            <a:extLst>
              <a:ext uri="{FF2B5EF4-FFF2-40B4-BE49-F238E27FC236}">
                <a16:creationId xmlns:a16="http://schemas.microsoft.com/office/drawing/2014/main" id="{84ABB72F-7C3D-9969-2B41-BCD5235B33D6}"/>
              </a:ext>
            </a:extLst>
          </p:cNvPr>
          <p:cNvSpPr txBox="1"/>
          <p:nvPr/>
        </p:nvSpPr>
        <p:spPr>
          <a:xfrm>
            <a:off x="471487" y="256153"/>
            <a:ext cx="6340967" cy="707886"/>
          </a:xfrm>
          <a:prstGeom prst="rect">
            <a:avLst/>
          </a:prstGeom>
          <a:noFill/>
        </p:spPr>
        <p:txBody>
          <a:bodyPr wrap="none" rtlCol="0">
            <a:spAutoFit/>
          </a:bodyPr>
          <a:lstStyle/>
          <a:p>
            <a:r>
              <a:rPr lang="en-US" sz="4000" dirty="0" err="1"/>
              <a:t>Saildrone</a:t>
            </a:r>
            <a:r>
              <a:rPr lang="en-US" sz="4000" dirty="0"/>
              <a:t> Surveyor CA to AK</a:t>
            </a:r>
            <a:endParaRPr lang="en-US" sz="4000" dirty="0">
              <a:latin typeface="+mj-lt"/>
            </a:endParaRPr>
          </a:p>
        </p:txBody>
      </p:sp>
      <p:pic>
        <p:nvPicPr>
          <p:cNvPr id="15" name="Content Placeholder 14">
            <a:extLst>
              <a:ext uri="{FF2B5EF4-FFF2-40B4-BE49-F238E27FC236}">
                <a16:creationId xmlns:a16="http://schemas.microsoft.com/office/drawing/2014/main" id="{A0DA927D-58F6-B7E9-6DDA-4C4636CE8DC6}"/>
              </a:ext>
            </a:extLst>
          </p:cNvPr>
          <p:cNvPicPr>
            <a:picLocks noGrp="1" noChangeAspect="1"/>
          </p:cNvPicPr>
          <p:nvPr>
            <p:ph idx="1"/>
          </p:nvPr>
        </p:nvPicPr>
        <p:blipFill>
          <a:blip r:embed="rId3"/>
          <a:srcRect t="16131" r="35765"/>
          <a:stretch/>
        </p:blipFill>
        <p:spPr>
          <a:xfrm>
            <a:off x="353064" y="1090962"/>
            <a:ext cx="5061936" cy="5331569"/>
          </a:xfrm>
        </p:spPr>
      </p:pic>
      <p:pic>
        <p:nvPicPr>
          <p:cNvPr id="4" name="Content Placeholder 8">
            <a:extLst>
              <a:ext uri="{FF2B5EF4-FFF2-40B4-BE49-F238E27FC236}">
                <a16:creationId xmlns:a16="http://schemas.microsoft.com/office/drawing/2014/main" id="{91DD78FF-0D60-BD5D-0D70-F15ACE38E5A0}"/>
              </a:ext>
            </a:extLst>
          </p:cNvPr>
          <p:cNvPicPr>
            <a:picLocks noChangeAspect="1"/>
          </p:cNvPicPr>
          <p:nvPr/>
        </p:nvPicPr>
        <p:blipFill>
          <a:blip r:embed="rId4"/>
          <a:stretch>
            <a:fillRect/>
          </a:stretch>
        </p:blipFill>
        <p:spPr>
          <a:xfrm>
            <a:off x="5524499" y="2533881"/>
            <a:ext cx="6667501" cy="4114800"/>
          </a:xfrm>
          <a:prstGeom prst="rect">
            <a:avLst/>
          </a:prstGeom>
        </p:spPr>
      </p:pic>
      <p:sp>
        <p:nvSpPr>
          <p:cNvPr id="6" name="Content Placeholder 2">
            <a:extLst>
              <a:ext uri="{FF2B5EF4-FFF2-40B4-BE49-F238E27FC236}">
                <a16:creationId xmlns:a16="http://schemas.microsoft.com/office/drawing/2014/main" id="{F663F3DE-6508-0F06-AE53-2B18CE4F268E}"/>
              </a:ext>
            </a:extLst>
          </p:cNvPr>
          <p:cNvSpPr txBox="1">
            <a:spLocks/>
          </p:cNvSpPr>
          <p:nvPr/>
        </p:nvSpPr>
        <p:spPr>
          <a:xfrm>
            <a:off x="5782407" y="1090247"/>
            <a:ext cx="6409593" cy="25497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August 2022 – February 2023 (110 days)</a:t>
            </a:r>
            <a:endParaRPr lang="en-US" sz="2000" dirty="0"/>
          </a:p>
          <a:p>
            <a:r>
              <a:rPr lang="en-US" sz="2400" dirty="0"/>
              <a:t>45,000 km</a:t>
            </a:r>
            <a:r>
              <a:rPr lang="en-US" sz="2400" baseline="30000" dirty="0"/>
              <a:t>2</a:t>
            </a:r>
            <a:r>
              <a:rPr lang="en-US" sz="2400" dirty="0"/>
              <a:t> seafloor mapped</a:t>
            </a:r>
            <a:endParaRPr lang="en-US" sz="2000" dirty="0"/>
          </a:p>
          <a:p>
            <a:r>
              <a:rPr lang="en-US" sz="2400" dirty="0"/>
              <a:t>163 eDNA samples over 17,000 km traveled</a:t>
            </a:r>
          </a:p>
        </p:txBody>
      </p:sp>
    </p:spTree>
    <p:extLst>
      <p:ext uri="{BB962C8B-B14F-4D97-AF65-F5344CB8AC3E}">
        <p14:creationId xmlns:p14="http://schemas.microsoft.com/office/powerpoint/2010/main" val="33926577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C5D1D-8D1D-6CB6-0837-6543557AC97F}"/>
              </a:ext>
            </a:extLst>
          </p:cNvPr>
          <p:cNvSpPr>
            <a:spLocks noGrp="1"/>
          </p:cNvSpPr>
          <p:nvPr>
            <p:ph type="title"/>
          </p:nvPr>
        </p:nvSpPr>
        <p:spPr>
          <a:xfrm>
            <a:off x="487858" y="76843"/>
            <a:ext cx="12041038" cy="1043616"/>
          </a:xfrm>
        </p:spPr>
        <p:txBody>
          <a:bodyPr>
            <a:normAutofit/>
          </a:bodyPr>
          <a:lstStyle/>
          <a:p>
            <a:r>
              <a:rPr lang="en-US" sz="3200" dirty="0"/>
              <a:t>Aleutian Islands: eDNA sampling &amp; mapping leg</a:t>
            </a:r>
          </a:p>
        </p:txBody>
      </p:sp>
      <p:pic>
        <p:nvPicPr>
          <p:cNvPr id="17" name="Picture 16">
            <a:extLst>
              <a:ext uri="{FF2B5EF4-FFF2-40B4-BE49-F238E27FC236}">
                <a16:creationId xmlns:a16="http://schemas.microsoft.com/office/drawing/2014/main" id="{6C61712D-BC32-3638-C88F-8E00AF34CD57}"/>
              </a:ext>
            </a:extLst>
          </p:cNvPr>
          <p:cNvPicPr>
            <a:picLocks noChangeAspect="1"/>
          </p:cNvPicPr>
          <p:nvPr/>
        </p:nvPicPr>
        <p:blipFill rotWithShape="1">
          <a:blip r:embed="rId3"/>
          <a:srcRect t="10522" r="21028"/>
          <a:stretch/>
        </p:blipFill>
        <p:spPr>
          <a:xfrm>
            <a:off x="9122995" y="925597"/>
            <a:ext cx="2675090" cy="2407630"/>
          </a:xfrm>
          <a:prstGeom prst="rect">
            <a:avLst/>
          </a:prstGeom>
        </p:spPr>
      </p:pic>
      <p:sp>
        <p:nvSpPr>
          <p:cNvPr id="18" name="Rectangle 17">
            <a:extLst>
              <a:ext uri="{FF2B5EF4-FFF2-40B4-BE49-F238E27FC236}">
                <a16:creationId xmlns:a16="http://schemas.microsoft.com/office/drawing/2014/main" id="{D2408C3B-A1B1-85EC-936B-F5D554E6A237}"/>
              </a:ext>
            </a:extLst>
          </p:cNvPr>
          <p:cNvSpPr/>
          <p:nvPr/>
        </p:nvSpPr>
        <p:spPr>
          <a:xfrm flipV="1">
            <a:off x="9817098" y="2754108"/>
            <a:ext cx="635002" cy="311113"/>
          </a:xfrm>
          <a:prstGeom prst="rect">
            <a:avLst/>
          </a:prstGeom>
          <a:noFill/>
          <a:ln w="222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169289F2-CBFE-2036-7003-D8C95ABA442C}"/>
              </a:ext>
            </a:extLst>
          </p:cNvPr>
          <p:cNvSpPr txBox="1"/>
          <p:nvPr/>
        </p:nvSpPr>
        <p:spPr>
          <a:xfrm>
            <a:off x="4474650" y="1510133"/>
            <a:ext cx="585994" cy="276999"/>
          </a:xfrm>
          <a:prstGeom prst="rect">
            <a:avLst/>
          </a:prstGeom>
          <a:noFill/>
        </p:spPr>
        <p:txBody>
          <a:bodyPr wrap="none" rtlCol="0">
            <a:spAutoFit/>
          </a:bodyPr>
          <a:lstStyle/>
          <a:p>
            <a:r>
              <a:rPr lang="en-US" sz="1200" dirty="0">
                <a:solidFill>
                  <a:srgbClr val="002060"/>
                </a:solidFill>
              </a:rPr>
              <a:t>Alaska</a:t>
            </a:r>
          </a:p>
        </p:txBody>
      </p:sp>
      <p:cxnSp>
        <p:nvCxnSpPr>
          <p:cNvPr id="23" name="Straight Connector 22">
            <a:extLst>
              <a:ext uri="{FF2B5EF4-FFF2-40B4-BE49-F238E27FC236}">
                <a16:creationId xmlns:a16="http://schemas.microsoft.com/office/drawing/2014/main" id="{9D4BB192-5B6C-A1AD-DC75-B1F72EBCB74D}"/>
              </a:ext>
            </a:extLst>
          </p:cNvPr>
          <p:cNvCxnSpPr>
            <a:cxnSpLocks/>
          </p:cNvCxnSpPr>
          <p:nvPr/>
        </p:nvCxnSpPr>
        <p:spPr>
          <a:xfrm flipH="1" flipV="1">
            <a:off x="8747772" y="1145164"/>
            <a:ext cx="1069326" cy="1617907"/>
          </a:xfrm>
          <a:prstGeom prst="line">
            <a:avLst/>
          </a:prstGeom>
          <a:ln w="22225">
            <a:solidFill>
              <a:srgbClr val="002060"/>
            </a:solidFill>
            <a:tailEnd type="none"/>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1E645145-B9D0-AEB8-E6AB-F713C331F83A}"/>
              </a:ext>
            </a:extLst>
          </p:cNvPr>
          <p:cNvCxnSpPr>
            <a:cxnSpLocks/>
          </p:cNvCxnSpPr>
          <p:nvPr/>
        </p:nvCxnSpPr>
        <p:spPr>
          <a:xfrm flipH="1">
            <a:off x="8747772" y="3074186"/>
            <a:ext cx="1069326" cy="1734798"/>
          </a:xfrm>
          <a:prstGeom prst="line">
            <a:avLst/>
          </a:prstGeom>
          <a:ln w="22225">
            <a:solidFill>
              <a:srgbClr val="002060"/>
            </a:solidFill>
            <a:tailEnd type="none"/>
          </a:ln>
        </p:spPr>
        <p:style>
          <a:lnRef idx="1">
            <a:schemeClr val="dk1"/>
          </a:lnRef>
          <a:fillRef idx="0">
            <a:schemeClr val="dk1"/>
          </a:fillRef>
          <a:effectRef idx="0">
            <a:schemeClr val="dk1"/>
          </a:effectRef>
          <a:fontRef idx="minor">
            <a:schemeClr val="tx1"/>
          </a:fontRef>
        </p:style>
      </p:cxnSp>
      <p:pic>
        <p:nvPicPr>
          <p:cNvPr id="50" name="Picture 49">
            <a:extLst>
              <a:ext uri="{FF2B5EF4-FFF2-40B4-BE49-F238E27FC236}">
                <a16:creationId xmlns:a16="http://schemas.microsoft.com/office/drawing/2014/main" id="{5AAD245C-80FA-7A1E-CC4A-CDDC36BD2A1C}"/>
              </a:ext>
            </a:extLst>
          </p:cNvPr>
          <p:cNvPicPr>
            <a:picLocks noChangeAspect="1"/>
          </p:cNvPicPr>
          <p:nvPr/>
        </p:nvPicPr>
        <p:blipFill>
          <a:blip r:embed="rId4"/>
          <a:stretch>
            <a:fillRect/>
          </a:stretch>
        </p:blipFill>
        <p:spPr>
          <a:xfrm>
            <a:off x="3241934" y="1109503"/>
            <a:ext cx="5514709" cy="3688700"/>
          </a:xfrm>
          <a:prstGeom prst="rect">
            <a:avLst/>
          </a:prstGeom>
        </p:spPr>
      </p:pic>
      <p:sp>
        <p:nvSpPr>
          <p:cNvPr id="25" name="Rectangle 24">
            <a:extLst>
              <a:ext uri="{FF2B5EF4-FFF2-40B4-BE49-F238E27FC236}">
                <a16:creationId xmlns:a16="http://schemas.microsoft.com/office/drawing/2014/main" id="{CD6C4BEB-C32C-C643-AA87-93EA8D7AF23A}"/>
              </a:ext>
            </a:extLst>
          </p:cNvPr>
          <p:cNvSpPr/>
          <p:nvPr/>
        </p:nvSpPr>
        <p:spPr>
          <a:xfrm>
            <a:off x="3258693" y="3381306"/>
            <a:ext cx="1011682" cy="577919"/>
          </a:xfrm>
          <a:prstGeom prst="rect">
            <a:avLst/>
          </a:prstGeom>
          <a:noFill/>
          <a:ln w="222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6" name="Picture 85">
            <a:extLst>
              <a:ext uri="{FF2B5EF4-FFF2-40B4-BE49-F238E27FC236}">
                <a16:creationId xmlns:a16="http://schemas.microsoft.com/office/drawing/2014/main" id="{201A9673-A947-2BE3-A810-C51AAF000187}"/>
              </a:ext>
            </a:extLst>
          </p:cNvPr>
          <p:cNvPicPr>
            <a:picLocks noChangeAspect="1"/>
          </p:cNvPicPr>
          <p:nvPr/>
        </p:nvPicPr>
        <p:blipFill>
          <a:blip r:embed="rId5"/>
          <a:stretch>
            <a:fillRect/>
          </a:stretch>
        </p:blipFill>
        <p:spPr>
          <a:xfrm>
            <a:off x="3342816" y="4891253"/>
            <a:ext cx="4197364" cy="1949227"/>
          </a:xfrm>
          <a:prstGeom prst="rect">
            <a:avLst/>
          </a:prstGeom>
        </p:spPr>
      </p:pic>
      <p:cxnSp>
        <p:nvCxnSpPr>
          <p:cNvPr id="71" name="Straight Connector 70">
            <a:extLst>
              <a:ext uri="{FF2B5EF4-FFF2-40B4-BE49-F238E27FC236}">
                <a16:creationId xmlns:a16="http://schemas.microsoft.com/office/drawing/2014/main" id="{FC33CEF8-CD01-099D-A769-225E156B135E}"/>
              </a:ext>
            </a:extLst>
          </p:cNvPr>
          <p:cNvCxnSpPr>
            <a:cxnSpLocks/>
          </p:cNvCxnSpPr>
          <p:nvPr/>
        </p:nvCxnSpPr>
        <p:spPr>
          <a:xfrm>
            <a:off x="4256088" y="3966340"/>
            <a:ext cx="204564" cy="1196861"/>
          </a:xfrm>
          <a:prstGeom prst="line">
            <a:avLst/>
          </a:prstGeom>
          <a:ln w="22225">
            <a:solidFill>
              <a:srgbClr val="002060"/>
            </a:solidFill>
            <a:tailEnd type="stealth"/>
          </a:ln>
        </p:spPr>
        <p:style>
          <a:lnRef idx="1">
            <a:schemeClr val="dk1"/>
          </a:lnRef>
          <a:fillRef idx="0">
            <a:schemeClr val="dk1"/>
          </a:fillRef>
          <a:effectRef idx="0">
            <a:schemeClr val="dk1"/>
          </a:effectRef>
          <a:fontRef idx="minor">
            <a:schemeClr val="tx1"/>
          </a:fontRef>
        </p:style>
      </p:cxnSp>
      <p:sp>
        <p:nvSpPr>
          <p:cNvPr id="93" name="TextBox 92">
            <a:extLst>
              <a:ext uri="{FF2B5EF4-FFF2-40B4-BE49-F238E27FC236}">
                <a16:creationId xmlns:a16="http://schemas.microsoft.com/office/drawing/2014/main" id="{4AD9FCEE-6573-62B4-7188-B2F6FF86FBB3}"/>
              </a:ext>
            </a:extLst>
          </p:cNvPr>
          <p:cNvSpPr txBox="1"/>
          <p:nvPr/>
        </p:nvSpPr>
        <p:spPr>
          <a:xfrm>
            <a:off x="437877" y="4643602"/>
            <a:ext cx="2927695" cy="1938992"/>
          </a:xfrm>
          <a:prstGeom prst="rect">
            <a:avLst/>
          </a:prstGeom>
          <a:noFill/>
        </p:spPr>
        <p:txBody>
          <a:bodyPr wrap="square" rtlCol="0">
            <a:spAutoFit/>
          </a:bodyPr>
          <a:lstStyle/>
          <a:p>
            <a:r>
              <a:rPr lang="en-US" sz="2400" dirty="0"/>
              <a:t>97 eDNA samples collected along the Aleutian Islands</a:t>
            </a:r>
          </a:p>
          <a:p>
            <a:r>
              <a:rPr lang="en-US" sz="2400" dirty="0"/>
              <a:t>August 12 to October 3, 2022</a:t>
            </a:r>
          </a:p>
        </p:txBody>
      </p:sp>
      <p:sp>
        <p:nvSpPr>
          <p:cNvPr id="94" name="TextBox 93">
            <a:extLst>
              <a:ext uri="{FF2B5EF4-FFF2-40B4-BE49-F238E27FC236}">
                <a16:creationId xmlns:a16="http://schemas.microsoft.com/office/drawing/2014/main" id="{8FF09463-CC03-8E4A-1541-9B8C0992BCFB}"/>
              </a:ext>
            </a:extLst>
          </p:cNvPr>
          <p:cNvSpPr txBox="1"/>
          <p:nvPr/>
        </p:nvSpPr>
        <p:spPr>
          <a:xfrm>
            <a:off x="3342816" y="5063641"/>
            <a:ext cx="1271502" cy="369332"/>
          </a:xfrm>
          <a:prstGeom prst="rect">
            <a:avLst/>
          </a:prstGeom>
          <a:noFill/>
        </p:spPr>
        <p:txBody>
          <a:bodyPr wrap="none" rtlCol="0">
            <a:spAutoFit/>
          </a:bodyPr>
          <a:lstStyle/>
          <a:p>
            <a:r>
              <a:rPr lang="en-US" dirty="0" err="1"/>
              <a:t>Amlia</a:t>
            </a:r>
            <a:r>
              <a:rPr lang="en-US" dirty="0"/>
              <a:t> Basin</a:t>
            </a:r>
          </a:p>
        </p:txBody>
      </p:sp>
      <p:sp>
        <p:nvSpPr>
          <p:cNvPr id="8" name="TextBox 7">
            <a:extLst>
              <a:ext uri="{FF2B5EF4-FFF2-40B4-BE49-F238E27FC236}">
                <a16:creationId xmlns:a16="http://schemas.microsoft.com/office/drawing/2014/main" id="{D052AEAE-46C2-1FAF-02AB-F4BB64A42C41}"/>
              </a:ext>
            </a:extLst>
          </p:cNvPr>
          <p:cNvSpPr txBox="1"/>
          <p:nvPr/>
        </p:nvSpPr>
        <p:spPr>
          <a:xfrm>
            <a:off x="3546049" y="4505103"/>
            <a:ext cx="580608" cy="276999"/>
          </a:xfrm>
          <a:prstGeom prst="rect">
            <a:avLst/>
          </a:prstGeom>
          <a:noFill/>
        </p:spPr>
        <p:txBody>
          <a:bodyPr wrap="none" rtlCol="0">
            <a:spAutoFit/>
          </a:bodyPr>
          <a:lstStyle/>
          <a:p>
            <a:r>
              <a:rPr lang="en-US" sz="1200" dirty="0">
                <a:solidFill>
                  <a:srgbClr val="002060"/>
                </a:solidFill>
              </a:rPr>
              <a:t>50 nm</a:t>
            </a:r>
          </a:p>
        </p:txBody>
      </p:sp>
      <p:sp>
        <p:nvSpPr>
          <p:cNvPr id="12" name="TextBox 11">
            <a:extLst>
              <a:ext uri="{FF2B5EF4-FFF2-40B4-BE49-F238E27FC236}">
                <a16:creationId xmlns:a16="http://schemas.microsoft.com/office/drawing/2014/main" id="{3742B31D-9314-102F-6217-8AD5D0568A19}"/>
              </a:ext>
            </a:extLst>
          </p:cNvPr>
          <p:cNvSpPr txBox="1"/>
          <p:nvPr/>
        </p:nvSpPr>
        <p:spPr>
          <a:xfrm>
            <a:off x="4761643" y="6554255"/>
            <a:ext cx="580608" cy="276999"/>
          </a:xfrm>
          <a:prstGeom prst="rect">
            <a:avLst/>
          </a:prstGeom>
          <a:noFill/>
          <a:ln>
            <a:noFill/>
          </a:ln>
        </p:spPr>
        <p:txBody>
          <a:bodyPr wrap="none" rtlCol="0">
            <a:spAutoFit/>
          </a:bodyPr>
          <a:lstStyle/>
          <a:p>
            <a:r>
              <a:rPr lang="en-US" sz="1200" dirty="0">
                <a:solidFill>
                  <a:srgbClr val="002060"/>
                </a:solidFill>
              </a:rPr>
              <a:t>10 nm</a:t>
            </a:r>
          </a:p>
        </p:txBody>
      </p:sp>
      <p:cxnSp>
        <p:nvCxnSpPr>
          <p:cNvPr id="29" name="Straight Connector 28">
            <a:extLst>
              <a:ext uri="{FF2B5EF4-FFF2-40B4-BE49-F238E27FC236}">
                <a16:creationId xmlns:a16="http://schemas.microsoft.com/office/drawing/2014/main" id="{B0F05E33-37F9-47F7-813A-EBD6841B709A}"/>
              </a:ext>
            </a:extLst>
          </p:cNvPr>
          <p:cNvCxnSpPr>
            <a:cxnSpLocks/>
          </p:cNvCxnSpPr>
          <p:nvPr/>
        </p:nvCxnSpPr>
        <p:spPr>
          <a:xfrm>
            <a:off x="3295359" y="4727294"/>
            <a:ext cx="1033272"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5D69441-2274-05E6-F2A1-2AEE66B06D8B}"/>
              </a:ext>
            </a:extLst>
          </p:cNvPr>
          <p:cNvCxnSpPr>
            <a:cxnSpLocks/>
          </p:cNvCxnSpPr>
          <p:nvPr/>
        </p:nvCxnSpPr>
        <p:spPr>
          <a:xfrm>
            <a:off x="4621864" y="6789330"/>
            <a:ext cx="873125"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785718BD-D805-F378-A16E-18F772444A56}"/>
              </a:ext>
            </a:extLst>
          </p:cNvPr>
          <p:cNvPicPr>
            <a:picLocks noChangeAspect="1"/>
          </p:cNvPicPr>
          <p:nvPr/>
        </p:nvPicPr>
        <p:blipFill>
          <a:blip r:embed="rId6"/>
          <a:stretch>
            <a:fillRect/>
          </a:stretch>
        </p:blipFill>
        <p:spPr>
          <a:xfrm>
            <a:off x="8032217" y="4978535"/>
            <a:ext cx="3499463" cy="1761911"/>
          </a:xfrm>
          <a:prstGeom prst="rect">
            <a:avLst/>
          </a:prstGeom>
        </p:spPr>
      </p:pic>
      <p:cxnSp>
        <p:nvCxnSpPr>
          <p:cNvPr id="9" name="Straight Connector 8">
            <a:extLst>
              <a:ext uri="{FF2B5EF4-FFF2-40B4-BE49-F238E27FC236}">
                <a16:creationId xmlns:a16="http://schemas.microsoft.com/office/drawing/2014/main" id="{1AC7E4E9-CDA6-B671-360A-CE7B5C5CB897}"/>
              </a:ext>
            </a:extLst>
          </p:cNvPr>
          <p:cNvCxnSpPr>
            <a:cxnSpLocks/>
          </p:cNvCxnSpPr>
          <p:nvPr/>
        </p:nvCxnSpPr>
        <p:spPr>
          <a:xfrm>
            <a:off x="7123472" y="5830863"/>
            <a:ext cx="833415" cy="213752"/>
          </a:xfrm>
          <a:prstGeom prst="line">
            <a:avLst/>
          </a:prstGeom>
          <a:ln w="22225">
            <a:solidFill>
              <a:srgbClr val="002060"/>
            </a:solidFill>
            <a:tailEnd type="stealth"/>
          </a:ln>
        </p:spPr>
        <p:style>
          <a:lnRef idx="1">
            <a:schemeClr val="dk1"/>
          </a:lnRef>
          <a:fillRef idx="0">
            <a:schemeClr val="dk1"/>
          </a:fillRef>
          <a:effectRef idx="0">
            <a:schemeClr val="dk1"/>
          </a:effectRef>
          <a:fontRef idx="minor">
            <a:schemeClr val="tx1"/>
          </a:fontRef>
        </p:style>
      </p:cxnSp>
      <p:pic>
        <p:nvPicPr>
          <p:cNvPr id="11" name="Picture 10">
            <a:extLst>
              <a:ext uri="{FF2B5EF4-FFF2-40B4-BE49-F238E27FC236}">
                <a16:creationId xmlns:a16="http://schemas.microsoft.com/office/drawing/2014/main" id="{F00857C3-0611-B66B-CD7F-EA2465423CA7}"/>
              </a:ext>
            </a:extLst>
          </p:cNvPr>
          <p:cNvPicPr>
            <a:picLocks noChangeAspect="1"/>
          </p:cNvPicPr>
          <p:nvPr/>
        </p:nvPicPr>
        <p:blipFill>
          <a:blip r:embed="rId7"/>
          <a:stretch>
            <a:fillRect/>
          </a:stretch>
        </p:blipFill>
        <p:spPr>
          <a:xfrm>
            <a:off x="11732653" y="6394076"/>
            <a:ext cx="400262" cy="416273"/>
          </a:xfrm>
          <a:prstGeom prst="rect">
            <a:avLst/>
          </a:prstGeom>
        </p:spPr>
      </p:pic>
      <p:pic>
        <p:nvPicPr>
          <p:cNvPr id="13" name="Picture 12">
            <a:extLst>
              <a:ext uri="{FF2B5EF4-FFF2-40B4-BE49-F238E27FC236}">
                <a16:creationId xmlns:a16="http://schemas.microsoft.com/office/drawing/2014/main" id="{5DF4A43D-800B-D9C7-5F22-51A86822DAA1}"/>
              </a:ext>
            </a:extLst>
          </p:cNvPr>
          <p:cNvPicPr>
            <a:picLocks noChangeAspect="1"/>
          </p:cNvPicPr>
          <p:nvPr/>
        </p:nvPicPr>
        <p:blipFill>
          <a:blip r:embed="rId8"/>
          <a:stretch>
            <a:fillRect/>
          </a:stretch>
        </p:blipFill>
        <p:spPr>
          <a:xfrm>
            <a:off x="11722764" y="5912766"/>
            <a:ext cx="410151" cy="416273"/>
          </a:xfrm>
          <a:prstGeom prst="rect">
            <a:avLst/>
          </a:prstGeom>
        </p:spPr>
      </p:pic>
      <p:pic>
        <p:nvPicPr>
          <p:cNvPr id="4" name="Picture 3">
            <a:extLst>
              <a:ext uri="{FF2B5EF4-FFF2-40B4-BE49-F238E27FC236}">
                <a16:creationId xmlns:a16="http://schemas.microsoft.com/office/drawing/2014/main" id="{022CCFCA-2FA4-FE9E-7D4C-CECA667B056A}"/>
              </a:ext>
            </a:extLst>
          </p:cNvPr>
          <p:cNvPicPr>
            <a:picLocks noChangeAspect="1"/>
          </p:cNvPicPr>
          <p:nvPr/>
        </p:nvPicPr>
        <p:blipFill>
          <a:blip r:embed="rId9"/>
          <a:stretch>
            <a:fillRect/>
          </a:stretch>
        </p:blipFill>
        <p:spPr>
          <a:xfrm>
            <a:off x="11722763" y="5307417"/>
            <a:ext cx="410151" cy="491102"/>
          </a:xfrm>
          <a:prstGeom prst="rect">
            <a:avLst/>
          </a:prstGeom>
        </p:spPr>
      </p:pic>
      <p:pic>
        <p:nvPicPr>
          <p:cNvPr id="5" name="Picture 4">
            <a:extLst>
              <a:ext uri="{FF2B5EF4-FFF2-40B4-BE49-F238E27FC236}">
                <a16:creationId xmlns:a16="http://schemas.microsoft.com/office/drawing/2014/main" id="{F6253833-07FD-174A-9BB3-DB024BBA943D}"/>
              </a:ext>
            </a:extLst>
          </p:cNvPr>
          <p:cNvPicPr>
            <a:picLocks noChangeAspect="1"/>
          </p:cNvPicPr>
          <p:nvPr/>
        </p:nvPicPr>
        <p:blipFill>
          <a:blip r:embed="rId10"/>
          <a:stretch>
            <a:fillRect/>
          </a:stretch>
        </p:blipFill>
        <p:spPr>
          <a:xfrm>
            <a:off x="361512" y="1709236"/>
            <a:ext cx="2697246" cy="1938992"/>
          </a:xfrm>
          <a:prstGeom prst="rect">
            <a:avLst/>
          </a:prstGeom>
        </p:spPr>
      </p:pic>
    </p:spTree>
    <p:extLst>
      <p:ext uri="{BB962C8B-B14F-4D97-AF65-F5344CB8AC3E}">
        <p14:creationId xmlns:p14="http://schemas.microsoft.com/office/powerpoint/2010/main" val="13804023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1B0A312-A62F-DD48-0656-100A9D65FBD1}"/>
              </a:ext>
            </a:extLst>
          </p:cNvPr>
          <p:cNvSpPr/>
          <p:nvPr/>
        </p:nvSpPr>
        <p:spPr>
          <a:xfrm>
            <a:off x="0"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052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C40D4-A41A-EA39-C28B-465C3BCB4C71}"/>
            </a:ext>
          </a:extLst>
        </p:cNvPr>
        <p:cNvGrpSpPr/>
        <p:nvPr/>
      </p:nvGrpSpPr>
      <p:grpSpPr>
        <a:xfrm>
          <a:off x="0" y="0"/>
          <a:ext cx="0" cy="0"/>
          <a:chOff x="0" y="0"/>
          <a:chExt cx="0" cy="0"/>
        </a:xfrm>
      </p:grpSpPr>
      <p:pic>
        <p:nvPicPr>
          <p:cNvPr id="7171" name="Picture 3" descr="bacteria-dna-sensors">
            <a:extLst>
              <a:ext uri="{FF2B5EF4-FFF2-40B4-BE49-F238E27FC236}">
                <a16:creationId xmlns:a16="http://schemas.microsoft.com/office/drawing/2014/main" id="{BEB6F150-73B3-D927-C786-9322EE327130}"/>
              </a:ext>
            </a:extLst>
          </p:cNvPr>
          <p:cNvPicPr>
            <a:picLocks noChangeAspect="1" noChangeArrowheads="1"/>
          </p:cNvPicPr>
          <p:nvPr/>
        </p:nvPicPr>
        <p:blipFill>
          <a:blip r:embed="rId3" cstate="print"/>
          <a:srcRect/>
          <a:stretch>
            <a:fillRect/>
          </a:stretch>
        </p:blipFill>
        <p:spPr bwMode="auto">
          <a:xfrm>
            <a:off x="2541005" y="1144247"/>
            <a:ext cx="7109990" cy="5347041"/>
          </a:xfrm>
          <a:prstGeom prst="rect">
            <a:avLst/>
          </a:prstGeom>
          <a:noFill/>
        </p:spPr>
      </p:pic>
      <p:sp>
        <p:nvSpPr>
          <p:cNvPr id="7172" name="Text Box 4">
            <a:extLst>
              <a:ext uri="{FF2B5EF4-FFF2-40B4-BE49-F238E27FC236}">
                <a16:creationId xmlns:a16="http://schemas.microsoft.com/office/drawing/2014/main" id="{E851EE5F-C32A-6B99-8AAA-60FE5920BBCD}"/>
              </a:ext>
            </a:extLst>
          </p:cNvPr>
          <p:cNvSpPr txBox="1">
            <a:spLocks noChangeArrowheads="1"/>
          </p:cNvSpPr>
          <p:nvPr/>
        </p:nvSpPr>
        <p:spPr bwMode="auto">
          <a:xfrm>
            <a:off x="1962363" y="6498945"/>
            <a:ext cx="8383449" cy="369332"/>
          </a:xfrm>
          <a:prstGeom prst="rect">
            <a:avLst/>
          </a:prstGeom>
          <a:noFill/>
          <a:ln w="9525">
            <a:noFill/>
            <a:miter lim="800000"/>
            <a:headEnd/>
            <a:tailEnd/>
          </a:ln>
          <a:effectLst/>
        </p:spPr>
        <p:txBody>
          <a:bodyPr wrap="none">
            <a:spAutoFit/>
          </a:bodyPr>
          <a:lstStyle/>
          <a:p>
            <a:pPr algn="ctr"/>
            <a:r>
              <a:rPr lang="en-US" dirty="0">
                <a:latin typeface="Times New Roman" pitchFamily="18" charset="0"/>
              </a:rPr>
              <a:t>Image courtesy of the Center for Environmental Visualization, University of Washington</a:t>
            </a:r>
          </a:p>
        </p:txBody>
      </p:sp>
      <p:sp>
        <p:nvSpPr>
          <p:cNvPr id="2" name="Title 4">
            <a:extLst>
              <a:ext uri="{FF2B5EF4-FFF2-40B4-BE49-F238E27FC236}">
                <a16:creationId xmlns:a16="http://schemas.microsoft.com/office/drawing/2014/main" id="{0AD3C4AD-2BCD-F725-FF44-D1EE07410F27}"/>
              </a:ext>
            </a:extLst>
          </p:cNvPr>
          <p:cNvSpPr txBox="1">
            <a:spLocks/>
          </p:cNvSpPr>
          <p:nvPr/>
        </p:nvSpPr>
        <p:spPr>
          <a:xfrm>
            <a:off x="483937" y="1247"/>
            <a:ext cx="10261600" cy="1143000"/>
          </a:xfrm>
          <a:prstGeom prst="rect">
            <a:avLst/>
          </a:prstGeom>
          <a:effectLst/>
        </p:spPr>
        <p:txBody>
          <a:bodyPr vert="horz" rtlCol="0" anchor="ctr">
            <a:normAutofit/>
            <a:scene3d>
              <a:camera prst="orthographicFront"/>
              <a:lightRig rig="soft" dir="t"/>
            </a:scene3d>
            <a:sp3d prstMaterial="softEdge"/>
          </a:bodyPr>
          <a:lstStyle>
            <a:lvl1pPr algn="l" rtl="0" eaLnBrk="1" latinLnBrk="0" hangingPunct="1">
              <a:spcBef>
                <a:spcPct val="0"/>
              </a:spcBef>
              <a:buNone/>
              <a:defRPr kumimoji="0" sz="3075"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000" b="0" dirty="0">
                <a:solidFill>
                  <a:schemeClr val="tx1"/>
                </a:solidFill>
                <a:effectLst/>
                <a:latin typeface="Arial" panose="020B0604020202020204" pitchFamily="34" charset="0"/>
                <a:cs typeface="Arial" panose="020B0604020202020204" pitchFamily="34" charset="0"/>
              </a:rPr>
              <a:t>What is an </a:t>
            </a:r>
            <a:r>
              <a:rPr lang="en-US" sz="4000" b="0" dirty="0" err="1">
                <a:solidFill>
                  <a:schemeClr val="tx1"/>
                </a:solidFill>
                <a:effectLst/>
                <a:latin typeface="Arial" panose="020B0604020202020204" pitchFamily="34" charset="0"/>
                <a:cs typeface="Arial" panose="020B0604020202020204" pitchFamily="34" charset="0"/>
              </a:rPr>
              <a:t>Ecogenomic</a:t>
            </a:r>
            <a:r>
              <a:rPr lang="en-US" sz="4000" b="0" dirty="0">
                <a:solidFill>
                  <a:schemeClr val="tx1"/>
                </a:solidFill>
                <a:effectLst/>
                <a:latin typeface="Arial" panose="020B0604020202020204" pitchFamily="34" charset="0"/>
                <a:cs typeface="Arial" panose="020B0604020202020204" pitchFamily="34" charset="0"/>
              </a:rPr>
              <a:t> Sensor?</a:t>
            </a:r>
          </a:p>
        </p:txBody>
      </p:sp>
    </p:spTree>
    <p:extLst>
      <p:ext uri="{BB962C8B-B14F-4D97-AF65-F5344CB8AC3E}">
        <p14:creationId xmlns:p14="http://schemas.microsoft.com/office/powerpoint/2010/main" val="185029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23405-68AA-0E4C-A5B3-BB0481829B93}"/>
            </a:ext>
          </a:extLst>
        </p:cNvPr>
        <p:cNvGrpSpPr/>
        <p:nvPr/>
      </p:nvGrpSpPr>
      <p:grpSpPr>
        <a:xfrm>
          <a:off x="0" y="0"/>
          <a:ext cx="0" cy="0"/>
          <a:chOff x="0" y="0"/>
          <a:chExt cx="0" cy="0"/>
        </a:xfrm>
      </p:grpSpPr>
      <p:sp>
        <p:nvSpPr>
          <p:cNvPr id="2" name="Title 4">
            <a:extLst>
              <a:ext uri="{FF2B5EF4-FFF2-40B4-BE49-F238E27FC236}">
                <a16:creationId xmlns:a16="http://schemas.microsoft.com/office/drawing/2014/main" id="{EAD79373-58E0-3C97-9A43-E32DD352A980}"/>
              </a:ext>
            </a:extLst>
          </p:cNvPr>
          <p:cNvSpPr txBox="1">
            <a:spLocks/>
          </p:cNvSpPr>
          <p:nvPr/>
        </p:nvSpPr>
        <p:spPr>
          <a:xfrm>
            <a:off x="483937" y="1247"/>
            <a:ext cx="10261600" cy="1143000"/>
          </a:xfrm>
          <a:prstGeom prst="rect">
            <a:avLst/>
          </a:prstGeom>
          <a:effectLst/>
        </p:spPr>
        <p:txBody>
          <a:bodyPr vert="horz" rtlCol="0" anchor="ctr">
            <a:normAutofit/>
            <a:scene3d>
              <a:camera prst="orthographicFront"/>
              <a:lightRig rig="soft" dir="t"/>
            </a:scene3d>
            <a:sp3d prstMaterial="softEdge"/>
          </a:bodyPr>
          <a:lstStyle>
            <a:lvl1pPr algn="l" rtl="0" eaLnBrk="1" latinLnBrk="0" hangingPunct="1">
              <a:spcBef>
                <a:spcPct val="0"/>
              </a:spcBef>
              <a:buNone/>
              <a:defRPr kumimoji="0" sz="3075"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000" b="0" dirty="0">
                <a:solidFill>
                  <a:schemeClr val="tx1"/>
                </a:solidFill>
                <a:effectLst/>
                <a:latin typeface="Arial" panose="020B0604020202020204" pitchFamily="34" charset="0"/>
                <a:cs typeface="Arial" panose="020B0604020202020204" pitchFamily="34" charset="0"/>
              </a:rPr>
              <a:t>What is an </a:t>
            </a:r>
            <a:r>
              <a:rPr lang="en-US" sz="4000" b="0" dirty="0" err="1">
                <a:solidFill>
                  <a:schemeClr val="tx1"/>
                </a:solidFill>
                <a:effectLst/>
                <a:latin typeface="Arial" panose="020B0604020202020204" pitchFamily="34" charset="0"/>
                <a:cs typeface="Arial" panose="020B0604020202020204" pitchFamily="34" charset="0"/>
              </a:rPr>
              <a:t>Ecogenomic</a:t>
            </a:r>
            <a:r>
              <a:rPr lang="en-US" sz="4000" b="0" dirty="0">
                <a:solidFill>
                  <a:schemeClr val="tx1"/>
                </a:solidFill>
                <a:effectLst/>
                <a:latin typeface="Arial" panose="020B0604020202020204" pitchFamily="34" charset="0"/>
                <a:cs typeface="Arial" panose="020B0604020202020204" pitchFamily="34" charset="0"/>
              </a:rPr>
              <a:t> Sensor?</a:t>
            </a:r>
          </a:p>
        </p:txBody>
      </p:sp>
      <p:sp>
        <p:nvSpPr>
          <p:cNvPr id="3" name="Oval 2">
            <a:extLst>
              <a:ext uri="{FF2B5EF4-FFF2-40B4-BE49-F238E27FC236}">
                <a16:creationId xmlns:a16="http://schemas.microsoft.com/office/drawing/2014/main" id="{55ECA5F1-F4D7-FAA4-DE5E-E44856F4DF17}"/>
              </a:ext>
            </a:extLst>
          </p:cNvPr>
          <p:cNvSpPr/>
          <p:nvPr/>
        </p:nvSpPr>
        <p:spPr>
          <a:xfrm>
            <a:off x="4387522" y="4555959"/>
            <a:ext cx="1905000" cy="1143000"/>
          </a:xfrm>
          <a:prstGeom prst="ellipse">
            <a:avLst/>
          </a:prstGeom>
          <a:noFill/>
          <a:ln w="381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endParaRPr lang="en-US"/>
          </a:p>
        </p:txBody>
      </p:sp>
      <p:sp>
        <p:nvSpPr>
          <p:cNvPr id="4" name="Rectangle 3">
            <a:extLst>
              <a:ext uri="{FF2B5EF4-FFF2-40B4-BE49-F238E27FC236}">
                <a16:creationId xmlns:a16="http://schemas.microsoft.com/office/drawing/2014/main" id="{E6C41C02-2567-46FD-EAD3-A3E33972EA52}"/>
              </a:ext>
            </a:extLst>
          </p:cNvPr>
          <p:cNvSpPr/>
          <p:nvPr/>
        </p:nvSpPr>
        <p:spPr>
          <a:xfrm>
            <a:off x="6902122" y="4558640"/>
            <a:ext cx="1600200" cy="1140321"/>
          </a:xfrm>
          <a:prstGeom prst="rect">
            <a:avLst/>
          </a:prstGeom>
          <a:noFill/>
          <a:ln w="381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endParaRPr lang="en-US"/>
          </a:p>
        </p:txBody>
      </p:sp>
      <p:sp>
        <p:nvSpPr>
          <p:cNvPr id="5" name="Hexagon 4">
            <a:extLst>
              <a:ext uri="{FF2B5EF4-FFF2-40B4-BE49-F238E27FC236}">
                <a16:creationId xmlns:a16="http://schemas.microsoft.com/office/drawing/2014/main" id="{137D7F50-6C9D-8A6E-4F8B-75668F91CBEB}"/>
              </a:ext>
            </a:extLst>
          </p:cNvPr>
          <p:cNvSpPr/>
          <p:nvPr/>
        </p:nvSpPr>
        <p:spPr>
          <a:xfrm>
            <a:off x="2101523" y="4479759"/>
            <a:ext cx="1600200" cy="1524000"/>
          </a:xfrm>
          <a:prstGeom prst="hexagon">
            <a:avLst/>
          </a:prstGeom>
          <a:noFill/>
          <a:ln w="381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endParaRPr lang="en-US"/>
          </a:p>
        </p:txBody>
      </p:sp>
      <p:cxnSp>
        <p:nvCxnSpPr>
          <p:cNvPr id="6" name="Straight Arrow Connector 5">
            <a:extLst>
              <a:ext uri="{FF2B5EF4-FFF2-40B4-BE49-F238E27FC236}">
                <a16:creationId xmlns:a16="http://schemas.microsoft.com/office/drawing/2014/main" id="{9B767FA5-C12A-C043-4757-7C01F67A07C5}"/>
              </a:ext>
            </a:extLst>
          </p:cNvPr>
          <p:cNvCxnSpPr/>
          <p:nvPr/>
        </p:nvCxnSpPr>
        <p:spPr>
          <a:xfrm>
            <a:off x="3777922" y="5089359"/>
            <a:ext cx="533400" cy="0"/>
          </a:xfrm>
          <a:prstGeom prst="straightConnector1">
            <a:avLst/>
          </a:prstGeom>
          <a:ln w="38100">
            <a:solidFill>
              <a:srgbClr val="004821"/>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07022E7-C148-2B5A-6C74-1D431681BB98}"/>
              </a:ext>
            </a:extLst>
          </p:cNvPr>
          <p:cNvCxnSpPr/>
          <p:nvPr/>
        </p:nvCxnSpPr>
        <p:spPr>
          <a:xfrm>
            <a:off x="6368722" y="5052308"/>
            <a:ext cx="533400" cy="0"/>
          </a:xfrm>
          <a:prstGeom prst="straightConnector1">
            <a:avLst/>
          </a:prstGeom>
          <a:ln w="38100">
            <a:solidFill>
              <a:srgbClr val="004821"/>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0DB64D20-907D-3F19-774B-D9B7707BEED8}"/>
              </a:ext>
            </a:extLst>
          </p:cNvPr>
          <p:cNvCxnSpPr/>
          <p:nvPr/>
        </p:nvCxnSpPr>
        <p:spPr>
          <a:xfrm>
            <a:off x="2960042" y="3778719"/>
            <a:ext cx="15240" cy="70104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8E01E999-BC90-3287-B7CB-774140EE5998}"/>
              </a:ext>
            </a:extLst>
          </p:cNvPr>
          <p:cNvCxnSpPr>
            <a:cxnSpLocks/>
          </p:cNvCxnSpPr>
          <p:nvPr/>
        </p:nvCxnSpPr>
        <p:spPr>
          <a:xfrm flipH="1">
            <a:off x="3320722" y="4378159"/>
            <a:ext cx="3124200" cy="0"/>
          </a:xfrm>
          <a:prstGeom prst="straightConnector1">
            <a:avLst/>
          </a:prstGeom>
          <a:ln w="38100">
            <a:solidFill>
              <a:schemeClr val="tx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F28407D7-495D-8343-B93A-CB8FB9C4526D}"/>
              </a:ext>
            </a:extLst>
          </p:cNvPr>
          <p:cNvCxnSpPr/>
          <p:nvPr/>
        </p:nvCxnSpPr>
        <p:spPr>
          <a:xfrm flipV="1">
            <a:off x="3320722" y="3709738"/>
            <a:ext cx="0" cy="685803"/>
          </a:xfrm>
          <a:prstGeom prst="straightConnector1">
            <a:avLst/>
          </a:prstGeom>
          <a:ln w="3810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11" name="Cloud Callout 10">
            <a:extLst>
              <a:ext uri="{FF2B5EF4-FFF2-40B4-BE49-F238E27FC236}">
                <a16:creationId xmlns:a16="http://schemas.microsoft.com/office/drawing/2014/main" id="{6C98CCF4-90B1-644F-D969-FC796DE58E45}"/>
              </a:ext>
            </a:extLst>
          </p:cNvPr>
          <p:cNvSpPr/>
          <p:nvPr/>
        </p:nvSpPr>
        <p:spPr>
          <a:xfrm>
            <a:off x="954507" y="1479339"/>
            <a:ext cx="1702769" cy="1420197"/>
          </a:xfrm>
          <a:prstGeom prst="cloudCallout">
            <a:avLst>
              <a:gd name="adj1" fmla="val 66792"/>
              <a:gd name="adj2" fmla="val 93150"/>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endParaRPr lang="en-US"/>
          </a:p>
        </p:txBody>
      </p:sp>
      <p:sp>
        <p:nvSpPr>
          <p:cNvPr id="12" name="TextBox 11">
            <a:extLst>
              <a:ext uri="{FF2B5EF4-FFF2-40B4-BE49-F238E27FC236}">
                <a16:creationId xmlns:a16="http://schemas.microsoft.com/office/drawing/2014/main" id="{625EE262-6E52-74BA-0A18-4D50B704093C}"/>
              </a:ext>
            </a:extLst>
          </p:cNvPr>
          <p:cNvSpPr txBox="1"/>
          <p:nvPr/>
        </p:nvSpPr>
        <p:spPr>
          <a:xfrm>
            <a:off x="1129220" y="3558528"/>
            <a:ext cx="1606514" cy="830989"/>
          </a:xfrm>
          <a:prstGeom prst="rect">
            <a:avLst/>
          </a:prstGeom>
          <a:noFill/>
        </p:spPr>
        <p:txBody>
          <a:bodyPr wrap="none" lIns="91432" tIns="45716" rIns="91432" bIns="45716" rtlCol="0">
            <a:spAutoFit/>
          </a:bodyPr>
          <a:lstStyle/>
          <a:p>
            <a:pPr algn="ctr"/>
            <a:r>
              <a:rPr lang="en-US" sz="2400" b="1" dirty="0">
                <a:solidFill>
                  <a:srgbClr val="FF0000"/>
                </a:solidFill>
              </a:rPr>
              <a:t>command</a:t>
            </a:r>
          </a:p>
          <a:p>
            <a:pPr algn="ctr"/>
            <a:r>
              <a:rPr lang="en-US" sz="2400" b="1" dirty="0">
                <a:solidFill>
                  <a:srgbClr val="FF0000"/>
                </a:solidFill>
              </a:rPr>
              <a:t>control</a:t>
            </a:r>
          </a:p>
        </p:txBody>
      </p:sp>
      <p:sp>
        <p:nvSpPr>
          <p:cNvPr id="13" name="TextBox 12">
            <a:extLst>
              <a:ext uri="{FF2B5EF4-FFF2-40B4-BE49-F238E27FC236}">
                <a16:creationId xmlns:a16="http://schemas.microsoft.com/office/drawing/2014/main" id="{7268D532-B216-CF77-CAF0-63E3DD31491A}"/>
              </a:ext>
            </a:extLst>
          </p:cNvPr>
          <p:cNvSpPr txBox="1"/>
          <p:nvPr/>
        </p:nvSpPr>
        <p:spPr>
          <a:xfrm>
            <a:off x="3477928" y="3946360"/>
            <a:ext cx="812257" cy="461657"/>
          </a:xfrm>
          <a:prstGeom prst="rect">
            <a:avLst/>
          </a:prstGeom>
          <a:noFill/>
          <a:ln>
            <a:noFill/>
          </a:ln>
        </p:spPr>
        <p:txBody>
          <a:bodyPr wrap="none" lIns="91432" tIns="45716" rIns="91432" bIns="45716" rtlCol="0">
            <a:spAutoFit/>
          </a:bodyPr>
          <a:lstStyle/>
          <a:p>
            <a:r>
              <a:rPr lang="en-US" sz="2400" b="1" dirty="0">
                <a:solidFill>
                  <a:schemeClr val="tx2"/>
                </a:solidFill>
              </a:rPr>
              <a:t>data</a:t>
            </a:r>
          </a:p>
        </p:txBody>
      </p:sp>
      <p:sp>
        <p:nvSpPr>
          <p:cNvPr id="14" name="TextBox 13">
            <a:extLst>
              <a:ext uri="{FF2B5EF4-FFF2-40B4-BE49-F238E27FC236}">
                <a16:creationId xmlns:a16="http://schemas.microsoft.com/office/drawing/2014/main" id="{6AB6961B-2295-B93A-ABE2-7AEA0E402F73}"/>
              </a:ext>
            </a:extLst>
          </p:cNvPr>
          <p:cNvSpPr txBox="1"/>
          <p:nvPr/>
        </p:nvSpPr>
        <p:spPr>
          <a:xfrm>
            <a:off x="4402980" y="4632161"/>
            <a:ext cx="1889543" cy="830989"/>
          </a:xfrm>
          <a:prstGeom prst="rect">
            <a:avLst/>
          </a:prstGeom>
          <a:noFill/>
        </p:spPr>
        <p:txBody>
          <a:bodyPr wrap="square" lIns="91432" tIns="45716" rIns="91432" bIns="45716" rtlCol="0">
            <a:spAutoFit/>
          </a:bodyPr>
          <a:lstStyle/>
          <a:p>
            <a:pPr algn="ctr"/>
            <a:r>
              <a:rPr lang="en-US" sz="2400" b="1" dirty="0">
                <a:solidFill>
                  <a:srgbClr val="004821"/>
                </a:solidFill>
              </a:rPr>
              <a:t>target</a:t>
            </a:r>
          </a:p>
          <a:p>
            <a:pPr algn="ctr"/>
            <a:r>
              <a:rPr lang="en-US" sz="2400" b="1" dirty="0">
                <a:solidFill>
                  <a:srgbClr val="004821"/>
                </a:solidFill>
              </a:rPr>
              <a:t>acquisition</a:t>
            </a:r>
          </a:p>
        </p:txBody>
      </p:sp>
      <p:sp>
        <p:nvSpPr>
          <p:cNvPr id="15" name="TextBox 14">
            <a:extLst>
              <a:ext uri="{FF2B5EF4-FFF2-40B4-BE49-F238E27FC236}">
                <a16:creationId xmlns:a16="http://schemas.microsoft.com/office/drawing/2014/main" id="{7F309B12-3F92-9A42-36D3-09C980838E02}"/>
              </a:ext>
            </a:extLst>
          </p:cNvPr>
          <p:cNvSpPr txBox="1"/>
          <p:nvPr/>
        </p:nvSpPr>
        <p:spPr>
          <a:xfrm>
            <a:off x="2209790" y="4784561"/>
            <a:ext cx="1399726" cy="830989"/>
          </a:xfrm>
          <a:prstGeom prst="rect">
            <a:avLst/>
          </a:prstGeom>
          <a:noFill/>
        </p:spPr>
        <p:txBody>
          <a:bodyPr wrap="none" lIns="91432" tIns="45716" rIns="91432" bIns="45716" rtlCol="0">
            <a:spAutoFit/>
          </a:bodyPr>
          <a:lstStyle/>
          <a:p>
            <a:pPr algn="ctr"/>
            <a:r>
              <a:rPr lang="en-US" sz="2400" b="1" dirty="0">
                <a:solidFill>
                  <a:srgbClr val="004821"/>
                </a:solidFill>
              </a:rPr>
              <a:t>sample</a:t>
            </a:r>
          </a:p>
          <a:p>
            <a:pPr algn="ctr"/>
            <a:r>
              <a:rPr lang="en-US" sz="2400" b="1" dirty="0">
                <a:solidFill>
                  <a:srgbClr val="004821"/>
                </a:solidFill>
              </a:rPr>
              <a:t>handling</a:t>
            </a:r>
          </a:p>
        </p:txBody>
      </p:sp>
      <p:sp>
        <p:nvSpPr>
          <p:cNvPr id="16" name="TextBox 15">
            <a:extLst>
              <a:ext uri="{FF2B5EF4-FFF2-40B4-BE49-F238E27FC236}">
                <a16:creationId xmlns:a16="http://schemas.microsoft.com/office/drawing/2014/main" id="{36ECBC78-8805-9967-BFE5-23F2A7199E53}"/>
              </a:ext>
            </a:extLst>
          </p:cNvPr>
          <p:cNvSpPr txBox="1"/>
          <p:nvPr/>
        </p:nvSpPr>
        <p:spPr>
          <a:xfrm>
            <a:off x="6912850" y="4708361"/>
            <a:ext cx="1529698" cy="830989"/>
          </a:xfrm>
          <a:prstGeom prst="rect">
            <a:avLst/>
          </a:prstGeom>
          <a:noFill/>
        </p:spPr>
        <p:txBody>
          <a:bodyPr wrap="none" lIns="91432" tIns="45716" rIns="91432" bIns="45716" rtlCol="0">
            <a:spAutoFit/>
          </a:bodyPr>
          <a:lstStyle/>
          <a:p>
            <a:pPr algn="ctr"/>
            <a:r>
              <a:rPr lang="en-US" sz="2400" b="1" dirty="0" err="1">
                <a:solidFill>
                  <a:srgbClr val="004821"/>
                </a:solidFill>
              </a:rPr>
              <a:t>analyte</a:t>
            </a:r>
            <a:endParaRPr lang="en-US" sz="2400" b="1" dirty="0">
              <a:solidFill>
                <a:srgbClr val="004821"/>
              </a:solidFill>
            </a:endParaRPr>
          </a:p>
          <a:p>
            <a:pPr algn="ctr"/>
            <a:r>
              <a:rPr lang="en-US" sz="2400" b="1" dirty="0">
                <a:solidFill>
                  <a:srgbClr val="004821"/>
                </a:solidFill>
              </a:rPr>
              <a:t>detection</a:t>
            </a:r>
          </a:p>
        </p:txBody>
      </p:sp>
      <p:cxnSp>
        <p:nvCxnSpPr>
          <p:cNvPr id="17" name="Straight Connector 16">
            <a:extLst>
              <a:ext uri="{FF2B5EF4-FFF2-40B4-BE49-F238E27FC236}">
                <a16:creationId xmlns:a16="http://schemas.microsoft.com/office/drawing/2014/main" id="{28E3A2D6-917F-0F02-E453-3DDBE68B531B}"/>
              </a:ext>
            </a:extLst>
          </p:cNvPr>
          <p:cNvCxnSpPr/>
          <p:nvPr/>
        </p:nvCxnSpPr>
        <p:spPr>
          <a:xfrm flipH="1">
            <a:off x="6430118" y="4779479"/>
            <a:ext cx="45720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7EF6A32-4C19-1699-65E3-9B59479B3880}"/>
              </a:ext>
            </a:extLst>
          </p:cNvPr>
          <p:cNvCxnSpPr>
            <a:cxnSpLocks/>
          </p:cNvCxnSpPr>
          <p:nvPr/>
        </p:nvCxnSpPr>
        <p:spPr>
          <a:xfrm flipH="1">
            <a:off x="6450002" y="4363308"/>
            <a:ext cx="781" cy="434352"/>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9EEC3F76-33BA-AEFC-DFE6-34968D5CEFC3}"/>
              </a:ext>
            </a:extLst>
          </p:cNvPr>
          <p:cNvCxnSpPr/>
          <p:nvPr/>
        </p:nvCxnSpPr>
        <p:spPr>
          <a:xfrm>
            <a:off x="1469937" y="5098713"/>
            <a:ext cx="533400" cy="0"/>
          </a:xfrm>
          <a:prstGeom prst="straightConnector1">
            <a:avLst/>
          </a:prstGeom>
          <a:ln w="38100">
            <a:solidFill>
              <a:srgbClr val="004821"/>
            </a:solidFill>
            <a:tailEnd type="arrow"/>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317B69B6-8C5E-5F36-6DB1-EBD3644D0AA4}"/>
              </a:ext>
            </a:extLst>
          </p:cNvPr>
          <p:cNvSpPr txBox="1"/>
          <p:nvPr/>
        </p:nvSpPr>
        <p:spPr>
          <a:xfrm>
            <a:off x="1187123" y="1891639"/>
            <a:ext cx="1142797" cy="461657"/>
          </a:xfrm>
          <a:prstGeom prst="rect">
            <a:avLst/>
          </a:prstGeom>
          <a:noFill/>
        </p:spPr>
        <p:txBody>
          <a:bodyPr wrap="none" lIns="91432" tIns="45716" rIns="91432" bIns="45716" rtlCol="0">
            <a:spAutoFit/>
          </a:bodyPr>
          <a:lstStyle/>
          <a:p>
            <a:r>
              <a:rPr lang="en-US" sz="2400" b="1" dirty="0">
                <a:solidFill>
                  <a:schemeClr val="tx2">
                    <a:lumMod val="75000"/>
                  </a:schemeClr>
                </a:solidFill>
              </a:rPr>
              <a:t>clients</a:t>
            </a:r>
          </a:p>
        </p:txBody>
      </p:sp>
      <p:sp>
        <p:nvSpPr>
          <p:cNvPr id="21" name="TextBox 20">
            <a:extLst>
              <a:ext uri="{FF2B5EF4-FFF2-40B4-BE49-F238E27FC236}">
                <a16:creationId xmlns:a16="http://schemas.microsoft.com/office/drawing/2014/main" id="{B86648BA-5805-4300-B5D6-09A9D43FE6E8}"/>
              </a:ext>
            </a:extLst>
          </p:cNvPr>
          <p:cNvSpPr txBox="1"/>
          <p:nvPr/>
        </p:nvSpPr>
        <p:spPr>
          <a:xfrm>
            <a:off x="206686" y="4363925"/>
            <a:ext cx="1354691" cy="1569652"/>
          </a:xfrm>
          <a:prstGeom prst="rect">
            <a:avLst/>
          </a:prstGeom>
          <a:noFill/>
        </p:spPr>
        <p:txBody>
          <a:bodyPr wrap="square" lIns="91432" tIns="45716" rIns="91432" bIns="45716" rtlCol="0">
            <a:spAutoFit/>
          </a:bodyPr>
          <a:lstStyle/>
          <a:p>
            <a:pPr algn="ctr"/>
            <a:r>
              <a:rPr lang="en-US" sz="2400" b="1" dirty="0">
                <a:solidFill>
                  <a:srgbClr val="004821"/>
                </a:solidFill>
              </a:rPr>
              <a:t>native water sample</a:t>
            </a:r>
          </a:p>
          <a:p>
            <a:pPr algn="ctr"/>
            <a:r>
              <a:rPr lang="en-US" sz="2400" b="1" dirty="0">
                <a:solidFill>
                  <a:srgbClr val="004821"/>
                </a:solidFill>
              </a:rPr>
              <a:t>intake </a:t>
            </a:r>
          </a:p>
        </p:txBody>
      </p:sp>
      <p:pic>
        <p:nvPicPr>
          <p:cNvPr id="22" name="Picture 3" descr="bacteria-dna-sensors">
            <a:extLst>
              <a:ext uri="{FF2B5EF4-FFF2-40B4-BE49-F238E27FC236}">
                <a16:creationId xmlns:a16="http://schemas.microsoft.com/office/drawing/2014/main" id="{C2D2F993-B1E9-9940-B7E0-04A6593FF174}"/>
              </a:ext>
            </a:extLst>
          </p:cNvPr>
          <p:cNvPicPr>
            <a:picLocks noChangeAspect="1" noChangeArrowheads="1"/>
          </p:cNvPicPr>
          <p:nvPr/>
        </p:nvPicPr>
        <p:blipFill>
          <a:blip r:embed="rId3" cstate="print"/>
          <a:srcRect l="5412" t="10821"/>
          <a:stretch>
            <a:fillRect/>
          </a:stretch>
        </p:blipFill>
        <p:spPr bwMode="auto">
          <a:xfrm>
            <a:off x="4165324" y="1174542"/>
            <a:ext cx="4053609" cy="2771818"/>
          </a:xfrm>
          <a:prstGeom prst="rect">
            <a:avLst/>
          </a:prstGeom>
          <a:noFill/>
        </p:spPr>
      </p:pic>
      <p:pic>
        <p:nvPicPr>
          <p:cNvPr id="23" name="Picture 22">
            <a:extLst>
              <a:ext uri="{FF2B5EF4-FFF2-40B4-BE49-F238E27FC236}">
                <a16:creationId xmlns:a16="http://schemas.microsoft.com/office/drawing/2014/main" id="{ACDF3D88-C085-C6FF-10A6-F030EB13EF28}"/>
              </a:ext>
            </a:extLst>
          </p:cNvPr>
          <p:cNvPicPr/>
          <p:nvPr/>
        </p:nvPicPr>
        <p:blipFill>
          <a:blip r:embed="rId4" cstate="print"/>
          <a:srcRect/>
          <a:stretch>
            <a:fillRect/>
          </a:stretch>
        </p:blipFill>
        <p:spPr bwMode="auto">
          <a:xfrm>
            <a:off x="438436" y="6067767"/>
            <a:ext cx="1219200" cy="685800"/>
          </a:xfrm>
          <a:prstGeom prst="rect">
            <a:avLst/>
          </a:prstGeom>
          <a:noFill/>
          <a:ln w="9525">
            <a:noFill/>
            <a:miter lim="800000"/>
            <a:headEnd/>
            <a:tailEnd/>
          </a:ln>
        </p:spPr>
      </p:pic>
      <p:sp>
        <p:nvSpPr>
          <p:cNvPr id="24" name="TextBox 23">
            <a:extLst>
              <a:ext uri="{FF2B5EF4-FFF2-40B4-BE49-F238E27FC236}">
                <a16:creationId xmlns:a16="http://schemas.microsoft.com/office/drawing/2014/main" id="{2A587466-4CC0-7D55-0FFC-28AC2B81227A}"/>
              </a:ext>
            </a:extLst>
          </p:cNvPr>
          <p:cNvSpPr txBox="1"/>
          <p:nvPr/>
        </p:nvSpPr>
        <p:spPr>
          <a:xfrm>
            <a:off x="8442548" y="1461507"/>
            <a:ext cx="3428609" cy="1938992"/>
          </a:xfrm>
          <a:prstGeom prst="rect">
            <a:avLst/>
          </a:prstGeom>
          <a:noFill/>
        </p:spPr>
        <p:txBody>
          <a:bodyPr wrap="square" rtlCol="0">
            <a:spAutoFit/>
          </a:bodyPr>
          <a:lstStyle/>
          <a:p>
            <a:r>
              <a:rPr lang="en-US" sz="2400" dirty="0"/>
              <a:t>A molecular analytical device capable of autonomous operation and 2-way comms –</a:t>
            </a:r>
          </a:p>
          <a:p>
            <a:r>
              <a:rPr lang="en-US" sz="2400" dirty="0"/>
              <a:t>a “lab in a can”</a:t>
            </a:r>
          </a:p>
        </p:txBody>
      </p:sp>
      <p:sp>
        <p:nvSpPr>
          <p:cNvPr id="26" name="Right Brace 25">
            <a:extLst>
              <a:ext uri="{FF2B5EF4-FFF2-40B4-BE49-F238E27FC236}">
                <a16:creationId xmlns:a16="http://schemas.microsoft.com/office/drawing/2014/main" id="{12B981C0-6364-340F-578E-674B476AA19A}"/>
              </a:ext>
            </a:extLst>
          </p:cNvPr>
          <p:cNvSpPr/>
          <p:nvPr/>
        </p:nvSpPr>
        <p:spPr>
          <a:xfrm>
            <a:off x="8511393" y="4378159"/>
            <a:ext cx="857203" cy="1461168"/>
          </a:xfrm>
          <a:prstGeom prst="rightBrace">
            <a:avLst/>
          </a:prstGeom>
          <a:noFill/>
          <a:ln w="28575">
            <a:solidFill>
              <a:schemeClr val="tx2">
                <a:lumMod val="50000"/>
                <a:lumOff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 name="TextBox 26">
            <a:extLst>
              <a:ext uri="{FF2B5EF4-FFF2-40B4-BE49-F238E27FC236}">
                <a16:creationId xmlns:a16="http://schemas.microsoft.com/office/drawing/2014/main" id="{DB3232E8-29F9-62A5-BF74-0A451F1151F8}"/>
              </a:ext>
            </a:extLst>
          </p:cNvPr>
          <p:cNvSpPr txBox="1"/>
          <p:nvPr/>
        </p:nvSpPr>
        <p:spPr>
          <a:xfrm>
            <a:off x="3162303" y="6427951"/>
            <a:ext cx="4904867" cy="369332"/>
          </a:xfrm>
          <a:prstGeom prst="rect">
            <a:avLst/>
          </a:prstGeom>
          <a:noFill/>
        </p:spPr>
        <p:txBody>
          <a:bodyPr wrap="square" rtlCol="0">
            <a:spAutoFit/>
          </a:bodyPr>
          <a:lstStyle/>
          <a:p>
            <a:r>
              <a:rPr lang="en-US" dirty="0"/>
              <a:t>Scholin et al. 2017 </a:t>
            </a:r>
            <a:r>
              <a:rPr lang="en-US" i="1" dirty="0"/>
              <a:t>Oceanography </a:t>
            </a:r>
            <a:r>
              <a:rPr lang="en-US" dirty="0"/>
              <a:t>30:100-113 </a:t>
            </a:r>
            <a:r>
              <a:rPr lang="en-US" i="1" dirty="0"/>
              <a:t> </a:t>
            </a:r>
          </a:p>
        </p:txBody>
      </p:sp>
      <p:sp>
        <p:nvSpPr>
          <p:cNvPr id="28" name="TextBox 27">
            <a:extLst>
              <a:ext uri="{FF2B5EF4-FFF2-40B4-BE49-F238E27FC236}">
                <a16:creationId xmlns:a16="http://schemas.microsoft.com/office/drawing/2014/main" id="{861A9FB4-44B1-40C7-E43D-7E61E1662B74}"/>
              </a:ext>
            </a:extLst>
          </p:cNvPr>
          <p:cNvSpPr txBox="1"/>
          <p:nvPr/>
        </p:nvSpPr>
        <p:spPr>
          <a:xfrm>
            <a:off x="9460117" y="4180823"/>
            <a:ext cx="2521298" cy="1938992"/>
          </a:xfrm>
          <a:prstGeom prst="rect">
            <a:avLst/>
          </a:prstGeom>
          <a:noFill/>
          <a:ln w="28575">
            <a:solidFill>
              <a:schemeClr val="tx2">
                <a:lumMod val="50000"/>
                <a:lumOff val="50000"/>
              </a:schemeClr>
            </a:solidFill>
          </a:ln>
        </p:spPr>
        <p:txBody>
          <a:bodyPr wrap="square" rtlCol="0">
            <a:spAutoFit/>
          </a:bodyPr>
          <a:lstStyle/>
          <a:p>
            <a:r>
              <a:rPr lang="en-US" sz="2000" dirty="0">
                <a:solidFill>
                  <a:srgbClr val="0070C0"/>
                </a:solidFill>
              </a:rPr>
              <a:t>sample and reagent volume handling spans ~6 orders of magnitude:</a:t>
            </a:r>
          </a:p>
          <a:p>
            <a:r>
              <a:rPr lang="en-US" sz="2000" dirty="0">
                <a:solidFill>
                  <a:srgbClr val="0070C0"/>
                </a:solidFill>
              </a:rPr>
              <a:t>native water intake (L’s) to reagent (µL’s)</a:t>
            </a:r>
          </a:p>
        </p:txBody>
      </p:sp>
    </p:spTree>
    <p:extLst>
      <p:ext uri="{BB962C8B-B14F-4D97-AF65-F5344CB8AC3E}">
        <p14:creationId xmlns:p14="http://schemas.microsoft.com/office/powerpoint/2010/main" val="3305638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animBg="1"/>
      <p:bldP spid="2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506F4E80-F760-EDA3-0259-39768DD6729E}"/>
              </a:ext>
            </a:extLst>
          </p:cNvPr>
          <p:cNvSpPr/>
          <p:nvPr/>
        </p:nvSpPr>
        <p:spPr>
          <a:xfrm>
            <a:off x="0" y="1049268"/>
            <a:ext cx="402620" cy="60312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65ACE369-7FA4-96BD-237B-5EF32002741A}"/>
              </a:ext>
            </a:extLst>
          </p:cNvPr>
          <p:cNvSpPr/>
          <p:nvPr/>
        </p:nvSpPr>
        <p:spPr>
          <a:xfrm>
            <a:off x="0" y="3042150"/>
            <a:ext cx="12197512" cy="20621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07C6237-06FC-20AC-6F1D-5996DCFBACF9}"/>
              </a:ext>
            </a:extLst>
          </p:cNvPr>
          <p:cNvSpPr/>
          <p:nvPr/>
        </p:nvSpPr>
        <p:spPr>
          <a:xfrm>
            <a:off x="0" y="5028262"/>
            <a:ext cx="12197512" cy="20621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6">
            <a:extLst>
              <a:ext uri="{FF2B5EF4-FFF2-40B4-BE49-F238E27FC236}">
                <a16:creationId xmlns:a16="http://schemas.microsoft.com/office/drawing/2014/main" id="{78C0D5B8-E2F9-1861-3B46-EA7AEE2CB934}"/>
              </a:ext>
            </a:extLst>
          </p:cNvPr>
          <p:cNvPicPr>
            <a:picLocks noGrp="1" noChangeAspect="1"/>
          </p:cNvPicPr>
          <p:nvPr>
            <p:ph idx="1"/>
          </p:nvPr>
        </p:nvPicPr>
        <p:blipFill>
          <a:blip r:embed="rId3"/>
          <a:stretch/>
        </p:blipFill>
        <p:spPr>
          <a:xfrm>
            <a:off x="4214982" y="1825625"/>
            <a:ext cx="3938497" cy="4351338"/>
          </a:xfrm>
        </p:spPr>
      </p:pic>
      <p:sp>
        <p:nvSpPr>
          <p:cNvPr id="12" name="Rectangle 11">
            <a:extLst>
              <a:ext uri="{FF2B5EF4-FFF2-40B4-BE49-F238E27FC236}">
                <a16:creationId xmlns:a16="http://schemas.microsoft.com/office/drawing/2014/main" id="{C6B9E5F8-99FE-C009-EFFB-6280EB4A7B00}"/>
              </a:ext>
            </a:extLst>
          </p:cNvPr>
          <p:cNvSpPr/>
          <p:nvPr/>
        </p:nvSpPr>
        <p:spPr>
          <a:xfrm>
            <a:off x="742" y="1049268"/>
            <a:ext cx="12192000" cy="2006934"/>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9153FF8A-9CD9-A4DF-37BE-2DC36038127B}"/>
              </a:ext>
            </a:extLst>
          </p:cNvPr>
          <p:cNvSpPr/>
          <p:nvPr/>
        </p:nvSpPr>
        <p:spPr>
          <a:xfrm>
            <a:off x="0" y="3032259"/>
            <a:ext cx="12192000" cy="2081886"/>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B7DC771-6518-E971-038D-5889A04D231B}"/>
              </a:ext>
            </a:extLst>
          </p:cNvPr>
          <p:cNvSpPr/>
          <p:nvPr/>
        </p:nvSpPr>
        <p:spPr>
          <a:xfrm>
            <a:off x="5512" y="5114264"/>
            <a:ext cx="12192000" cy="196621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esp-diver11f2.jpg">
            <a:extLst>
              <a:ext uri="{FF2B5EF4-FFF2-40B4-BE49-F238E27FC236}">
                <a16:creationId xmlns:a16="http://schemas.microsoft.com/office/drawing/2014/main" id="{6BE997BA-10EB-9DFB-1CEA-4A6072B6B385}"/>
              </a:ext>
            </a:extLst>
          </p:cNvPr>
          <p:cNvPicPr>
            <a:picLocks noChangeAspect="1"/>
          </p:cNvPicPr>
          <p:nvPr/>
        </p:nvPicPr>
        <p:blipFill>
          <a:blip r:embed="rId4">
            <a:extLst>
              <a:ext uri="{28A0092B-C50C-407E-A947-70E740481C1C}">
                <a14:useLocalDpi xmlns:a14="http://schemas.microsoft.com/office/drawing/2010/main" val="0"/>
              </a:ext>
            </a:extLst>
          </a:blip>
          <a:srcRect l="12699" r="11104"/>
          <a:stretch/>
        </p:blipFill>
        <p:spPr>
          <a:xfrm>
            <a:off x="2884897" y="1264008"/>
            <a:ext cx="1766524" cy="1553323"/>
          </a:xfrm>
          <a:prstGeom prst="rect">
            <a:avLst/>
          </a:prstGeom>
        </p:spPr>
      </p:pic>
      <p:pic>
        <p:nvPicPr>
          <p:cNvPr id="7" name="Picture 6">
            <a:extLst>
              <a:ext uri="{FF2B5EF4-FFF2-40B4-BE49-F238E27FC236}">
                <a16:creationId xmlns:a16="http://schemas.microsoft.com/office/drawing/2014/main" id="{6E0B9963-6112-8648-1E0B-AB24BA5218CE}"/>
              </a:ext>
            </a:extLst>
          </p:cNvPr>
          <p:cNvPicPr>
            <a:picLocks noChangeAspect="1"/>
          </p:cNvPicPr>
          <p:nvPr/>
        </p:nvPicPr>
        <p:blipFill rotWithShape="1">
          <a:blip r:embed="rId5"/>
          <a:srcRect t="6209" r="2279" b="21972"/>
          <a:stretch/>
        </p:blipFill>
        <p:spPr>
          <a:xfrm>
            <a:off x="1903075" y="3323054"/>
            <a:ext cx="2464925" cy="1358671"/>
          </a:xfrm>
          <a:prstGeom prst="rect">
            <a:avLst/>
          </a:prstGeom>
        </p:spPr>
      </p:pic>
      <p:pic>
        <p:nvPicPr>
          <p:cNvPr id="8" name="Picture 7">
            <a:extLst>
              <a:ext uri="{FF2B5EF4-FFF2-40B4-BE49-F238E27FC236}">
                <a16:creationId xmlns:a16="http://schemas.microsoft.com/office/drawing/2014/main" id="{B9A796D8-24F6-5FF1-336A-100E20AD17EB}"/>
              </a:ext>
            </a:extLst>
          </p:cNvPr>
          <p:cNvPicPr>
            <a:picLocks noChangeAspect="1"/>
          </p:cNvPicPr>
          <p:nvPr/>
        </p:nvPicPr>
        <p:blipFill>
          <a:blip r:embed="rId6"/>
          <a:srcRect l="24387" t="32911" r="32477" b="5696"/>
          <a:stretch/>
        </p:blipFill>
        <p:spPr>
          <a:xfrm>
            <a:off x="4414310" y="3218517"/>
            <a:ext cx="1495461" cy="1598580"/>
          </a:xfrm>
          <a:prstGeom prst="rect">
            <a:avLst/>
          </a:prstGeom>
        </p:spPr>
      </p:pic>
      <p:pic>
        <p:nvPicPr>
          <p:cNvPr id="10" name="Picture 9">
            <a:extLst>
              <a:ext uri="{FF2B5EF4-FFF2-40B4-BE49-F238E27FC236}">
                <a16:creationId xmlns:a16="http://schemas.microsoft.com/office/drawing/2014/main" id="{C6929952-AFA8-0BC2-7D0D-1274A6DA0591}"/>
              </a:ext>
            </a:extLst>
          </p:cNvPr>
          <p:cNvPicPr>
            <a:picLocks noChangeAspect="1"/>
          </p:cNvPicPr>
          <p:nvPr/>
        </p:nvPicPr>
        <p:blipFill>
          <a:blip r:embed="rId7"/>
          <a:srcRect l="15439" r="18931"/>
          <a:stretch/>
        </p:blipFill>
        <p:spPr>
          <a:xfrm>
            <a:off x="7804593" y="3216550"/>
            <a:ext cx="1561895" cy="1583526"/>
          </a:xfrm>
          <a:prstGeom prst="rect">
            <a:avLst/>
          </a:prstGeom>
        </p:spPr>
      </p:pic>
      <p:pic>
        <p:nvPicPr>
          <p:cNvPr id="11" name="Picture 10">
            <a:extLst>
              <a:ext uri="{FF2B5EF4-FFF2-40B4-BE49-F238E27FC236}">
                <a16:creationId xmlns:a16="http://schemas.microsoft.com/office/drawing/2014/main" id="{8C9EA749-E9BC-10D1-1599-35B32597BBCB}"/>
              </a:ext>
            </a:extLst>
          </p:cNvPr>
          <p:cNvPicPr>
            <a:picLocks noChangeAspect="1"/>
          </p:cNvPicPr>
          <p:nvPr/>
        </p:nvPicPr>
        <p:blipFill>
          <a:blip r:embed="rId8"/>
          <a:stretch>
            <a:fillRect/>
          </a:stretch>
        </p:blipFill>
        <p:spPr>
          <a:xfrm>
            <a:off x="1744732" y="1276770"/>
            <a:ext cx="1026482" cy="1540561"/>
          </a:xfrm>
          <a:prstGeom prst="rect">
            <a:avLst/>
          </a:prstGeom>
          <a:ln>
            <a:noFill/>
          </a:ln>
          <a:effectLst/>
        </p:spPr>
      </p:pic>
      <p:sp>
        <p:nvSpPr>
          <p:cNvPr id="3" name="TextBox 2">
            <a:extLst>
              <a:ext uri="{FF2B5EF4-FFF2-40B4-BE49-F238E27FC236}">
                <a16:creationId xmlns:a16="http://schemas.microsoft.com/office/drawing/2014/main" id="{477FC60B-B6FB-08F7-236B-F9422CC840D7}"/>
              </a:ext>
            </a:extLst>
          </p:cNvPr>
          <p:cNvSpPr txBox="1"/>
          <p:nvPr/>
        </p:nvSpPr>
        <p:spPr>
          <a:xfrm>
            <a:off x="161620" y="1474462"/>
            <a:ext cx="1825925" cy="1015663"/>
          </a:xfrm>
          <a:prstGeom prst="rect">
            <a:avLst/>
          </a:prstGeom>
          <a:noFill/>
        </p:spPr>
        <p:txBody>
          <a:bodyPr wrap="square" rtlCol="0">
            <a:spAutoFit/>
          </a:bodyPr>
          <a:lstStyle/>
          <a:p>
            <a:pPr algn="ctr"/>
            <a:r>
              <a:rPr lang="en-US" sz="2000" dirty="0"/>
              <a:t>2nd </a:t>
            </a:r>
          </a:p>
          <a:p>
            <a:pPr algn="ctr"/>
            <a:r>
              <a:rPr lang="en-US" sz="2000" dirty="0"/>
              <a:t>Generation ESP</a:t>
            </a:r>
          </a:p>
        </p:txBody>
      </p:sp>
      <p:sp>
        <p:nvSpPr>
          <p:cNvPr id="6" name="TextBox 5">
            <a:extLst>
              <a:ext uri="{FF2B5EF4-FFF2-40B4-BE49-F238E27FC236}">
                <a16:creationId xmlns:a16="http://schemas.microsoft.com/office/drawing/2014/main" id="{87120944-DD3B-7A54-3C36-F6B8E28C5816}"/>
              </a:ext>
            </a:extLst>
          </p:cNvPr>
          <p:cNvSpPr txBox="1"/>
          <p:nvPr/>
        </p:nvSpPr>
        <p:spPr>
          <a:xfrm>
            <a:off x="340375" y="3410086"/>
            <a:ext cx="1468414" cy="1015663"/>
          </a:xfrm>
          <a:prstGeom prst="rect">
            <a:avLst/>
          </a:prstGeom>
          <a:noFill/>
        </p:spPr>
        <p:txBody>
          <a:bodyPr wrap="none" rtlCol="0">
            <a:spAutoFit/>
          </a:bodyPr>
          <a:lstStyle/>
          <a:p>
            <a:pPr algn="ctr"/>
            <a:r>
              <a:rPr lang="en-US" sz="2000" dirty="0"/>
              <a:t>3rd </a:t>
            </a:r>
          </a:p>
          <a:p>
            <a:pPr algn="ctr"/>
            <a:r>
              <a:rPr lang="en-US" sz="2000" dirty="0"/>
              <a:t>Generation </a:t>
            </a:r>
          </a:p>
          <a:p>
            <a:pPr algn="ctr"/>
            <a:r>
              <a:rPr lang="en-US" sz="2000" dirty="0"/>
              <a:t>ESP</a:t>
            </a:r>
          </a:p>
        </p:txBody>
      </p:sp>
      <p:sp>
        <p:nvSpPr>
          <p:cNvPr id="14" name="TextBox 13">
            <a:extLst>
              <a:ext uri="{FF2B5EF4-FFF2-40B4-BE49-F238E27FC236}">
                <a16:creationId xmlns:a16="http://schemas.microsoft.com/office/drawing/2014/main" id="{99DAE245-1CB2-8946-39D0-509B3830EE3A}"/>
              </a:ext>
            </a:extLst>
          </p:cNvPr>
          <p:cNvSpPr txBox="1"/>
          <p:nvPr/>
        </p:nvSpPr>
        <p:spPr>
          <a:xfrm>
            <a:off x="340375" y="5605837"/>
            <a:ext cx="1470581" cy="400110"/>
          </a:xfrm>
          <a:prstGeom prst="rect">
            <a:avLst/>
          </a:prstGeom>
          <a:noFill/>
        </p:spPr>
        <p:txBody>
          <a:bodyPr wrap="square" rtlCol="0">
            <a:spAutoFit/>
          </a:bodyPr>
          <a:lstStyle/>
          <a:p>
            <a:pPr algn="ctr"/>
            <a:r>
              <a:rPr lang="en-US" sz="2000" dirty="0"/>
              <a:t>ESP FIDO</a:t>
            </a:r>
          </a:p>
        </p:txBody>
      </p:sp>
      <p:pic>
        <p:nvPicPr>
          <p:cNvPr id="15" name="Picture 14">
            <a:extLst>
              <a:ext uri="{FF2B5EF4-FFF2-40B4-BE49-F238E27FC236}">
                <a16:creationId xmlns:a16="http://schemas.microsoft.com/office/drawing/2014/main" id="{B1B86C59-C873-2D70-A5D7-FE76C1CB745C}"/>
              </a:ext>
            </a:extLst>
          </p:cNvPr>
          <p:cNvPicPr>
            <a:picLocks noChangeAspect="1"/>
          </p:cNvPicPr>
          <p:nvPr/>
        </p:nvPicPr>
        <p:blipFill>
          <a:blip r:embed="rId9"/>
          <a:stretch>
            <a:fillRect/>
          </a:stretch>
        </p:blipFill>
        <p:spPr>
          <a:xfrm>
            <a:off x="1913367" y="5170616"/>
            <a:ext cx="2023925" cy="1432560"/>
          </a:xfrm>
          <a:prstGeom prst="rect">
            <a:avLst/>
          </a:prstGeom>
        </p:spPr>
      </p:pic>
      <p:pic>
        <p:nvPicPr>
          <p:cNvPr id="17" name="Picture 16">
            <a:extLst>
              <a:ext uri="{FF2B5EF4-FFF2-40B4-BE49-F238E27FC236}">
                <a16:creationId xmlns:a16="http://schemas.microsoft.com/office/drawing/2014/main" id="{6EB563E4-AFD0-9835-A072-6E3E48176CC7}"/>
              </a:ext>
            </a:extLst>
          </p:cNvPr>
          <p:cNvPicPr>
            <a:picLocks noChangeAspect="1"/>
          </p:cNvPicPr>
          <p:nvPr/>
        </p:nvPicPr>
        <p:blipFill>
          <a:blip r:embed="rId10"/>
          <a:stretch>
            <a:fillRect/>
          </a:stretch>
        </p:blipFill>
        <p:spPr>
          <a:xfrm>
            <a:off x="4071918" y="5155605"/>
            <a:ext cx="1894551" cy="1420914"/>
          </a:xfrm>
          <a:prstGeom prst="rect">
            <a:avLst/>
          </a:prstGeom>
        </p:spPr>
      </p:pic>
      <p:sp>
        <p:nvSpPr>
          <p:cNvPr id="20" name="TextBox 19">
            <a:extLst>
              <a:ext uri="{FF2B5EF4-FFF2-40B4-BE49-F238E27FC236}">
                <a16:creationId xmlns:a16="http://schemas.microsoft.com/office/drawing/2014/main" id="{A054C1BE-301F-5E3B-A4ED-D8291B214249}"/>
              </a:ext>
            </a:extLst>
          </p:cNvPr>
          <p:cNvSpPr txBox="1"/>
          <p:nvPr/>
        </p:nvSpPr>
        <p:spPr>
          <a:xfrm>
            <a:off x="6109533" y="5397449"/>
            <a:ext cx="5651937" cy="1200329"/>
          </a:xfrm>
          <a:prstGeom prst="rect">
            <a:avLst/>
          </a:prstGeom>
          <a:noFill/>
        </p:spPr>
        <p:txBody>
          <a:bodyPr wrap="square" rtlCol="0">
            <a:spAutoFit/>
          </a:bodyPr>
          <a:lstStyle/>
          <a:p>
            <a:pPr marL="174625" indent="-174625">
              <a:buFont typeface="Arial" panose="020B0604020202020204" pitchFamily="34" charset="0"/>
              <a:buChar char="•"/>
            </a:pPr>
            <a:r>
              <a:rPr lang="en-US" dirty="0"/>
              <a:t>Co-design with USGS for freshwater applications</a:t>
            </a:r>
          </a:p>
          <a:p>
            <a:pPr marL="174625" indent="-174625">
              <a:buFont typeface="Arial" panose="020B0604020202020204" pitchFamily="34" charset="0"/>
              <a:buChar char="•"/>
            </a:pPr>
            <a:r>
              <a:rPr lang="en-US" dirty="0"/>
              <a:t>Crewed ship operation demonstrated</a:t>
            </a:r>
          </a:p>
          <a:p>
            <a:pPr marL="174625" indent="-174625">
              <a:buFont typeface="Arial" panose="020B0604020202020204" pitchFamily="34" charset="0"/>
              <a:buChar char="•"/>
            </a:pPr>
            <a:r>
              <a:rPr lang="en-US" dirty="0"/>
              <a:t>Purpose built for sample collection/preservation only</a:t>
            </a:r>
          </a:p>
          <a:p>
            <a:pPr marL="174625" indent="-174625">
              <a:buFont typeface="Arial" panose="020B0604020202020204" pitchFamily="34" charset="0"/>
              <a:buChar char="•"/>
            </a:pPr>
            <a:r>
              <a:rPr lang="en-US" dirty="0"/>
              <a:t>Simplified, easy-to-use interface</a:t>
            </a:r>
          </a:p>
        </p:txBody>
      </p:sp>
      <p:sp>
        <p:nvSpPr>
          <p:cNvPr id="21" name="TextBox 20">
            <a:extLst>
              <a:ext uri="{FF2B5EF4-FFF2-40B4-BE49-F238E27FC236}">
                <a16:creationId xmlns:a16="http://schemas.microsoft.com/office/drawing/2014/main" id="{2EE4517E-08B5-393C-C0E8-F0CE10D5B869}"/>
              </a:ext>
            </a:extLst>
          </p:cNvPr>
          <p:cNvSpPr txBox="1"/>
          <p:nvPr/>
        </p:nvSpPr>
        <p:spPr>
          <a:xfrm>
            <a:off x="9366488" y="3042150"/>
            <a:ext cx="2794170" cy="2062103"/>
          </a:xfrm>
          <a:prstGeom prst="rect">
            <a:avLst/>
          </a:prstGeom>
          <a:noFill/>
        </p:spPr>
        <p:txBody>
          <a:bodyPr wrap="square" rtlCol="0">
            <a:spAutoFit/>
          </a:bodyPr>
          <a:lstStyle/>
          <a:p>
            <a:pPr marL="115888" indent="-109538">
              <a:buFont typeface="Arial" panose="020B0604020202020204" pitchFamily="34" charset="0"/>
              <a:buChar char="•"/>
            </a:pPr>
            <a:r>
              <a:rPr lang="en-US" sz="1600" dirty="0"/>
              <a:t>Enables mobile sampling</a:t>
            </a:r>
          </a:p>
          <a:p>
            <a:pPr marL="115888" indent="-109538">
              <a:buFont typeface="Arial" panose="020B0604020202020204" pitchFamily="34" charset="0"/>
              <a:buChar char="•"/>
            </a:pPr>
            <a:r>
              <a:rPr lang="en-US" sz="1600" dirty="0"/>
              <a:t>Deployment platform manages power, contextual sensors, communications</a:t>
            </a:r>
          </a:p>
          <a:p>
            <a:pPr marL="115888" indent="-109538">
              <a:buFont typeface="Arial" panose="020B0604020202020204" pitchFamily="34" charset="0"/>
              <a:buChar char="•"/>
            </a:pPr>
            <a:r>
              <a:rPr lang="en-US" sz="1600" dirty="0"/>
              <a:t>Modular system</a:t>
            </a:r>
          </a:p>
          <a:p>
            <a:pPr lvl="1" indent="-168275">
              <a:buFont typeface="Arial" panose="020B0604020202020204" pitchFamily="34" charset="0"/>
              <a:buChar char="•"/>
              <a:tabLst>
                <a:tab pos="398463" algn="l"/>
              </a:tabLst>
            </a:pPr>
            <a:r>
              <a:rPr lang="en-US" sz="1600" dirty="0"/>
              <a:t>Sample preservation or homogenization</a:t>
            </a:r>
          </a:p>
          <a:p>
            <a:pPr lvl="1" indent="-168275">
              <a:buFont typeface="Arial" panose="020B0604020202020204" pitchFamily="34" charset="0"/>
              <a:buChar char="•"/>
              <a:tabLst>
                <a:tab pos="398463" algn="l"/>
              </a:tabLst>
            </a:pPr>
            <a:r>
              <a:rPr lang="en-US" sz="1600" dirty="0"/>
              <a:t>Add-on Analytics </a:t>
            </a:r>
          </a:p>
        </p:txBody>
      </p:sp>
      <p:sp>
        <p:nvSpPr>
          <p:cNvPr id="22" name="TextBox 21">
            <a:extLst>
              <a:ext uri="{FF2B5EF4-FFF2-40B4-BE49-F238E27FC236}">
                <a16:creationId xmlns:a16="http://schemas.microsoft.com/office/drawing/2014/main" id="{AB2EFBA1-6CDC-60F2-E032-7E943E1DF6EC}"/>
              </a:ext>
            </a:extLst>
          </p:cNvPr>
          <p:cNvSpPr txBox="1"/>
          <p:nvPr/>
        </p:nvSpPr>
        <p:spPr>
          <a:xfrm>
            <a:off x="8329121" y="1233121"/>
            <a:ext cx="3822837" cy="1569660"/>
          </a:xfrm>
          <a:prstGeom prst="rect">
            <a:avLst/>
          </a:prstGeom>
          <a:noFill/>
        </p:spPr>
        <p:txBody>
          <a:bodyPr wrap="square" rtlCol="0">
            <a:spAutoFit/>
          </a:bodyPr>
          <a:lstStyle/>
          <a:p>
            <a:pPr marL="7938" indent="166688">
              <a:buFont typeface="Arial" panose="020B0604020202020204" pitchFamily="34" charset="0"/>
              <a:buChar char="•"/>
            </a:pPr>
            <a:r>
              <a:rPr lang="en-US" sz="1600" dirty="0"/>
              <a:t>Stationary sampling</a:t>
            </a:r>
          </a:p>
          <a:p>
            <a:pPr marL="174625" indent="-166688">
              <a:buFont typeface="Arial" panose="020B0604020202020204" pitchFamily="34" charset="0"/>
              <a:buChar char="•"/>
            </a:pPr>
            <a:r>
              <a:rPr lang="en-US" sz="1600" dirty="0"/>
              <a:t>2G ESP manages contextual sensors and communications </a:t>
            </a:r>
          </a:p>
          <a:p>
            <a:pPr marL="174625" indent="-166688">
              <a:buFont typeface="Arial" panose="020B0604020202020204" pitchFamily="34" charset="0"/>
              <a:buChar char="•"/>
            </a:pPr>
            <a:r>
              <a:rPr lang="en-US" sz="1600" dirty="0"/>
              <a:t>Fully integrated sampling and sample processing</a:t>
            </a:r>
          </a:p>
          <a:p>
            <a:pPr marL="174625" indent="-166688">
              <a:buFont typeface="Arial" panose="020B0604020202020204" pitchFamily="34" charset="0"/>
              <a:buChar char="•"/>
            </a:pPr>
            <a:r>
              <a:rPr lang="en-US" sz="1600" dirty="0"/>
              <a:t>Add-on sampling and analytics </a:t>
            </a:r>
          </a:p>
        </p:txBody>
      </p:sp>
      <p:pic>
        <p:nvPicPr>
          <p:cNvPr id="16" name="Picture 15" descr="A group of people standing next to a dock&#10;&#10;AI-generated content may be incorrect.">
            <a:extLst>
              <a:ext uri="{FF2B5EF4-FFF2-40B4-BE49-F238E27FC236}">
                <a16:creationId xmlns:a16="http://schemas.microsoft.com/office/drawing/2014/main" id="{E874A66C-F2FF-8569-533A-4E38F0CE32E3}"/>
              </a:ext>
            </a:extLst>
          </p:cNvPr>
          <p:cNvPicPr>
            <a:picLocks noChangeAspect="1"/>
          </p:cNvPicPr>
          <p:nvPr/>
        </p:nvPicPr>
        <p:blipFill>
          <a:blip r:embed="rId11"/>
          <a:srcRect l="12888" t="22920" r="29520" b="10160"/>
          <a:stretch>
            <a:fillRect/>
          </a:stretch>
        </p:blipFill>
        <p:spPr>
          <a:xfrm>
            <a:off x="5945608" y="3223002"/>
            <a:ext cx="1807332" cy="1577074"/>
          </a:xfrm>
          <a:prstGeom prst="rect">
            <a:avLst/>
          </a:prstGeom>
        </p:spPr>
      </p:pic>
      <p:pic>
        <p:nvPicPr>
          <p:cNvPr id="13" name="Picture 2" descr="100_0731">
            <a:extLst>
              <a:ext uri="{FF2B5EF4-FFF2-40B4-BE49-F238E27FC236}">
                <a16:creationId xmlns:a16="http://schemas.microsoft.com/office/drawing/2014/main" id="{9481E8DD-75EB-7A6B-6242-044DFB8B067B}"/>
              </a:ext>
            </a:extLst>
          </p:cNvPr>
          <p:cNvPicPr>
            <a:picLocks noChangeAspect="1" noChangeArrowheads="1"/>
          </p:cNvPicPr>
          <p:nvPr/>
        </p:nvPicPr>
        <p:blipFill>
          <a:blip r:embed="rId12" cstate="print"/>
          <a:srcRect l="12851" r="10564" b="12128"/>
          <a:stretch>
            <a:fillRect/>
          </a:stretch>
        </p:blipFill>
        <p:spPr bwMode="auto">
          <a:xfrm>
            <a:off x="4794485" y="1264008"/>
            <a:ext cx="1795761" cy="1540561"/>
          </a:xfrm>
          <a:prstGeom prst="rect">
            <a:avLst/>
          </a:prstGeom>
          <a:noFill/>
          <a:ln w="9525">
            <a:noFill/>
            <a:miter lim="800000"/>
            <a:headEnd/>
            <a:tailEnd/>
          </a:ln>
        </p:spPr>
      </p:pic>
      <p:pic>
        <p:nvPicPr>
          <p:cNvPr id="23" name="Picture 13" descr="desp-seafloor-250">
            <a:extLst>
              <a:ext uri="{FF2B5EF4-FFF2-40B4-BE49-F238E27FC236}">
                <a16:creationId xmlns:a16="http://schemas.microsoft.com/office/drawing/2014/main" id="{BE456B77-A3A8-8087-5D29-EFC61D0F06A5}"/>
              </a:ext>
            </a:extLst>
          </p:cNvPr>
          <p:cNvPicPr>
            <a:picLocks noChangeAspect="1" noChangeArrowheads="1"/>
          </p:cNvPicPr>
          <p:nvPr/>
        </p:nvPicPr>
        <p:blipFill>
          <a:blip r:embed="rId13" cstate="print">
            <a:lum bright="-10000"/>
          </a:blip>
          <a:srcRect/>
          <a:stretch>
            <a:fillRect/>
          </a:stretch>
        </p:blipFill>
        <p:spPr bwMode="auto">
          <a:xfrm>
            <a:off x="6733310" y="1276770"/>
            <a:ext cx="1446687" cy="1527799"/>
          </a:xfrm>
          <a:prstGeom prst="rect">
            <a:avLst/>
          </a:prstGeom>
          <a:noFill/>
          <a:ln w="9525">
            <a:noFill/>
            <a:miter lim="800000"/>
            <a:headEnd/>
            <a:tailEnd/>
          </a:ln>
        </p:spPr>
      </p:pic>
      <p:sp>
        <p:nvSpPr>
          <p:cNvPr id="24" name="TextBox 23">
            <a:extLst>
              <a:ext uri="{FF2B5EF4-FFF2-40B4-BE49-F238E27FC236}">
                <a16:creationId xmlns:a16="http://schemas.microsoft.com/office/drawing/2014/main" id="{EFCAF2F0-E9DE-D006-7168-A7CD50CECFA0}"/>
              </a:ext>
            </a:extLst>
          </p:cNvPr>
          <p:cNvSpPr txBox="1"/>
          <p:nvPr/>
        </p:nvSpPr>
        <p:spPr>
          <a:xfrm rot="16200000">
            <a:off x="-2816238" y="3864816"/>
            <a:ext cx="6031206" cy="400110"/>
          </a:xfrm>
          <a:prstGeom prst="rect">
            <a:avLst/>
          </a:prstGeom>
          <a:solidFill>
            <a:schemeClr val="accent5">
              <a:lumMod val="20000"/>
              <a:lumOff val="80000"/>
            </a:schemeClr>
          </a:solidFill>
        </p:spPr>
        <p:txBody>
          <a:bodyPr wrap="square" rtlCol="0">
            <a:spAutoFit/>
          </a:bodyPr>
          <a:lstStyle/>
          <a:p>
            <a:pPr algn="ctr"/>
            <a:r>
              <a:rPr lang="en-US" sz="2000" dirty="0"/>
              <a:t>All </a:t>
            </a:r>
            <a:r>
              <a:rPr lang="en-US" dirty="0"/>
              <a:t>internet-accessible</a:t>
            </a:r>
            <a:r>
              <a:rPr lang="en-US" sz="2000" dirty="0"/>
              <a:t> and remotely controllable</a:t>
            </a:r>
          </a:p>
        </p:txBody>
      </p:sp>
      <p:sp>
        <p:nvSpPr>
          <p:cNvPr id="2" name="Title 1">
            <a:extLst>
              <a:ext uri="{FF2B5EF4-FFF2-40B4-BE49-F238E27FC236}">
                <a16:creationId xmlns:a16="http://schemas.microsoft.com/office/drawing/2014/main" id="{0EBA1DA0-C83F-FD55-B07C-54F676633876}"/>
              </a:ext>
            </a:extLst>
          </p:cNvPr>
          <p:cNvSpPr>
            <a:spLocks noGrp="1"/>
          </p:cNvSpPr>
          <p:nvPr>
            <p:ph type="title"/>
          </p:nvPr>
        </p:nvSpPr>
        <p:spPr/>
        <p:txBody>
          <a:bodyPr>
            <a:normAutofit/>
          </a:bodyPr>
          <a:lstStyle/>
          <a:p>
            <a:r>
              <a:rPr lang="en-US" sz="4000" dirty="0">
                <a:latin typeface="Arial" panose="020B0604020202020204" pitchFamily="34" charset="0"/>
                <a:cs typeface="Arial" panose="020B0604020202020204" pitchFamily="34" charset="0"/>
              </a:rPr>
              <a:t>The Environmental Sample Processor </a:t>
            </a:r>
          </a:p>
        </p:txBody>
      </p:sp>
      <p:pic>
        <p:nvPicPr>
          <p:cNvPr id="25" name="Picture 24" descr="ESP logo color.pdf">
            <a:extLst>
              <a:ext uri="{FF2B5EF4-FFF2-40B4-BE49-F238E27FC236}">
                <a16:creationId xmlns:a16="http://schemas.microsoft.com/office/drawing/2014/main" id="{7930BDB9-59FD-8AD5-1236-4FD8345599E7}"/>
              </a:ext>
            </a:extLst>
          </p:cNvPr>
          <p:cNvPicPr>
            <a:picLocks noChangeAspect="1"/>
          </p:cNvPicPr>
          <p:nvPr/>
        </p:nvPicPr>
        <p:blipFill rotWithShape="1">
          <a:blip r:embed="rId14">
            <a:extLst>
              <a:ext uri="{28A0092B-C50C-407E-A947-70E740481C1C}">
                <a14:useLocalDpi xmlns:a14="http://schemas.microsoft.com/office/drawing/2010/main" val="0"/>
              </a:ext>
            </a:extLst>
          </a:blip>
          <a:srcRect l="16391" t="35262" r="21937" b="34816"/>
          <a:stretch/>
        </p:blipFill>
        <p:spPr>
          <a:xfrm>
            <a:off x="9366488" y="381133"/>
            <a:ext cx="1628368" cy="587961"/>
          </a:xfrm>
          <a:prstGeom prst="rect">
            <a:avLst/>
          </a:prstGeom>
        </p:spPr>
      </p:pic>
      <p:sp>
        <p:nvSpPr>
          <p:cNvPr id="29" name="Rectangle 28">
            <a:extLst>
              <a:ext uri="{FF2B5EF4-FFF2-40B4-BE49-F238E27FC236}">
                <a16:creationId xmlns:a16="http://schemas.microsoft.com/office/drawing/2014/main" id="{9E17C06B-8D1D-6693-908D-4E7A1309A2D2}"/>
              </a:ext>
            </a:extLst>
          </p:cNvPr>
          <p:cNvSpPr/>
          <p:nvPr/>
        </p:nvSpPr>
        <p:spPr>
          <a:xfrm>
            <a:off x="-691" y="3032259"/>
            <a:ext cx="12192691" cy="20719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9029A812-CFC9-FBA9-9238-D0E2F00F3DF5}"/>
              </a:ext>
            </a:extLst>
          </p:cNvPr>
          <p:cNvSpPr/>
          <p:nvPr/>
        </p:nvSpPr>
        <p:spPr>
          <a:xfrm>
            <a:off x="-691" y="5104804"/>
            <a:ext cx="12192691" cy="20719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3766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9" grpId="0" animBg="1"/>
      <p:bldP spid="3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5588" y="388304"/>
            <a:ext cx="6182899" cy="648461"/>
          </a:xfrm>
        </p:spPr>
        <p:txBody>
          <a:bodyPr>
            <a:noAutofit/>
          </a:bodyPr>
          <a:lstStyle/>
          <a:p>
            <a:r>
              <a:rPr lang="en-US" sz="4000" dirty="0">
                <a:solidFill>
                  <a:srgbClr val="002060"/>
                </a:solidFill>
                <a:latin typeface="Arial" panose="020B0604020202020204" pitchFamily="34" charset="0"/>
                <a:cs typeface="Arial" panose="020B0604020202020204" pitchFamily="34" charset="0"/>
              </a:rPr>
              <a:t>Environmental DNA</a:t>
            </a:r>
          </a:p>
        </p:txBody>
      </p:sp>
      <p:sp>
        <p:nvSpPr>
          <p:cNvPr id="7" name="TextBox 6"/>
          <p:cNvSpPr txBox="1"/>
          <p:nvPr/>
        </p:nvSpPr>
        <p:spPr>
          <a:xfrm>
            <a:off x="-6281042" y="-1472627"/>
            <a:ext cx="8064392" cy="1123267"/>
          </a:xfrm>
          <a:prstGeom prst="rect">
            <a:avLst/>
          </a:prstGeom>
          <a:noFill/>
        </p:spPr>
        <p:txBody>
          <a:bodyPr wrap="square" lIns="91323" tIns="45662" rIns="91323" bIns="45662" rtlCol="0">
            <a:spAutoFit/>
          </a:bodyPr>
          <a:lstStyle/>
          <a:p>
            <a:pPr algn="ctr" defTabSz="456629"/>
            <a:r>
              <a:rPr lang="en-US" sz="2300" dirty="0">
                <a:solidFill>
                  <a:srgbClr val="000000"/>
                </a:solidFill>
                <a:latin typeface="Helvetica"/>
                <a:cs typeface="Helvetica"/>
              </a:rPr>
              <a:t>A cheaper, less invasive an</a:t>
            </a:r>
            <a:r>
              <a:rPr lang="en-US" sz="2200" dirty="0">
                <a:solidFill>
                  <a:srgbClr val="000000"/>
                </a:solidFill>
                <a:latin typeface="Helvetica"/>
                <a:cs typeface="Helvetica"/>
              </a:rPr>
              <a:t>d larger scale approach to monitor species diversity </a:t>
            </a:r>
            <a:r>
              <a:rPr lang="en-US" sz="2200" dirty="0"/>
              <a:t>– two approaches: next generation sequencing (NGS) or species specific primers, latter is easier </a:t>
            </a:r>
            <a:endParaRPr lang="en-US" sz="2200" dirty="0">
              <a:solidFill>
                <a:srgbClr val="000000"/>
              </a:solidFill>
              <a:latin typeface="Helvetica"/>
              <a:cs typeface="Helvetica"/>
            </a:endParaRPr>
          </a:p>
        </p:txBody>
      </p:sp>
      <p:grpSp>
        <p:nvGrpSpPr>
          <p:cNvPr id="9" name="Group 8">
            <a:extLst>
              <a:ext uri="{FF2B5EF4-FFF2-40B4-BE49-F238E27FC236}">
                <a16:creationId xmlns:a16="http://schemas.microsoft.com/office/drawing/2014/main" id="{9297A40F-938D-6A15-F2A5-487313F2F9EE}"/>
              </a:ext>
            </a:extLst>
          </p:cNvPr>
          <p:cNvGrpSpPr/>
          <p:nvPr/>
        </p:nvGrpSpPr>
        <p:grpSpPr>
          <a:xfrm>
            <a:off x="698911" y="1775849"/>
            <a:ext cx="7442974" cy="4166618"/>
            <a:chOff x="1783350" y="2316180"/>
            <a:chExt cx="7442974" cy="4166618"/>
          </a:xfrm>
        </p:grpSpPr>
        <p:pic>
          <p:nvPicPr>
            <p:cNvPr id="6" name="Picture 2" descr="Screen Shot 2016-08-08 at 9.39.26 AM.png"/>
            <p:cNvPicPr>
              <a:picLocks noChangeAspect="1"/>
            </p:cNvPicPr>
            <p:nvPr/>
          </p:nvPicPr>
          <p:blipFill>
            <a:blip r:embed="rId3">
              <a:extLst>
                <a:ext uri="{28A0092B-C50C-407E-A947-70E740481C1C}">
                  <a14:useLocalDpi xmlns:a14="http://schemas.microsoft.com/office/drawing/2010/main" val="0"/>
                </a:ext>
              </a:extLst>
            </a:blip>
            <a:srcRect l="2028" t="2032"/>
            <a:stretch>
              <a:fillRect/>
            </a:stretch>
          </p:blipFill>
          <p:spPr bwMode="auto">
            <a:xfrm>
              <a:off x="1866618" y="2316180"/>
              <a:ext cx="7359706" cy="40809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ADB7B99C-C263-E74E-BDC6-4D73EBE0247D}"/>
                </a:ext>
              </a:extLst>
            </p:cNvPr>
            <p:cNvSpPr/>
            <p:nvPr/>
          </p:nvSpPr>
          <p:spPr>
            <a:xfrm>
              <a:off x="1783350" y="6005720"/>
              <a:ext cx="687735" cy="4770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6" name="Rectangle 55">
            <a:extLst>
              <a:ext uri="{FF2B5EF4-FFF2-40B4-BE49-F238E27FC236}">
                <a16:creationId xmlns:a16="http://schemas.microsoft.com/office/drawing/2014/main" id="{BEDD0C6E-E671-9F5B-5F11-66322D95B785}"/>
              </a:ext>
            </a:extLst>
          </p:cNvPr>
          <p:cNvSpPr/>
          <p:nvPr/>
        </p:nvSpPr>
        <p:spPr>
          <a:xfrm>
            <a:off x="5008721" y="1775849"/>
            <a:ext cx="3469354" cy="40809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7796055C-7078-46F2-1645-1555B6B87F49}"/>
              </a:ext>
            </a:extLst>
          </p:cNvPr>
          <p:cNvGrpSpPr/>
          <p:nvPr/>
        </p:nvGrpSpPr>
        <p:grpSpPr>
          <a:xfrm>
            <a:off x="7331828" y="2559801"/>
            <a:ext cx="4907024" cy="3988333"/>
            <a:chOff x="6085815" y="1014500"/>
            <a:chExt cx="4907024" cy="3988333"/>
          </a:xfrm>
        </p:grpSpPr>
        <p:pic>
          <p:nvPicPr>
            <p:cNvPr id="20" name="Graphic 13">
              <a:extLst>
                <a:ext uri="{FF2B5EF4-FFF2-40B4-BE49-F238E27FC236}">
                  <a16:creationId xmlns:a16="http://schemas.microsoft.com/office/drawing/2014/main" id="{71EC1CD5-5B06-7D9A-0A19-65FDB2B2C2A8}"/>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095042" y="3157853"/>
              <a:ext cx="191018" cy="668561"/>
            </a:xfrm>
            <a:prstGeom prst="rect">
              <a:avLst/>
            </a:prstGeom>
          </p:spPr>
        </p:pic>
        <p:sp>
          <p:nvSpPr>
            <p:cNvPr id="21" name="TextBox 20">
              <a:extLst>
                <a:ext uri="{FF2B5EF4-FFF2-40B4-BE49-F238E27FC236}">
                  <a16:creationId xmlns:a16="http://schemas.microsoft.com/office/drawing/2014/main" id="{5C124A04-9776-4E07-2E70-997714CE9C44}"/>
                </a:ext>
              </a:extLst>
            </p:cNvPr>
            <p:cNvSpPr txBox="1"/>
            <p:nvPr/>
          </p:nvSpPr>
          <p:spPr>
            <a:xfrm>
              <a:off x="6722212" y="1077529"/>
              <a:ext cx="886943" cy="307777"/>
            </a:xfrm>
            <a:prstGeom prst="rect">
              <a:avLst/>
            </a:prstGeom>
            <a:noFill/>
          </p:spPr>
          <p:txBody>
            <a:bodyPr wrap="square" rtlCol="0">
              <a:spAutoFit/>
            </a:bodyPr>
            <a:lstStyle/>
            <a:p>
              <a:r>
                <a:rPr lang="en-US" sz="1400">
                  <a:latin typeface="Calibri"/>
                </a:rPr>
                <a:t>12S rDNA</a:t>
              </a:r>
            </a:p>
          </p:txBody>
        </p:sp>
        <p:sp>
          <p:nvSpPr>
            <p:cNvPr id="22" name="TextBox 21">
              <a:extLst>
                <a:ext uri="{FF2B5EF4-FFF2-40B4-BE49-F238E27FC236}">
                  <a16:creationId xmlns:a16="http://schemas.microsoft.com/office/drawing/2014/main" id="{B0313C17-C7AD-6B95-17D1-E4CD6E69BB94}"/>
                </a:ext>
              </a:extLst>
            </p:cNvPr>
            <p:cNvSpPr txBox="1"/>
            <p:nvPr/>
          </p:nvSpPr>
          <p:spPr>
            <a:xfrm>
              <a:off x="6943366" y="2022817"/>
              <a:ext cx="444576" cy="307777"/>
            </a:xfrm>
            <a:prstGeom prst="rect">
              <a:avLst/>
            </a:prstGeom>
            <a:noFill/>
          </p:spPr>
          <p:txBody>
            <a:bodyPr wrap="square" rtlCol="0">
              <a:spAutoFit/>
            </a:bodyPr>
            <a:lstStyle/>
            <a:p>
              <a:r>
                <a:rPr lang="en-US" sz="1400">
                  <a:latin typeface="Calibri"/>
                </a:rPr>
                <a:t>COI </a:t>
              </a:r>
            </a:p>
          </p:txBody>
        </p:sp>
        <p:sp>
          <p:nvSpPr>
            <p:cNvPr id="23" name="TextBox 22">
              <a:extLst>
                <a:ext uri="{FF2B5EF4-FFF2-40B4-BE49-F238E27FC236}">
                  <a16:creationId xmlns:a16="http://schemas.microsoft.com/office/drawing/2014/main" id="{58D70B5E-B7E4-8240-B651-C1593C9DA60F}"/>
                </a:ext>
              </a:extLst>
            </p:cNvPr>
            <p:cNvSpPr txBox="1"/>
            <p:nvPr/>
          </p:nvSpPr>
          <p:spPr>
            <a:xfrm>
              <a:off x="6730211" y="3142590"/>
              <a:ext cx="980333" cy="307777"/>
            </a:xfrm>
            <a:prstGeom prst="rect">
              <a:avLst/>
            </a:prstGeom>
            <a:noFill/>
          </p:spPr>
          <p:txBody>
            <a:bodyPr wrap="square" rtlCol="0">
              <a:spAutoFit/>
            </a:bodyPr>
            <a:lstStyle/>
            <a:p>
              <a:r>
                <a:rPr lang="en-US" sz="1400">
                  <a:latin typeface="Calibri"/>
                </a:rPr>
                <a:t>18S rDNA</a:t>
              </a:r>
            </a:p>
          </p:txBody>
        </p:sp>
        <p:sp>
          <p:nvSpPr>
            <p:cNvPr id="24" name="TextBox 23">
              <a:extLst>
                <a:ext uri="{FF2B5EF4-FFF2-40B4-BE49-F238E27FC236}">
                  <a16:creationId xmlns:a16="http://schemas.microsoft.com/office/drawing/2014/main" id="{49E058CB-D3E7-2682-9830-21AF67AAB737}"/>
                </a:ext>
              </a:extLst>
            </p:cNvPr>
            <p:cNvSpPr txBox="1"/>
            <p:nvPr/>
          </p:nvSpPr>
          <p:spPr>
            <a:xfrm>
              <a:off x="6736245" y="4261093"/>
              <a:ext cx="905227" cy="307777"/>
            </a:xfrm>
            <a:prstGeom prst="rect">
              <a:avLst/>
            </a:prstGeom>
            <a:noFill/>
          </p:spPr>
          <p:txBody>
            <a:bodyPr wrap="square" rtlCol="0">
              <a:spAutoFit/>
            </a:bodyPr>
            <a:lstStyle/>
            <a:p>
              <a:r>
                <a:rPr lang="en-US" sz="1400">
                  <a:latin typeface="Calibri"/>
                </a:rPr>
                <a:t>16S rDNA</a:t>
              </a:r>
            </a:p>
          </p:txBody>
        </p:sp>
        <p:sp>
          <p:nvSpPr>
            <p:cNvPr id="25" name="TextBox 24">
              <a:extLst>
                <a:ext uri="{FF2B5EF4-FFF2-40B4-BE49-F238E27FC236}">
                  <a16:creationId xmlns:a16="http://schemas.microsoft.com/office/drawing/2014/main" id="{8665BCD2-4CA3-4144-F679-269F25D8B43E}"/>
                </a:ext>
              </a:extLst>
            </p:cNvPr>
            <p:cNvSpPr txBox="1"/>
            <p:nvPr/>
          </p:nvSpPr>
          <p:spPr>
            <a:xfrm>
              <a:off x="9008193" y="1112857"/>
              <a:ext cx="1273586" cy="307777"/>
            </a:xfrm>
            <a:prstGeom prst="rect">
              <a:avLst/>
            </a:prstGeom>
            <a:noFill/>
          </p:spPr>
          <p:txBody>
            <a:bodyPr wrap="square" rtlCol="0">
              <a:spAutoFit/>
            </a:bodyPr>
            <a:lstStyle/>
            <a:p>
              <a:r>
                <a:rPr lang="en-US" sz="1400">
                  <a:latin typeface="Calibri"/>
                </a:rPr>
                <a:t>Vertebrates</a:t>
              </a:r>
            </a:p>
          </p:txBody>
        </p:sp>
        <p:sp>
          <p:nvSpPr>
            <p:cNvPr id="26" name="TextBox 25">
              <a:extLst>
                <a:ext uri="{FF2B5EF4-FFF2-40B4-BE49-F238E27FC236}">
                  <a16:creationId xmlns:a16="http://schemas.microsoft.com/office/drawing/2014/main" id="{08C3FA56-1C71-FCAC-ADE2-57B0D1BBC80D}"/>
                </a:ext>
              </a:extLst>
            </p:cNvPr>
            <p:cNvSpPr txBox="1"/>
            <p:nvPr/>
          </p:nvSpPr>
          <p:spPr>
            <a:xfrm>
              <a:off x="9023270" y="1980020"/>
              <a:ext cx="1541469" cy="738664"/>
            </a:xfrm>
            <a:prstGeom prst="rect">
              <a:avLst/>
            </a:prstGeom>
            <a:noFill/>
          </p:spPr>
          <p:txBody>
            <a:bodyPr wrap="square" rtlCol="0">
              <a:spAutoFit/>
            </a:bodyPr>
            <a:lstStyle/>
            <a:p>
              <a:r>
                <a:rPr lang="en-US" sz="1400">
                  <a:latin typeface="Calibri"/>
                </a:rPr>
                <a:t>Invertebrates, some vertebrates, &amp; phytoplankton</a:t>
              </a:r>
            </a:p>
          </p:txBody>
        </p:sp>
        <p:sp>
          <p:nvSpPr>
            <p:cNvPr id="27" name="TextBox 26">
              <a:extLst>
                <a:ext uri="{FF2B5EF4-FFF2-40B4-BE49-F238E27FC236}">
                  <a16:creationId xmlns:a16="http://schemas.microsoft.com/office/drawing/2014/main" id="{27F10720-4D11-754B-19A1-C0944B5944CE}"/>
                </a:ext>
              </a:extLst>
            </p:cNvPr>
            <p:cNvSpPr txBox="1"/>
            <p:nvPr/>
          </p:nvSpPr>
          <p:spPr>
            <a:xfrm>
              <a:off x="8951552" y="4273330"/>
              <a:ext cx="1788433" cy="507831"/>
            </a:xfrm>
            <a:prstGeom prst="rect">
              <a:avLst/>
            </a:prstGeom>
            <a:noFill/>
          </p:spPr>
          <p:txBody>
            <a:bodyPr wrap="square" rtlCol="0">
              <a:spAutoFit/>
            </a:bodyPr>
            <a:lstStyle/>
            <a:p>
              <a:r>
                <a:rPr lang="en-US" sz="1350">
                  <a:latin typeface="Calibri"/>
                </a:rPr>
                <a:t>Microbes </a:t>
              </a:r>
            </a:p>
            <a:p>
              <a:r>
                <a:rPr lang="en-US" sz="1350">
                  <a:latin typeface="Calibri"/>
                </a:rPr>
                <a:t>(Bacteria &amp; Archaea)</a:t>
              </a:r>
            </a:p>
          </p:txBody>
        </p:sp>
        <p:sp>
          <p:nvSpPr>
            <p:cNvPr id="28" name="TextBox 27">
              <a:extLst>
                <a:ext uri="{FF2B5EF4-FFF2-40B4-BE49-F238E27FC236}">
                  <a16:creationId xmlns:a16="http://schemas.microsoft.com/office/drawing/2014/main" id="{12E2BA5E-EC41-867A-2F55-B5249BBDF579}"/>
                </a:ext>
              </a:extLst>
            </p:cNvPr>
            <p:cNvSpPr txBox="1"/>
            <p:nvPr/>
          </p:nvSpPr>
          <p:spPr>
            <a:xfrm>
              <a:off x="8297630" y="1343585"/>
              <a:ext cx="83479" cy="461665"/>
            </a:xfrm>
            <a:prstGeom prst="rect">
              <a:avLst/>
            </a:prstGeom>
            <a:noFill/>
          </p:spPr>
          <p:txBody>
            <a:bodyPr wrap="square" rtlCol="0">
              <a:spAutoFit/>
            </a:bodyPr>
            <a:lstStyle/>
            <a:p>
              <a:r>
                <a:rPr lang="en-US" sz="2400" b="1">
                  <a:solidFill>
                    <a:prstClr val="white"/>
                  </a:solidFill>
                  <a:latin typeface="Calibri"/>
                </a:rPr>
                <a:t>?</a:t>
              </a:r>
            </a:p>
          </p:txBody>
        </p:sp>
        <p:pic>
          <p:nvPicPr>
            <p:cNvPr id="29" name="Graphic 2">
              <a:extLst>
                <a:ext uri="{FF2B5EF4-FFF2-40B4-BE49-F238E27FC236}">
                  <a16:creationId xmlns:a16="http://schemas.microsoft.com/office/drawing/2014/main" id="{5DA9F474-2594-7232-74BE-F19825BF9378}"/>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816252" y="4152129"/>
              <a:ext cx="985944" cy="850704"/>
            </a:xfrm>
            <a:prstGeom prst="rect">
              <a:avLst/>
            </a:prstGeom>
          </p:spPr>
        </p:pic>
        <p:pic>
          <p:nvPicPr>
            <p:cNvPr id="30" name="Graphic 3">
              <a:extLst>
                <a:ext uri="{FF2B5EF4-FFF2-40B4-BE49-F238E27FC236}">
                  <a16:creationId xmlns:a16="http://schemas.microsoft.com/office/drawing/2014/main" id="{34124F57-5648-2659-5869-BA554FD0791B}"/>
                </a:ext>
              </a:extLst>
            </p:cNvPr>
            <p:cNvPicPr>
              <a:picLocks noChangeAspect="1"/>
            </p:cNvPicPr>
            <p:nvPr/>
          </p:nvPicPr>
          <p:blipFill>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6085815" y="1154724"/>
              <a:ext cx="185921" cy="650724"/>
            </a:xfrm>
            <a:prstGeom prst="rect">
              <a:avLst/>
            </a:prstGeom>
          </p:spPr>
        </p:pic>
        <p:pic>
          <p:nvPicPr>
            <p:cNvPr id="31" name="Graphic 5">
              <a:extLst>
                <a:ext uri="{FF2B5EF4-FFF2-40B4-BE49-F238E27FC236}">
                  <a16:creationId xmlns:a16="http://schemas.microsoft.com/office/drawing/2014/main" id="{4AA27569-174A-A57A-EC08-E0C1EF4E59CF}"/>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6087518" y="4238445"/>
              <a:ext cx="190529" cy="666853"/>
            </a:xfrm>
            <a:prstGeom prst="rect">
              <a:avLst/>
            </a:prstGeom>
          </p:spPr>
        </p:pic>
        <p:pic>
          <p:nvPicPr>
            <p:cNvPr id="32" name="Graphic 6">
              <a:extLst>
                <a:ext uri="{FF2B5EF4-FFF2-40B4-BE49-F238E27FC236}">
                  <a16:creationId xmlns:a16="http://schemas.microsoft.com/office/drawing/2014/main" id="{D5A44FCB-D401-D097-4B2C-1B9C663D6426}"/>
                </a:ext>
              </a:extLst>
            </p:cNvPr>
            <p:cNvPicPr>
              <a:picLocks noChangeAspect="1"/>
            </p:cNvPicPr>
            <p:nvPr/>
          </p:nvPicPr>
          <p:blipFill>
            <a:blip r:embed="rId12" cstate="print">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6087488" y="2113410"/>
              <a:ext cx="184218" cy="644763"/>
            </a:xfrm>
            <a:prstGeom prst="rect">
              <a:avLst/>
            </a:prstGeom>
          </p:spPr>
        </p:pic>
        <p:pic>
          <p:nvPicPr>
            <p:cNvPr id="33" name="Graphic 67">
              <a:extLst>
                <a:ext uri="{FF2B5EF4-FFF2-40B4-BE49-F238E27FC236}">
                  <a16:creationId xmlns:a16="http://schemas.microsoft.com/office/drawing/2014/main" id="{E0944DB5-209B-87B6-AECF-6DE53573532C}"/>
                </a:ext>
              </a:extLst>
            </p:cNvPr>
            <p:cNvPicPr>
              <a:picLocks noChangeAspect="1"/>
            </p:cNvPicPr>
            <p:nvPr/>
          </p:nvPicPr>
          <p:blipFill>
            <a:blip r:embed="rId14" cstate="print">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7636175" y="1718331"/>
              <a:ext cx="673063" cy="531041"/>
            </a:xfrm>
            <a:prstGeom prst="rect">
              <a:avLst/>
            </a:prstGeom>
          </p:spPr>
        </p:pic>
        <p:pic>
          <p:nvPicPr>
            <p:cNvPr id="34" name="Graphic 70">
              <a:extLst>
                <a:ext uri="{FF2B5EF4-FFF2-40B4-BE49-F238E27FC236}">
                  <a16:creationId xmlns:a16="http://schemas.microsoft.com/office/drawing/2014/main" id="{6B4BDD60-CD9D-6484-A3AE-A8F720F0AEB0}"/>
                </a:ext>
              </a:extLst>
            </p:cNvPr>
            <p:cNvPicPr>
              <a:picLocks noChangeAspect="1"/>
            </p:cNvPicPr>
            <p:nvPr/>
          </p:nvPicPr>
          <p:blipFill>
            <a:blip r:embed="rId16" cstate="print">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7792528" y="1014754"/>
              <a:ext cx="1087307" cy="615387"/>
            </a:xfrm>
            <a:prstGeom prst="rect">
              <a:avLst/>
            </a:prstGeom>
          </p:spPr>
        </p:pic>
        <p:pic>
          <p:nvPicPr>
            <p:cNvPr id="35" name="Graphic 71">
              <a:extLst>
                <a:ext uri="{FF2B5EF4-FFF2-40B4-BE49-F238E27FC236}">
                  <a16:creationId xmlns:a16="http://schemas.microsoft.com/office/drawing/2014/main" id="{F5A97E4E-54F6-86EF-E231-0C28FE12236A}"/>
                </a:ext>
              </a:extLst>
            </p:cNvPr>
            <p:cNvPicPr>
              <a:picLocks noChangeAspect="1"/>
            </p:cNvPicPr>
            <p:nvPr/>
          </p:nvPicPr>
          <p:blipFill>
            <a:blip r:embed="rId18" cstate="print">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8253538" y="1799611"/>
              <a:ext cx="754655" cy="427113"/>
            </a:xfrm>
            <a:prstGeom prst="rect">
              <a:avLst/>
            </a:prstGeom>
          </p:spPr>
        </p:pic>
        <p:pic>
          <p:nvPicPr>
            <p:cNvPr id="36" name="Graphic 72">
              <a:extLst>
                <a:ext uri="{FF2B5EF4-FFF2-40B4-BE49-F238E27FC236}">
                  <a16:creationId xmlns:a16="http://schemas.microsoft.com/office/drawing/2014/main" id="{1FBA4F69-3601-EAEE-C03E-E3A1C9F37D12}"/>
                </a:ext>
              </a:extLst>
            </p:cNvPr>
            <p:cNvPicPr>
              <a:picLocks noChangeAspect="1"/>
            </p:cNvPicPr>
            <p:nvPr/>
          </p:nvPicPr>
          <p:blipFill>
            <a:blip r:embed="rId20" cstate="print">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p:blipFill>
          <p:spPr>
            <a:xfrm>
              <a:off x="7682065" y="2237246"/>
              <a:ext cx="705046" cy="609363"/>
            </a:xfrm>
            <a:prstGeom prst="rect">
              <a:avLst/>
            </a:prstGeom>
          </p:spPr>
        </p:pic>
        <p:pic>
          <p:nvPicPr>
            <p:cNvPr id="37" name="Graphic 74">
              <a:extLst>
                <a:ext uri="{FF2B5EF4-FFF2-40B4-BE49-F238E27FC236}">
                  <a16:creationId xmlns:a16="http://schemas.microsoft.com/office/drawing/2014/main" id="{103AA106-56D9-42C0-4204-7B6F4D07259B}"/>
                </a:ext>
              </a:extLst>
            </p:cNvPr>
            <p:cNvPicPr>
              <a:picLocks noChangeAspect="1"/>
            </p:cNvPicPr>
            <p:nvPr/>
          </p:nvPicPr>
          <p:blipFill>
            <a:blip r:embed="rId22" cstate="print">
              <a:extLst>
                <a:ext uri="{28A0092B-C50C-407E-A947-70E740481C1C}">
                  <a14:useLocalDpi xmlns:a14="http://schemas.microsoft.com/office/drawing/2010/main"/>
                </a:ext>
                <a:ext uri="{96DAC541-7B7A-43D3-8B79-37D633B846F1}">
                  <asvg:svgBlip xmlns:asvg="http://schemas.microsoft.com/office/drawing/2016/SVG/main" r:embed="rId23"/>
                </a:ext>
              </a:extLst>
            </a:blip>
            <a:stretch>
              <a:fillRect/>
            </a:stretch>
          </p:blipFill>
          <p:spPr>
            <a:xfrm>
              <a:off x="8489259" y="2311700"/>
              <a:ext cx="355740" cy="534908"/>
            </a:xfrm>
            <a:prstGeom prst="rect">
              <a:avLst/>
            </a:prstGeom>
          </p:spPr>
        </p:pic>
        <p:pic>
          <p:nvPicPr>
            <p:cNvPr id="38" name="Graphic 77">
              <a:extLst>
                <a:ext uri="{FF2B5EF4-FFF2-40B4-BE49-F238E27FC236}">
                  <a16:creationId xmlns:a16="http://schemas.microsoft.com/office/drawing/2014/main" id="{8D28A5DE-C102-6FDB-3293-1AA31BA89C19}"/>
                </a:ext>
              </a:extLst>
            </p:cNvPr>
            <p:cNvPicPr>
              <a:picLocks noChangeAspect="1"/>
            </p:cNvPicPr>
            <p:nvPr/>
          </p:nvPicPr>
          <p:blipFill>
            <a:blip r:embed="rId24" cstate="print">
              <a:extLst>
                <a:ext uri="{28A0092B-C50C-407E-A947-70E740481C1C}">
                  <a14:useLocalDpi xmlns:a14="http://schemas.microsoft.com/office/drawing/2010/main"/>
                </a:ext>
                <a:ext uri="{96DAC541-7B7A-43D3-8B79-37D633B846F1}">
                  <asvg:svgBlip xmlns:asvg="http://schemas.microsoft.com/office/drawing/2016/SVG/main" r:embed="rId25"/>
                </a:ext>
              </a:extLst>
            </a:blip>
            <a:stretch>
              <a:fillRect/>
            </a:stretch>
          </p:blipFill>
          <p:spPr>
            <a:xfrm>
              <a:off x="7682735" y="2930272"/>
              <a:ext cx="673063" cy="531041"/>
            </a:xfrm>
            <a:prstGeom prst="rect">
              <a:avLst/>
            </a:prstGeom>
          </p:spPr>
        </p:pic>
        <p:pic>
          <p:nvPicPr>
            <p:cNvPr id="39" name="Graphic 81">
              <a:extLst>
                <a:ext uri="{FF2B5EF4-FFF2-40B4-BE49-F238E27FC236}">
                  <a16:creationId xmlns:a16="http://schemas.microsoft.com/office/drawing/2014/main" id="{B6462EA1-E8E4-9BC0-E1F7-47F798A9E0C9}"/>
                </a:ext>
              </a:extLst>
            </p:cNvPr>
            <p:cNvPicPr>
              <a:picLocks noChangeAspect="1"/>
            </p:cNvPicPr>
            <p:nvPr/>
          </p:nvPicPr>
          <p:blipFill>
            <a:blip r:embed="rId26" cstate="print">
              <a:extLst>
                <a:ext uri="{28A0092B-C50C-407E-A947-70E740481C1C}">
                  <a14:useLocalDpi xmlns:a14="http://schemas.microsoft.com/office/drawing/2010/main"/>
                </a:ext>
                <a:ext uri="{96DAC541-7B7A-43D3-8B79-37D633B846F1}">
                  <asvg:svgBlip xmlns:asvg="http://schemas.microsoft.com/office/drawing/2016/SVG/main" r:embed="rId27"/>
                </a:ext>
              </a:extLst>
            </a:blip>
            <a:stretch>
              <a:fillRect/>
            </a:stretch>
          </p:blipFill>
          <p:spPr>
            <a:xfrm>
              <a:off x="8300098" y="3011548"/>
              <a:ext cx="754655" cy="427113"/>
            </a:xfrm>
            <a:prstGeom prst="rect">
              <a:avLst/>
            </a:prstGeom>
          </p:spPr>
        </p:pic>
        <p:pic>
          <p:nvPicPr>
            <p:cNvPr id="40" name="Graphic 82">
              <a:extLst>
                <a:ext uri="{FF2B5EF4-FFF2-40B4-BE49-F238E27FC236}">
                  <a16:creationId xmlns:a16="http://schemas.microsoft.com/office/drawing/2014/main" id="{A252ED89-1E6E-7A33-8C3F-8CCA80CD20AF}"/>
                </a:ext>
              </a:extLst>
            </p:cNvPr>
            <p:cNvPicPr>
              <a:picLocks noChangeAspect="1"/>
            </p:cNvPicPr>
            <p:nvPr/>
          </p:nvPicPr>
          <p:blipFill>
            <a:blip r:embed="rId28" cstate="print">
              <a:extLst>
                <a:ext uri="{28A0092B-C50C-407E-A947-70E740481C1C}">
                  <a14:useLocalDpi xmlns:a14="http://schemas.microsoft.com/office/drawing/2010/main"/>
                </a:ext>
                <a:ext uri="{96DAC541-7B7A-43D3-8B79-37D633B846F1}">
                  <asvg:svgBlip xmlns:asvg="http://schemas.microsoft.com/office/drawing/2016/SVG/main" r:embed="rId29"/>
                </a:ext>
              </a:extLst>
            </a:blip>
            <a:stretch>
              <a:fillRect/>
            </a:stretch>
          </p:blipFill>
          <p:spPr>
            <a:xfrm>
              <a:off x="7728618" y="3449186"/>
              <a:ext cx="705046" cy="609363"/>
            </a:xfrm>
            <a:prstGeom prst="rect">
              <a:avLst/>
            </a:prstGeom>
          </p:spPr>
        </p:pic>
        <p:pic>
          <p:nvPicPr>
            <p:cNvPr id="41" name="Graphic 84">
              <a:extLst>
                <a:ext uri="{FF2B5EF4-FFF2-40B4-BE49-F238E27FC236}">
                  <a16:creationId xmlns:a16="http://schemas.microsoft.com/office/drawing/2014/main" id="{05928485-4D43-86E8-3075-9CE63AB8E373}"/>
                </a:ext>
              </a:extLst>
            </p:cNvPr>
            <p:cNvPicPr>
              <a:picLocks noChangeAspect="1"/>
            </p:cNvPicPr>
            <p:nvPr/>
          </p:nvPicPr>
          <p:blipFill>
            <a:blip r:embed="rId30" cstate="print">
              <a:extLst>
                <a:ext uri="{28A0092B-C50C-407E-A947-70E740481C1C}">
                  <a14:useLocalDpi xmlns:a14="http://schemas.microsoft.com/office/drawing/2010/main"/>
                </a:ext>
                <a:ext uri="{96DAC541-7B7A-43D3-8B79-37D633B846F1}">
                  <asvg:svgBlip xmlns:asvg="http://schemas.microsoft.com/office/drawing/2016/SVG/main" r:embed="rId31"/>
                </a:ext>
              </a:extLst>
            </a:blip>
            <a:stretch>
              <a:fillRect/>
            </a:stretch>
          </p:blipFill>
          <p:spPr>
            <a:xfrm>
              <a:off x="8535812" y="3523640"/>
              <a:ext cx="355740" cy="534908"/>
            </a:xfrm>
            <a:prstGeom prst="rect">
              <a:avLst/>
            </a:prstGeom>
          </p:spPr>
        </p:pic>
        <p:sp>
          <p:nvSpPr>
            <p:cNvPr id="42" name="TextBox 41">
              <a:extLst>
                <a:ext uri="{FF2B5EF4-FFF2-40B4-BE49-F238E27FC236}">
                  <a16:creationId xmlns:a16="http://schemas.microsoft.com/office/drawing/2014/main" id="{CC567A9B-7158-D8C2-DAF1-79EBA77CE058}"/>
                </a:ext>
              </a:extLst>
            </p:cNvPr>
            <p:cNvSpPr txBox="1"/>
            <p:nvPr/>
          </p:nvSpPr>
          <p:spPr>
            <a:xfrm>
              <a:off x="9054753" y="3019209"/>
              <a:ext cx="1938086" cy="738664"/>
            </a:xfrm>
            <a:prstGeom prst="rect">
              <a:avLst/>
            </a:prstGeom>
            <a:noFill/>
          </p:spPr>
          <p:txBody>
            <a:bodyPr wrap="square" rtlCol="0">
              <a:spAutoFit/>
            </a:bodyPr>
            <a:lstStyle/>
            <a:p>
              <a:r>
                <a:rPr lang="en-US" sz="1400">
                  <a:latin typeface="Calibri"/>
                </a:rPr>
                <a:t>Phytoplankton &amp; invertebrates, </a:t>
              </a:r>
            </a:p>
            <a:p>
              <a:r>
                <a:rPr lang="en-US" sz="1400">
                  <a:latin typeface="Calibri"/>
                </a:rPr>
                <a:t>some vertebrates</a:t>
              </a:r>
            </a:p>
          </p:txBody>
        </p:sp>
        <p:cxnSp>
          <p:nvCxnSpPr>
            <p:cNvPr id="44" name="Straight Arrow Connector 43">
              <a:extLst>
                <a:ext uri="{FF2B5EF4-FFF2-40B4-BE49-F238E27FC236}">
                  <a16:creationId xmlns:a16="http://schemas.microsoft.com/office/drawing/2014/main" id="{B218399A-F9D4-E670-D817-55DA6D588EA4}"/>
                </a:ext>
              </a:extLst>
            </p:cNvPr>
            <p:cNvCxnSpPr>
              <a:cxnSpLocks/>
            </p:cNvCxnSpPr>
            <p:nvPr/>
          </p:nvCxnSpPr>
          <p:spPr>
            <a:xfrm flipV="1">
              <a:off x="6822755" y="3445701"/>
              <a:ext cx="685800" cy="4709"/>
            </a:xfrm>
            <a:prstGeom prst="straightConnector1">
              <a:avLst/>
            </a:prstGeom>
            <a:ln w="1905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CB4D2EC-64C4-1D04-98DC-39534D1594BC}"/>
                </a:ext>
              </a:extLst>
            </p:cNvPr>
            <p:cNvCxnSpPr>
              <a:cxnSpLocks/>
            </p:cNvCxnSpPr>
            <p:nvPr/>
          </p:nvCxnSpPr>
          <p:spPr>
            <a:xfrm flipV="1">
              <a:off x="6822755" y="4579785"/>
              <a:ext cx="685800" cy="4709"/>
            </a:xfrm>
            <a:prstGeom prst="straightConnector1">
              <a:avLst/>
            </a:prstGeom>
            <a:ln w="1905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DCA84B21-0CBC-AB26-0E6B-D68152101E06}"/>
                </a:ext>
              </a:extLst>
            </p:cNvPr>
            <p:cNvCxnSpPr>
              <a:cxnSpLocks/>
            </p:cNvCxnSpPr>
            <p:nvPr/>
          </p:nvCxnSpPr>
          <p:spPr>
            <a:xfrm flipV="1">
              <a:off x="6822755" y="2318173"/>
              <a:ext cx="685800" cy="4709"/>
            </a:xfrm>
            <a:prstGeom prst="straightConnector1">
              <a:avLst/>
            </a:prstGeom>
            <a:ln w="1905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C143F3A7-1A5F-D907-2640-1EECD6A2F6DF}"/>
                </a:ext>
              </a:extLst>
            </p:cNvPr>
            <p:cNvCxnSpPr>
              <a:cxnSpLocks/>
            </p:cNvCxnSpPr>
            <p:nvPr/>
          </p:nvCxnSpPr>
          <p:spPr>
            <a:xfrm flipV="1">
              <a:off x="6822755" y="1393481"/>
              <a:ext cx="685800" cy="4709"/>
            </a:xfrm>
            <a:prstGeom prst="straightConnector1">
              <a:avLst/>
            </a:prstGeom>
            <a:ln w="1905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48" name="Graphic 3">
              <a:extLst>
                <a:ext uri="{FF2B5EF4-FFF2-40B4-BE49-F238E27FC236}">
                  <a16:creationId xmlns:a16="http://schemas.microsoft.com/office/drawing/2014/main" id="{DE87460C-45BB-9E4F-69BE-FA2B0F8600EF}"/>
                </a:ext>
              </a:extLst>
            </p:cNvPr>
            <p:cNvPicPr>
              <a:picLocks noChangeAspect="1"/>
            </p:cNvPicPr>
            <p:nvPr/>
          </p:nvPicPr>
          <p:blipFill>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6259862" y="1014500"/>
              <a:ext cx="185921" cy="650724"/>
            </a:xfrm>
            <a:prstGeom prst="rect">
              <a:avLst/>
            </a:prstGeom>
          </p:spPr>
        </p:pic>
        <p:pic>
          <p:nvPicPr>
            <p:cNvPr id="49" name="Graphic 3">
              <a:extLst>
                <a:ext uri="{FF2B5EF4-FFF2-40B4-BE49-F238E27FC236}">
                  <a16:creationId xmlns:a16="http://schemas.microsoft.com/office/drawing/2014/main" id="{051951CC-51F5-6FBD-0FF1-CEC5695E5705}"/>
                </a:ext>
              </a:extLst>
            </p:cNvPr>
            <p:cNvPicPr>
              <a:picLocks noChangeAspect="1"/>
            </p:cNvPicPr>
            <p:nvPr/>
          </p:nvPicPr>
          <p:blipFill>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6444384" y="1166756"/>
              <a:ext cx="185921" cy="650724"/>
            </a:xfrm>
            <a:prstGeom prst="rect">
              <a:avLst/>
            </a:prstGeom>
          </p:spPr>
        </p:pic>
        <p:pic>
          <p:nvPicPr>
            <p:cNvPr id="50" name="Graphic 6">
              <a:extLst>
                <a:ext uri="{FF2B5EF4-FFF2-40B4-BE49-F238E27FC236}">
                  <a16:creationId xmlns:a16="http://schemas.microsoft.com/office/drawing/2014/main" id="{B807892D-2D72-6C07-6167-DCCAB11C5DB3}"/>
                </a:ext>
              </a:extLst>
            </p:cNvPr>
            <p:cNvPicPr>
              <a:picLocks noChangeAspect="1"/>
            </p:cNvPicPr>
            <p:nvPr/>
          </p:nvPicPr>
          <p:blipFill>
            <a:blip r:embed="rId12" cstate="print">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6260157" y="1928518"/>
              <a:ext cx="184218" cy="644763"/>
            </a:xfrm>
            <a:prstGeom prst="rect">
              <a:avLst/>
            </a:prstGeom>
          </p:spPr>
        </p:pic>
        <p:pic>
          <p:nvPicPr>
            <p:cNvPr id="51" name="Graphic 6">
              <a:extLst>
                <a:ext uri="{FF2B5EF4-FFF2-40B4-BE49-F238E27FC236}">
                  <a16:creationId xmlns:a16="http://schemas.microsoft.com/office/drawing/2014/main" id="{A561A7A9-006D-0517-4A6E-253177CC6E97}"/>
                </a:ext>
              </a:extLst>
            </p:cNvPr>
            <p:cNvPicPr>
              <a:picLocks noChangeAspect="1"/>
            </p:cNvPicPr>
            <p:nvPr/>
          </p:nvPicPr>
          <p:blipFill>
            <a:blip r:embed="rId12" cstate="print">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6445226" y="2088550"/>
              <a:ext cx="184218" cy="644763"/>
            </a:xfrm>
            <a:prstGeom prst="rect">
              <a:avLst/>
            </a:prstGeom>
          </p:spPr>
        </p:pic>
        <p:pic>
          <p:nvPicPr>
            <p:cNvPr id="52" name="Graphic 13">
              <a:extLst>
                <a:ext uri="{FF2B5EF4-FFF2-40B4-BE49-F238E27FC236}">
                  <a16:creationId xmlns:a16="http://schemas.microsoft.com/office/drawing/2014/main" id="{ABBA7D1B-7575-E23F-0B62-BAC26AE716E0}"/>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269915" y="2972957"/>
              <a:ext cx="191018" cy="668561"/>
            </a:xfrm>
            <a:prstGeom prst="rect">
              <a:avLst/>
            </a:prstGeom>
          </p:spPr>
        </p:pic>
        <p:pic>
          <p:nvPicPr>
            <p:cNvPr id="53" name="Graphic 13">
              <a:extLst>
                <a:ext uri="{FF2B5EF4-FFF2-40B4-BE49-F238E27FC236}">
                  <a16:creationId xmlns:a16="http://schemas.microsoft.com/office/drawing/2014/main" id="{B01640FA-F3C0-6BD1-F30D-1C3CA02E2AB9}"/>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444375" y="3157853"/>
              <a:ext cx="191018" cy="668561"/>
            </a:xfrm>
            <a:prstGeom prst="rect">
              <a:avLst/>
            </a:prstGeom>
          </p:spPr>
        </p:pic>
        <p:pic>
          <p:nvPicPr>
            <p:cNvPr id="54" name="Graphic 5">
              <a:extLst>
                <a:ext uri="{FF2B5EF4-FFF2-40B4-BE49-F238E27FC236}">
                  <a16:creationId xmlns:a16="http://schemas.microsoft.com/office/drawing/2014/main" id="{099C88C5-C97B-7C8C-4302-324657F13ACD}"/>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6270428" y="4076013"/>
              <a:ext cx="190529" cy="666853"/>
            </a:xfrm>
            <a:prstGeom prst="rect">
              <a:avLst/>
            </a:prstGeom>
          </p:spPr>
        </p:pic>
        <p:pic>
          <p:nvPicPr>
            <p:cNvPr id="55" name="Graphic 5">
              <a:extLst>
                <a:ext uri="{FF2B5EF4-FFF2-40B4-BE49-F238E27FC236}">
                  <a16:creationId xmlns:a16="http://schemas.microsoft.com/office/drawing/2014/main" id="{B25EE8CD-4350-489A-3F8B-85C2571FC680}"/>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6443772" y="4238445"/>
              <a:ext cx="190529" cy="666853"/>
            </a:xfrm>
            <a:prstGeom prst="rect">
              <a:avLst/>
            </a:prstGeom>
          </p:spPr>
        </p:pic>
      </p:grpSp>
      <p:grpSp>
        <p:nvGrpSpPr>
          <p:cNvPr id="12" name="Group 11">
            <a:extLst>
              <a:ext uri="{FF2B5EF4-FFF2-40B4-BE49-F238E27FC236}">
                <a16:creationId xmlns:a16="http://schemas.microsoft.com/office/drawing/2014/main" id="{E98AD3AD-E20C-819F-DD11-973E87D536D3}"/>
              </a:ext>
            </a:extLst>
          </p:cNvPr>
          <p:cNvGrpSpPr/>
          <p:nvPr/>
        </p:nvGrpSpPr>
        <p:grpSpPr>
          <a:xfrm rot="20639644">
            <a:off x="5382643" y="3333370"/>
            <a:ext cx="1010009" cy="1004460"/>
            <a:chOff x="2524636" y="4016853"/>
            <a:chExt cx="696448" cy="808052"/>
          </a:xfrm>
        </p:grpSpPr>
        <p:pic>
          <p:nvPicPr>
            <p:cNvPr id="16" name="Graphic 3">
              <a:extLst>
                <a:ext uri="{FF2B5EF4-FFF2-40B4-BE49-F238E27FC236}">
                  <a16:creationId xmlns:a16="http://schemas.microsoft.com/office/drawing/2014/main" id="{FB3C3D63-454A-26A7-24A5-C65B0D4B53A7}"/>
                </a:ext>
              </a:extLst>
            </p:cNvPr>
            <p:cNvPicPr>
              <a:picLocks noChangeAspect="1"/>
            </p:cNvPicPr>
            <p:nvPr/>
          </p:nvPicPr>
          <p:blipFill>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rot="4960941">
              <a:off x="2802758" y="4382372"/>
              <a:ext cx="185926" cy="650726"/>
            </a:xfrm>
            <a:prstGeom prst="rect">
              <a:avLst/>
            </a:prstGeom>
          </p:spPr>
        </p:pic>
        <p:pic>
          <p:nvPicPr>
            <p:cNvPr id="17" name="Graphic 6">
              <a:extLst>
                <a:ext uri="{FF2B5EF4-FFF2-40B4-BE49-F238E27FC236}">
                  <a16:creationId xmlns:a16="http://schemas.microsoft.com/office/drawing/2014/main" id="{266A114C-309B-5B83-B71E-B5666D51D98E}"/>
                </a:ext>
              </a:extLst>
            </p:cNvPr>
            <p:cNvPicPr>
              <a:picLocks noChangeAspect="1"/>
            </p:cNvPicPr>
            <p:nvPr/>
          </p:nvPicPr>
          <p:blipFill>
            <a:blip r:embed="rId12" cstate="print">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rot="11760356">
              <a:off x="2554048" y="4180144"/>
              <a:ext cx="184219" cy="644761"/>
            </a:xfrm>
            <a:prstGeom prst="rect">
              <a:avLst/>
            </a:prstGeom>
          </p:spPr>
        </p:pic>
        <p:pic>
          <p:nvPicPr>
            <p:cNvPr id="18" name="Graphic 13">
              <a:extLst>
                <a:ext uri="{FF2B5EF4-FFF2-40B4-BE49-F238E27FC236}">
                  <a16:creationId xmlns:a16="http://schemas.microsoft.com/office/drawing/2014/main" id="{494F94E4-1CC4-CCFF-57EF-44FFC8D967FC}"/>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6120000">
              <a:off x="2763412" y="3798791"/>
              <a:ext cx="191016" cy="668567"/>
            </a:xfrm>
            <a:prstGeom prst="rect">
              <a:avLst/>
            </a:prstGeom>
          </p:spPr>
        </p:pic>
        <p:pic>
          <p:nvPicPr>
            <p:cNvPr id="19" name="Graphic 5">
              <a:extLst>
                <a:ext uri="{FF2B5EF4-FFF2-40B4-BE49-F238E27FC236}">
                  <a16:creationId xmlns:a16="http://schemas.microsoft.com/office/drawing/2014/main" id="{12CC64A0-AF39-24FC-273C-D2FFB198B09F}"/>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9600000">
              <a:off x="2923417" y="4016853"/>
              <a:ext cx="190531" cy="666849"/>
            </a:xfrm>
            <a:prstGeom prst="rect">
              <a:avLst/>
            </a:prstGeom>
          </p:spPr>
        </p:pic>
      </p:grpSp>
      <p:sp>
        <p:nvSpPr>
          <p:cNvPr id="57" name="Rectangle 56">
            <a:extLst>
              <a:ext uri="{FF2B5EF4-FFF2-40B4-BE49-F238E27FC236}">
                <a16:creationId xmlns:a16="http://schemas.microsoft.com/office/drawing/2014/main" id="{D882565B-0133-70E8-E537-F9AF3F150995}"/>
              </a:ext>
            </a:extLst>
          </p:cNvPr>
          <p:cNvSpPr/>
          <p:nvPr/>
        </p:nvSpPr>
        <p:spPr>
          <a:xfrm>
            <a:off x="7507347" y="1340511"/>
            <a:ext cx="3536154" cy="974433"/>
          </a:xfrm>
          <a:prstGeom prst="rect">
            <a:avLst/>
          </a:prstGeom>
          <a:no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solidFill>
                  <a:srgbClr val="000000"/>
                </a:solidFill>
              </a:rPr>
              <a:t>Each marker targets a different group of organisms.</a:t>
            </a:r>
          </a:p>
        </p:txBody>
      </p:sp>
      <p:sp>
        <p:nvSpPr>
          <p:cNvPr id="58" name="TextBox 57">
            <a:extLst>
              <a:ext uri="{FF2B5EF4-FFF2-40B4-BE49-F238E27FC236}">
                <a16:creationId xmlns:a16="http://schemas.microsoft.com/office/drawing/2014/main" id="{05BE6357-A2D7-1C26-39D4-89CF382E45D4}"/>
              </a:ext>
            </a:extLst>
          </p:cNvPr>
          <p:cNvSpPr txBox="1"/>
          <p:nvPr/>
        </p:nvSpPr>
        <p:spPr>
          <a:xfrm>
            <a:off x="474348" y="6206130"/>
            <a:ext cx="5433860" cy="369332"/>
          </a:xfrm>
          <a:prstGeom prst="rect">
            <a:avLst/>
          </a:prstGeom>
          <a:noFill/>
        </p:spPr>
        <p:txBody>
          <a:bodyPr wrap="none" rtlCol="0">
            <a:spAutoFit/>
          </a:bodyPr>
          <a:lstStyle/>
          <a:p>
            <a:r>
              <a:rPr lang="en-US" dirty="0"/>
              <a:t>After Djurhuus  et al. 2017 </a:t>
            </a:r>
            <a:r>
              <a:rPr lang="en-US" i="1" dirty="0"/>
              <a:t>Frontiers in Marine Science</a:t>
            </a:r>
          </a:p>
        </p:txBody>
      </p:sp>
    </p:spTree>
    <p:extLst>
      <p:ext uri="{BB962C8B-B14F-4D97-AF65-F5344CB8AC3E}">
        <p14:creationId xmlns:p14="http://schemas.microsoft.com/office/powerpoint/2010/main" val="558372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332A0B8-A15F-4A56-783D-44CD9033F83B}"/>
              </a:ext>
            </a:extLst>
          </p:cNvPr>
          <p:cNvPicPr>
            <a:picLocks noChangeAspect="1"/>
          </p:cNvPicPr>
          <p:nvPr/>
        </p:nvPicPr>
        <p:blipFill rotWithShape="1">
          <a:blip r:embed="rId3"/>
          <a:srcRect l="10313" r="29063"/>
          <a:stretch/>
        </p:blipFill>
        <p:spPr>
          <a:xfrm>
            <a:off x="5932387" y="1268998"/>
            <a:ext cx="1376681" cy="1371600"/>
          </a:xfrm>
          <a:prstGeom prst="ellipse">
            <a:avLst/>
          </a:prstGeom>
        </p:spPr>
      </p:pic>
      <p:sp>
        <p:nvSpPr>
          <p:cNvPr id="4" name="Content Placeholder 7">
            <a:extLst>
              <a:ext uri="{FF2B5EF4-FFF2-40B4-BE49-F238E27FC236}">
                <a16:creationId xmlns:a16="http://schemas.microsoft.com/office/drawing/2014/main" id="{72F80DB0-2429-E2E8-3432-74E76E45C276}"/>
              </a:ext>
            </a:extLst>
          </p:cNvPr>
          <p:cNvSpPr txBox="1">
            <a:spLocks/>
          </p:cNvSpPr>
          <p:nvPr/>
        </p:nvSpPr>
        <p:spPr>
          <a:xfrm>
            <a:off x="7444552" y="1318660"/>
            <a:ext cx="3664024" cy="12913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t>Sample preservation</a:t>
            </a:r>
          </a:p>
          <a:p>
            <a:pPr marL="457200" lvl="1" indent="0">
              <a:buNone/>
            </a:pPr>
            <a:r>
              <a:rPr lang="en-US" dirty="0"/>
              <a:t>- </a:t>
            </a:r>
            <a:r>
              <a:rPr lang="en-US" sz="2200" dirty="0"/>
              <a:t>filter &amp; preserve</a:t>
            </a:r>
          </a:p>
          <a:p>
            <a:endParaRPr lang="en-US" sz="2400" dirty="0"/>
          </a:p>
        </p:txBody>
      </p:sp>
      <p:sp>
        <p:nvSpPr>
          <p:cNvPr id="12" name="Content Placeholder 7">
            <a:extLst>
              <a:ext uri="{FF2B5EF4-FFF2-40B4-BE49-F238E27FC236}">
                <a16:creationId xmlns:a16="http://schemas.microsoft.com/office/drawing/2014/main" id="{C301BB50-D39A-E312-2C99-E32F71D07259}"/>
              </a:ext>
            </a:extLst>
          </p:cNvPr>
          <p:cNvSpPr txBox="1">
            <a:spLocks/>
          </p:cNvSpPr>
          <p:nvPr/>
        </p:nvSpPr>
        <p:spPr>
          <a:xfrm>
            <a:off x="7444552" y="2682129"/>
            <a:ext cx="4979858" cy="146794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b="1" dirty="0"/>
              <a:t>In situ sample homogenization</a:t>
            </a:r>
          </a:p>
          <a:p>
            <a:pPr lvl="1">
              <a:buFontTx/>
              <a:buChar char="-"/>
            </a:pPr>
            <a:r>
              <a:rPr lang="en-US" dirty="0"/>
              <a:t>cartridge lysate storage</a:t>
            </a:r>
          </a:p>
          <a:p>
            <a:pPr lvl="1">
              <a:buFontTx/>
              <a:buChar char="-"/>
            </a:pPr>
            <a:endParaRPr lang="en-US" sz="600" dirty="0"/>
          </a:p>
          <a:p>
            <a:pPr lvl="1">
              <a:buFontTx/>
              <a:buChar char="-"/>
            </a:pPr>
            <a:r>
              <a:rPr lang="en-US" dirty="0"/>
              <a:t>enable real-time analysis</a:t>
            </a:r>
          </a:p>
          <a:p>
            <a:pPr marL="747713" lvl="1" indent="0">
              <a:buFont typeface="Wingdings" pitchFamily="2" charset="2"/>
              <a:buChar char="ü"/>
            </a:pPr>
            <a:r>
              <a:rPr lang="en-US" dirty="0"/>
              <a:t>surface plasmon resonance</a:t>
            </a:r>
          </a:p>
          <a:p>
            <a:endParaRPr lang="en-US" sz="2400" dirty="0"/>
          </a:p>
          <a:p>
            <a:pPr marL="548640" lvl="1" indent="0">
              <a:buFont typeface="Arial" panose="020B0604020202020204" pitchFamily="34" charset="0"/>
              <a:buNone/>
            </a:pPr>
            <a:endParaRPr lang="en-US" dirty="0"/>
          </a:p>
          <a:p>
            <a:endParaRPr lang="en-US" sz="2400" dirty="0"/>
          </a:p>
        </p:txBody>
      </p:sp>
      <p:pic>
        <p:nvPicPr>
          <p:cNvPr id="1030" name="Picture 6" descr="Kinetic models">
            <a:extLst>
              <a:ext uri="{FF2B5EF4-FFF2-40B4-BE49-F238E27FC236}">
                <a16:creationId xmlns:a16="http://schemas.microsoft.com/office/drawing/2014/main" id="{694F512E-00C5-D19C-34CC-1083D0DAD56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5072" t="3282" r="38257" b="55791"/>
          <a:stretch/>
        </p:blipFill>
        <p:spPr bwMode="auto">
          <a:xfrm>
            <a:off x="6025244" y="2857502"/>
            <a:ext cx="1338942" cy="1338941"/>
          </a:xfrm>
          <a:prstGeom prst="ellipse">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2" name="Picture 8" descr="Featured Research-3G-ESP | CIGLR">
            <a:extLst>
              <a:ext uri="{FF2B5EF4-FFF2-40B4-BE49-F238E27FC236}">
                <a16:creationId xmlns:a16="http://schemas.microsoft.com/office/drawing/2014/main" id="{4B9C304D-1127-9E2C-A0F6-CE8921301E7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431" r="38450" b="21190"/>
          <a:stretch/>
        </p:blipFill>
        <p:spPr bwMode="auto">
          <a:xfrm>
            <a:off x="5543294" y="4888705"/>
            <a:ext cx="1901258" cy="1901258"/>
          </a:xfrm>
          <a:prstGeom prst="ellipse">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5248FE10-AAAA-5998-A16E-0BE2BF24E298}"/>
              </a:ext>
            </a:extLst>
          </p:cNvPr>
          <p:cNvPicPr>
            <a:picLocks noChangeAspect="1"/>
          </p:cNvPicPr>
          <p:nvPr/>
        </p:nvPicPr>
        <p:blipFill>
          <a:blip r:embed="rId6"/>
          <a:srcRect l="13803" t="9618" r="16077" b="3297"/>
          <a:stretch/>
        </p:blipFill>
        <p:spPr>
          <a:xfrm>
            <a:off x="7783312" y="4895434"/>
            <a:ext cx="1901258" cy="1901258"/>
          </a:xfrm>
          <a:prstGeom prst="ellipse">
            <a:avLst/>
          </a:prstGeom>
        </p:spPr>
      </p:pic>
      <p:pic>
        <p:nvPicPr>
          <p:cNvPr id="14" name="Content Placeholder 6">
            <a:extLst>
              <a:ext uri="{FF2B5EF4-FFF2-40B4-BE49-F238E27FC236}">
                <a16:creationId xmlns:a16="http://schemas.microsoft.com/office/drawing/2014/main" id="{52265B1E-CB7D-3E1F-8F54-F12D67B6FFAC}"/>
              </a:ext>
            </a:extLst>
          </p:cNvPr>
          <p:cNvPicPr>
            <a:picLocks noGrp="1" noChangeAspect="1"/>
          </p:cNvPicPr>
          <p:nvPr>
            <p:ph idx="1"/>
          </p:nvPr>
        </p:nvPicPr>
        <p:blipFill>
          <a:blip r:embed="rId7"/>
          <a:stretch/>
        </p:blipFill>
        <p:spPr>
          <a:xfrm>
            <a:off x="9907208" y="4888705"/>
            <a:ext cx="1926878" cy="1939662"/>
          </a:xfrm>
          <a:prstGeom prst="ellipse">
            <a:avLst/>
          </a:prstGeom>
        </p:spPr>
      </p:pic>
      <p:sp>
        <p:nvSpPr>
          <p:cNvPr id="15" name="Content Placeholder 7">
            <a:extLst>
              <a:ext uri="{FF2B5EF4-FFF2-40B4-BE49-F238E27FC236}">
                <a16:creationId xmlns:a16="http://schemas.microsoft.com/office/drawing/2014/main" id="{B234DB35-4D5D-24D4-51C1-139BB3487233}"/>
              </a:ext>
            </a:extLst>
          </p:cNvPr>
          <p:cNvSpPr txBox="1">
            <a:spLocks/>
          </p:cNvSpPr>
          <p:nvPr/>
        </p:nvSpPr>
        <p:spPr>
          <a:xfrm>
            <a:off x="6230052" y="4428051"/>
            <a:ext cx="5131368" cy="41045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t>Autonomous Vehicle Integration</a:t>
            </a:r>
          </a:p>
          <a:p>
            <a:endParaRPr lang="en-US" sz="2400" b="1" dirty="0"/>
          </a:p>
          <a:p>
            <a:pPr marL="548640" lvl="1" indent="0">
              <a:buFont typeface="Arial" panose="020B0604020202020204" pitchFamily="34" charset="0"/>
              <a:buNone/>
            </a:pPr>
            <a:endParaRPr lang="en-US" b="1" dirty="0"/>
          </a:p>
          <a:p>
            <a:endParaRPr lang="en-US" sz="2400" b="1" dirty="0"/>
          </a:p>
        </p:txBody>
      </p:sp>
      <p:sp>
        <p:nvSpPr>
          <p:cNvPr id="6" name="Rectangle 3">
            <a:extLst>
              <a:ext uri="{FF2B5EF4-FFF2-40B4-BE49-F238E27FC236}">
                <a16:creationId xmlns:a16="http://schemas.microsoft.com/office/drawing/2014/main" id="{04361339-74C9-C336-11EA-F2341332C38D}"/>
              </a:ext>
            </a:extLst>
          </p:cNvPr>
          <p:cNvSpPr>
            <a:spLocks noGrp="1" noChangeArrowheads="1"/>
          </p:cNvSpPr>
          <p:nvPr>
            <p:ph type="title"/>
          </p:nvPr>
        </p:nvSpPr>
        <p:spPr>
          <a:xfrm>
            <a:off x="491067" y="75353"/>
            <a:ext cx="10515600" cy="1325563"/>
          </a:xfrm>
          <a:effectLst/>
        </p:spPr>
        <p:txBody>
          <a:bodyPr vert="horz" anchor="ctr">
            <a:normAutofit/>
            <a:scene3d>
              <a:camera prst="orthographicFront"/>
              <a:lightRig rig="soft" dir="t"/>
            </a:scene3d>
            <a:sp3d prstMaterial="softEdge"/>
          </a:bodyPr>
          <a:lstStyle/>
          <a:p>
            <a:r>
              <a:rPr lang="en-US" b="0" dirty="0">
                <a:solidFill>
                  <a:schemeClr val="tx1"/>
                </a:solidFill>
                <a:effectLst/>
                <a:latin typeface="Arial"/>
                <a:cs typeface="Arial"/>
              </a:rPr>
              <a:t>3</a:t>
            </a:r>
            <a:r>
              <a:rPr lang="en-US" b="0" baseline="30000" dirty="0">
                <a:solidFill>
                  <a:schemeClr val="tx1"/>
                </a:solidFill>
                <a:effectLst/>
                <a:latin typeface="Arial"/>
                <a:cs typeface="Arial"/>
              </a:rPr>
              <a:t>rd</a:t>
            </a:r>
            <a:r>
              <a:rPr lang="en-US" b="0" dirty="0">
                <a:solidFill>
                  <a:schemeClr val="tx1"/>
                </a:solidFill>
                <a:effectLst/>
                <a:latin typeface="Arial"/>
                <a:cs typeface="Arial"/>
              </a:rPr>
              <a:t> Generation ESP</a:t>
            </a:r>
          </a:p>
        </p:txBody>
      </p:sp>
      <p:pic>
        <p:nvPicPr>
          <p:cNvPr id="16" name="Picture 15" descr="A hand holding a device&#10;&#10;AI-generated content may be incorrect.">
            <a:extLst>
              <a:ext uri="{FF2B5EF4-FFF2-40B4-BE49-F238E27FC236}">
                <a16:creationId xmlns:a16="http://schemas.microsoft.com/office/drawing/2014/main" id="{4B0AFBE8-90DB-3A90-10BB-1C3DD4F27D4F}"/>
              </a:ext>
            </a:extLst>
          </p:cNvPr>
          <p:cNvPicPr>
            <a:picLocks noChangeAspect="1"/>
          </p:cNvPicPr>
          <p:nvPr/>
        </p:nvPicPr>
        <p:blipFill>
          <a:blip r:embed="rId8"/>
          <a:srcRect l="8425" t="18080" r="13438" b="19869"/>
          <a:stretch>
            <a:fillRect/>
          </a:stretch>
        </p:blipFill>
        <p:spPr>
          <a:xfrm>
            <a:off x="2629349" y="3851680"/>
            <a:ext cx="2575185" cy="2726720"/>
          </a:xfrm>
          <a:prstGeom prst="rect">
            <a:avLst/>
          </a:prstGeom>
          <a:ln>
            <a:noFill/>
          </a:ln>
          <a:effectLst>
            <a:outerShdw blurRad="292100" dist="139700" dir="2700000" algn="tl" rotWithShape="0">
              <a:srgbClr val="333333">
                <a:alpha val="65000"/>
              </a:srgbClr>
            </a:outerShdw>
          </a:effectLst>
        </p:spPr>
      </p:pic>
      <p:pic>
        <p:nvPicPr>
          <p:cNvPr id="20" name="Picture 19" descr="A close-up of a device&#10;&#10;AI-generated content may be incorrect.">
            <a:extLst>
              <a:ext uri="{FF2B5EF4-FFF2-40B4-BE49-F238E27FC236}">
                <a16:creationId xmlns:a16="http://schemas.microsoft.com/office/drawing/2014/main" id="{41291FA5-CCEC-0C37-F34A-26D275C8D16C}"/>
              </a:ext>
            </a:extLst>
          </p:cNvPr>
          <p:cNvPicPr>
            <a:picLocks noChangeAspect="1"/>
          </p:cNvPicPr>
          <p:nvPr/>
        </p:nvPicPr>
        <p:blipFill>
          <a:blip r:embed="rId9"/>
          <a:srcRect l="24119" t="27424" r="24923" b="20492"/>
          <a:stretch>
            <a:fillRect/>
          </a:stretch>
        </p:blipFill>
        <p:spPr>
          <a:xfrm>
            <a:off x="423476" y="3851680"/>
            <a:ext cx="1999168" cy="2720883"/>
          </a:xfrm>
          <a:prstGeom prst="rect">
            <a:avLst/>
          </a:prstGeom>
          <a:ln>
            <a:noFill/>
          </a:ln>
          <a:effectLst>
            <a:outerShdw blurRad="292100" dist="139700" dir="2700000" algn="tl" rotWithShape="0">
              <a:srgbClr val="333333">
                <a:alpha val="65000"/>
              </a:srgbClr>
            </a:outerShdw>
          </a:effectLst>
        </p:spPr>
      </p:pic>
      <p:pic>
        <p:nvPicPr>
          <p:cNvPr id="24" name="Picture 23" descr="Men looking at a machine&#10;&#10;AI-generated content may be incorrect.">
            <a:extLst>
              <a:ext uri="{FF2B5EF4-FFF2-40B4-BE49-F238E27FC236}">
                <a16:creationId xmlns:a16="http://schemas.microsoft.com/office/drawing/2014/main" id="{1274C109-7DB7-7336-C934-A55155B2403A}"/>
              </a:ext>
            </a:extLst>
          </p:cNvPr>
          <p:cNvPicPr>
            <a:picLocks noChangeAspect="1"/>
          </p:cNvPicPr>
          <p:nvPr/>
        </p:nvPicPr>
        <p:blipFill>
          <a:blip r:embed="rId10"/>
          <a:srcRect t="35816" r="23826" b="12977"/>
          <a:stretch>
            <a:fillRect/>
          </a:stretch>
        </p:blipFill>
        <p:spPr>
          <a:xfrm>
            <a:off x="457604" y="1318660"/>
            <a:ext cx="4664942" cy="2352012"/>
          </a:xfrm>
          <a:prstGeom prst="rect">
            <a:avLst/>
          </a:prstGeom>
          <a:ln>
            <a:noFill/>
          </a:ln>
          <a:effectLst>
            <a:outerShdw blurRad="292100" dist="139700" dir="2700000" algn="tl" rotWithShape="0">
              <a:srgbClr val="333333">
                <a:alpha val="65000"/>
              </a:srgbClr>
            </a:outerShdw>
          </a:effectLst>
        </p:spPr>
      </p:pic>
      <p:pic>
        <p:nvPicPr>
          <p:cNvPr id="2" name="Picture 1" descr="MiVEGAS_transparent.eps">
            <a:extLst>
              <a:ext uri="{FF2B5EF4-FFF2-40B4-BE49-F238E27FC236}">
                <a16:creationId xmlns:a16="http://schemas.microsoft.com/office/drawing/2014/main" id="{DB24A27A-5F78-EAD1-7D19-3D2E028AED6D}"/>
              </a:ext>
            </a:extLst>
          </p:cNvPr>
          <p:cNvPicPr>
            <a:picLocks noChangeAspect="1"/>
          </p:cNvPicPr>
          <p:nvPr/>
        </p:nvPicPr>
        <p:blipFill>
          <a:blip r:embed="rId11">
            <a:extLst>
              <a:ext uri="{28A0092B-C50C-407E-A947-70E740481C1C}">
                <a14:useLocalDpi xmlns:a14="http://schemas.microsoft.com/office/drawing/2010/main" val="0"/>
              </a:ext>
            </a:extLst>
          </a:blip>
          <a:srcRect t="1" b="16607"/>
          <a:stretch>
            <a:fillRect/>
          </a:stretch>
        </p:blipFill>
        <p:spPr>
          <a:xfrm>
            <a:off x="5653720" y="205740"/>
            <a:ext cx="777347" cy="772266"/>
          </a:xfrm>
          <a:prstGeom prst="rect">
            <a:avLst/>
          </a:prstGeom>
        </p:spPr>
      </p:pic>
    </p:spTree>
    <p:extLst>
      <p:ext uri="{BB962C8B-B14F-4D97-AF65-F5344CB8AC3E}">
        <p14:creationId xmlns:p14="http://schemas.microsoft.com/office/powerpoint/2010/main" val="874596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3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8612D-7BE4-1A91-4E9A-253935D57A12}"/>
              </a:ext>
            </a:extLst>
          </p:cNvPr>
          <p:cNvSpPr>
            <a:spLocks noGrp="1"/>
          </p:cNvSpPr>
          <p:nvPr>
            <p:ph type="title"/>
          </p:nvPr>
        </p:nvSpPr>
        <p:spPr/>
        <p:txBody>
          <a:bodyPr>
            <a:normAutofit/>
          </a:bodyPr>
          <a:lstStyle/>
          <a:p>
            <a:r>
              <a:rPr lang="en-US" sz="3600" dirty="0"/>
              <a:t>Modularity and Standardized Interfaces = Flexibility</a:t>
            </a:r>
          </a:p>
        </p:txBody>
      </p:sp>
      <p:pic>
        <p:nvPicPr>
          <p:cNvPr id="4" name="Picture 2" descr="X:\ESP\G3-ESP\Solidworks files\Turbine\G3-reverse1.JPG">
            <a:extLst>
              <a:ext uri="{FF2B5EF4-FFF2-40B4-BE49-F238E27FC236}">
                <a16:creationId xmlns:a16="http://schemas.microsoft.com/office/drawing/2014/main" id="{4DE21F25-1A66-00B9-CC07-E9CC4CE1B766}"/>
              </a:ext>
            </a:extLst>
          </p:cNvPr>
          <p:cNvPicPr>
            <a:picLocks noChangeAspect="1" noChangeArrowheads="1"/>
          </p:cNvPicPr>
          <p:nvPr/>
        </p:nvPicPr>
        <p:blipFill rotWithShape="1">
          <a:blip r:embed="rId2" cstate="print"/>
          <a:srcRect b="15070"/>
          <a:stretch/>
        </p:blipFill>
        <p:spPr bwMode="auto">
          <a:xfrm>
            <a:off x="1561708" y="1351226"/>
            <a:ext cx="8594505" cy="5439570"/>
          </a:xfrm>
          <a:prstGeom prst="rect">
            <a:avLst/>
          </a:prstGeom>
          <a:noFill/>
          <a:effectLst>
            <a:innerShdw blurRad="1206500" dist="1435100" dir="5400000">
              <a:schemeClr val="bg1">
                <a:alpha val="51000"/>
              </a:schemeClr>
            </a:innerShdw>
          </a:effectLst>
        </p:spPr>
      </p:pic>
      <p:sp>
        <p:nvSpPr>
          <p:cNvPr id="5" name="Freeform 4">
            <a:extLst>
              <a:ext uri="{FF2B5EF4-FFF2-40B4-BE49-F238E27FC236}">
                <a16:creationId xmlns:a16="http://schemas.microsoft.com/office/drawing/2014/main" id="{FACE08E1-C997-D0A6-8ED4-E9A5514A41ED}"/>
              </a:ext>
            </a:extLst>
          </p:cNvPr>
          <p:cNvSpPr/>
          <p:nvPr/>
        </p:nvSpPr>
        <p:spPr>
          <a:xfrm>
            <a:off x="5483661" y="3006091"/>
            <a:ext cx="3648144" cy="3701142"/>
          </a:xfrm>
          <a:custGeom>
            <a:avLst/>
            <a:gdLst>
              <a:gd name="connsiteX0" fmla="*/ 3518263 w 3518263"/>
              <a:gd name="connsiteY0" fmla="*/ 3692434 h 3701142"/>
              <a:gd name="connsiteX1" fmla="*/ 3518263 w 3518263"/>
              <a:gd name="connsiteY1" fmla="*/ 1097280 h 3701142"/>
              <a:gd name="connsiteX2" fmla="*/ 1985554 w 3518263"/>
              <a:gd name="connsiteY2" fmla="*/ 1097280 h 3701142"/>
              <a:gd name="connsiteX3" fmla="*/ 1985554 w 3518263"/>
              <a:gd name="connsiteY3" fmla="*/ 0 h 3701142"/>
              <a:gd name="connsiteX4" fmla="*/ 374469 w 3518263"/>
              <a:gd name="connsiteY4" fmla="*/ 0 h 3701142"/>
              <a:gd name="connsiteX5" fmla="*/ 217714 w 3518263"/>
              <a:gd name="connsiteY5" fmla="*/ 139337 h 3701142"/>
              <a:gd name="connsiteX6" fmla="*/ 217714 w 3518263"/>
              <a:gd name="connsiteY6" fmla="*/ 888274 h 3701142"/>
              <a:gd name="connsiteX7" fmla="*/ 8709 w 3518263"/>
              <a:gd name="connsiteY7" fmla="*/ 888274 h 3701142"/>
              <a:gd name="connsiteX8" fmla="*/ 0 w 3518263"/>
              <a:gd name="connsiteY8" fmla="*/ 3701142 h 3701142"/>
              <a:gd name="connsiteX9" fmla="*/ 3518263 w 3518263"/>
              <a:gd name="connsiteY9" fmla="*/ 3692434 h 3701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8263" h="3701142">
                <a:moveTo>
                  <a:pt x="3518263" y="3692434"/>
                </a:moveTo>
                <a:lnTo>
                  <a:pt x="3518263" y="1097280"/>
                </a:lnTo>
                <a:lnTo>
                  <a:pt x="1985554" y="1097280"/>
                </a:lnTo>
                <a:lnTo>
                  <a:pt x="1985554" y="0"/>
                </a:lnTo>
                <a:lnTo>
                  <a:pt x="374469" y="0"/>
                </a:lnTo>
                <a:lnTo>
                  <a:pt x="217714" y="139337"/>
                </a:lnTo>
                <a:lnTo>
                  <a:pt x="217714" y="888274"/>
                </a:lnTo>
                <a:lnTo>
                  <a:pt x="8709" y="888274"/>
                </a:lnTo>
                <a:lnTo>
                  <a:pt x="0" y="3701142"/>
                </a:lnTo>
                <a:lnTo>
                  <a:pt x="3518263" y="3692434"/>
                </a:lnTo>
                <a:close/>
              </a:path>
            </a:pathLst>
          </a:custGeom>
          <a:solidFill>
            <a:srgbClr val="383938"/>
          </a:solidFill>
          <a:ln>
            <a:noFill/>
          </a:ln>
        </p:spPr>
        <p:style>
          <a:lnRef idx="2">
            <a:schemeClr val="accent1">
              <a:shade val="50000"/>
            </a:schemeClr>
          </a:lnRef>
          <a:fillRef idx="1">
            <a:schemeClr val="accent1"/>
          </a:fillRef>
          <a:effectRef idx="0">
            <a:schemeClr val="accent1"/>
          </a:effectRef>
          <a:fontRef idx="minor">
            <a:schemeClr val="lt1"/>
          </a:fontRef>
        </p:style>
        <p:txBody>
          <a:bodyPr lIns="93362" tIns="46681" rIns="93362" bIns="46681" rtlCol="0" anchor="ctr"/>
          <a:lstStyle/>
          <a:p>
            <a:pPr algn="ctr"/>
            <a:endParaRPr lang="en-US" sz="1666"/>
          </a:p>
        </p:txBody>
      </p:sp>
      <p:sp>
        <p:nvSpPr>
          <p:cNvPr id="6" name="Down Arrow 5">
            <a:extLst>
              <a:ext uri="{FF2B5EF4-FFF2-40B4-BE49-F238E27FC236}">
                <a16:creationId xmlns:a16="http://schemas.microsoft.com/office/drawing/2014/main" id="{3D38756A-6EBD-6750-D6BF-E43BE769E090}"/>
              </a:ext>
            </a:extLst>
          </p:cNvPr>
          <p:cNvSpPr/>
          <p:nvPr/>
        </p:nvSpPr>
        <p:spPr>
          <a:xfrm rot="16200000">
            <a:off x="4904022" y="4746031"/>
            <a:ext cx="609600" cy="711117"/>
          </a:xfrm>
          <a:prstGeom prst="down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3362" tIns="46681" rIns="93362" bIns="46681" rtlCol="0" anchor="ctr"/>
          <a:lstStyle/>
          <a:p>
            <a:pPr algn="ctr"/>
            <a:endParaRPr lang="en-US" sz="1666"/>
          </a:p>
        </p:txBody>
      </p:sp>
      <p:sp>
        <p:nvSpPr>
          <p:cNvPr id="7" name="Up-Down Arrow 6">
            <a:extLst>
              <a:ext uri="{FF2B5EF4-FFF2-40B4-BE49-F238E27FC236}">
                <a16:creationId xmlns:a16="http://schemas.microsoft.com/office/drawing/2014/main" id="{A4DD4A14-61C9-48BD-9999-33F73E204934}"/>
              </a:ext>
            </a:extLst>
          </p:cNvPr>
          <p:cNvSpPr/>
          <p:nvPr/>
        </p:nvSpPr>
        <p:spPr>
          <a:xfrm rot="10800000">
            <a:off x="7567504" y="3641091"/>
            <a:ext cx="632104" cy="914400"/>
          </a:xfrm>
          <a:prstGeom prst="upDown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3362" tIns="46681" rIns="93362" bIns="46681" rtlCol="0" anchor="ctr"/>
          <a:lstStyle/>
          <a:p>
            <a:pPr algn="ctr"/>
            <a:endParaRPr lang="en-US" sz="1666"/>
          </a:p>
        </p:txBody>
      </p:sp>
      <p:sp>
        <p:nvSpPr>
          <p:cNvPr id="8" name="Up-Down Arrow 7">
            <a:extLst>
              <a:ext uri="{FF2B5EF4-FFF2-40B4-BE49-F238E27FC236}">
                <a16:creationId xmlns:a16="http://schemas.microsoft.com/office/drawing/2014/main" id="{A2F22BC3-31CB-E698-7F26-EEBB3ED67CFA}"/>
              </a:ext>
            </a:extLst>
          </p:cNvPr>
          <p:cNvSpPr/>
          <p:nvPr/>
        </p:nvSpPr>
        <p:spPr>
          <a:xfrm rot="10800000">
            <a:off x="5952324" y="2485391"/>
            <a:ext cx="632104" cy="914400"/>
          </a:xfrm>
          <a:prstGeom prst="upDown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3362" tIns="46681" rIns="93362" bIns="46681" rtlCol="0" anchor="ctr"/>
          <a:lstStyle/>
          <a:p>
            <a:pPr algn="ctr"/>
            <a:endParaRPr lang="en-US" sz="1666"/>
          </a:p>
        </p:txBody>
      </p:sp>
      <p:sp>
        <p:nvSpPr>
          <p:cNvPr id="9" name="Down Arrow 8">
            <a:extLst>
              <a:ext uri="{FF2B5EF4-FFF2-40B4-BE49-F238E27FC236}">
                <a16:creationId xmlns:a16="http://schemas.microsoft.com/office/drawing/2014/main" id="{E09B11BE-983E-FDF4-1581-E42772954CFE}"/>
              </a:ext>
            </a:extLst>
          </p:cNvPr>
          <p:cNvSpPr/>
          <p:nvPr/>
        </p:nvSpPr>
        <p:spPr>
          <a:xfrm rot="16200000">
            <a:off x="9181533" y="4805903"/>
            <a:ext cx="609600" cy="711117"/>
          </a:xfrm>
          <a:prstGeom prst="down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3362" tIns="46681" rIns="93362" bIns="46681" rtlCol="0" anchor="ctr"/>
          <a:lstStyle/>
          <a:p>
            <a:pPr algn="ctr"/>
            <a:endParaRPr lang="en-US" sz="1666"/>
          </a:p>
        </p:txBody>
      </p:sp>
      <p:sp>
        <p:nvSpPr>
          <p:cNvPr id="10" name="TextBox 9">
            <a:extLst>
              <a:ext uri="{FF2B5EF4-FFF2-40B4-BE49-F238E27FC236}">
                <a16:creationId xmlns:a16="http://schemas.microsoft.com/office/drawing/2014/main" id="{EED80918-FB0F-FA9F-E3C6-E1925E2C0F36}"/>
              </a:ext>
            </a:extLst>
          </p:cNvPr>
          <p:cNvSpPr txBox="1"/>
          <p:nvPr/>
        </p:nvSpPr>
        <p:spPr>
          <a:xfrm>
            <a:off x="3231907" y="4687919"/>
            <a:ext cx="1541803" cy="707886"/>
          </a:xfrm>
          <a:prstGeom prst="rect">
            <a:avLst/>
          </a:prstGeom>
          <a:solidFill>
            <a:schemeClr val="bg1"/>
          </a:solidFill>
          <a:ln w="12700">
            <a:solidFill>
              <a:schemeClr val="tx1"/>
            </a:solidFill>
          </a:ln>
        </p:spPr>
        <p:txBody>
          <a:bodyPr wrap="square" rtlCol="0">
            <a:spAutoFit/>
          </a:bodyPr>
          <a:lstStyle/>
          <a:p>
            <a:r>
              <a:rPr lang="en-US" sz="2000" dirty="0"/>
              <a:t> mechanical actuation</a:t>
            </a:r>
          </a:p>
        </p:txBody>
      </p:sp>
      <p:sp>
        <p:nvSpPr>
          <p:cNvPr id="11" name="TextBox 10">
            <a:extLst>
              <a:ext uri="{FF2B5EF4-FFF2-40B4-BE49-F238E27FC236}">
                <a16:creationId xmlns:a16="http://schemas.microsoft.com/office/drawing/2014/main" id="{CD3965E1-EBEA-A926-1E34-847E31AE42D5}"/>
              </a:ext>
            </a:extLst>
          </p:cNvPr>
          <p:cNvSpPr txBox="1"/>
          <p:nvPr/>
        </p:nvSpPr>
        <p:spPr>
          <a:xfrm>
            <a:off x="5772193" y="3458210"/>
            <a:ext cx="1541803" cy="707886"/>
          </a:xfrm>
          <a:prstGeom prst="rect">
            <a:avLst/>
          </a:prstGeom>
          <a:solidFill>
            <a:schemeClr val="bg1"/>
          </a:solidFill>
          <a:ln w="12700">
            <a:solidFill>
              <a:schemeClr val="tx1"/>
            </a:solidFill>
          </a:ln>
        </p:spPr>
        <p:txBody>
          <a:bodyPr wrap="square" rtlCol="0">
            <a:spAutoFit/>
          </a:bodyPr>
          <a:lstStyle/>
          <a:p>
            <a:r>
              <a:rPr lang="en-US" sz="2000" dirty="0"/>
              <a:t>electrical bus</a:t>
            </a:r>
          </a:p>
        </p:txBody>
      </p:sp>
      <p:sp>
        <p:nvSpPr>
          <p:cNvPr id="12" name="TextBox 11">
            <a:extLst>
              <a:ext uri="{FF2B5EF4-FFF2-40B4-BE49-F238E27FC236}">
                <a16:creationId xmlns:a16="http://schemas.microsoft.com/office/drawing/2014/main" id="{81890361-BDF9-E0C0-0C6B-B149893B352B}"/>
              </a:ext>
            </a:extLst>
          </p:cNvPr>
          <p:cNvSpPr txBox="1"/>
          <p:nvPr/>
        </p:nvSpPr>
        <p:spPr>
          <a:xfrm>
            <a:off x="5583708" y="5866324"/>
            <a:ext cx="3448050" cy="707886"/>
          </a:xfrm>
          <a:prstGeom prst="rect">
            <a:avLst/>
          </a:prstGeom>
          <a:solidFill>
            <a:schemeClr val="bg1"/>
          </a:solidFill>
          <a:ln w="12700">
            <a:solidFill>
              <a:schemeClr val="tx1"/>
            </a:solidFill>
          </a:ln>
        </p:spPr>
        <p:txBody>
          <a:bodyPr wrap="square" rtlCol="0">
            <a:spAutoFit/>
          </a:bodyPr>
          <a:lstStyle/>
          <a:p>
            <a:r>
              <a:rPr lang="en-US" sz="2000" dirty="0"/>
              <a:t>Allow for different types of cartridges, same form factor</a:t>
            </a:r>
          </a:p>
        </p:txBody>
      </p:sp>
      <p:sp>
        <p:nvSpPr>
          <p:cNvPr id="13" name="TextBox 12">
            <a:extLst>
              <a:ext uri="{FF2B5EF4-FFF2-40B4-BE49-F238E27FC236}">
                <a16:creationId xmlns:a16="http://schemas.microsoft.com/office/drawing/2014/main" id="{6FD92688-C8B2-2AD3-E043-8777803AB72C}"/>
              </a:ext>
            </a:extLst>
          </p:cNvPr>
          <p:cNvSpPr txBox="1"/>
          <p:nvPr/>
        </p:nvSpPr>
        <p:spPr>
          <a:xfrm>
            <a:off x="7233995" y="4618215"/>
            <a:ext cx="1541803" cy="707886"/>
          </a:xfrm>
          <a:prstGeom prst="rect">
            <a:avLst/>
          </a:prstGeom>
          <a:solidFill>
            <a:schemeClr val="bg1"/>
          </a:solidFill>
          <a:ln w="12700">
            <a:solidFill>
              <a:schemeClr val="tx1"/>
            </a:solidFill>
          </a:ln>
        </p:spPr>
        <p:txBody>
          <a:bodyPr wrap="square" rtlCol="0">
            <a:spAutoFit/>
          </a:bodyPr>
          <a:lstStyle/>
          <a:p>
            <a:r>
              <a:rPr lang="en-US" sz="2000" dirty="0"/>
              <a:t>sample in, filtrate out</a:t>
            </a:r>
          </a:p>
        </p:txBody>
      </p:sp>
      <p:sp>
        <p:nvSpPr>
          <p:cNvPr id="14" name="TextBox 13">
            <a:extLst>
              <a:ext uri="{FF2B5EF4-FFF2-40B4-BE49-F238E27FC236}">
                <a16:creationId xmlns:a16="http://schemas.microsoft.com/office/drawing/2014/main" id="{64CD8237-5AED-6FBB-35BA-51DDEC879D38}"/>
              </a:ext>
            </a:extLst>
          </p:cNvPr>
          <p:cNvSpPr txBox="1"/>
          <p:nvPr/>
        </p:nvSpPr>
        <p:spPr>
          <a:xfrm>
            <a:off x="9897516" y="4807518"/>
            <a:ext cx="1623924" cy="707886"/>
          </a:xfrm>
          <a:prstGeom prst="rect">
            <a:avLst/>
          </a:prstGeom>
          <a:solidFill>
            <a:schemeClr val="bg1"/>
          </a:solidFill>
          <a:ln w="12700">
            <a:solidFill>
              <a:schemeClr val="tx1"/>
            </a:solidFill>
          </a:ln>
        </p:spPr>
        <p:txBody>
          <a:bodyPr wrap="square" rtlCol="0">
            <a:spAutoFit/>
          </a:bodyPr>
          <a:lstStyle/>
          <a:p>
            <a:r>
              <a:rPr lang="en-US" sz="2000" dirty="0"/>
              <a:t>To analytical device</a:t>
            </a:r>
          </a:p>
        </p:txBody>
      </p:sp>
    </p:spTree>
    <p:extLst>
      <p:ext uri="{BB962C8B-B14F-4D97-AF65-F5344CB8AC3E}">
        <p14:creationId xmlns:p14="http://schemas.microsoft.com/office/powerpoint/2010/main" val="1895431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DD280-086F-0FEF-9683-74AA28C1ED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13C748-DADE-3574-830F-16FF869B2655}"/>
              </a:ext>
            </a:extLst>
          </p:cNvPr>
          <p:cNvSpPr>
            <a:spLocks noGrp="1"/>
          </p:cNvSpPr>
          <p:nvPr>
            <p:ph type="title"/>
          </p:nvPr>
        </p:nvSpPr>
        <p:spPr>
          <a:xfrm>
            <a:off x="496576" y="2750"/>
            <a:ext cx="11884975" cy="1325563"/>
          </a:xfrm>
        </p:spPr>
        <p:txBody>
          <a:bodyPr>
            <a:normAutofit/>
          </a:bodyPr>
          <a:lstStyle/>
          <a:p>
            <a:r>
              <a:rPr lang="en-US" sz="3600" dirty="0">
                <a:latin typeface="Arial" panose="020B0604020202020204" pitchFamily="34" charset="0"/>
                <a:cs typeface="Arial" panose="020B0604020202020204" pitchFamily="34" charset="0"/>
              </a:rPr>
              <a:t>ESP Sample Preservation</a:t>
            </a:r>
          </a:p>
        </p:txBody>
      </p:sp>
      <p:sp>
        <p:nvSpPr>
          <p:cNvPr id="3" name="TextBox 2">
            <a:extLst>
              <a:ext uri="{FF2B5EF4-FFF2-40B4-BE49-F238E27FC236}">
                <a16:creationId xmlns:a16="http://schemas.microsoft.com/office/drawing/2014/main" id="{596F94A6-4FF3-607A-A20B-3D32E7021D59}"/>
              </a:ext>
            </a:extLst>
          </p:cNvPr>
          <p:cNvSpPr txBox="1"/>
          <p:nvPr/>
        </p:nvSpPr>
        <p:spPr>
          <a:xfrm>
            <a:off x="5369134" y="-4129532"/>
            <a:ext cx="3682418" cy="615553"/>
          </a:xfrm>
          <a:prstGeom prst="rect">
            <a:avLst/>
          </a:prstGeom>
          <a:noFill/>
        </p:spPr>
        <p:txBody>
          <a:bodyPr wrap="none" rtlCol="0">
            <a:spAutoFit/>
          </a:bodyPr>
          <a:lstStyle/>
          <a:p>
            <a:r>
              <a:rPr lang="en-US" sz="3400" dirty="0"/>
              <a:t>Sample collection</a:t>
            </a:r>
          </a:p>
        </p:txBody>
      </p:sp>
      <p:sp>
        <p:nvSpPr>
          <p:cNvPr id="7" name="TextBox 6">
            <a:extLst>
              <a:ext uri="{FF2B5EF4-FFF2-40B4-BE49-F238E27FC236}">
                <a16:creationId xmlns:a16="http://schemas.microsoft.com/office/drawing/2014/main" id="{02DBCCD2-91DF-B8CF-8645-901A7FD5430E}"/>
              </a:ext>
            </a:extLst>
          </p:cNvPr>
          <p:cNvSpPr txBox="1"/>
          <p:nvPr/>
        </p:nvSpPr>
        <p:spPr>
          <a:xfrm>
            <a:off x="1314138" y="2885152"/>
            <a:ext cx="184731" cy="369332"/>
          </a:xfrm>
          <a:prstGeom prst="rect">
            <a:avLst/>
          </a:prstGeom>
          <a:solidFill>
            <a:schemeClr val="bg1"/>
          </a:solidFill>
          <a:ln>
            <a:noFill/>
          </a:ln>
        </p:spPr>
        <p:txBody>
          <a:bodyPr wrap="none" rtlCol="0">
            <a:spAutoFit/>
          </a:bodyPr>
          <a:lstStyle/>
          <a:p>
            <a:endParaRPr lang="en-US" dirty="0"/>
          </a:p>
        </p:txBody>
      </p:sp>
      <p:sp>
        <p:nvSpPr>
          <p:cNvPr id="8" name="Rectangle 7">
            <a:extLst>
              <a:ext uri="{FF2B5EF4-FFF2-40B4-BE49-F238E27FC236}">
                <a16:creationId xmlns:a16="http://schemas.microsoft.com/office/drawing/2014/main" id="{78DF2CD0-0873-FD1C-608F-22BD8F2F5EE5}"/>
              </a:ext>
            </a:extLst>
          </p:cNvPr>
          <p:cNvSpPr/>
          <p:nvPr/>
        </p:nvSpPr>
        <p:spPr>
          <a:xfrm>
            <a:off x="1254172" y="3007519"/>
            <a:ext cx="737916" cy="4058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6A420B0-AC9B-3A82-CE65-86E7DFAD608B}"/>
              </a:ext>
            </a:extLst>
          </p:cNvPr>
          <p:cNvSpPr/>
          <p:nvPr/>
        </p:nvSpPr>
        <p:spPr>
          <a:xfrm>
            <a:off x="1241768" y="3229767"/>
            <a:ext cx="737916" cy="2617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5B6ED0-9AE4-925E-DB9F-13E434D1FD27}"/>
              </a:ext>
            </a:extLst>
          </p:cNvPr>
          <p:cNvSpPr/>
          <p:nvPr/>
        </p:nvSpPr>
        <p:spPr>
          <a:xfrm>
            <a:off x="1314138" y="3123631"/>
            <a:ext cx="737916" cy="2617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6094A444-42A6-6644-9031-C972DE393628}"/>
              </a:ext>
            </a:extLst>
          </p:cNvPr>
          <p:cNvSpPr>
            <a:spLocks noGrp="1"/>
          </p:cNvSpPr>
          <p:nvPr>
            <p:ph idx="1"/>
          </p:nvPr>
        </p:nvSpPr>
        <p:spPr>
          <a:xfrm>
            <a:off x="7483520" y="9205047"/>
            <a:ext cx="7039460" cy="2196157"/>
          </a:xfrm>
        </p:spPr>
        <p:txBody>
          <a:bodyPr>
            <a:normAutofit/>
          </a:bodyPr>
          <a:lstStyle/>
          <a:p>
            <a:r>
              <a:rPr lang="en-US" dirty="0"/>
              <a:t>Preservative (</a:t>
            </a:r>
            <a:r>
              <a:rPr lang="en-US" dirty="0" err="1"/>
              <a:t>RNAlater</a:t>
            </a:r>
            <a:r>
              <a:rPr lang="en-US" dirty="0"/>
              <a:t>) pushed in and displaces the sample water to waste.</a:t>
            </a:r>
          </a:p>
          <a:p>
            <a:pPr marL="0" indent="0">
              <a:buNone/>
            </a:pPr>
            <a:endParaRPr lang="en-US" sz="1600" dirty="0"/>
          </a:p>
          <a:p>
            <a:r>
              <a:rPr lang="en-US" dirty="0"/>
              <a:t>Preservative reaches &gt;95% concentration. </a:t>
            </a:r>
          </a:p>
        </p:txBody>
      </p:sp>
      <p:pic>
        <p:nvPicPr>
          <p:cNvPr id="14" name="Picture 13">
            <a:extLst>
              <a:ext uri="{FF2B5EF4-FFF2-40B4-BE49-F238E27FC236}">
                <a16:creationId xmlns:a16="http://schemas.microsoft.com/office/drawing/2014/main" id="{B10E484F-9CD0-3958-9BDA-319E10673C33}"/>
              </a:ext>
            </a:extLst>
          </p:cNvPr>
          <p:cNvPicPr>
            <a:picLocks noChangeAspect="1"/>
          </p:cNvPicPr>
          <p:nvPr/>
        </p:nvPicPr>
        <p:blipFill rotWithShape="1">
          <a:blip r:embed="rId3"/>
          <a:srcRect l="26955" t="6800" r="7311" b="8666"/>
          <a:stretch/>
        </p:blipFill>
        <p:spPr>
          <a:xfrm>
            <a:off x="975002" y="1328313"/>
            <a:ext cx="5103066" cy="5071072"/>
          </a:xfrm>
          <a:prstGeom prst="rect">
            <a:avLst/>
          </a:prstGeom>
        </p:spPr>
      </p:pic>
      <p:sp>
        <p:nvSpPr>
          <p:cNvPr id="15" name="Oval 14">
            <a:extLst>
              <a:ext uri="{FF2B5EF4-FFF2-40B4-BE49-F238E27FC236}">
                <a16:creationId xmlns:a16="http://schemas.microsoft.com/office/drawing/2014/main" id="{ACFB5050-BF7D-7001-679D-11D2489B35E9}"/>
              </a:ext>
            </a:extLst>
          </p:cNvPr>
          <p:cNvSpPr/>
          <p:nvPr/>
        </p:nvSpPr>
        <p:spPr>
          <a:xfrm>
            <a:off x="3005521" y="4039652"/>
            <a:ext cx="164763" cy="15944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a:extLst>
              <a:ext uri="{FF2B5EF4-FFF2-40B4-BE49-F238E27FC236}">
                <a16:creationId xmlns:a16="http://schemas.microsoft.com/office/drawing/2014/main" id="{AE63E672-2CFC-0DA8-1AD8-D123E6C7DDD0}"/>
              </a:ext>
            </a:extLst>
          </p:cNvPr>
          <p:cNvSpPr/>
          <p:nvPr/>
        </p:nvSpPr>
        <p:spPr>
          <a:xfrm flipH="1">
            <a:off x="3005251" y="3848990"/>
            <a:ext cx="165032" cy="216007"/>
          </a:xfrm>
          <a:custGeom>
            <a:avLst/>
            <a:gdLst>
              <a:gd name="connsiteX0" fmla="*/ 37319 w 987822"/>
              <a:gd name="connsiteY0" fmla="*/ 108284 h 1600200"/>
              <a:gd name="connsiteX1" fmla="*/ 97477 w 987822"/>
              <a:gd name="connsiteY1" fmla="*/ 192505 h 1600200"/>
              <a:gd name="connsiteX2" fmla="*/ 169666 w 987822"/>
              <a:gd name="connsiteY2" fmla="*/ 216569 h 1600200"/>
              <a:gd name="connsiteX3" fmla="*/ 241856 w 987822"/>
              <a:gd name="connsiteY3" fmla="*/ 240632 h 1600200"/>
              <a:gd name="connsiteX4" fmla="*/ 326077 w 987822"/>
              <a:gd name="connsiteY4" fmla="*/ 264695 h 1600200"/>
              <a:gd name="connsiteX5" fmla="*/ 410298 w 987822"/>
              <a:gd name="connsiteY5" fmla="*/ 276726 h 1600200"/>
              <a:gd name="connsiteX6" fmla="*/ 807340 w 987822"/>
              <a:gd name="connsiteY6" fmla="*/ 252663 h 1600200"/>
              <a:gd name="connsiteX7" fmla="*/ 939687 w 987822"/>
              <a:gd name="connsiteY7" fmla="*/ 228600 h 1600200"/>
              <a:gd name="connsiteX8" fmla="*/ 975782 w 987822"/>
              <a:gd name="connsiteY8" fmla="*/ 204537 h 1600200"/>
              <a:gd name="connsiteX9" fmla="*/ 963750 w 987822"/>
              <a:gd name="connsiteY9" fmla="*/ 96253 h 1600200"/>
              <a:gd name="connsiteX10" fmla="*/ 939687 w 987822"/>
              <a:gd name="connsiteY10" fmla="*/ 60158 h 1600200"/>
              <a:gd name="connsiteX11" fmla="*/ 903592 w 987822"/>
              <a:gd name="connsiteY11" fmla="*/ 48126 h 1600200"/>
              <a:gd name="connsiteX12" fmla="*/ 867498 w 987822"/>
              <a:gd name="connsiteY12" fmla="*/ 24063 h 1600200"/>
              <a:gd name="connsiteX13" fmla="*/ 807340 w 987822"/>
              <a:gd name="connsiteY13" fmla="*/ 12032 h 1600200"/>
              <a:gd name="connsiteX14" fmla="*/ 422329 w 987822"/>
              <a:gd name="connsiteY14" fmla="*/ 0 h 1600200"/>
              <a:gd name="connsiteX15" fmla="*/ 217792 w 987822"/>
              <a:gd name="connsiteY15" fmla="*/ 12032 h 1600200"/>
              <a:gd name="connsiteX16" fmla="*/ 97477 w 987822"/>
              <a:gd name="connsiteY16" fmla="*/ 36095 h 1600200"/>
              <a:gd name="connsiteX17" fmla="*/ 25287 w 987822"/>
              <a:gd name="connsiteY17" fmla="*/ 60158 h 1600200"/>
              <a:gd name="connsiteX18" fmla="*/ 1224 w 987822"/>
              <a:gd name="connsiteY18" fmla="*/ 96253 h 1600200"/>
              <a:gd name="connsiteX19" fmla="*/ 13256 w 987822"/>
              <a:gd name="connsiteY19" fmla="*/ 156411 h 1600200"/>
              <a:gd name="connsiteX20" fmla="*/ 61382 w 987822"/>
              <a:gd name="connsiteY20" fmla="*/ 264695 h 1600200"/>
              <a:gd name="connsiteX21" fmla="*/ 97477 w 987822"/>
              <a:gd name="connsiteY21" fmla="*/ 324853 h 1600200"/>
              <a:gd name="connsiteX22" fmla="*/ 121540 w 987822"/>
              <a:gd name="connsiteY22" fmla="*/ 360948 h 1600200"/>
              <a:gd name="connsiteX23" fmla="*/ 193729 w 987822"/>
              <a:gd name="connsiteY23" fmla="*/ 409074 h 1600200"/>
              <a:gd name="connsiteX24" fmla="*/ 229824 w 987822"/>
              <a:gd name="connsiteY24" fmla="*/ 433137 h 1600200"/>
              <a:gd name="connsiteX25" fmla="*/ 302013 w 987822"/>
              <a:gd name="connsiteY25" fmla="*/ 457200 h 1600200"/>
              <a:gd name="connsiteX26" fmla="*/ 338108 w 987822"/>
              <a:gd name="connsiteY26" fmla="*/ 469232 h 1600200"/>
              <a:gd name="connsiteX27" fmla="*/ 374203 w 987822"/>
              <a:gd name="connsiteY27" fmla="*/ 493295 h 1600200"/>
              <a:gd name="connsiteX28" fmla="*/ 446392 w 987822"/>
              <a:gd name="connsiteY28" fmla="*/ 517358 h 1600200"/>
              <a:gd name="connsiteX29" fmla="*/ 482487 w 987822"/>
              <a:gd name="connsiteY29" fmla="*/ 541421 h 1600200"/>
              <a:gd name="connsiteX30" fmla="*/ 530613 w 987822"/>
              <a:gd name="connsiteY30" fmla="*/ 553453 h 1600200"/>
              <a:gd name="connsiteX31" fmla="*/ 638898 w 987822"/>
              <a:gd name="connsiteY31" fmla="*/ 589548 h 1600200"/>
              <a:gd name="connsiteX32" fmla="*/ 674992 w 987822"/>
              <a:gd name="connsiteY32" fmla="*/ 601579 h 1600200"/>
              <a:gd name="connsiteX33" fmla="*/ 711087 w 987822"/>
              <a:gd name="connsiteY33" fmla="*/ 613611 h 1600200"/>
              <a:gd name="connsiteX34" fmla="*/ 747182 w 987822"/>
              <a:gd name="connsiteY34" fmla="*/ 589548 h 1600200"/>
              <a:gd name="connsiteX35" fmla="*/ 783277 w 987822"/>
              <a:gd name="connsiteY35" fmla="*/ 577516 h 1600200"/>
              <a:gd name="connsiteX36" fmla="*/ 891561 w 987822"/>
              <a:gd name="connsiteY36" fmla="*/ 517358 h 1600200"/>
              <a:gd name="connsiteX37" fmla="*/ 915624 w 987822"/>
              <a:gd name="connsiteY37" fmla="*/ 481263 h 1600200"/>
              <a:gd name="connsiteX38" fmla="*/ 951719 w 987822"/>
              <a:gd name="connsiteY38" fmla="*/ 409074 h 1600200"/>
              <a:gd name="connsiteX39" fmla="*/ 566708 w 987822"/>
              <a:gd name="connsiteY39" fmla="*/ 385011 h 1600200"/>
              <a:gd name="connsiteX40" fmla="*/ 458424 w 987822"/>
              <a:gd name="connsiteY40" fmla="*/ 397042 h 1600200"/>
              <a:gd name="connsiteX41" fmla="*/ 229824 w 987822"/>
              <a:gd name="connsiteY41" fmla="*/ 433137 h 1600200"/>
              <a:gd name="connsiteX42" fmla="*/ 157634 w 987822"/>
              <a:gd name="connsiteY42" fmla="*/ 457200 h 1600200"/>
              <a:gd name="connsiteX43" fmla="*/ 85445 w 987822"/>
              <a:gd name="connsiteY43" fmla="*/ 505326 h 1600200"/>
              <a:gd name="connsiteX44" fmla="*/ 37319 w 987822"/>
              <a:gd name="connsiteY44" fmla="*/ 565484 h 1600200"/>
              <a:gd name="connsiteX45" fmla="*/ 13256 w 987822"/>
              <a:gd name="connsiteY45" fmla="*/ 589548 h 1600200"/>
              <a:gd name="connsiteX46" fmla="*/ 13256 w 987822"/>
              <a:gd name="connsiteY46" fmla="*/ 733926 h 1600200"/>
              <a:gd name="connsiteX47" fmla="*/ 25287 w 987822"/>
              <a:gd name="connsiteY47" fmla="*/ 782053 h 1600200"/>
              <a:gd name="connsiteX48" fmla="*/ 85445 w 987822"/>
              <a:gd name="connsiteY48" fmla="*/ 890337 h 1600200"/>
              <a:gd name="connsiteX49" fmla="*/ 121540 w 987822"/>
              <a:gd name="connsiteY49" fmla="*/ 926432 h 1600200"/>
              <a:gd name="connsiteX50" fmla="*/ 169666 w 987822"/>
              <a:gd name="connsiteY50" fmla="*/ 938463 h 1600200"/>
              <a:gd name="connsiteX51" fmla="*/ 289982 w 987822"/>
              <a:gd name="connsiteY51" fmla="*/ 974558 h 1600200"/>
              <a:gd name="connsiteX52" fmla="*/ 362171 w 987822"/>
              <a:gd name="connsiteY52" fmla="*/ 986590 h 1600200"/>
              <a:gd name="connsiteX53" fmla="*/ 446392 w 987822"/>
              <a:gd name="connsiteY53" fmla="*/ 1010653 h 1600200"/>
              <a:gd name="connsiteX54" fmla="*/ 590771 w 987822"/>
              <a:gd name="connsiteY54" fmla="*/ 998621 h 1600200"/>
              <a:gd name="connsiteX55" fmla="*/ 662961 w 987822"/>
              <a:gd name="connsiteY55" fmla="*/ 974558 h 1600200"/>
              <a:gd name="connsiteX56" fmla="*/ 807340 w 987822"/>
              <a:gd name="connsiteY56" fmla="*/ 962526 h 1600200"/>
              <a:gd name="connsiteX57" fmla="*/ 855466 w 987822"/>
              <a:gd name="connsiteY57" fmla="*/ 950495 h 1600200"/>
              <a:gd name="connsiteX58" fmla="*/ 927656 w 987822"/>
              <a:gd name="connsiteY58" fmla="*/ 926432 h 1600200"/>
              <a:gd name="connsiteX59" fmla="*/ 939687 w 987822"/>
              <a:gd name="connsiteY59" fmla="*/ 878305 h 1600200"/>
              <a:gd name="connsiteX60" fmla="*/ 939687 w 987822"/>
              <a:gd name="connsiteY60" fmla="*/ 745958 h 1600200"/>
              <a:gd name="connsiteX61" fmla="*/ 903592 w 987822"/>
              <a:gd name="connsiteY61" fmla="*/ 721895 h 1600200"/>
              <a:gd name="connsiteX62" fmla="*/ 867498 w 987822"/>
              <a:gd name="connsiteY62" fmla="*/ 709863 h 1600200"/>
              <a:gd name="connsiteX63" fmla="*/ 650929 w 987822"/>
              <a:gd name="connsiteY63" fmla="*/ 685800 h 1600200"/>
              <a:gd name="connsiteX64" fmla="*/ 590771 w 987822"/>
              <a:gd name="connsiteY64" fmla="*/ 697832 h 1600200"/>
              <a:gd name="connsiteX65" fmla="*/ 422329 w 987822"/>
              <a:gd name="connsiteY65" fmla="*/ 721895 h 1600200"/>
              <a:gd name="connsiteX66" fmla="*/ 362171 w 987822"/>
              <a:gd name="connsiteY66" fmla="*/ 733926 h 1600200"/>
              <a:gd name="connsiteX67" fmla="*/ 289982 w 987822"/>
              <a:gd name="connsiteY67" fmla="*/ 757990 h 1600200"/>
              <a:gd name="connsiteX68" fmla="*/ 253887 w 987822"/>
              <a:gd name="connsiteY68" fmla="*/ 770021 h 1600200"/>
              <a:gd name="connsiteX69" fmla="*/ 133571 w 987822"/>
              <a:gd name="connsiteY69" fmla="*/ 842211 h 1600200"/>
              <a:gd name="connsiteX70" fmla="*/ 73413 w 987822"/>
              <a:gd name="connsiteY70" fmla="*/ 902369 h 1600200"/>
              <a:gd name="connsiteX71" fmla="*/ 25287 w 987822"/>
              <a:gd name="connsiteY71" fmla="*/ 986590 h 1600200"/>
              <a:gd name="connsiteX72" fmla="*/ 1224 w 987822"/>
              <a:gd name="connsiteY72" fmla="*/ 1058779 h 1600200"/>
              <a:gd name="connsiteX73" fmla="*/ 13256 w 987822"/>
              <a:gd name="connsiteY73" fmla="*/ 1143000 h 1600200"/>
              <a:gd name="connsiteX74" fmla="*/ 25287 w 987822"/>
              <a:gd name="connsiteY74" fmla="*/ 1179095 h 1600200"/>
              <a:gd name="connsiteX75" fmla="*/ 133571 w 987822"/>
              <a:gd name="connsiteY75" fmla="*/ 1275348 h 1600200"/>
              <a:gd name="connsiteX76" fmla="*/ 169666 w 987822"/>
              <a:gd name="connsiteY76" fmla="*/ 1287379 h 1600200"/>
              <a:gd name="connsiteX77" fmla="*/ 277950 w 987822"/>
              <a:gd name="connsiteY77" fmla="*/ 1335505 h 1600200"/>
              <a:gd name="connsiteX78" fmla="*/ 326077 w 987822"/>
              <a:gd name="connsiteY78" fmla="*/ 1359569 h 1600200"/>
              <a:gd name="connsiteX79" fmla="*/ 446392 w 987822"/>
              <a:gd name="connsiteY79" fmla="*/ 1383632 h 1600200"/>
              <a:gd name="connsiteX80" fmla="*/ 482487 w 987822"/>
              <a:gd name="connsiteY80" fmla="*/ 1395663 h 1600200"/>
              <a:gd name="connsiteX81" fmla="*/ 566708 w 987822"/>
              <a:gd name="connsiteY81" fmla="*/ 1407695 h 1600200"/>
              <a:gd name="connsiteX82" fmla="*/ 638898 w 987822"/>
              <a:gd name="connsiteY82" fmla="*/ 1395663 h 1600200"/>
              <a:gd name="connsiteX83" fmla="*/ 771245 w 987822"/>
              <a:gd name="connsiteY83" fmla="*/ 1419726 h 1600200"/>
              <a:gd name="connsiteX84" fmla="*/ 915624 w 987822"/>
              <a:gd name="connsiteY84" fmla="*/ 1383632 h 1600200"/>
              <a:gd name="connsiteX85" fmla="*/ 963750 w 987822"/>
              <a:gd name="connsiteY85" fmla="*/ 1311442 h 1600200"/>
              <a:gd name="connsiteX86" fmla="*/ 927656 w 987822"/>
              <a:gd name="connsiteY86" fmla="*/ 1215190 h 1600200"/>
              <a:gd name="connsiteX87" fmla="*/ 855466 w 987822"/>
              <a:gd name="connsiteY87" fmla="*/ 1191126 h 1600200"/>
              <a:gd name="connsiteX88" fmla="*/ 771245 w 987822"/>
              <a:gd name="connsiteY88" fmla="*/ 1167063 h 1600200"/>
              <a:gd name="connsiteX89" fmla="*/ 687024 w 987822"/>
              <a:gd name="connsiteY89" fmla="*/ 1155032 h 1600200"/>
              <a:gd name="connsiteX90" fmla="*/ 506550 w 987822"/>
              <a:gd name="connsiteY90" fmla="*/ 1167063 h 1600200"/>
              <a:gd name="connsiteX91" fmla="*/ 410298 w 987822"/>
              <a:gd name="connsiteY91" fmla="*/ 1191126 h 1600200"/>
              <a:gd name="connsiteX92" fmla="*/ 362171 w 987822"/>
              <a:gd name="connsiteY92" fmla="*/ 1203158 h 1600200"/>
              <a:gd name="connsiteX93" fmla="*/ 302013 w 987822"/>
              <a:gd name="connsiteY93" fmla="*/ 1215190 h 1600200"/>
              <a:gd name="connsiteX94" fmla="*/ 157634 w 987822"/>
              <a:gd name="connsiteY94" fmla="*/ 1287379 h 1600200"/>
              <a:gd name="connsiteX95" fmla="*/ 121540 w 987822"/>
              <a:gd name="connsiteY95" fmla="*/ 1311442 h 1600200"/>
              <a:gd name="connsiteX96" fmla="*/ 97477 w 987822"/>
              <a:gd name="connsiteY96" fmla="*/ 1347537 h 1600200"/>
              <a:gd name="connsiteX97" fmla="*/ 37319 w 987822"/>
              <a:gd name="connsiteY97" fmla="*/ 1395663 h 1600200"/>
              <a:gd name="connsiteX98" fmla="*/ 13256 w 987822"/>
              <a:gd name="connsiteY98" fmla="*/ 1467853 h 1600200"/>
              <a:gd name="connsiteX99" fmla="*/ 1224 w 987822"/>
              <a:gd name="connsiteY99" fmla="*/ 1503948 h 1600200"/>
              <a:gd name="connsiteX100" fmla="*/ 25287 w 987822"/>
              <a:gd name="connsiteY100" fmla="*/ 1540042 h 1600200"/>
              <a:gd name="connsiteX101" fmla="*/ 97477 w 987822"/>
              <a:gd name="connsiteY101" fmla="*/ 1564105 h 1600200"/>
              <a:gd name="connsiteX102" fmla="*/ 229824 w 987822"/>
              <a:gd name="connsiteY102" fmla="*/ 1588169 h 1600200"/>
              <a:gd name="connsiteX103" fmla="*/ 314045 w 987822"/>
              <a:gd name="connsiteY103" fmla="*/ 1600200 h 1600200"/>
              <a:gd name="connsiteX104" fmla="*/ 590771 w 987822"/>
              <a:gd name="connsiteY104" fmla="*/ 1600200 h 1600200"/>
              <a:gd name="connsiteX105" fmla="*/ 843434 w 987822"/>
              <a:gd name="connsiteY105" fmla="*/ 1588169 h 1600200"/>
              <a:gd name="connsiteX106" fmla="*/ 927656 w 987822"/>
              <a:gd name="connsiteY106" fmla="*/ 1564105 h 1600200"/>
              <a:gd name="connsiteX107" fmla="*/ 963750 w 987822"/>
              <a:gd name="connsiteY107" fmla="*/ 1540042 h 1600200"/>
              <a:gd name="connsiteX108" fmla="*/ 975782 w 987822"/>
              <a:gd name="connsiteY108" fmla="*/ 1503948 h 1600200"/>
              <a:gd name="connsiteX109" fmla="*/ 879529 w 987822"/>
              <a:gd name="connsiteY109" fmla="*/ 1455821 h 1600200"/>
              <a:gd name="connsiteX110" fmla="*/ 843434 w 987822"/>
              <a:gd name="connsiteY110" fmla="*/ 1443790 h 1600200"/>
              <a:gd name="connsiteX111" fmla="*/ 711087 w 987822"/>
              <a:gd name="connsiteY111" fmla="*/ 1455821 h 1600200"/>
              <a:gd name="connsiteX112" fmla="*/ 650929 w 987822"/>
              <a:gd name="connsiteY112" fmla="*/ 1443790 h 1600200"/>
              <a:gd name="connsiteX113" fmla="*/ 494519 w 987822"/>
              <a:gd name="connsiteY113" fmla="*/ 1431758 h 1600200"/>
              <a:gd name="connsiteX114" fmla="*/ 398266 w 987822"/>
              <a:gd name="connsiteY114" fmla="*/ 1443790 h 1600200"/>
              <a:gd name="connsiteX115" fmla="*/ 289982 w 987822"/>
              <a:gd name="connsiteY115" fmla="*/ 1455821 h 1600200"/>
              <a:gd name="connsiteX116" fmla="*/ 205761 w 987822"/>
              <a:gd name="connsiteY116" fmla="*/ 1467853 h 1600200"/>
              <a:gd name="connsiteX117" fmla="*/ 97477 w 987822"/>
              <a:gd name="connsiteY117" fmla="*/ 1503948 h 1600200"/>
              <a:gd name="connsiteX118" fmla="*/ 61382 w 987822"/>
              <a:gd name="connsiteY118" fmla="*/ 1515979 h 1600200"/>
              <a:gd name="connsiteX119" fmla="*/ 1224 w 987822"/>
              <a:gd name="connsiteY119" fmla="*/ 155207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987822" h="1600200">
                <a:moveTo>
                  <a:pt x="37319" y="108284"/>
                </a:moveTo>
                <a:cubicBezTo>
                  <a:pt x="43383" y="118391"/>
                  <a:pt x="74275" y="180904"/>
                  <a:pt x="97477" y="192505"/>
                </a:cubicBezTo>
                <a:cubicBezTo>
                  <a:pt x="120164" y="203849"/>
                  <a:pt x="145603" y="208548"/>
                  <a:pt x="169666" y="216569"/>
                </a:cubicBezTo>
                <a:lnTo>
                  <a:pt x="241856" y="240632"/>
                </a:lnTo>
                <a:cubicBezTo>
                  <a:pt x="272777" y="250939"/>
                  <a:pt x="292847" y="258653"/>
                  <a:pt x="326077" y="264695"/>
                </a:cubicBezTo>
                <a:cubicBezTo>
                  <a:pt x="353978" y="269768"/>
                  <a:pt x="382224" y="272716"/>
                  <a:pt x="410298" y="276726"/>
                </a:cubicBezTo>
                <a:cubicBezTo>
                  <a:pt x="495182" y="272259"/>
                  <a:pt x="710273" y="262370"/>
                  <a:pt x="807340" y="252663"/>
                </a:cubicBezTo>
                <a:cubicBezTo>
                  <a:pt x="838137" y="249583"/>
                  <a:pt x="907215" y="235095"/>
                  <a:pt x="939687" y="228600"/>
                </a:cubicBezTo>
                <a:cubicBezTo>
                  <a:pt x="951719" y="220579"/>
                  <a:pt x="966749" y="215829"/>
                  <a:pt x="975782" y="204537"/>
                </a:cubicBezTo>
                <a:cubicBezTo>
                  <a:pt x="1000938" y="173091"/>
                  <a:pt x="981614" y="123049"/>
                  <a:pt x="963750" y="96253"/>
                </a:cubicBezTo>
                <a:cubicBezTo>
                  <a:pt x="955729" y="84221"/>
                  <a:pt x="950978" y="69191"/>
                  <a:pt x="939687" y="60158"/>
                </a:cubicBezTo>
                <a:cubicBezTo>
                  <a:pt x="929784" y="52235"/>
                  <a:pt x="914936" y="53798"/>
                  <a:pt x="903592" y="48126"/>
                </a:cubicBezTo>
                <a:cubicBezTo>
                  <a:pt x="890659" y="41659"/>
                  <a:pt x="881037" y="29140"/>
                  <a:pt x="867498" y="24063"/>
                </a:cubicBezTo>
                <a:cubicBezTo>
                  <a:pt x="848350" y="16883"/>
                  <a:pt x="827760" y="13136"/>
                  <a:pt x="807340" y="12032"/>
                </a:cubicBezTo>
                <a:cubicBezTo>
                  <a:pt x="679128" y="5102"/>
                  <a:pt x="550666" y="4011"/>
                  <a:pt x="422329" y="0"/>
                </a:cubicBezTo>
                <a:cubicBezTo>
                  <a:pt x="354150" y="4011"/>
                  <a:pt x="285671" y="4490"/>
                  <a:pt x="217792" y="12032"/>
                </a:cubicBezTo>
                <a:cubicBezTo>
                  <a:pt x="177143" y="16549"/>
                  <a:pt x="136277" y="23162"/>
                  <a:pt x="97477" y="36095"/>
                </a:cubicBezTo>
                <a:lnTo>
                  <a:pt x="25287" y="60158"/>
                </a:lnTo>
                <a:cubicBezTo>
                  <a:pt x="17266" y="72190"/>
                  <a:pt x="3017" y="81904"/>
                  <a:pt x="1224" y="96253"/>
                </a:cubicBezTo>
                <a:cubicBezTo>
                  <a:pt x="-1312" y="116545"/>
                  <a:pt x="7875" y="136682"/>
                  <a:pt x="13256" y="156411"/>
                </a:cubicBezTo>
                <a:cubicBezTo>
                  <a:pt x="33081" y="229102"/>
                  <a:pt x="28272" y="215030"/>
                  <a:pt x="61382" y="264695"/>
                </a:cubicBezTo>
                <a:cubicBezTo>
                  <a:pt x="82276" y="327380"/>
                  <a:pt x="59726" y="277665"/>
                  <a:pt x="97477" y="324853"/>
                </a:cubicBezTo>
                <a:cubicBezTo>
                  <a:pt x="106510" y="336144"/>
                  <a:pt x="110658" y="351426"/>
                  <a:pt x="121540" y="360948"/>
                </a:cubicBezTo>
                <a:cubicBezTo>
                  <a:pt x="143305" y="379992"/>
                  <a:pt x="169666" y="393032"/>
                  <a:pt x="193729" y="409074"/>
                </a:cubicBezTo>
                <a:cubicBezTo>
                  <a:pt x="205761" y="417095"/>
                  <a:pt x="216106" y="428564"/>
                  <a:pt x="229824" y="433137"/>
                </a:cubicBezTo>
                <a:lnTo>
                  <a:pt x="302013" y="457200"/>
                </a:lnTo>
                <a:cubicBezTo>
                  <a:pt x="314045" y="461211"/>
                  <a:pt x="327555" y="462197"/>
                  <a:pt x="338108" y="469232"/>
                </a:cubicBezTo>
                <a:cubicBezTo>
                  <a:pt x="350140" y="477253"/>
                  <a:pt x="360989" y="487422"/>
                  <a:pt x="374203" y="493295"/>
                </a:cubicBezTo>
                <a:cubicBezTo>
                  <a:pt x="397382" y="503597"/>
                  <a:pt x="425287" y="503288"/>
                  <a:pt x="446392" y="517358"/>
                </a:cubicBezTo>
                <a:cubicBezTo>
                  <a:pt x="458424" y="525379"/>
                  <a:pt x="469196" y="535725"/>
                  <a:pt x="482487" y="541421"/>
                </a:cubicBezTo>
                <a:cubicBezTo>
                  <a:pt x="497686" y="547935"/>
                  <a:pt x="514775" y="548701"/>
                  <a:pt x="530613" y="553453"/>
                </a:cubicBezTo>
                <a:cubicBezTo>
                  <a:pt x="530658" y="553467"/>
                  <a:pt x="620828" y="583525"/>
                  <a:pt x="638898" y="589548"/>
                </a:cubicBezTo>
                <a:lnTo>
                  <a:pt x="674992" y="601579"/>
                </a:lnTo>
                <a:lnTo>
                  <a:pt x="711087" y="613611"/>
                </a:lnTo>
                <a:cubicBezTo>
                  <a:pt x="723119" y="605590"/>
                  <a:pt x="734248" y="596015"/>
                  <a:pt x="747182" y="589548"/>
                </a:cubicBezTo>
                <a:cubicBezTo>
                  <a:pt x="758526" y="583876"/>
                  <a:pt x="772190" y="583675"/>
                  <a:pt x="783277" y="577516"/>
                </a:cubicBezTo>
                <a:cubicBezTo>
                  <a:pt x="907390" y="508564"/>
                  <a:pt x="809887" y="544583"/>
                  <a:pt x="891561" y="517358"/>
                </a:cubicBezTo>
                <a:cubicBezTo>
                  <a:pt x="899582" y="505326"/>
                  <a:pt x="909157" y="494197"/>
                  <a:pt x="915624" y="481263"/>
                </a:cubicBezTo>
                <a:cubicBezTo>
                  <a:pt x="965437" y="381637"/>
                  <a:pt x="882757" y="512518"/>
                  <a:pt x="951719" y="409074"/>
                </a:cubicBezTo>
                <a:cubicBezTo>
                  <a:pt x="834257" y="291612"/>
                  <a:pt x="926321" y="366084"/>
                  <a:pt x="566708" y="385011"/>
                </a:cubicBezTo>
                <a:cubicBezTo>
                  <a:pt x="530441" y="386920"/>
                  <a:pt x="494436" y="392345"/>
                  <a:pt x="458424" y="397042"/>
                </a:cubicBezTo>
                <a:cubicBezTo>
                  <a:pt x="450312" y="398100"/>
                  <a:pt x="280491" y="419319"/>
                  <a:pt x="229824" y="433137"/>
                </a:cubicBezTo>
                <a:cubicBezTo>
                  <a:pt x="205353" y="439811"/>
                  <a:pt x="157634" y="457200"/>
                  <a:pt x="157634" y="457200"/>
                </a:cubicBezTo>
                <a:cubicBezTo>
                  <a:pt x="133571" y="473242"/>
                  <a:pt x="105894" y="484876"/>
                  <a:pt x="85445" y="505326"/>
                </a:cubicBezTo>
                <a:cubicBezTo>
                  <a:pt x="27344" y="563429"/>
                  <a:pt x="98030" y="489595"/>
                  <a:pt x="37319" y="565484"/>
                </a:cubicBezTo>
                <a:cubicBezTo>
                  <a:pt x="30233" y="574342"/>
                  <a:pt x="21277" y="581527"/>
                  <a:pt x="13256" y="589548"/>
                </a:cubicBezTo>
                <a:cubicBezTo>
                  <a:pt x="-5178" y="663282"/>
                  <a:pt x="-3643" y="632530"/>
                  <a:pt x="13256" y="733926"/>
                </a:cubicBezTo>
                <a:cubicBezTo>
                  <a:pt x="15974" y="750237"/>
                  <a:pt x="20744" y="766153"/>
                  <a:pt x="25287" y="782053"/>
                </a:cubicBezTo>
                <a:cubicBezTo>
                  <a:pt x="37390" y="824414"/>
                  <a:pt x="50977" y="855869"/>
                  <a:pt x="85445" y="890337"/>
                </a:cubicBezTo>
                <a:cubicBezTo>
                  <a:pt x="97477" y="902369"/>
                  <a:pt x="106767" y="917990"/>
                  <a:pt x="121540" y="926432"/>
                </a:cubicBezTo>
                <a:cubicBezTo>
                  <a:pt x="135897" y="934636"/>
                  <a:pt x="153828" y="933712"/>
                  <a:pt x="169666" y="938463"/>
                </a:cubicBezTo>
                <a:cubicBezTo>
                  <a:pt x="231046" y="956877"/>
                  <a:pt x="234522" y="963466"/>
                  <a:pt x="289982" y="974558"/>
                </a:cubicBezTo>
                <a:cubicBezTo>
                  <a:pt x="313903" y="979342"/>
                  <a:pt x="338250" y="981806"/>
                  <a:pt x="362171" y="986590"/>
                </a:cubicBezTo>
                <a:cubicBezTo>
                  <a:pt x="399950" y="994146"/>
                  <a:pt x="411983" y="999183"/>
                  <a:pt x="446392" y="1010653"/>
                </a:cubicBezTo>
                <a:cubicBezTo>
                  <a:pt x="494518" y="1006642"/>
                  <a:pt x="543135" y="1006560"/>
                  <a:pt x="590771" y="998621"/>
                </a:cubicBezTo>
                <a:cubicBezTo>
                  <a:pt x="615791" y="994451"/>
                  <a:pt x="637684" y="976665"/>
                  <a:pt x="662961" y="974558"/>
                </a:cubicBezTo>
                <a:lnTo>
                  <a:pt x="807340" y="962526"/>
                </a:lnTo>
                <a:cubicBezTo>
                  <a:pt x="823382" y="958516"/>
                  <a:pt x="839628" y="955246"/>
                  <a:pt x="855466" y="950495"/>
                </a:cubicBezTo>
                <a:cubicBezTo>
                  <a:pt x="879761" y="943207"/>
                  <a:pt x="927656" y="926432"/>
                  <a:pt x="927656" y="926432"/>
                </a:cubicBezTo>
                <a:cubicBezTo>
                  <a:pt x="931666" y="910390"/>
                  <a:pt x="936100" y="894447"/>
                  <a:pt x="939687" y="878305"/>
                </a:cubicBezTo>
                <a:cubicBezTo>
                  <a:pt x="949856" y="832545"/>
                  <a:pt x="963011" y="792606"/>
                  <a:pt x="939687" y="745958"/>
                </a:cubicBezTo>
                <a:cubicBezTo>
                  <a:pt x="933220" y="733024"/>
                  <a:pt x="916526" y="728362"/>
                  <a:pt x="903592" y="721895"/>
                </a:cubicBezTo>
                <a:cubicBezTo>
                  <a:pt x="892249" y="716223"/>
                  <a:pt x="879802" y="712939"/>
                  <a:pt x="867498" y="709863"/>
                </a:cubicBezTo>
                <a:cubicBezTo>
                  <a:pt x="788263" y="690054"/>
                  <a:pt x="745395" y="693067"/>
                  <a:pt x="650929" y="685800"/>
                </a:cubicBezTo>
                <a:cubicBezTo>
                  <a:pt x="630876" y="689811"/>
                  <a:pt x="610983" y="694722"/>
                  <a:pt x="590771" y="697832"/>
                </a:cubicBezTo>
                <a:cubicBezTo>
                  <a:pt x="420758" y="723988"/>
                  <a:pt x="563801" y="696173"/>
                  <a:pt x="422329" y="721895"/>
                </a:cubicBezTo>
                <a:cubicBezTo>
                  <a:pt x="402209" y="725553"/>
                  <a:pt x="381900" y="728545"/>
                  <a:pt x="362171" y="733926"/>
                </a:cubicBezTo>
                <a:cubicBezTo>
                  <a:pt x="337700" y="740600"/>
                  <a:pt x="314045" y="749969"/>
                  <a:pt x="289982" y="757990"/>
                </a:cubicBezTo>
                <a:cubicBezTo>
                  <a:pt x="277950" y="762001"/>
                  <a:pt x="265231" y="764349"/>
                  <a:pt x="253887" y="770021"/>
                </a:cubicBezTo>
                <a:cubicBezTo>
                  <a:pt x="215909" y="789010"/>
                  <a:pt x="162610" y="813172"/>
                  <a:pt x="133571" y="842211"/>
                </a:cubicBezTo>
                <a:lnTo>
                  <a:pt x="73413" y="902369"/>
                </a:lnTo>
                <a:cubicBezTo>
                  <a:pt x="36616" y="1012763"/>
                  <a:pt x="98125" y="840915"/>
                  <a:pt x="25287" y="986590"/>
                </a:cubicBezTo>
                <a:cubicBezTo>
                  <a:pt x="13944" y="1009277"/>
                  <a:pt x="1224" y="1058779"/>
                  <a:pt x="1224" y="1058779"/>
                </a:cubicBezTo>
                <a:cubicBezTo>
                  <a:pt x="5235" y="1086853"/>
                  <a:pt x="7694" y="1115192"/>
                  <a:pt x="13256" y="1143000"/>
                </a:cubicBezTo>
                <a:cubicBezTo>
                  <a:pt x="15743" y="1155436"/>
                  <a:pt x="17501" y="1169084"/>
                  <a:pt x="25287" y="1179095"/>
                </a:cubicBezTo>
                <a:cubicBezTo>
                  <a:pt x="45572" y="1205176"/>
                  <a:pt x="95563" y="1256343"/>
                  <a:pt x="133571" y="1275348"/>
                </a:cubicBezTo>
                <a:cubicBezTo>
                  <a:pt x="144914" y="1281020"/>
                  <a:pt x="157634" y="1283369"/>
                  <a:pt x="169666" y="1287379"/>
                </a:cubicBezTo>
                <a:cubicBezTo>
                  <a:pt x="275850" y="1358167"/>
                  <a:pt x="106120" y="1249588"/>
                  <a:pt x="277950" y="1335505"/>
                </a:cubicBezTo>
                <a:cubicBezTo>
                  <a:pt x="293992" y="1343526"/>
                  <a:pt x="309283" y="1353271"/>
                  <a:pt x="326077" y="1359569"/>
                </a:cubicBezTo>
                <a:cubicBezTo>
                  <a:pt x="360936" y="1372641"/>
                  <a:pt x="412380" y="1376074"/>
                  <a:pt x="446392" y="1383632"/>
                </a:cubicBezTo>
                <a:cubicBezTo>
                  <a:pt x="458772" y="1386383"/>
                  <a:pt x="470051" y="1393176"/>
                  <a:pt x="482487" y="1395663"/>
                </a:cubicBezTo>
                <a:cubicBezTo>
                  <a:pt x="510295" y="1401225"/>
                  <a:pt x="538634" y="1403684"/>
                  <a:pt x="566708" y="1407695"/>
                </a:cubicBezTo>
                <a:cubicBezTo>
                  <a:pt x="590771" y="1403684"/>
                  <a:pt x="614503" y="1395663"/>
                  <a:pt x="638898" y="1395663"/>
                </a:cubicBezTo>
                <a:cubicBezTo>
                  <a:pt x="654284" y="1395663"/>
                  <a:pt x="751691" y="1415815"/>
                  <a:pt x="771245" y="1419726"/>
                </a:cubicBezTo>
                <a:cubicBezTo>
                  <a:pt x="817033" y="1414639"/>
                  <a:pt x="879918" y="1424439"/>
                  <a:pt x="915624" y="1383632"/>
                </a:cubicBezTo>
                <a:cubicBezTo>
                  <a:pt x="934668" y="1361867"/>
                  <a:pt x="963750" y="1311442"/>
                  <a:pt x="963750" y="1311442"/>
                </a:cubicBezTo>
                <a:cubicBezTo>
                  <a:pt x="958897" y="1287177"/>
                  <a:pt x="955982" y="1232894"/>
                  <a:pt x="927656" y="1215190"/>
                </a:cubicBezTo>
                <a:cubicBezTo>
                  <a:pt x="906146" y="1201747"/>
                  <a:pt x="879529" y="1199147"/>
                  <a:pt x="855466" y="1191126"/>
                </a:cubicBezTo>
                <a:cubicBezTo>
                  <a:pt x="824550" y="1180821"/>
                  <a:pt x="804469" y="1173104"/>
                  <a:pt x="771245" y="1167063"/>
                </a:cubicBezTo>
                <a:cubicBezTo>
                  <a:pt x="743344" y="1161990"/>
                  <a:pt x="715098" y="1159042"/>
                  <a:pt x="687024" y="1155032"/>
                </a:cubicBezTo>
                <a:cubicBezTo>
                  <a:pt x="626866" y="1159042"/>
                  <a:pt x="566542" y="1161064"/>
                  <a:pt x="506550" y="1167063"/>
                </a:cubicBezTo>
                <a:cubicBezTo>
                  <a:pt x="450107" y="1172707"/>
                  <a:pt x="455776" y="1178132"/>
                  <a:pt x="410298" y="1191126"/>
                </a:cubicBezTo>
                <a:cubicBezTo>
                  <a:pt x="394398" y="1195669"/>
                  <a:pt x="378313" y="1199571"/>
                  <a:pt x="362171" y="1203158"/>
                </a:cubicBezTo>
                <a:cubicBezTo>
                  <a:pt x="342208" y="1207594"/>
                  <a:pt x="321742" y="1209809"/>
                  <a:pt x="302013" y="1215190"/>
                </a:cubicBezTo>
                <a:cubicBezTo>
                  <a:pt x="217715" y="1238180"/>
                  <a:pt x="233452" y="1236834"/>
                  <a:pt x="157634" y="1287379"/>
                </a:cubicBezTo>
                <a:lnTo>
                  <a:pt x="121540" y="1311442"/>
                </a:lnTo>
                <a:cubicBezTo>
                  <a:pt x="113519" y="1323474"/>
                  <a:pt x="106510" y="1336246"/>
                  <a:pt x="97477" y="1347537"/>
                </a:cubicBezTo>
                <a:cubicBezTo>
                  <a:pt x="77885" y="1372026"/>
                  <a:pt x="64116" y="1377798"/>
                  <a:pt x="37319" y="1395663"/>
                </a:cubicBezTo>
                <a:lnTo>
                  <a:pt x="13256" y="1467853"/>
                </a:lnTo>
                <a:lnTo>
                  <a:pt x="1224" y="1503948"/>
                </a:lnTo>
                <a:cubicBezTo>
                  <a:pt x="9245" y="1515979"/>
                  <a:pt x="13025" y="1532378"/>
                  <a:pt x="25287" y="1540042"/>
                </a:cubicBezTo>
                <a:cubicBezTo>
                  <a:pt x="46797" y="1553485"/>
                  <a:pt x="73414" y="1556084"/>
                  <a:pt x="97477" y="1564105"/>
                </a:cubicBezTo>
                <a:cubicBezTo>
                  <a:pt x="166028" y="1586956"/>
                  <a:pt x="116442" y="1573051"/>
                  <a:pt x="229824" y="1588169"/>
                </a:cubicBezTo>
                <a:lnTo>
                  <a:pt x="314045" y="1600200"/>
                </a:lnTo>
                <a:cubicBezTo>
                  <a:pt x="801324" y="1562719"/>
                  <a:pt x="194372" y="1600200"/>
                  <a:pt x="590771" y="1600200"/>
                </a:cubicBezTo>
                <a:cubicBezTo>
                  <a:pt x="675087" y="1600200"/>
                  <a:pt x="759213" y="1592179"/>
                  <a:pt x="843434" y="1588169"/>
                </a:cubicBezTo>
                <a:cubicBezTo>
                  <a:pt x="858855" y="1584314"/>
                  <a:pt x="910394" y="1572736"/>
                  <a:pt x="927656" y="1564105"/>
                </a:cubicBezTo>
                <a:cubicBezTo>
                  <a:pt x="940589" y="1557638"/>
                  <a:pt x="951719" y="1548063"/>
                  <a:pt x="963750" y="1540042"/>
                </a:cubicBezTo>
                <a:cubicBezTo>
                  <a:pt x="967761" y="1528011"/>
                  <a:pt x="978269" y="1516384"/>
                  <a:pt x="975782" y="1503948"/>
                </a:cubicBezTo>
                <a:cubicBezTo>
                  <a:pt x="969782" y="1473947"/>
                  <a:pt x="881986" y="1456640"/>
                  <a:pt x="879529" y="1455821"/>
                </a:cubicBezTo>
                <a:lnTo>
                  <a:pt x="843434" y="1443790"/>
                </a:lnTo>
                <a:cubicBezTo>
                  <a:pt x="799318" y="1447800"/>
                  <a:pt x="755385" y="1455821"/>
                  <a:pt x="711087" y="1455821"/>
                </a:cubicBezTo>
                <a:cubicBezTo>
                  <a:pt x="690637" y="1455821"/>
                  <a:pt x="671254" y="1446048"/>
                  <a:pt x="650929" y="1443790"/>
                </a:cubicBezTo>
                <a:cubicBezTo>
                  <a:pt x="598958" y="1438015"/>
                  <a:pt x="546656" y="1435769"/>
                  <a:pt x="494519" y="1431758"/>
                </a:cubicBezTo>
                <a:lnTo>
                  <a:pt x="398266" y="1443790"/>
                </a:lnTo>
                <a:lnTo>
                  <a:pt x="289982" y="1455821"/>
                </a:lnTo>
                <a:cubicBezTo>
                  <a:pt x="261842" y="1459338"/>
                  <a:pt x="233835" y="1463842"/>
                  <a:pt x="205761" y="1467853"/>
                </a:cubicBezTo>
                <a:lnTo>
                  <a:pt x="97477" y="1503948"/>
                </a:lnTo>
                <a:lnTo>
                  <a:pt x="61382" y="1515979"/>
                </a:lnTo>
                <a:cubicBezTo>
                  <a:pt x="17825" y="1545016"/>
                  <a:pt x="38220" y="1533575"/>
                  <a:pt x="1224" y="1552074"/>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7" name="Freeform 16">
            <a:extLst>
              <a:ext uri="{FF2B5EF4-FFF2-40B4-BE49-F238E27FC236}">
                <a16:creationId xmlns:a16="http://schemas.microsoft.com/office/drawing/2014/main" id="{56196C62-F330-CA5A-5F22-36EB47DD7D2B}"/>
              </a:ext>
            </a:extLst>
          </p:cNvPr>
          <p:cNvSpPr/>
          <p:nvPr/>
        </p:nvSpPr>
        <p:spPr>
          <a:xfrm flipH="1">
            <a:off x="3427059" y="3902620"/>
            <a:ext cx="165033" cy="184665"/>
          </a:xfrm>
          <a:custGeom>
            <a:avLst/>
            <a:gdLst>
              <a:gd name="connsiteX0" fmla="*/ 37319 w 987822"/>
              <a:gd name="connsiteY0" fmla="*/ 108284 h 1600200"/>
              <a:gd name="connsiteX1" fmla="*/ 97477 w 987822"/>
              <a:gd name="connsiteY1" fmla="*/ 192505 h 1600200"/>
              <a:gd name="connsiteX2" fmla="*/ 169666 w 987822"/>
              <a:gd name="connsiteY2" fmla="*/ 216569 h 1600200"/>
              <a:gd name="connsiteX3" fmla="*/ 241856 w 987822"/>
              <a:gd name="connsiteY3" fmla="*/ 240632 h 1600200"/>
              <a:gd name="connsiteX4" fmla="*/ 326077 w 987822"/>
              <a:gd name="connsiteY4" fmla="*/ 264695 h 1600200"/>
              <a:gd name="connsiteX5" fmla="*/ 410298 w 987822"/>
              <a:gd name="connsiteY5" fmla="*/ 276726 h 1600200"/>
              <a:gd name="connsiteX6" fmla="*/ 807340 w 987822"/>
              <a:gd name="connsiteY6" fmla="*/ 252663 h 1600200"/>
              <a:gd name="connsiteX7" fmla="*/ 939687 w 987822"/>
              <a:gd name="connsiteY7" fmla="*/ 228600 h 1600200"/>
              <a:gd name="connsiteX8" fmla="*/ 975782 w 987822"/>
              <a:gd name="connsiteY8" fmla="*/ 204537 h 1600200"/>
              <a:gd name="connsiteX9" fmla="*/ 963750 w 987822"/>
              <a:gd name="connsiteY9" fmla="*/ 96253 h 1600200"/>
              <a:gd name="connsiteX10" fmla="*/ 939687 w 987822"/>
              <a:gd name="connsiteY10" fmla="*/ 60158 h 1600200"/>
              <a:gd name="connsiteX11" fmla="*/ 903592 w 987822"/>
              <a:gd name="connsiteY11" fmla="*/ 48126 h 1600200"/>
              <a:gd name="connsiteX12" fmla="*/ 867498 w 987822"/>
              <a:gd name="connsiteY12" fmla="*/ 24063 h 1600200"/>
              <a:gd name="connsiteX13" fmla="*/ 807340 w 987822"/>
              <a:gd name="connsiteY13" fmla="*/ 12032 h 1600200"/>
              <a:gd name="connsiteX14" fmla="*/ 422329 w 987822"/>
              <a:gd name="connsiteY14" fmla="*/ 0 h 1600200"/>
              <a:gd name="connsiteX15" fmla="*/ 217792 w 987822"/>
              <a:gd name="connsiteY15" fmla="*/ 12032 h 1600200"/>
              <a:gd name="connsiteX16" fmla="*/ 97477 w 987822"/>
              <a:gd name="connsiteY16" fmla="*/ 36095 h 1600200"/>
              <a:gd name="connsiteX17" fmla="*/ 25287 w 987822"/>
              <a:gd name="connsiteY17" fmla="*/ 60158 h 1600200"/>
              <a:gd name="connsiteX18" fmla="*/ 1224 w 987822"/>
              <a:gd name="connsiteY18" fmla="*/ 96253 h 1600200"/>
              <a:gd name="connsiteX19" fmla="*/ 13256 w 987822"/>
              <a:gd name="connsiteY19" fmla="*/ 156411 h 1600200"/>
              <a:gd name="connsiteX20" fmla="*/ 61382 w 987822"/>
              <a:gd name="connsiteY20" fmla="*/ 264695 h 1600200"/>
              <a:gd name="connsiteX21" fmla="*/ 97477 w 987822"/>
              <a:gd name="connsiteY21" fmla="*/ 324853 h 1600200"/>
              <a:gd name="connsiteX22" fmla="*/ 121540 w 987822"/>
              <a:gd name="connsiteY22" fmla="*/ 360948 h 1600200"/>
              <a:gd name="connsiteX23" fmla="*/ 193729 w 987822"/>
              <a:gd name="connsiteY23" fmla="*/ 409074 h 1600200"/>
              <a:gd name="connsiteX24" fmla="*/ 229824 w 987822"/>
              <a:gd name="connsiteY24" fmla="*/ 433137 h 1600200"/>
              <a:gd name="connsiteX25" fmla="*/ 302013 w 987822"/>
              <a:gd name="connsiteY25" fmla="*/ 457200 h 1600200"/>
              <a:gd name="connsiteX26" fmla="*/ 338108 w 987822"/>
              <a:gd name="connsiteY26" fmla="*/ 469232 h 1600200"/>
              <a:gd name="connsiteX27" fmla="*/ 374203 w 987822"/>
              <a:gd name="connsiteY27" fmla="*/ 493295 h 1600200"/>
              <a:gd name="connsiteX28" fmla="*/ 446392 w 987822"/>
              <a:gd name="connsiteY28" fmla="*/ 517358 h 1600200"/>
              <a:gd name="connsiteX29" fmla="*/ 482487 w 987822"/>
              <a:gd name="connsiteY29" fmla="*/ 541421 h 1600200"/>
              <a:gd name="connsiteX30" fmla="*/ 530613 w 987822"/>
              <a:gd name="connsiteY30" fmla="*/ 553453 h 1600200"/>
              <a:gd name="connsiteX31" fmla="*/ 638898 w 987822"/>
              <a:gd name="connsiteY31" fmla="*/ 589548 h 1600200"/>
              <a:gd name="connsiteX32" fmla="*/ 674992 w 987822"/>
              <a:gd name="connsiteY32" fmla="*/ 601579 h 1600200"/>
              <a:gd name="connsiteX33" fmla="*/ 711087 w 987822"/>
              <a:gd name="connsiteY33" fmla="*/ 613611 h 1600200"/>
              <a:gd name="connsiteX34" fmla="*/ 747182 w 987822"/>
              <a:gd name="connsiteY34" fmla="*/ 589548 h 1600200"/>
              <a:gd name="connsiteX35" fmla="*/ 783277 w 987822"/>
              <a:gd name="connsiteY35" fmla="*/ 577516 h 1600200"/>
              <a:gd name="connsiteX36" fmla="*/ 891561 w 987822"/>
              <a:gd name="connsiteY36" fmla="*/ 517358 h 1600200"/>
              <a:gd name="connsiteX37" fmla="*/ 915624 w 987822"/>
              <a:gd name="connsiteY37" fmla="*/ 481263 h 1600200"/>
              <a:gd name="connsiteX38" fmla="*/ 951719 w 987822"/>
              <a:gd name="connsiteY38" fmla="*/ 409074 h 1600200"/>
              <a:gd name="connsiteX39" fmla="*/ 566708 w 987822"/>
              <a:gd name="connsiteY39" fmla="*/ 385011 h 1600200"/>
              <a:gd name="connsiteX40" fmla="*/ 458424 w 987822"/>
              <a:gd name="connsiteY40" fmla="*/ 397042 h 1600200"/>
              <a:gd name="connsiteX41" fmla="*/ 229824 w 987822"/>
              <a:gd name="connsiteY41" fmla="*/ 433137 h 1600200"/>
              <a:gd name="connsiteX42" fmla="*/ 157634 w 987822"/>
              <a:gd name="connsiteY42" fmla="*/ 457200 h 1600200"/>
              <a:gd name="connsiteX43" fmla="*/ 85445 w 987822"/>
              <a:gd name="connsiteY43" fmla="*/ 505326 h 1600200"/>
              <a:gd name="connsiteX44" fmla="*/ 37319 w 987822"/>
              <a:gd name="connsiteY44" fmla="*/ 565484 h 1600200"/>
              <a:gd name="connsiteX45" fmla="*/ 13256 w 987822"/>
              <a:gd name="connsiteY45" fmla="*/ 589548 h 1600200"/>
              <a:gd name="connsiteX46" fmla="*/ 13256 w 987822"/>
              <a:gd name="connsiteY46" fmla="*/ 733926 h 1600200"/>
              <a:gd name="connsiteX47" fmla="*/ 25287 w 987822"/>
              <a:gd name="connsiteY47" fmla="*/ 782053 h 1600200"/>
              <a:gd name="connsiteX48" fmla="*/ 85445 w 987822"/>
              <a:gd name="connsiteY48" fmla="*/ 890337 h 1600200"/>
              <a:gd name="connsiteX49" fmla="*/ 121540 w 987822"/>
              <a:gd name="connsiteY49" fmla="*/ 926432 h 1600200"/>
              <a:gd name="connsiteX50" fmla="*/ 169666 w 987822"/>
              <a:gd name="connsiteY50" fmla="*/ 938463 h 1600200"/>
              <a:gd name="connsiteX51" fmla="*/ 289982 w 987822"/>
              <a:gd name="connsiteY51" fmla="*/ 974558 h 1600200"/>
              <a:gd name="connsiteX52" fmla="*/ 362171 w 987822"/>
              <a:gd name="connsiteY52" fmla="*/ 986590 h 1600200"/>
              <a:gd name="connsiteX53" fmla="*/ 446392 w 987822"/>
              <a:gd name="connsiteY53" fmla="*/ 1010653 h 1600200"/>
              <a:gd name="connsiteX54" fmla="*/ 590771 w 987822"/>
              <a:gd name="connsiteY54" fmla="*/ 998621 h 1600200"/>
              <a:gd name="connsiteX55" fmla="*/ 662961 w 987822"/>
              <a:gd name="connsiteY55" fmla="*/ 974558 h 1600200"/>
              <a:gd name="connsiteX56" fmla="*/ 807340 w 987822"/>
              <a:gd name="connsiteY56" fmla="*/ 962526 h 1600200"/>
              <a:gd name="connsiteX57" fmla="*/ 855466 w 987822"/>
              <a:gd name="connsiteY57" fmla="*/ 950495 h 1600200"/>
              <a:gd name="connsiteX58" fmla="*/ 927656 w 987822"/>
              <a:gd name="connsiteY58" fmla="*/ 926432 h 1600200"/>
              <a:gd name="connsiteX59" fmla="*/ 939687 w 987822"/>
              <a:gd name="connsiteY59" fmla="*/ 878305 h 1600200"/>
              <a:gd name="connsiteX60" fmla="*/ 939687 w 987822"/>
              <a:gd name="connsiteY60" fmla="*/ 745958 h 1600200"/>
              <a:gd name="connsiteX61" fmla="*/ 903592 w 987822"/>
              <a:gd name="connsiteY61" fmla="*/ 721895 h 1600200"/>
              <a:gd name="connsiteX62" fmla="*/ 867498 w 987822"/>
              <a:gd name="connsiteY62" fmla="*/ 709863 h 1600200"/>
              <a:gd name="connsiteX63" fmla="*/ 650929 w 987822"/>
              <a:gd name="connsiteY63" fmla="*/ 685800 h 1600200"/>
              <a:gd name="connsiteX64" fmla="*/ 590771 w 987822"/>
              <a:gd name="connsiteY64" fmla="*/ 697832 h 1600200"/>
              <a:gd name="connsiteX65" fmla="*/ 422329 w 987822"/>
              <a:gd name="connsiteY65" fmla="*/ 721895 h 1600200"/>
              <a:gd name="connsiteX66" fmla="*/ 362171 w 987822"/>
              <a:gd name="connsiteY66" fmla="*/ 733926 h 1600200"/>
              <a:gd name="connsiteX67" fmla="*/ 289982 w 987822"/>
              <a:gd name="connsiteY67" fmla="*/ 757990 h 1600200"/>
              <a:gd name="connsiteX68" fmla="*/ 253887 w 987822"/>
              <a:gd name="connsiteY68" fmla="*/ 770021 h 1600200"/>
              <a:gd name="connsiteX69" fmla="*/ 133571 w 987822"/>
              <a:gd name="connsiteY69" fmla="*/ 842211 h 1600200"/>
              <a:gd name="connsiteX70" fmla="*/ 73413 w 987822"/>
              <a:gd name="connsiteY70" fmla="*/ 902369 h 1600200"/>
              <a:gd name="connsiteX71" fmla="*/ 25287 w 987822"/>
              <a:gd name="connsiteY71" fmla="*/ 986590 h 1600200"/>
              <a:gd name="connsiteX72" fmla="*/ 1224 w 987822"/>
              <a:gd name="connsiteY72" fmla="*/ 1058779 h 1600200"/>
              <a:gd name="connsiteX73" fmla="*/ 13256 w 987822"/>
              <a:gd name="connsiteY73" fmla="*/ 1143000 h 1600200"/>
              <a:gd name="connsiteX74" fmla="*/ 25287 w 987822"/>
              <a:gd name="connsiteY74" fmla="*/ 1179095 h 1600200"/>
              <a:gd name="connsiteX75" fmla="*/ 133571 w 987822"/>
              <a:gd name="connsiteY75" fmla="*/ 1275348 h 1600200"/>
              <a:gd name="connsiteX76" fmla="*/ 169666 w 987822"/>
              <a:gd name="connsiteY76" fmla="*/ 1287379 h 1600200"/>
              <a:gd name="connsiteX77" fmla="*/ 277950 w 987822"/>
              <a:gd name="connsiteY77" fmla="*/ 1335505 h 1600200"/>
              <a:gd name="connsiteX78" fmla="*/ 326077 w 987822"/>
              <a:gd name="connsiteY78" fmla="*/ 1359569 h 1600200"/>
              <a:gd name="connsiteX79" fmla="*/ 446392 w 987822"/>
              <a:gd name="connsiteY79" fmla="*/ 1383632 h 1600200"/>
              <a:gd name="connsiteX80" fmla="*/ 482487 w 987822"/>
              <a:gd name="connsiteY80" fmla="*/ 1395663 h 1600200"/>
              <a:gd name="connsiteX81" fmla="*/ 566708 w 987822"/>
              <a:gd name="connsiteY81" fmla="*/ 1407695 h 1600200"/>
              <a:gd name="connsiteX82" fmla="*/ 638898 w 987822"/>
              <a:gd name="connsiteY82" fmla="*/ 1395663 h 1600200"/>
              <a:gd name="connsiteX83" fmla="*/ 771245 w 987822"/>
              <a:gd name="connsiteY83" fmla="*/ 1419726 h 1600200"/>
              <a:gd name="connsiteX84" fmla="*/ 915624 w 987822"/>
              <a:gd name="connsiteY84" fmla="*/ 1383632 h 1600200"/>
              <a:gd name="connsiteX85" fmla="*/ 963750 w 987822"/>
              <a:gd name="connsiteY85" fmla="*/ 1311442 h 1600200"/>
              <a:gd name="connsiteX86" fmla="*/ 927656 w 987822"/>
              <a:gd name="connsiteY86" fmla="*/ 1215190 h 1600200"/>
              <a:gd name="connsiteX87" fmla="*/ 855466 w 987822"/>
              <a:gd name="connsiteY87" fmla="*/ 1191126 h 1600200"/>
              <a:gd name="connsiteX88" fmla="*/ 771245 w 987822"/>
              <a:gd name="connsiteY88" fmla="*/ 1167063 h 1600200"/>
              <a:gd name="connsiteX89" fmla="*/ 687024 w 987822"/>
              <a:gd name="connsiteY89" fmla="*/ 1155032 h 1600200"/>
              <a:gd name="connsiteX90" fmla="*/ 506550 w 987822"/>
              <a:gd name="connsiteY90" fmla="*/ 1167063 h 1600200"/>
              <a:gd name="connsiteX91" fmla="*/ 410298 w 987822"/>
              <a:gd name="connsiteY91" fmla="*/ 1191126 h 1600200"/>
              <a:gd name="connsiteX92" fmla="*/ 362171 w 987822"/>
              <a:gd name="connsiteY92" fmla="*/ 1203158 h 1600200"/>
              <a:gd name="connsiteX93" fmla="*/ 302013 w 987822"/>
              <a:gd name="connsiteY93" fmla="*/ 1215190 h 1600200"/>
              <a:gd name="connsiteX94" fmla="*/ 157634 w 987822"/>
              <a:gd name="connsiteY94" fmla="*/ 1287379 h 1600200"/>
              <a:gd name="connsiteX95" fmla="*/ 121540 w 987822"/>
              <a:gd name="connsiteY95" fmla="*/ 1311442 h 1600200"/>
              <a:gd name="connsiteX96" fmla="*/ 97477 w 987822"/>
              <a:gd name="connsiteY96" fmla="*/ 1347537 h 1600200"/>
              <a:gd name="connsiteX97" fmla="*/ 37319 w 987822"/>
              <a:gd name="connsiteY97" fmla="*/ 1395663 h 1600200"/>
              <a:gd name="connsiteX98" fmla="*/ 13256 w 987822"/>
              <a:gd name="connsiteY98" fmla="*/ 1467853 h 1600200"/>
              <a:gd name="connsiteX99" fmla="*/ 1224 w 987822"/>
              <a:gd name="connsiteY99" fmla="*/ 1503948 h 1600200"/>
              <a:gd name="connsiteX100" fmla="*/ 25287 w 987822"/>
              <a:gd name="connsiteY100" fmla="*/ 1540042 h 1600200"/>
              <a:gd name="connsiteX101" fmla="*/ 97477 w 987822"/>
              <a:gd name="connsiteY101" fmla="*/ 1564105 h 1600200"/>
              <a:gd name="connsiteX102" fmla="*/ 229824 w 987822"/>
              <a:gd name="connsiteY102" fmla="*/ 1588169 h 1600200"/>
              <a:gd name="connsiteX103" fmla="*/ 314045 w 987822"/>
              <a:gd name="connsiteY103" fmla="*/ 1600200 h 1600200"/>
              <a:gd name="connsiteX104" fmla="*/ 590771 w 987822"/>
              <a:gd name="connsiteY104" fmla="*/ 1600200 h 1600200"/>
              <a:gd name="connsiteX105" fmla="*/ 843434 w 987822"/>
              <a:gd name="connsiteY105" fmla="*/ 1588169 h 1600200"/>
              <a:gd name="connsiteX106" fmla="*/ 927656 w 987822"/>
              <a:gd name="connsiteY106" fmla="*/ 1564105 h 1600200"/>
              <a:gd name="connsiteX107" fmla="*/ 963750 w 987822"/>
              <a:gd name="connsiteY107" fmla="*/ 1540042 h 1600200"/>
              <a:gd name="connsiteX108" fmla="*/ 975782 w 987822"/>
              <a:gd name="connsiteY108" fmla="*/ 1503948 h 1600200"/>
              <a:gd name="connsiteX109" fmla="*/ 879529 w 987822"/>
              <a:gd name="connsiteY109" fmla="*/ 1455821 h 1600200"/>
              <a:gd name="connsiteX110" fmla="*/ 843434 w 987822"/>
              <a:gd name="connsiteY110" fmla="*/ 1443790 h 1600200"/>
              <a:gd name="connsiteX111" fmla="*/ 711087 w 987822"/>
              <a:gd name="connsiteY111" fmla="*/ 1455821 h 1600200"/>
              <a:gd name="connsiteX112" fmla="*/ 650929 w 987822"/>
              <a:gd name="connsiteY112" fmla="*/ 1443790 h 1600200"/>
              <a:gd name="connsiteX113" fmla="*/ 494519 w 987822"/>
              <a:gd name="connsiteY113" fmla="*/ 1431758 h 1600200"/>
              <a:gd name="connsiteX114" fmla="*/ 398266 w 987822"/>
              <a:gd name="connsiteY114" fmla="*/ 1443790 h 1600200"/>
              <a:gd name="connsiteX115" fmla="*/ 289982 w 987822"/>
              <a:gd name="connsiteY115" fmla="*/ 1455821 h 1600200"/>
              <a:gd name="connsiteX116" fmla="*/ 205761 w 987822"/>
              <a:gd name="connsiteY116" fmla="*/ 1467853 h 1600200"/>
              <a:gd name="connsiteX117" fmla="*/ 97477 w 987822"/>
              <a:gd name="connsiteY117" fmla="*/ 1503948 h 1600200"/>
              <a:gd name="connsiteX118" fmla="*/ 61382 w 987822"/>
              <a:gd name="connsiteY118" fmla="*/ 1515979 h 1600200"/>
              <a:gd name="connsiteX119" fmla="*/ 1224 w 987822"/>
              <a:gd name="connsiteY119" fmla="*/ 155207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987822" h="1600200">
                <a:moveTo>
                  <a:pt x="37319" y="108284"/>
                </a:moveTo>
                <a:cubicBezTo>
                  <a:pt x="43383" y="118391"/>
                  <a:pt x="74275" y="180904"/>
                  <a:pt x="97477" y="192505"/>
                </a:cubicBezTo>
                <a:cubicBezTo>
                  <a:pt x="120164" y="203849"/>
                  <a:pt x="145603" y="208548"/>
                  <a:pt x="169666" y="216569"/>
                </a:cubicBezTo>
                <a:lnTo>
                  <a:pt x="241856" y="240632"/>
                </a:lnTo>
                <a:cubicBezTo>
                  <a:pt x="272777" y="250939"/>
                  <a:pt x="292847" y="258653"/>
                  <a:pt x="326077" y="264695"/>
                </a:cubicBezTo>
                <a:cubicBezTo>
                  <a:pt x="353978" y="269768"/>
                  <a:pt x="382224" y="272716"/>
                  <a:pt x="410298" y="276726"/>
                </a:cubicBezTo>
                <a:cubicBezTo>
                  <a:pt x="495182" y="272259"/>
                  <a:pt x="710273" y="262370"/>
                  <a:pt x="807340" y="252663"/>
                </a:cubicBezTo>
                <a:cubicBezTo>
                  <a:pt x="838137" y="249583"/>
                  <a:pt x="907215" y="235095"/>
                  <a:pt x="939687" y="228600"/>
                </a:cubicBezTo>
                <a:cubicBezTo>
                  <a:pt x="951719" y="220579"/>
                  <a:pt x="966749" y="215829"/>
                  <a:pt x="975782" y="204537"/>
                </a:cubicBezTo>
                <a:cubicBezTo>
                  <a:pt x="1000938" y="173091"/>
                  <a:pt x="981614" y="123049"/>
                  <a:pt x="963750" y="96253"/>
                </a:cubicBezTo>
                <a:cubicBezTo>
                  <a:pt x="955729" y="84221"/>
                  <a:pt x="950978" y="69191"/>
                  <a:pt x="939687" y="60158"/>
                </a:cubicBezTo>
                <a:cubicBezTo>
                  <a:pt x="929784" y="52235"/>
                  <a:pt x="914936" y="53798"/>
                  <a:pt x="903592" y="48126"/>
                </a:cubicBezTo>
                <a:cubicBezTo>
                  <a:pt x="890659" y="41659"/>
                  <a:pt x="881037" y="29140"/>
                  <a:pt x="867498" y="24063"/>
                </a:cubicBezTo>
                <a:cubicBezTo>
                  <a:pt x="848350" y="16883"/>
                  <a:pt x="827760" y="13136"/>
                  <a:pt x="807340" y="12032"/>
                </a:cubicBezTo>
                <a:cubicBezTo>
                  <a:pt x="679128" y="5102"/>
                  <a:pt x="550666" y="4011"/>
                  <a:pt x="422329" y="0"/>
                </a:cubicBezTo>
                <a:cubicBezTo>
                  <a:pt x="354150" y="4011"/>
                  <a:pt x="285671" y="4490"/>
                  <a:pt x="217792" y="12032"/>
                </a:cubicBezTo>
                <a:cubicBezTo>
                  <a:pt x="177143" y="16549"/>
                  <a:pt x="136277" y="23162"/>
                  <a:pt x="97477" y="36095"/>
                </a:cubicBezTo>
                <a:lnTo>
                  <a:pt x="25287" y="60158"/>
                </a:lnTo>
                <a:cubicBezTo>
                  <a:pt x="17266" y="72190"/>
                  <a:pt x="3017" y="81904"/>
                  <a:pt x="1224" y="96253"/>
                </a:cubicBezTo>
                <a:cubicBezTo>
                  <a:pt x="-1312" y="116545"/>
                  <a:pt x="7875" y="136682"/>
                  <a:pt x="13256" y="156411"/>
                </a:cubicBezTo>
                <a:cubicBezTo>
                  <a:pt x="33081" y="229102"/>
                  <a:pt x="28272" y="215030"/>
                  <a:pt x="61382" y="264695"/>
                </a:cubicBezTo>
                <a:cubicBezTo>
                  <a:pt x="82276" y="327380"/>
                  <a:pt x="59726" y="277665"/>
                  <a:pt x="97477" y="324853"/>
                </a:cubicBezTo>
                <a:cubicBezTo>
                  <a:pt x="106510" y="336144"/>
                  <a:pt x="110658" y="351426"/>
                  <a:pt x="121540" y="360948"/>
                </a:cubicBezTo>
                <a:cubicBezTo>
                  <a:pt x="143305" y="379992"/>
                  <a:pt x="169666" y="393032"/>
                  <a:pt x="193729" y="409074"/>
                </a:cubicBezTo>
                <a:cubicBezTo>
                  <a:pt x="205761" y="417095"/>
                  <a:pt x="216106" y="428564"/>
                  <a:pt x="229824" y="433137"/>
                </a:cubicBezTo>
                <a:lnTo>
                  <a:pt x="302013" y="457200"/>
                </a:lnTo>
                <a:cubicBezTo>
                  <a:pt x="314045" y="461211"/>
                  <a:pt x="327555" y="462197"/>
                  <a:pt x="338108" y="469232"/>
                </a:cubicBezTo>
                <a:cubicBezTo>
                  <a:pt x="350140" y="477253"/>
                  <a:pt x="360989" y="487422"/>
                  <a:pt x="374203" y="493295"/>
                </a:cubicBezTo>
                <a:cubicBezTo>
                  <a:pt x="397382" y="503597"/>
                  <a:pt x="425287" y="503288"/>
                  <a:pt x="446392" y="517358"/>
                </a:cubicBezTo>
                <a:cubicBezTo>
                  <a:pt x="458424" y="525379"/>
                  <a:pt x="469196" y="535725"/>
                  <a:pt x="482487" y="541421"/>
                </a:cubicBezTo>
                <a:cubicBezTo>
                  <a:pt x="497686" y="547935"/>
                  <a:pt x="514775" y="548701"/>
                  <a:pt x="530613" y="553453"/>
                </a:cubicBezTo>
                <a:cubicBezTo>
                  <a:pt x="530658" y="553467"/>
                  <a:pt x="620828" y="583525"/>
                  <a:pt x="638898" y="589548"/>
                </a:cubicBezTo>
                <a:lnTo>
                  <a:pt x="674992" y="601579"/>
                </a:lnTo>
                <a:lnTo>
                  <a:pt x="711087" y="613611"/>
                </a:lnTo>
                <a:cubicBezTo>
                  <a:pt x="723119" y="605590"/>
                  <a:pt x="734248" y="596015"/>
                  <a:pt x="747182" y="589548"/>
                </a:cubicBezTo>
                <a:cubicBezTo>
                  <a:pt x="758526" y="583876"/>
                  <a:pt x="772190" y="583675"/>
                  <a:pt x="783277" y="577516"/>
                </a:cubicBezTo>
                <a:cubicBezTo>
                  <a:pt x="907390" y="508564"/>
                  <a:pt x="809887" y="544583"/>
                  <a:pt x="891561" y="517358"/>
                </a:cubicBezTo>
                <a:cubicBezTo>
                  <a:pt x="899582" y="505326"/>
                  <a:pt x="909157" y="494197"/>
                  <a:pt x="915624" y="481263"/>
                </a:cubicBezTo>
                <a:cubicBezTo>
                  <a:pt x="965437" y="381637"/>
                  <a:pt x="882757" y="512518"/>
                  <a:pt x="951719" y="409074"/>
                </a:cubicBezTo>
                <a:cubicBezTo>
                  <a:pt x="834257" y="291612"/>
                  <a:pt x="926321" y="366084"/>
                  <a:pt x="566708" y="385011"/>
                </a:cubicBezTo>
                <a:cubicBezTo>
                  <a:pt x="530441" y="386920"/>
                  <a:pt x="494436" y="392345"/>
                  <a:pt x="458424" y="397042"/>
                </a:cubicBezTo>
                <a:cubicBezTo>
                  <a:pt x="450312" y="398100"/>
                  <a:pt x="280491" y="419319"/>
                  <a:pt x="229824" y="433137"/>
                </a:cubicBezTo>
                <a:cubicBezTo>
                  <a:pt x="205353" y="439811"/>
                  <a:pt x="157634" y="457200"/>
                  <a:pt x="157634" y="457200"/>
                </a:cubicBezTo>
                <a:cubicBezTo>
                  <a:pt x="133571" y="473242"/>
                  <a:pt x="105894" y="484876"/>
                  <a:pt x="85445" y="505326"/>
                </a:cubicBezTo>
                <a:cubicBezTo>
                  <a:pt x="27344" y="563429"/>
                  <a:pt x="98030" y="489595"/>
                  <a:pt x="37319" y="565484"/>
                </a:cubicBezTo>
                <a:cubicBezTo>
                  <a:pt x="30233" y="574342"/>
                  <a:pt x="21277" y="581527"/>
                  <a:pt x="13256" y="589548"/>
                </a:cubicBezTo>
                <a:cubicBezTo>
                  <a:pt x="-5178" y="663282"/>
                  <a:pt x="-3643" y="632530"/>
                  <a:pt x="13256" y="733926"/>
                </a:cubicBezTo>
                <a:cubicBezTo>
                  <a:pt x="15974" y="750237"/>
                  <a:pt x="20744" y="766153"/>
                  <a:pt x="25287" y="782053"/>
                </a:cubicBezTo>
                <a:cubicBezTo>
                  <a:pt x="37390" y="824414"/>
                  <a:pt x="50977" y="855869"/>
                  <a:pt x="85445" y="890337"/>
                </a:cubicBezTo>
                <a:cubicBezTo>
                  <a:pt x="97477" y="902369"/>
                  <a:pt x="106767" y="917990"/>
                  <a:pt x="121540" y="926432"/>
                </a:cubicBezTo>
                <a:cubicBezTo>
                  <a:pt x="135897" y="934636"/>
                  <a:pt x="153828" y="933712"/>
                  <a:pt x="169666" y="938463"/>
                </a:cubicBezTo>
                <a:cubicBezTo>
                  <a:pt x="231046" y="956877"/>
                  <a:pt x="234522" y="963466"/>
                  <a:pt x="289982" y="974558"/>
                </a:cubicBezTo>
                <a:cubicBezTo>
                  <a:pt x="313903" y="979342"/>
                  <a:pt x="338250" y="981806"/>
                  <a:pt x="362171" y="986590"/>
                </a:cubicBezTo>
                <a:cubicBezTo>
                  <a:pt x="399950" y="994146"/>
                  <a:pt x="411983" y="999183"/>
                  <a:pt x="446392" y="1010653"/>
                </a:cubicBezTo>
                <a:cubicBezTo>
                  <a:pt x="494518" y="1006642"/>
                  <a:pt x="543135" y="1006560"/>
                  <a:pt x="590771" y="998621"/>
                </a:cubicBezTo>
                <a:cubicBezTo>
                  <a:pt x="615791" y="994451"/>
                  <a:pt x="637684" y="976665"/>
                  <a:pt x="662961" y="974558"/>
                </a:cubicBezTo>
                <a:lnTo>
                  <a:pt x="807340" y="962526"/>
                </a:lnTo>
                <a:cubicBezTo>
                  <a:pt x="823382" y="958516"/>
                  <a:pt x="839628" y="955246"/>
                  <a:pt x="855466" y="950495"/>
                </a:cubicBezTo>
                <a:cubicBezTo>
                  <a:pt x="879761" y="943207"/>
                  <a:pt x="927656" y="926432"/>
                  <a:pt x="927656" y="926432"/>
                </a:cubicBezTo>
                <a:cubicBezTo>
                  <a:pt x="931666" y="910390"/>
                  <a:pt x="936100" y="894447"/>
                  <a:pt x="939687" y="878305"/>
                </a:cubicBezTo>
                <a:cubicBezTo>
                  <a:pt x="949856" y="832545"/>
                  <a:pt x="963011" y="792606"/>
                  <a:pt x="939687" y="745958"/>
                </a:cubicBezTo>
                <a:cubicBezTo>
                  <a:pt x="933220" y="733024"/>
                  <a:pt x="916526" y="728362"/>
                  <a:pt x="903592" y="721895"/>
                </a:cubicBezTo>
                <a:cubicBezTo>
                  <a:pt x="892249" y="716223"/>
                  <a:pt x="879802" y="712939"/>
                  <a:pt x="867498" y="709863"/>
                </a:cubicBezTo>
                <a:cubicBezTo>
                  <a:pt x="788263" y="690054"/>
                  <a:pt x="745395" y="693067"/>
                  <a:pt x="650929" y="685800"/>
                </a:cubicBezTo>
                <a:cubicBezTo>
                  <a:pt x="630876" y="689811"/>
                  <a:pt x="610983" y="694722"/>
                  <a:pt x="590771" y="697832"/>
                </a:cubicBezTo>
                <a:cubicBezTo>
                  <a:pt x="420758" y="723988"/>
                  <a:pt x="563801" y="696173"/>
                  <a:pt x="422329" y="721895"/>
                </a:cubicBezTo>
                <a:cubicBezTo>
                  <a:pt x="402209" y="725553"/>
                  <a:pt x="381900" y="728545"/>
                  <a:pt x="362171" y="733926"/>
                </a:cubicBezTo>
                <a:cubicBezTo>
                  <a:pt x="337700" y="740600"/>
                  <a:pt x="314045" y="749969"/>
                  <a:pt x="289982" y="757990"/>
                </a:cubicBezTo>
                <a:cubicBezTo>
                  <a:pt x="277950" y="762001"/>
                  <a:pt x="265231" y="764349"/>
                  <a:pt x="253887" y="770021"/>
                </a:cubicBezTo>
                <a:cubicBezTo>
                  <a:pt x="215909" y="789010"/>
                  <a:pt x="162610" y="813172"/>
                  <a:pt x="133571" y="842211"/>
                </a:cubicBezTo>
                <a:lnTo>
                  <a:pt x="73413" y="902369"/>
                </a:lnTo>
                <a:cubicBezTo>
                  <a:pt x="36616" y="1012763"/>
                  <a:pt x="98125" y="840915"/>
                  <a:pt x="25287" y="986590"/>
                </a:cubicBezTo>
                <a:cubicBezTo>
                  <a:pt x="13944" y="1009277"/>
                  <a:pt x="1224" y="1058779"/>
                  <a:pt x="1224" y="1058779"/>
                </a:cubicBezTo>
                <a:cubicBezTo>
                  <a:pt x="5235" y="1086853"/>
                  <a:pt x="7694" y="1115192"/>
                  <a:pt x="13256" y="1143000"/>
                </a:cubicBezTo>
                <a:cubicBezTo>
                  <a:pt x="15743" y="1155436"/>
                  <a:pt x="17501" y="1169084"/>
                  <a:pt x="25287" y="1179095"/>
                </a:cubicBezTo>
                <a:cubicBezTo>
                  <a:pt x="45572" y="1205176"/>
                  <a:pt x="95563" y="1256343"/>
                  <a:pt x="133571" y="1275348"/>
                </a:cubicBezTo>
                <a:cubicBezTo>
                  <a:pt x="144914" y="1281020"/>
                  <a:pt x="157634" y="1283369"/>
                  <a:pt x="169666" y="1287379"/>
                </a:cubicBezTo>
                <a:cubicBezTo>
                  <a:pt x="275850" y="1358167"/>
                  <a:pt x="106120" y="1249588"/>
                  <a:pt x="277950" y="1335505"/>
                </a:cubicBezTo>
                <a:cubicBezTo>
                  <a:pt x="293992" y="1343526"/>
                  <a:pt x="309283" y="1353271"/>
                  <a:pt x="326077" y="1359569"/>
                </a:cubicBezTo>
                <a:cubicBezTo>
                  <a:pt x="360936" y="1372641"/>
                  <a:pt x="412380" y="1376074"/>
                  <a:pt x="446392" y="1383632"/>
                </a:cubicBezTo>
                <a:cubicBezTo>
                  <a:pt x="458772" y="1386383"/>
                  <a:pt x="470051" y="1393176"/>
                  <a:pt x="482487" y="1395663"/>
                </a:cubicBezTo>
                <a:cubicBezTo>
                  <a:pt x="510295" y="1401225"/>
                  <a:pt x="538634" y="1403684"/>
                  <a:pt x="566708" y="1407695"/>
                </a:cubicBezTo>
                <a:cubicBezTo>
                  <a:pt x="590771" y="1403684"/>
                  <a:pt x="614503" y="1395663"/>
                  <a:pt x="638898" y="1395663"/>
                </a:cubicBezTo>
                <a:cubicBezTo>
                  <a:pt x="654284" y="1395663"/>
                  <a:pt x="751691" y="1415815"/>
                  <a:pt x="771245" y="1419726"/>
                </a:cubicBezTo>
                <a:cubicBezTo>
                  <a:pt x="817033" y="1414639"/>
                  <a:pt x="879918" y="1424439"/>
                  <a:pt x="915624" y="1383632"/>
                </a:cubicBezTo>
                <a:cubicBezTo>
                  <a:pt x="934668" y="1361867"/>
                  <a:pt x="963750" y="1311442"/>
                  <a:pt x="963750" y="1311442"/>
                </a:cubicBezTo>
                <a:cubicBezTo>
                  <a:pt x="958897" y="1287177"/>
                  <a:pt x="955982" y="1232894"/>
                  <a:pt x="927656" y="1215190"/>
                </a:cubicBezTo>
                <a:cubicBezTo>
                  <a:pt x="906146" y="1201747"/>
                  <a:pt x="879529" y="1199147"/>
                  <a:pt x="855466" y="1191126"/>
                </a:cubicBezTo>
                <a:cubicBezTo>
                  <a:pt x="824550" y="1180821"/>
                  <a:pt x="804469" y="1173104"/>
                  <a:pt x="771245" y="1167063"/>
                </a:cubicBezTo>
                <a:cubicBezTo>
                  <a:pt x="743344" y="1161990"/>
                  <a:pt x="715098" y="1159042"/>
                  <a:pt x="687024" y="1155032"/>
                </a:cubicBezTo>
                <a:cubicBezTo>
                  <a:pt x="626866" y="1159042"/>
                  <a:pt x="566542" y="1161064"/>
                  <a:pt x="506550" y="1167063"/>
                </a:cubicBezTo>
                <a:cubicBezTo>
                  <a:pt x="450107" y="1172707"/>
                  <a:pt x="455776" y="1178132"/>
                  <a:pt x="410298" y="1191126"/>
                </a:cubicBezTo>
                <a:cubicBezTo>
                  <a:pt x="394398" y="1195669"/>
                  <a:pt x="378313" y="1199571"/>
                  <a:pt x="362171" y="1203158"/>
                </a:cubicBezTo>
                <a:cubicBezTo>
                  <a:pt x="342208" y="1207594"/>
                  <a:pt x="321742" y="1209809"/>
                  <a:pt x="302013" y="1215190"/>
                </a:cubicBezTo>
                <a:cubicBezTo>
                  <a:pt x="217715" y="1238180"/>
                  <a:pt x="233452" y="1236834"/>
                  <a:pt x="157634" y="1287379"/>
                </a:cubicBezTo>
                <a:lnTo>
                  <a:pt x="121540" y="1311442"/>
                </a:lnTo>
                <a:cubicBezTo>
                  <a:pt x="113519" y="1323474"/>
                  <a:pt x="106510" y="1336246"/>
                  <a:pt x="97477" y="1347537"/>
                </a:cubicBezTo>
                <a:cubicBezTo>
                  <a:pt x="77885" y="1372026"/>
                  <a:pt x="64116" y="1377798"/>
                  <a:pt x="37319" y="1395663"/>
                </a:cubicBezTo>
                <a:lnTo>
                  <a:pt x="13256" y="1467853"/>
                </a:lnTo>
                <a:lnTo>
                  <a:pt x="1224" y="1503948"/>
                </a:lnTo>
                <a:cubicBezTo>
                  <a:pt x="9245" y="1515979"/>
                  <a:pt x="13025" y="1532378"/>
                  <a:pt x="25287" y="1540042"/>
                </a:cubicBezTo>
                <a:cubicBezTo>
                  <a:pt x="46797" y="1553485"/>
                  <a:pt x="73414" y="1556084"/>
                  <a:pt x="97477" y="1564105"/>
                </a:cubicBezTo>
                <a:cubicBezTo>
                  <a:pt x="166028" y="1586956"/>
                  <a:pt x="116442" y="1573051"/>
                  <a:pt x="229824" y="1588169"/>
                </a:cubicBezTo>
                <a:lnTo>
                  <a:pt x="314045" y="1600200"/>
                </a:lnTo>
                <a:cubicBezTo>
                  <a:pt x="801324" y="1562719"/>
                  <a:pt x="194372" y="1600200"/>
                  <a:pt x="590771" y="1600200"/>
                </a:cubicBezTo>
                <a:cubicBezTo>
                  <a:pt x="675087" y="1600200"/>
                  <a:pt x="759213" y="1592179"/>
                  <a:pt x="843434" y="1588169"/>
                </a:cubicBezTo>
                <a:cubicBezTo>
                  <a:pt x="858855" y="1584314"/>
                  <a:pt x="910394" y="1572736"/>
                  <a:pt x="927656" y="1564105"/>
                </a:cubicBezTo>
                <a:cubicBezTo>
                  <a:pt x="940589" y="1557638"/>
                  <a:pt x="951719" y="1548063"/>
                  <a:pt x="963750" y="1540042"/>
                </a:cubicBezTo>
                <a:cubicBezTo>
                  <a:pt x="967761" y="1528011"/>
                  <a:pt x="978269" y="1516384"/>
                  <a:pt x="975782" y="1503948"/>
                </a:cubicBezTo>
                <a:cubicBezTo>
                  <a:pt x="969782" y="1473947"/>
                  <a:pt x="881986" y="1456640"/>
                  <a:pt x="879529" y="1455821"/>
                </a:cubicBezTo>
                <a:lnTo>
                  <a:pt x="843434" y="1443790"/>
                </a:lnTo>
                <a:cubicBezTo>
                  <a:pt x="799318" y="1447800"/>
                  <a:pt x="755385" y="1455821"/>
                  <a:pt x="711087" y="1455821"/>
                </a:cubicBezTo>
                <a:cubicBezTo>
                  <a:pt x="690637" y="1455821"/>
                  <a:pt x="671254" y="1446048"/>
                  <a:pt x="650929" y="1443790"/>
                </a:cubicBezTo>
                <a:cubicBezTo>
                  <a:pt x="598958" y="1438015"/>
                  <a:pt x="546656" y="1435769"/>
                  <a:pt x="494519" y="1431758"/>
                </a:cubicBezTo>
                <a:lnTo>
                  <a:pt x="398266" y="1443790"/>
                </a:lnTo>
                <a:lnTo>
                  <a:pt x="289982" y="1455821"/>
                </a:lnTo>
                <a:cubicBezTo>
                  <a:pt x="261842" y="1459338"/>
                  <a:pt x="233835" y="1463842"/>
                  <a:pt x="205761" y="1467853"/>
                </a:cubicBezTo>
                <a:lnTo>
                  <a:pt x="97477" y="1503948"/>
                </a:lnTo>
                <a:lnTo>
                  <a:pt x="61382" y="1515979"/>
                </a:lnTo>
                <a:cubicBezTo>
                  <a:pt x="17825" y="1545016"/>
                  <a:pt x="38220" y="1533575"/>
                  <a:pt x="1224" y="1552074"/>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8" name="Oval 17">
            <a:extLst>
              <a:ext uri="{FF2B5EF4-FFF2-40B4-BE49-F238E27FC236}">
                <a16:creationId xmlns:a16="http://schemas.microsoft.com/office/drawing/2014/main" id="{8DCA2180-4E2E-7C9E-F269-A0AEDDABB338}"/>
              </a:ext>
            </a:extLst>
          </p:cNvPr>
          <p:cNvSpPr/>
          <p:nvPr/>
        </p:nvSpPr>
        <p:spPr>
          <a:xfrm>
            <a:off x="3432601" y="3812260"/>
            <a:ext cx="164763" cy="15944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767D3091-A983-A8BD-E1CE-076AEFD31667}"/>
              </a:ext>
            </a:extLst>
          </p:cNvPr>
          <p:cNvSpPr txBox="1"/>
          <p:nvPr/>
        </p:nvSpPr>
        <p:spPr>
          <a:xfrm>
            <a:off x="4837366" y="4491272"/>
            <a:ext cx="1731756" cy="369332"/>
          </a:xfrm>
          <a:prstGeom prst="rect">
            <a:avLst/>
          </a:prstGeom>
          <a:noFill/>
        </p:spPr>
        <p:txBody>
          <a:bodyPr wrap="none" rtlCol="0">
            <a:spAutoFit/>
          </a:bodyPr>
          <a:lstStyle/>
          <a:p>
            <a:r>
              <a:rPr lang="en-US" dirty="0"/>
              <a:t>Water Sample in</a:t>
            </a:r>
          </a:p>
        </p:txBody>
      </p:sp>
      <p:sp>
        <p:nvSpPr>
          <p:cNvPr id="20" name="Down Arrow 19">
            <a:extLst>
              <a:ext uri="{FF2B5EF4-FFF2-40B4-BE49-F238E27FC236}">
                <a16:creationId xmlns:a16="http://schemas.microsoft.com/office/drawing/2014/main" id="{DAA9F90B-A8DE-2BE8-3D81-3CD6EDA55A83}"/>
              </a:ext>
            </a:extLst>
          </p:cNvPr>
          <p:cNvSpPr/>
          <p:nvPr/>
        </p:nvSpPr>
        <p:spPr>
          <a:xfrm>
            <a:off x="3751194" y="1534708"/>
            <a:ext cx="250830" cy="260468"/>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ounded Rectangle 20">
            <a:extLst>
              <a:ext uri="{FF2B5EF4-FFF2-40B4-BE49-F238E27FC236}">
                <a16:creationId xmlns:a16="http://schemas.microsoft.com/office/drawing/2014/main" id="{1788D41D-D1A2-80E3-83B1-FB4EA7981837}"/>
              </a:ext>
            </a:extLst>
          </p:cNvPr>
          <p:cNvSpPr/>
          <p:nvPr/>
        </p:nvSpPr>
        <p:spPr>
          <a:xfrm>
            <a:off x="3773470" y="4812772"/>
            <a:ext cx="210283" cy="224882"/>
          </a:xfrm>
          <a:prstGeom prst="round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a:extLst>
              <a:ext uri="{FF2B5EF4-FFF2-40B4-BE49-F238E27FC236}">
                <a16:creationId xmlns:a16="http://schemas.microsoft.com/office/drawing/2014/main" id="{D0EBB22D-6021-1B8D-0079-EE7CB8E1BE95}"/>
              </a:ext>
            </a:extLst>
          </p:cNvPr>
          <p:cNvSpPr/>
          <p:nvPr/>
        </p:nvSpPr>
        <p:spPr>
          <a:xfrm>
            <a:off x="3780096" y="5329189"/>
            <a:ext cx="210283" cy="186626"/>
          </a:xfrm>
          <a:prstGeom prst="round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Left Arrow 22">
            <a:extLst>
              <a:ext uri="{FF2B5EF4-FFF2-40B4-BE49-F238E27FC236}">
                <a16:creationId xmlns:a16="http://schemas.microsoft.com/office/drawing/2014/main" id="{45060E0C-A1C4-9609-D601-22602E80D5C8}"/>
              </a:ext>
            </a:extLst>
          </p:cNvPr>
          <p:cNvSpPr/>
          <p:nvPr/>
        </p:nvSpPr>
        <p:spPr>
          <a:xfrm>
            <a:off x="3983753" y="4759502"/>
            <a:ext cx="1239253" cy="120316"/>
          </a:xfrm>
          <a:prstGeom prst="leftArrow">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Left Arrow 23">
            <a:extLst>
              <a:ext uri="{FF2B5EF4-FFF2-40B4-BE49-F238E27FC236}">
                <a16:creationId xmlns:a16="http://schemas.microsoft.com/office/drawing/2014/main" id="{21BF4C92-043B-6A43-ABD8-3088FDDCFC9B}"/>
              </a:ext>
            </a:extLst>
          </p:cNvPr>
          <p:cNvSpPr/>
          <p:nvPr/>
        </p:nvSpPr>
        <p:spPr>
          <a:xfrm>
            <a:off x="2662430" y="4927741"/>
            <a:ext cx="1239253" cy="120316"/>
          </a:xfrm>
          <a:prstGeom prst="leftArrow">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Left Arrow 24">
            <a:extLst>
              <a:ext uri="{FF2B5EF4-FFF2-40B4-BE49-F238E27FC236}">
                <a16:creationId xmlns:a16="http://schemas.microsoft.com/office/drawing/2014/main" id="{600651EB-FAF0-55CB-91C9-55AA3CEAFBC2}"/>
              </a:ext>
            </a:extLst>
          </p:cNvPr>
          <p:cNvSpPr/>
          <p:nvPr/>
        </p:nvSpPr>
        <p:spPr>
          <a:xfrm flipH="1">
            <a:off x="2414853" y="5447150"/>
            <a:ext cx="1363581" cy="99073"/>
          </a:xfrm>
          <a:prstGeom prst="leftArrow">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Left Arrow 25">
            <a:extLst>
              <a:ext uri="{FF2B5EF4-FFF2-40B4-BE49-F238E27FC236}">
                <a16:creationId xmlns:a16="http://schemas.microsoft.com/office/drawing/2014/main" id="{55C26EAD-34FC-6138-6B1B-E03BA0F77722}"/>
              </a:ext>
            </a:extLst>
          </p:cNvPr>
          <p:cNvSpPr/>
          <p:nvPr/>
        </p:nvSpPr>
        <p:spPr>
          <a:xfrm flipH="1">
            <a:off x="3966201" y="5292155"/>
            <a:ext cx="1363581" cy="99073"/>
          </a:xfrm>
          <a:prstGeom prst="leftArrow">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a:extLst>
              <a:ext uri="{FF2B5EF4-FFF2-40B4-BE49-F238E27FC236}">
                <a16:creationId xmlns:a16="http://schemas.microsoft.com/office/drawing/2014/main" id="{9099D52F-9A75-FA5E-1F42-194082988878}"/>
              </a:ext>
            </a:extLst>
          </p:cNvPr>
          <p:cNvSpPr/>
          <p:nvPr/>
        </p:nvSpPr>
        <p:spPr>
          <a:xfrm>
            <a:off x="1544289" y="4603297"/>
            <a:ext cx="1111516" cy="1075562"/>
          </a:xfrm>
          <a:prstGeom prst="ellips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F8CFDCC6-6794-9968-3EF2-769F40A9423B}"/>
              </a:ext>
            </a:extLst>
          </p:cNvPr>
          <p:cNvSpPr txBox="1"/>
          <p:nvPr/>
        </p:nvSpPr>
        <p:spPr>
          <a:xfrm>
            <a:off x="1607711" y="4842786"/>
            <a:ext cx="970394" cy="584775"/>
          </a:xfrm>
          <a:prstGeom prst="rect">
            <a:avLst/>
          </a:prstGeom>
          <a:noFill/>
        </p:spPr>
        <p:txBody>
          <a:bodyPr wrap="none" rtlCol="0">
            <a:spAutoFit/>
          </a:bodyPr>
          <a:lstStyle/>
          <a:p>
            <a:pPr algn="ctr"/>
            <a:r>
              <a:rPr lang="en-US" sz="1600" dirty="0">
                <a:solidFill>
                  <a:schemeClr val="bg1"/>
                </a:solidFill>
              </a:rPr>
              <a:t>Sample </a:t>
            </a:r>
          </a:p>
          <a:p>
            <a:pPr algn="ctr"/>
            <a:r>
              <a:rPr lang="en-US" sz="1600" dirty="0">
                <a:solidFill>
                  <a:schemeClr val="bg1"/>
                </a:solidFill>
              </a:rPr>
              <a:t>Filtration</a:t>
            </a:r>
          </a:p>
        </p:txBody>
      </p:sp>
      <p:sp>
        <p:nvSpPr>
          <p:cNvPr id="29" name="Rectangle 28">
            <a:extLst>
              <a:ext uri="{FF2B5EF4-FFF2-40B4-BE49-F238E27FC236}">
                <a16:creationId xmlns:a16="http://schemas.microsoft.com/office/drawing/2014/main" id="{4A38B4F6-B61B-5DD2-D1E9-AB030D21F67A}"/>
              </a:ext>
            </a:extLst>
          </p:cNvPr>
          <p:cNvSpPr/>
          <p:nvPr/>
        </p:nvSpPr>
        <p:spPr>
          <a:xfrm>
            <a:off x="3281705" y="1910053"/>
            <a:ext cx="377851" cy="1654989"/>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55FBB006-2278-2CD0-3DE2-2EF37B943D9C}"/>
              </a:ext>
            </a:extLst>
          </p:cNvPr>
          <p:cNvSpPr/>
          <p:nvPr/>
        </p:nvSpPr>
        <p:spPr>
          <a:xfrm>
            <a:off x="3485744" y="3565042"/>
            <a:ext cx="52900" cy="247218"/>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F78DA594-8446-1C47-4F6F-C109F199B1BF}"/>
              </a:ext>
            </a:extLst>
          </p:cNvPr>
          <p:cNvSpPr txBox="1"/>
          <p:nvPr/>
        </p:nvSpPr>
        <p:spPr>
          <a:xfrm rot="5400000">
            <a:off x="3014903" y="2670092"/>
            <a:ext cx="1780359" cy="307777"/>
          </a:xfrm>
          <a:prstGeom prst="rect">
            <a:avLst/>
          </a:prstGeom>
          <a:noFill/>
        </p:spPr>
        <p:txBody>
          <a:bodyPr wrap="none" rtlCol="0">
            <a:spAutoFit/>
          </a:bodyPr>
          <a:lstStyle/>
          <a:p>
            <a:r>
              <a:rPr lang="en-US" sz="1400" dirty="0"/>
              <a:t>Valve Sample Position</a:t>
            </a:r>
          </a:p>
        </p:txBody>
      </p:sp>
      <p:sp>
        <p:nvSpPr>
          <p:cNvPr id="32" name="TextBox 31">
            <a:extLst>
              <a:ext uri="{FF2B5EF4-FFF2-40B4-BE49-F238E27FC236}">
                <a16:creationId xmlns:a16="http://schemas.microsoft.com/office/drawing/2014/main" id="{A55BE078-F2B4-06AF-7842-004F66633436}"/>
              </a:ext>
            </a:extLst>
          </p:cNvPr>
          <p:cNvSpPr txBox="1"/>
          <p:nvPr/>
        </p:nvSpPr>
        <p:spPr>
          <a:xfrm rot="5400000">
            <a:off x="2660998" y="2580910"/>
            <a:ext cx="1649491" cy="307777"/>
          </a:xfrm>
          <a:prstGeom prst="rect">
            <a:avLst/>
          </a:prstGeom>
          <a:noFill/>
        </p:spPr>
        <p:txBody>
          <a:bodyPr wrap="none" rtlCol="0">
            <a:spAutoFit/>
          </a:bodyPr>
          <a:lstStyle/>
          <a:p>
            <a:r>
              <a:rPr lang="en-US" sz="1400" dirty="0"/>
              <a:t>Preservative (1.6ml)</a:t>
            </a:r>
          </a:p>
        </p:txBody>
      </p:sp>
      <p:sp>
        <p:nvSpPr>
          <p:cNvPr id="34" name="Rectangle 33">
            <a:extLst>
              <a:ext uri="{FF2B5EF4-FFF2-40B4-BE49-F238E27FC236}">
                <a16:creationId xmlns:a16="http://schemas.microsoft.com/office/drawing/2014/main" id="{4A5382EE-6307-4A18-163B-CAC4C4BCD57C}"/>
              </a:ext>
            </a:extLst>
          </p:cNvPr>
          <p:cNvSpPr/>
          <p:nvPr/>
        </p:nvSpPr>
        <p:spPr>
          <a:xfrm>
            <a:off x="4037756" y="1534708"/>
            <a:ext cx="1974541" cy="194840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5" name="Rectangle 34">
            <a:extLst>
              <a:ext uri="{FF2B5EF4-FFF2-40B4-BE49-F238E27FC236}">
                <a16:creationId xmlns:a16="http://schemas.microsoft.com/office/drawing/2014/main" id="{8793B0DA-1772-3140-021A-10AE0E4C8753}"/>
              </a:ext>
            </a:extLst>
          </p:cNvPr>
          <p:cNvSpPr/>
          <p:nvPr/>
        </p:nvSpPr>
        <p:spPr>
          <a:xfrm>
            <a:off x="4549587" y="2371439"/>
            <a:ext cx="1861881" cy="189050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0" name="TextBox 39">
            <a:extLst>
              <a:ext uri="{FF2B5EF4-FFF2-40B4-BE49-F238E27FC236}">
                <a16:creationId xmlns:a16="http://schemas.microsoft.com/office/drawing/2014/main" id="{17F05B0E-8C05-8FA4-85F0-69D170DF3A37}"/>
              </a:ext>
            </a:extLst>
          </p:cNvPr>
          <p:cNvSpPr txBox="1"/>
          <p:nvPr/>
        </p:nvSpPr>
        <p:spPr>
          <a:xfrm flipH="1">
            <a:off x="618675" y="1346632"/>
            <a:ext cx="432122" cy="584775"/>
          </a:xfrm>
          <a:prstGeom prst="rect">
            <a:avLst/>
          </a:prstGeom>
          <a:noFill/>
        </p:spPr>
        <p:txBody>
          <a:bodyPr wrap="square" rtlCol="0">
            <a:spAutoFit/>
          </a:bodyPr>
          <a:lstStyle/>
          <a:p>
            <a:r>
              <a:rPr lang="en-US" sz="3200" dirty="0"/>
              <a:t>1</a:t>
            </a:r>
          </a:p>
        </p:txBody>
      </p:sp>
      <p:sp>
        <p:nvSpPr>
          <p:cNvPr id="41" name="TextBox 40">
            <a:extLst>
              <a:ext uri="{FF2B5EF4-FFF2-40B4-BE49-F238E27FC236}">
                <a16:creationId xmlns:a16="http://schemas.microsoft.com/office/drawing/2014/main" id="{FFB9ED20-D983-C44F-E81A-54EB8420823E}"/>
              </a:ext>
            </a:extLst>
          </p:cNvPr>
          <p:cNvSpPr txBox="1"/>
          <p:nvPr/>
        </p:nvSpPr>
        <p:spPr>
          <a:xfrm flipH="1">
            <a:off x="6206259" y="1401877"/>
            <a:ext cx="432122" cy="584775"/>
          </a:xfrm>
          <a:prstGeom prst="rect">
            <a:avLst/>
          </a:prstGeom>
          <a:noFill/>
        </p:spPr>
        <p:txBody>
          <a:bodyPr wrap="square" rtlCol="0">
            <a:spAutoFit/>
          </a:bodyPr>
          <a:lstStyle/>
          <a:p>
            <a:r>
              <a:rPr lang="en-US" sz="3200" dirty="0"/>
              <a:t>2</a:t>
            </a:r>
          </a:p>
        </p:txBody>
      </p:sp>
      <p:pic>
        <p:nvPicPr>
          <p:cNvPr id="42" name="Picture 41">
            <a:extLst>
              <a:ext uri="{FF2B5EF4-FFF2-40B4-BE49-F238E27FC236}">
                <a16:creationId xmlns:a16="http://schemas.microsoft.com/office/drawing/2014/main" id="{8F20B272-A3EF-6576-C7CD-4470C69722FC}"/>
              </a:ext>
            </a:extLst>
          </p:cNvPr>
          <p:cNvPicPr>
            <a:picLocks noChangeAspect="1"/>
          </p:cNvPicPr>
          <p:nvPr/>
        </p:nvPicPr>
        <p:blipFill rotWithShape="1">
          <a:blip r:embed="rId4"/>
          <a:srcRect l="27273" t="7084" r="6531" b="8472"/>
          <a:stretch/>
        </p:blipFill>
        <p:spPr>
          <a:xfrm>
            <a:off x="6638381" y="1377613"/>
            <a:ext cx="5123064" cy="5050013"/>
          </a:xfrm>
          <a:prstGeom prst="rect">
            <a:avLst/>
          </a:prstGeom>
        </p:spPr>
      </p:pic>
      <p:sp>
        <p:nvSpPr>
          <p:cNvPr id="43" name="Rectangle 42">
            <a:extLst>
              <a:ext uri="{FF2B5EF4-FFF2-40B4-BE49-F238E27FC236}">
                <a16:creationId xmlns:a16="http://schemas.microsoft.com/office/drawing/2014/main" id="{DD676E96-E2D6-7E8F-6F61-32F55A71A6B3}"/>
              </a:ext>
            </a:extLst>
          </p:cNvPr>
          <p:cNvSpPr/>
          <p:nvPr/>
        </p:nvSpPr>
        <p:spPr>
          <a:xfrm>
            <a:off x="8918666" y="1907135"/>
            <a:ext cx="377851" cy="1654989"/>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E44D8832-96B1-5192-91E4-50D1AD5C976B}"/>
              </a:ext>
            </a:extLst>
          </p:cNvPr>
          <p:cNvSpPr/>
          <p:nvPr/>
        </p:nvSpPr>
        <p:spPr>
          <a:xfrm>
            <a:off x="9095270" y="3562124"/>
            <a:ext cx="52900" cy="247218"/>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ounded Rectangle 44">
            <a:extLst>
              <a:ext uri="{FF2B5EF4-FFF2-40B4-BE49-F238E27FC236}">
                <a16:creationId xmlns:a16="http://schemas.microsoft.com/office/drawing/2014/main" id="{A7CFBB24-009E-5BF2-FE4D-95D6119DB857}"/>
              </a:ext>
            </a:extLst>
          </p:cNvPr>
          <p:cNvSpPr/>
          <p:nvPr/>
        </p:nvSpPr>
        <p:spPr>
          <a:xfrm>
            <a:off x="9390661" y="4946891"/>
            <a:ext cx="210283" cy="224882"/>
          </a:xfrm>
          <a:prstGeom prst="round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ounded Rectangle 45">
            <a:extLst>
              <a:ext uri="{FF2B5EF4-FFF2-40B4-BE49-F238E27FC236}">
                <a16:creationId xmlns:a16="http://schemas.microsoft.com/office/drawing/2014/main" id="{92DCD2E7-64DF-E628-1918-9DDE8E6877BB}"/>
              </a:ext>
            </a:extLst>
          </p:cNvPr>
          <p:cNvSpPr/>
          <p:nvPr/>
        </p:nvSpPr>
        <p:spPr>
          <a:xfrm>
            <a:off x="9391396" y="5486821"/>
            <a:ext cx="210283" cy="186626"/>
          </a:xfrm>
          <a:prstGeom prst="round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Left Arrow 46">
            <a:extLst>
              <a:ext uri="{FF2B5EF4-FFF2-40B4-BE49-F238E27FC236}">
                <a16:creationId xmlns:a16="http://schemas.microsoft.com/office/drawing/2014/main" id="{E2B0D33E-2AE0-E44F-9E4F-0F3BD8C68E2F}"/>
              </a:ext>
            </a:extLst>
          </p:cNvPr>
          <p:cNvSpPr/>
          <p:nvPr/>
        </p:nvSpPr>
        <p:spPr>
          <a:xfrm>
            <a:off x="8287071" y="4915689"/>
            <a:ext cx="1239253" cy="120316"/>
          </a:xfrm>
          <a:prstGeom prst="leftArrow">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Left Arrow 47">
            <a:extLst>
              <a:ext uri="{FF2B5EF4-FFF2-40B4-BE49-F238E27FC236}">
                <a16:creationId xmlns:a16="http://schemas.microsoft.com/office/drawing/2014/main" id="{E293F3BB-19F4-9557-35E0-4964BC05385F}"/>
              </a:ext>
            </a:extLst>
          </p:cNvPr>
          <p:cNvSpPr/>
          <p:nvPr/>
        </p:nvSpPr>
        <p:spPr>
          <a:xfrm flipH="1">
            <a:off x="8027180" y="5472358"/>
            <a:ext cx="871608" cy="68483"/>
          </a:xfrm>
          <a:prstGeom prst="leftArrow">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Oval 48">
            <a:extLst>
              <a:ext uri="{FF2B5EF4-FFF2-40B4-BE49-F238E27FC236}">
                <a16:creationId xmlns:a16="http://schemas.microsoft.com/office/drawing/2014/main" id="{003A58F0-3444-BCBC-7B23-DA36238ED2A2}"/>
              </a:ext>
            </a:extLst>
          </p:cNvPr>
          <p:cNvSpPr/>
          <p:nvPr/>
        </p:nvSpPr>
        <p:spPr>
          <a:xfrm>
            <a:off x="7175555" y="4566376"/>
            <a:ext cx="1111516" cy="1137596"/>
          </a:xfrm>
          <a:prstGeom prst="ellips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Left Arrow 49">
            <a:extLst>
              <a:ext uri="{FF2B5EF4-FFF2-40B4-BE49-F238E27FC236}">
                <a16:creationId xmlns:a16="http://schemas.microsoft.com/office/drawing/2014/main" id="{65C9A2CA-3960-AE25-175E-3D773E6648C5}"/>
              </a:ext>
            </a:extLst>
          </p:cNvPr>
          <p:cNvSpPr/>
          <p:nvPr/>
        </p:nvSpPr>
        <p:spPr>
          <a:xfrm rot="2736965">
            <a:off x="8558458" y="5129842"/>
            <a:ext cx="948349" cy="120460"/>
          </a:xfrm>
          <a:prstGeom prst="lef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Left Arrow 50">
            <a:extLst>
              <a:ext uri="{FF2B5EF4-FFF2-40B4-BE49-F238E27FC236}">
                <a16:creationId xmlns:a16="http://schemas.microsoft.com/office/drawing/2014/main" id="{CBF61B2C-A6AE-D808-7045-3D9309324959}"/>
              </a:ext>
            </a:extLst>
          </p:cNvPr>
          <p:cNvSpPr/>
          <p:nvPr/>
        </p:nvSpPr>
        <p:spPr>
          <a:xfrm rot="16200000">
            <a:off x="8571863" y="4305622"/>
            <a:ext cx="1091001" cy="104643"/>
          </a:xfrm>
          <a:prstGeom prst="leftArrow">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Left Arrow 51">
            <a:extLst>
              <a:ext uri="{FF2B5EF4-FFF2-40B4-BE49-F238E27FC236}">
                <a16:creationId xmlns:a16="http://schemas.microsoft.com/office/drawing/2014/main" id="{5BD1576F-78C1-B421-FE27-7EA1CC8A838E}"/>
              </a:ext>
            </a:extLst>
          </p:cNvPr>
          <p:cNvSpPr/>
          <p:nvPr/>
        </p:nvSpPr>
        <p:spPr>
          <a:xfrm rot="5400000">
            <a:off x="8237815" y="4299466"/>
            <a:ext cx="936073" cy="129034"/>
          </a:xfrm>
          <a:prstGeom prst="lef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Left Arrow 52">
            <a:extLst>
              <a:ext uri="{FF2B5EF4-FFF2-40B4-BE49-F238E27FC236}">
                <a16:creationId xmlns:a16="http://schemas.microsoft.com/office/drawing/2014/main" id="{E15EF3A0-315F-FE6A-8B45-EA8731E2520C}"/>
              </a:ext>
            </a:extLst>
          </p:cNvPr>
          <p:cNvSpPr/>
          <p:nvPr/>
        </p:nvSpPr>
        <p:spPr>
          <a:xfrm flipH="1">
            <a:off x="8922079" y="5486821"/>
            <a:ext cx="525457" cy="45719"/>
          </a:xfrm>
          <a:prstGeom prst="lef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Freeform 53">
            <a:extLst>
              <a:ext uri="{FF2B5EF4-FFF2-40B4-BE49-F238E27FC236}">
                <a16:creationId xmlns:a16="http://schemas.microsoft.com/office/drawing/2014/main" id="{0F212FC6-1D80-B874-2B8D-FD2CF733BF63}"/>
              </a:ext>
            </a:extLst>
          </p:cNvPr>
          <p:cNvSpPr/>
          <p:nvPr/>
        </p:nvSpPr>
        <p:spPr>
          <a:xfrm flipH="1">
            <a:off x="9034880" y="3895946"/>
            <a:ext cx="165033" cy="184665"/>
          </a:xfrm>
          <a:custGeom>
            <a:avLst/>
            <a:gdLst>
              <a:gd name="connsiteX0" fmla="*/ 37319 w 987822"/>
              <a:gd name="connsiteY0" fmla="*/ 108284 h 1600200"/>
              <a:gd name="connsiteX1" fmla="*/ 97477 w 987822"/>
              <a:gd name="connsiteY1" fmla="*/ 192505 h 1600200"/>
              <a:gd name="connsiteX2" fmla="*/ 169666 w 987822"/>
              <a:gd name="connsiteY2" fmla="*/ 216569 h 1600200"/>
              <a:gd name="connsiteX3" fmla="*/ 241856 w 987822"/>
              <a:gd name="connsiteY3" fmla="*/ 240632 h 1600200"/>
              <a:gd name="connsiteX4" fmla="*/ 326077 w 987822"/>
              <a:gd name="connsiteY4" fmla="*/ 264695 h 1600200"/>
              <a:gd name="connsiteX5" fmla="*/ 410298 w 987822"/>
              <a:gd name="connsiteY5" fmla="*/ 276726 h 1600200"/>
              <a:gd name="connsiteX6" fmla="*/ 807340 w 987822"/>
              <a:gd name="connsiteY6" fmla="*/ 252663 h 1600200"/>
              <a:gd name="connsiteX7" fmla="*/ 939687 w 987822"/>
              <a:gd name="connsiteY7" fmla="*/ 228600 h 1600200"/>
              <a:gd name="connsiteX8" fmla="*/ 975782 w 987822"/>
              <a:gd name="connsiteY8" fmla="*/ 204537 h 1600200"/>
              <a:gd name="connsiteX9" fmla="*/ 963750 w 987822"/>
              <a:gd name="connsiteY9" fmla="*/ 96253 h 1600200"/>
              <a:gd name="connsiteX10" fmla="*/ 939687 w 987822"/>
              <a:gd name="connsiteY10" fmla="*/ 60158 h 1600200"/>
              <a:gd name="connsiteX11" fmla="*/ 903592 w 987822"/>
              <a:gd name="connsiteY11" fmla="*/ 48126 h 1600200"/>
              <a:gd name="connsiteX12" fmla="*/ 867498 w 987822"/>
              <a:gd name="connsiteY12" fmla="*/ 24063 h 1600200"/>
              <a:gd name="connsiteX13" fmla="*/ 807340 w 987822"/>
              <a:gd name="connsiteY13" fmla="*/ 12032 h 1600200"/>
              <a:gd name="connsiteX14" fmla="*/ 422329 w 987822"/>
              <a:gd name="connsiteY14" fmla="*/ 0 h 1600200"/>
              <a:gd name="connsiteX15" fmla="*/ 217792 w 987822"/>
              <a:gd name="connsiteY15" fmla="*/ 12032 h 1600200"/>
              <a:gd name="connsiteX16" fmla="*/ 97477 w 987822"/>
              <a:gd name="connsiteY16" fmla="*/ 36095 h 1600200"/>
              <a:gd name="connsiteX17" fmla="*/ 25287 w 987822"/>
              <a:gd name="connsiteY17" fmla="*/ 60158 h 1600200"/>
              <a:gd name="connsiteX18" fmla="*/ 1224 w 987822"/>
              <a:gd name="connsiteY18" fmla="*/ 96253 h 1600200"/>
              <a:gd name="connsiteX19" fmla="*/ 13256 w 987822"/>
              <a:gd name="connsiteY19" fmla="*/ 156411 h 1600200"/>
              <a:gd name="connsiteX20" fmla="*/ 61382 w 987822"/>
              <a:gd name="connsiteY20" fmla="*/ 264695 h 1600200"/>
              <a:gd name="connsiteX21" fmla="*/ 97477 w 987822"/>
              <a:gd name="connsiteY21" fmla="*/ 324853 h 1600200"/>
              <a:gd name="connsiteX22" fmla="*/ 121540 w 987822"/>
              <a:gd name="connsiteY22" fmla="*/ 360948 h 1600200"/>
              <a:gd name="connsiteX23" fmla="*/ 193729 w 987822"/>
              <a:gd name="connsiteY23" fmla="*/ 409074 h 1600200"/>
              <a:gd name="connsiteX24" fmla="*/ 229824 w 987822"/>
              <a:gd name="connsiteY24" fmla="*/ 433137 h 1600200"/>
              <a:gd name="connsiteX25" fmla="*/ 302013 w 987822"/>
              <a:gd name="connsiteY25" fmla="*/ 457200 h 1600200"/>
              <a:gd name="connsiteX26" fmla="*/ 338108 w 987822"/>
              <a:gd name="connsiteY26" fmla="*/ 469232 h 1600200"/>
              <a:gd name="connsiteX27" fmla="*/ 374203 w 987822"/>
              <a:gd name="connsiteY27" fmla="*/ 493295 h 1600200"/>
              <a:gd name="connsiteX28" fmla="*/ 446392 w 987822"/>
              <a:gd name="connsiteY28" fmla="*/ 517358 h 1600200"/>
              <a:gd name="connsiteX29" fmla="*/ 482487 w 987822"/>
              <a:gd name="connsiteY29" fmla="*/ 541421 h 1600200"/>
              <a:gd name="connsiteX30" fmla="*/ 530613 w 987822"/>
              <a:gd name="connsiteY30" fmla="*/ 553453 h 1600200"/>
              <a:gd name="connsiteX31" fmla="*/ 638898 w 987822"/>
              <a:gd name="connsiteY31" fmla="*/ 589548 h 1600200"/>
              <a:gd name="connsiteX32" fmla="*/ 674992 w 987822"/>
              <a:gd name="connsiteY32" fmla="*/ 601579 h 1600200"/>
              <a:gd name="connsiteX33" fmla="*/ 711087 w 987822"/>
              <a:gd name="connsiteY33" fmla="*/ 613611 h 1600200"/>
              <a:gd name="connsiteX34" fmla="*/ 747182 w 987822"/>
              <a:gd name="connsiteY34" fmla="*/ 589548 h 1600200"/>
              <a:gd name="connsiteX35" fmla="*/ 783277 w 987822"/>
              <a:gd name="connsiteY35" fmla="*/ 577516 h 1600200"/>
              <a:gd name="connsiteX36" fmla="*/ 891561 w 987822"/>
              <a:gd name="connsiteY36" fmla="*/ 517358 h 1600200"/>
              <a:gd name="connsiteX37" fmla="*/ 915624 w 987822"/>
              <a:gd name="connsiteY37" fmla="*/ 481263 h 1600200"/>
              <a:gd name="connsiteX38" fmla="*/ 951719 w 987822"/>
              <a:gd name="connsiteY38" fmla="*/ 409074 h 1600200"/>
              <a:gd name="connsiteX39" fmla="*/ 566708 w 987822"/>
              <a:gd name="connsiteY39" fmla="*/ 385011 h 1600200"/>
              <a:gd name="connsiteX40" fmla="*/ 458424 w 987822"/>
              <a:gd name="connsiteY40" fmla="*/ 397042 h 1600200"/>
              <a:gd name="connsiteX41" fmla="*/ 229824 w 987822"/>
              <a:gd name="connsiteY41" fmla="*/ 433137 h 1600200"/>
              <a:gd name="connsiteX42" fmla="*/ 157634 w 987822"/>
              <a:gd name="connsiteY42" fmla="*/ 457200 h 1600200"/>
              <a:gd name="connsiteX43" fmla="*/ 85445 w 987822"/>
              <a:gd name="connsiteY43" fmla="*/ 505326 h 1600200"/>
              <a:gd name="connsiteX44" fmla="*/ 37319 w 987822"/>
              <a:gd name="connsiteY44" fmla="*/ 565484 h 1600200"/>
              <a:gd name="connsiteX45" fmla="*/ 13256 w 987822"/>
              <a:gd name="connsiteY45" fmla="*/ 589548 h 1600200"/>
              <a:gd name="connsiteX46" fmla="*/ 13256 w 987822"/>
              <a:gd name="connsiteY46" fmla="*/ 733926 h 1600200"/>
              <a:gd name="connsiteX47" fmla="*/ 25287 w 987822"/>
              <a:gd name="connsiteY47" fmla="*/ 782053 h 1600200"/>
              <a:gd name="connsiteX48" fmla="*/ 85445 w 987822"/>
              <a:gd name="connsiteY48" fmla="*/ 890337 h 1600200"/>
              <a:gd name="connsiteX49" fmla="*/ 121540 w 987822"/>
              <a:gd name="connsiteY49" fmla="*/ 926432 h 1600200"/>
              <a:gd name="connsiteX50" fmla="*/ 169666 w 987822"/>
              <a:gd name="connsiteY50" fmla="*/ 938463 h 1600200"/>
              <a:gd name="connsiteX51" fmla="*/ 289982 w 987822"/>
              <a:gd name="connsiteY51" fmla="*/ 974558 h 1600200"/>
              <a:gd name="connsiteX52" fmla="*/ 362171 w 987822"/>
              <a:gd name="connsiteY52" fmla="*/ 986590 h 1600200"/>
              <a:gd name="connsiteX53" fmla="*/ 446392 w 987822"/>
              <a:gd name="connsiteY53" fmla="*/ 1010653 h 1600200"/>
              <a:gd name="connsiteX54" fmla="*/ 590771 w 987822"/>
              <a:gd name="connsiteY54" fmla="*/ 998621 h 1600200"/>
              <a:gd name="connsiteX55" fmla="*/ 662961 w 987822"/>
              <a:gd name="connsiteY55" fmla="*/ 974558 h 1600200"/>
              <a:gd name="connsiteX56" fmla="*/ 807340 w 987822"/>
              <a:gd name="connsiteY56" fmla="*/ 962526 h 1600200"/>
              <a:gd name="connsiteX57" fmla="*/ 855466 w 987822"/>
              <a:gd name="connsiteY57" fmla="*/ 950495 h 1600200"/>
              <a:gd name="connsiteX58" fmla="*/ 927656 w 987822"/>
              <a:gd name="connsiteY58" fmla="*/ 926432 h 1600200"/>
              <a:gd name="connsiteX59" fmla="*/ 939687 w 987822"/>
              <a:gd name="connsiteY59" fmla="*/ 878305 h 1600200"/>
              <a:gd name="connsiteX60" fmla="*/ 939687 w 987822"/>
              <a:gd name="connsiteY60" fmla="*/ 745958 h 1600200"/>
              <a:gd name="connsiteX61" fmla="*/ 903592 w 987822"/>
              <a:gd name="connsiteY61" fmla="*/ 721895 h 1600200"/>
              <a:gd name="connsiteX62" fmla="*/ 867498 w 987822"/>
              <a:gd name="connsiteY62" fmla="*/ 709863 h 1600200"/>
              <a:gd name="connsiteX63" fmla="*/ 650929 w 987822"/>
              <a:gd name="connsiteY63" fmla="*/ 685800 h 1600200"/>
              <a:gd name="connsiteX64" fmla="*/ 590771 w 987822"/>
              <a:gd name="connsiteY64" fmla="*/ 697832 h 1600200"/>
              <a:gd name="connsiteX65" fmla="*/ 422329 w 987822"/>
              <a:gd name="connsiteY65" fmla="*/ 721895 h 1600200"/>
              <a:gd name="connsiteX66" fmla="*/ 362171 w 987822"/>
              <a:gd name="connsiteY66" fmla="*/ 733926 h 1600200"/>
              <a:gd name="connsiteX67" fmla="*/ 289982 w 987822"/>
              <a:gd name="connsiteY67" fmla="*/ 757990 h 1600200"/>
              <a:gd name="connsiteX68" fmla="*/ 253887 w 987822"/>
              <a:gd name="connsiteY68" fmla="*/ 770021 h 1600200"/>
              <a:gd name="connsiteX69" fmla="*/ 133571 w 987822"/>
              <a:gd name="connsiteY69" fmla="*/ 842211 h 1600200"/>
              <a:gd name="connsiteX70" fmla="*/ 73413 w 987822"/>
              <a:gd name="connsiteY70" fmla="*/ 902369 h 1600200"/>
              <a:gd name="connsiteX71" fmla="*/ 25287 w 987822"/>
              <a:gd name="connsiteY71" fmla="*/ 986590 h 1600200"/>
              <a:gd name="connsiteX72" fmla="*/ 1224 w 987822"/>
              <a:gd name="connsiteY72" fmla="*/ 1058779 h 1600200"/>
              <a:gd name="connsiteX73" fmla="*/ 13256 w 987822"/>
              <a:gd name="connsiteY73" fmla="*/ 1143000 h 1600200"/>
              <a:gd name="connsiteX74" fmla="*/ 25287 w 987822"/>
              <a:gd name="connsiteY74" fmla="*/ 1179095 h 1600200"/>
              <a:gd name="connsiteX75" fmla="*/ 133571 w 987822"/>
              <a:gd name="connsiteY75" fmla="*/ 1275348 h 1600200"/>
              <a:gd name="connsiteX76" fmla="*/ 169666 w 987822"/>
              <a:gd name="connsiteY76" fmla="*/ 1287379 h 1600200"/>
              <a:gd name="connsiteX77" fmla="*/ 277950 w 987822"/>
              <a:gd name="connsiteY77" fmla="*/ 1335505 h 1600200"/>
              <a:gd name="connsiteX78" fmla="*/ 326077 w 987822"/>
              <a:gd name="connsiteY78" fmla="*/ 1359569 h 1600200"/>
              <a:gd name="connsiteX79" fmla="*/ 446392 w 987822"/>
              <a:gd name="connsiteY79" fmla="*/ 1383632 h 1600200"/>
              <a:gd name="connsiteX80" fmla="*/ 482487 w 987822"/>
              <a:gd name="connsiteY80" fmla="*/ 1395663 h 1600200"/>
              <a:gd name="connsiteX81" fmla="*/ 566708 w 987822"/>
              <a:gd name="connsiteY81" fmla="*/ 1407695 h 1600200"/>
              <a:gd name="connsiteX82" fmla="*/ 638898 w 987822"/>
              <a:gd name="connsiteY82" fmla="*/ 1395663 h 1600200"/>
              <a:gd name="connsiteX83" fmla="*/ 771245 w 987822"/>
              <a:gd name="connsiteY83" fmla="*/ 1419726 h 1600200"/>
              <a:gd name="connsiteX84" fmla="*/ 915624 w 987822"/>
              <a:gd name="connsiteY84" fmla="*/ 1383632 h 1600200"/>
              <a:gd name="connsiteX85" fmla="*/ 963750 w 987822"/>
              <a:gd name="connsiteY85" fmla="*/ 1311442 h 1600200"/>
              <a:gd name="connsiteX86" fmla="*/ 927656 w 987822"/>
              <a:gd name="connsiteY86" fmla="*/ 1215190 h 1600200"/>
              <a:gd name="connsiteX87" fmla="*/ 855466 w 987822"/>
              <a:gd name="connsiteY87" fmla="*/ 1191126 h 1600200"/>
              <a:gd name="connsiteX88" fmla="*/ 771245 w 987822"/>
              <a:gd name="connsiteY88" fmla="*/ 1167063 h 1600200"/>
              <a:gd name="connsiteX89" fmla="*/ 687024 w 987822"/>
              <a:gd name="connsiteY89" fmla="*/ 1155032 h 1600200"/>
              <a:gd name="connsiteX90" fmla="*/ 506550 w 987822"/>
              <a:gd name="connsiteY90" fmla="*/ 1167063 h 1600200"/>
              <a:gd name="connsiteX91" fmla="*/ 410298 w 987822"/>
              <a:gd name="connsiteY91" fmla="*/ 1191126 h 1600200"/>
              <a:gd name="connsiteX92" fmla="*/ 362171 w 987822"/>
              <a:gd name="connsiteY92" fmla="*/ 1203158 h 1600200"/>
              <a:gd name="connsiteX93" fmla="*/ 302013 w 987822"/>
              <a:gd name="connsiteY93" fmla="*/ 1215190 h 1600200"/>
              <a:gd name="connsiteX94" fmla="*/ 157634 w 987822"/>
              <a:gd name="connsiteY94" fmla="*/ 1287379 h 1600200"/>
              <a:gd name="connsiteX95" fmla="*/ 121540 w 987822"/>
              <a:gd name="connsiteY95" fmla="*/ 1311442 h 1600200"/>
              <a:gd name="connsiteX96" fmla="*/ 97477 w 987822"/>
              <a:gd name="connsiteY96" fmla="*/ 1347537 h 1600200"/>
              <a:gd name="connsiteX97" fmla="*/ 37319 w 987822"/>
              <a:gd name="connsiteY97" fmla="*/ 1395663 h 1600200"/>
              <a:gd name="connsiteX98" fmla="*/ 13256 w 987822"/>
              <a:gd name="connsiteY98" fmla="*/ 1467853 h 1600200"/>
              <a:gd name="connsiteX99" fmla="*/ 1224 w 987822"/>
              <a:gd name="connsiteY99" fmla="*/ 1503948 h 1600200"/>
              <a:gd name="connsiteX100" fmla="*/ 25287 w 987822"/>
              <a:gd name="connsiteY100" fmla="*/ 1540042 h 1600200"/>
              <a:gd name="connsiteX101" fmla="*/ 97477 w 987822"/>
              <a:gd name="connsiteY101" fmla="*/ 1564105 h 1600200"/>
              <a:gd name="connsiteX102" fmla="*/ 229824 w 987822"/>
              <a:gd name="connsiteY102" fmla="*/ 1588169 h 1600200"/>
              <a:gd name="connsiteX103" fmla="*/ 314045 w 987822"/>
              <a:gd name="connsiteY103" fmla="*/ 1600200 h 1600200"/>
              <a:gd name="connsiteX104" fmla="*/ 590771 w 987822"/>
              <a:gd name="connsiteY104" fmla="*/ 1600200 h 1600200"/>
              <a:gd name="connsiteX105" fmla="*/ 843434 w 987822"/>
              <a:gd name="connsiteY105" fmla="*/ 1588169 h 1600200"/>
              <a:gd name="connsiteX106" fmla="*/ 927656 w 987822"/>
              <a:gd name="connsiteY106" fmla="*/ 1564105 h 1600200"/>
              <a:gd name="connsiteX107" fmla="*/ 963750 w 987822"/>
              <a:gd name="connsiteY107" fmla="*/ 1540042 h 1600200"/>
              <a:gd name="connsiteX108" fmla="*/ 975782 w 987822"/>
              <a:gd name="connsiteY108" fmla="*/ 1503948 h 1600200"/>
              <a:gd name="connsiteX109" fmla="*/ 879529 w 987822"/>
              <a:gd name="connsiteY109" fmla="*/ 1455821 h 1600200"/>
              <a:gd name="connsiteX110" fmla="*/ 843434 w 987822"/>
              <a:gd name="connsiteY110" fmla="*/ 1443790 h 1600200"/>
              <a:gd name="connsiteX111" fmla="*/ 711087 w 987822"/>
              <a:gd name="connsiteY111" fmla="*/ 1455821 h 1600200"/>
              <a:gd name="connsiteX112" fmla="*/ 650929 w 987822"/>
              <a:gd name="connsiteY112" fmla="*/ 1443790 h 1600200"/>
              <a:gd name="connsiteX113" fmla="*/ 494519 w 987822"/>
              <a:gd name="connsiteY113" fmla="*/ 1431758 h 1600200"/>
              <a:gd name="connsiteX114" fmla="*/ 398266 w 987822"/>
              <a:gd name="connsiteY114" fmla="*/ 1443790 h 1600200"/>
              <a:gd name="connsiteX115" fmla="*/ 289982 w 987822"/>
              <a:gd name="connsiteY115" fmla="*/ 1455821 h 1600200"/>
              <a:gd name="connsiteX116" fmla="*/ 205761 w 987822"/>
              <a:gd name="connsiteY116" fmla="*/ 1467853 h 1600200"/>
              <a:gd name="connsiteX117" fmla="*/ 97477 w 987822"/>
              <a:gd name="connsiteY117" fmla="*/ 1503948 h 1600200"/>
              <a:gd name="connsiteX118" fmla="*/ 61382 w 987822"/>
              <a:gd name="connsiteY118" fmla="*/ 1515979 h 1600200"/>
              <a:gd name="connsiteX119" fmla="*/ 1224 w 987822"/>
              <a:gd name="connsiteY119" fmla="*/ 155207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987822" h="1600200">
                <a:moveTo>
                  <a:pt x="37319" y="108284"/>
                </a:moveTo>
                <a:cubicBezTo>
                  <a:pt x="43383" y="118391"/>
                  <a:pt x="74275" y="180904"/>
                  <a:pt x="97477" y="192505"/>
                </a:cubicBezTo>
                <a:cubicBezTo>
                  <a:pt x="120164" y="203849"/>
                  <a:pt x="145603" y="208548"/>
                  <a:pt x="169666" y="216569"/>
                </a:cubicBezTo>
                <a:lnTo>
                  <a:pt x="241856" y="240632"/>
                </a:lnTo>
                <a:cubicBezTo>
                  <a:pt x="272777" y="250939"/>
                  <a:pt x="292847" y="258653"/>
                  <a:pt x="326077" y="264695"/>
                </a:cubicBezTo>
                <a:cubicBezTo>
                  <a:pt x="353978" y="269768"/>
                  <a:pt x="382224" y="272716"/>
                  <a:pt x="410298" y="276726"/>
                </a:cubicBezTo>
                <a:cubicBezTo>
                  <a:pt x="495182" y="272259"/>
                  <a:pt x="710273" y="262370"/>
                  <a:pt x="807340" y="252663"/>
                </a:cubicBezTo>
                <a:cubicBezTo>
                  <a:pt x="838137" y="249583"/>
                  <a:pt x="907215" y="235095"/>
                  <a:pt x="939687" y="228600"/>
                </a:cubicBezTo>
                <a:cubicBezTo>
                  <a:pt x="951719" y="220579"/>
                  <a:pt x="966749" y="215829"/>
                  <a:pt x="975782" y="204537"/>
                </a:cubicBezTo>
                <a:cubicBezTo>
                  <a:pt x="1000938" y="173091"/>
                  <a:pt x="981614" y="123049"/>
                  <a:pt x="963750" y="96253"/>
                </a:cubicBezTo>
                <a:cubicBezTo>
                  <a:pt x="955729" y="84221"/>
                  <a:pt x="950978" y="69191"/>
                  <a:pt x="939687" y="60158"/>
                </a:cubicBezTo>
                <a:cubicBezTo>
                  <a:pt x="929784" y="52235"/>
                  <a:pt x="914936" y="53798"/>
                  <a:pt x="903592" y="48126"/>
                </a:cubicBezTo>
                <a:cubicBezTo>
                  <a:pt x="890659" y="41659"/>
                  <a:pt x="881037" y="29140"/>
                  <a:pt x="867498" y="24063"/>
                </a:cubicBezTo>
                <a:cubicBezTo>
                  <a:pt x="848350" y="16883"/>
                  <a:pt x="827760" y="13136"/>
                  <a:pt x="807340" y="12032"/>
                </a:cubicBezTo>
                <a:cubicBezTo>
                  <a:pt x="679128" y="5102"/>
                  <a:pt x="550666" y="4011"/>
                  <a:pt x="422329" y="0"/>
                </a:cubicBezTo>
                <a:cubicBezTo>
                  <a:pt x="354150" y="4011"/>
                  <a:pt x="285671" y="4490"/>
                  <a:pt x="217792" y="12032"/>
                </a:cubicBezTo>
                <a:cubicBezTo>
                  <a:pt x="177143" y="16549"/>
                  <a:pt x="136277" y="23162"/>
                  <a:pt x="97477" y="36095"/>
                </a:cubicBezTo>
                <a:lnTo>
                  <a:pt x="25287" y="60158"/>
                </a:lnTo>
                <a:cubicBezTo>
                  <a:pt x="17266" y="72190"/>
                  <a:pt x="3017" y="81904"/>
                  <a:pt x="1224" y="96253"/>
                </a:cubicBezTo>
                <a:cubicBezTo>
                  <a:pt x="-1312" y="116545"/>
                  <a:pt x="7875" y="136682"/>
                  <a:pt x="13256" y="156411"/>
                </a:cubicBezTo>
                <a:cubicBezTo>
                  <a:pt x="33081" y="229102"/>
                  <a:pt x="28272" y="215030"/>
                  <a:pt x="61382" y="264695"/>
                </a:cubicBezTo>
                <a:cubicBezTo>
                  <a:pt x="82276" y="327380"/>
                  <a:pt x="59726" y="277665"/>
                  <a:pt x="97477" y="324853"/>
                </a:cubicBezTo>
                <a:cubicBezTo>
                  <a:pt x="106510" y="336144"/>
                  <a:pt x="110658" y="351426"/>
                  <a:pt x="121540" y="360948"/>
                </a:cubicBezTo>
                <a:cubicBezTo>
                  <a:pt x="143305" y="379992"/>
                  <a:pt x="169666" y="393032"/>
                  <a:pt x="193729" y="409074"/>
                </a:cubicBezTo>
                <a:cubicBezTo>
                  <a:pt x="205761" y="417095"/>
                  <a:pt x="216106" y="428564"/>
                  <a:pt x="229824" y="433137"/>
                </a:cubicBezTo>
                <a:lnTo>
                  <a:pt x="302013" y="457200"/>
                </a:lnTo>
                <a:cubicBezTo>
                  <a:pt x="314045" y="461211"/>
                  <a:pt x="327555" y="462197"/>
                  <a:pt x="338108" y="469232"/>
                </a:cubicBezTo>
                <a:cubicBezTo>
                  <a:pt x="350140" y="477253"/>
                  <a:pt x="360989" y="487422"/>
                  <a:pt x="374203" y="493295"/>
                </a:cubicBezTo>
                <a:cubicBezTo>
                  <a:pt x="397382" y="503597"/>
                  <a:pt x="425287" y="503288"/>
                  <a:pt x="446392" y="517358"/>
                </a:cubicBezTo>
                <a:cubicBezTo>
                  <a:pt x="458424" y="525379"/>
                  <a:pt x="469196" y="535725"/>
                  <a:pt x="482487" y="541421"/>
                </a:cubicBezTo>
                <a:cubicBezTo>
                  <a:pt x="497686" y="547935"/>
                  <a:pt x="514775" y="548701"/>
                  <a:pt x="530613" y="553453"/>
                </a:cubicBezTo>
                <a:cubicBezTo>
                  <a:pt x="530658" y="553467"/>
                  <a:pt x="620828" y="583525"/>
                  <a:pt x="638898" y="589548"/>
                </a:cubicBezTo>
                <a:lnTo>
                  <a:pt x="674992" y="601579"/>
                </a:lnTo>
                <a:lnTo>
                  <a:pt x="711087" y="613611"/>
                </a:lnTo>
                <a:cubicBezTo>
                  <a:pt x="723119" y="605590"/>
                  <a:pt x="734248" y="596015"/>
                  <a:pt x="747182" y="589548"/>
                </a:cubicBezTo>
                <a:cubicBezTo>
                  <a:pt x="758526" y="583876"/>
                  <a:pt x="772190" y="583675"/>
                  <a:pt x="783277" y="577516"/>
                </a:cubicBezTo>
                <a:cubicBezTo>
                  <a:pt x="907390" y="508564"/>
                  <a:pt x="809887" y="544583"/>
                  <a:pt x="891561" y="517358"/>
                </a:cubicBezTo>
                <a:cubicBezTo>
                  <a:pt x="899582" y="505326"/>
                  <a:pt x="909157" y="494197"/>
                  <a:pt x="915624" y="481263"/>
                </a:cubicBezTo>
                <a:cubicBezTo>
                  <a:pt x="965437" y="381637"/>
                  <a:pt x="882757" y="512518"/>
                  <a:pt x="951719" y="409074"/>
                </a:cubicBezTo>
                <a:cubicBezTo>
                  <a:pt x="834257" y="291612"/>
                  <a:pt x="926321" y="366084"/>
                  <a:pt x="566708" y="385011"/>
                </a:cubicBezTo>
                <a:cubicBezTo>
                  <a:pt x="530441" y="386920"/>
                  <a:pt x="494436" y="392345"/>
                  <a:pt x="458424" y="397042"/>
                </a:cubicBezTo>
                <a:cubicBezTo>
                  <a:pt x="450312" y="398100"/>
                  <a:pt x="280491" y="419319"/>
                  <a:pt x="229824" y="433137"/>
                </a:cubicBezTo>
                <a:cubicBezTo>
                  <a:pt x="205353" y="439811"/>
                  <a:pt x="157634" y="457200"/>
                  <a:pt x="157634" y="457200"/>
                </a:cubicBezTo>
                <a:cubicBezTo>
                  <a:pt x="133571" y="473242"/>
                  <a:pt x="105894" y="484876"/>
                  <a:pt x="85445" y="505326"/>
                </a:cubicBezTo>
                <a:cubicBezTo>
                  <a:pt x="27344" y="563429"/>
                  <a:pt x="98030" y="489595"/>
                  <a:pt x="37319" y="565484"/>
                </a:cubicBezTo>
                <a:cubicBezTo>
                  <a:pt x="30233" y="574342"/>
                  <a:pt x="21277" y="581527"/>
                  <a:pt x="13256" y="589548"/>
                </a:cubicBezTo>
                <a:cubicBezTo>
                  <a:pt x="-5178" y="663282"/>
                  <a:pt x="-3643" y="632530"/>
                  <a:pt x="13256" y="733926"/>
                </a:cubicBezTo>
                <a:cubicBezTo>
                  <a:pt x="15974" y="750237"/>
                  <a:pt x="20744" y="766153"/>
                  <a:pt x="25287" y="782053"/>
                </a:cubicBezTo>
                <a:cubicBezTo>
                  <a:pt x="37390" y="824414"/>
                  <a:pt x="50977" y="855869"/>
                  <a:pt x="85445" y="890337"/>
                </a:cubicBezTo>
                <a:cubicBezTo>
                  <a:pt x="97477" y="902369"/>
                  <a:pt x="106767" y="917990"/>
                  <a:pt x="121540" y="926432"/>
                </a:cubicBezTo>
                <a:cubicBezTo>
                  <a:pt x="135897" y="934636"/>
                  <a:pt x="153828" y="933712"/>
                  <a:pt x="169666" y="938463"/>
                </a:cubicBezTo>
                <a:cubicBezTo>
                  <a:pt x="231046" y="956877"/>
                  <a:pt x="234522" y="963466"/>
                  <a:pt x="289982" y="974558"/>
                </a:cubicBezTo>
                <a:cubicBezTo>
                  <a:pt x="313903" y="979342"/>
                  <a:pt x="338250" y="981806"/>
                  <a:pt x="362171" y="986590"/>
                </a:cubicBezTo>
                <a:cubicBezTo>
                  <a:pt x="399950" y="994146"/>
                  <a:pt x="411983" y="999183"/>
                  <a:pt x="446392" y="1010653"/>
                </a:cubicBezTo>
                <a:cubicBezTo>
                  <a:pt x="494518" y="1006642"/>
                  <a:pt x="543135" y="1006560"/>
                  <a:pt x="590771" y="998621"/>
                </a:cubicBezTo>
                <a:cubicBezTo>
                  <a:pt x="615791" y="994451"/>
                  <a:pt x="637684" y="976665"/>
                  <a:pt x="662961" y="974558"/>
                </a:cubicBezTo>
                <a:lnTo>
                  <a:pt x="807340" y="962526"/>
                </a:lnTo>
                <a:cubicBezTo>
                  <a:pt x="823382" y="958516"/>
                  <a:pt x="839628" y="955246"/>
                  <a:pt x="855466" y="950495"/>
                </a:cubicBezTo>
                <a:cubicBezTo>
                  <a:pt x="879761" y="943207"/>
                  <a:pt x="927656" y="926432"/>
                  <a:pt x="927656" y="926432"/>
                </a:cubicBezTo>
                <a:cubicBezTo>
                  <a:pt x="931666" y="910390"/>
                  <a:pt x="936100" y="894447"/>
                  <a:pt x="939687" y="878305"/>
                </a:cubicBezTo>
                <a:cubicBezTo>
                  <a:pt x="949856" y="832545"/>
                  <a:pt x="963011" y="792606"/>
                  <a:pt x="939687" y="745958"/>
                </a:cubicBezTo>
                <a:cubicBezTo>
                  <a:pt x="933220" y="733024"/>
                  <a:pt x="916526" y="728362"/>
                  <a:pt x="903592" y="721895"/>
                </a:cubicBezTo>
                <a:cubicBezTo>
                  <a:pt x="892249" y="716223"/>
                  <a:pt x="879802" y="712939"/>
                  <a:pt x="867498" y="709863"/>
                </a:cubicBezTo>
                <a:cubicBezTo>
                  <a:pt x="788263" y="690054"/>
                  <a:pt x="745395" y="693067"/>
                  <a:pt x="650929" y="685800"/>
                </a:cubicBezTo>
                <a:cubicBezTo>
                  <a:pt x="630876" y="689811"/>
                  <a:pt x="610983" y="694722"/>
                  <a:pt x="590771" y="697832"/>
                </a:cubicBezTo>
                <a:cubicBezTo>
                  <a:pt x="420758" y="723988"/>
                  <a:pt x="563801" y="696173"/>
                  <a:pt x="422329" y="721895"/>
                </a:cubicBezTo>
                <a:cubicBezTo>
                  <a:pt x="402209" y="725553"/>
                  <a:pt x="381900" y="728545"/>
                  <a:pt x="362171" y="733926"/>
                </a:cubicBezTo>
                <a:cubicBezTo>
                  <a:pt x="337700" y="740600"/>
                  <a:pt x="314045" y="749969"/>
                  <a:pt x="289982" y="757990"/>
                </a:cubicBezTo>
                <a:cubicBezTo>
                  <a:pt x="277950" y="762001"/>
                  <a:pt x="265231" y="764349"/>
                  <a:pt x="253887" y="770021"/>
                </a:cubicBezTo>
                <a:cubicBezTo>
                  <a:pt x="215909" y="789010"/>
                  <a:pt x="162610" y="813172"/>
                  <a:pt x="133571" y="842211"/>
                </a:cubicBezTo>
                <a:lnTo>
                  <a:pt x="73413" y="902369"/>
                </a:lnTo>
                <a:cubicBezTo>
                  <a:pt x="36616" y="1012763"/>
                  <a:pt x="98125" y="840915"/>
                  <a:pt x="25287" y="986590"/>
                </a:cubicBezTo>
                <a:cubicBezTo>
                  <a:pt x="13944" y="1009277"/>
                  <a:pt x="1224" y="1058779"/>
                  <a:pt x="1224" y="1058779"/>
                </a:cubicBezTo>
                <a:cubicBezTo>
                  <a:pt x="5235" y="1086853"/>
                  <a:pt x="7694" y="1115192"/>
                  <a:pt x="13256" y="1143000"/>
                </a:cubicBezTo>
                <a:cubicBezTo>
                  <a:pt x="15743" y="1155436"/>
                  <a:pt x="17501" y="1169084"/>
                  <a:pt x="25287" y="1179095"/>
                </a:cubicBezTo>
                <a:cubicBezTo>
                  <a:pt x="45572" y="1205176"/>
                  <a:pt x="95563" y="1256343"/>
                  <a:pt x="133571" y="1275348"/>
                </a:cubicBezTo>
                <a:cubicBezTo>
                  <a:pt x="144914" y="1281020"/>
                  <a:pt x="157634" y="1283369"/>
                  <a:pt x="169666" y="1287379"/>
                </a:cubicBezTo>
                <a:cubicBezTo>
                  <a:pt x="275850" y="1358167"/>
                  <a:pt x="106120" y="1249588"/>
                  <a:pt x="277950" y="1335505"/>
                </a:cubicBezTo>
                <a:cubicBezTo>
                  <a:pt x="293992" y="1343526"/>
                  <a:pt x="309283" y="1353271"/>
                  <a:pt x="326077" y="1359569"/>
                </a:cubicBezTo>
                <a:cubicBezTo>
                  <a:pt x="360936" y="1372641"/>
                  <a:pt x="412380" y="1376074"/>
                  <a:pt x="446392" y="1383632"/>
                </a:cubicBezTo>
                <a:cubicBezTo>
                  <a:pt x="458772" y="1386383"/>
                  <a:pt x="470051" y="1393176"/>
                  <a:pt x="482487" y="1395663"/>
                </a:cubicBezTo>
                <a:cubicBezTo>
                  <a:pt x="510295" y="1401225"/>
                  <a:pt x="538634" y="1403684"/>
                  <a:pt x="566708" y="1407695"/>
                </a:cubicBezTo>
                <a:cubicBezTo>
                  <a:pt x="590771" y="1403684"/>
                  <a:pt x="614503" y="1395663"/>
                  <a:pt x="638898" y="1395663"/>
                </a:cubicBezTo>
                <a:cubicBezTo>
                  <a:pt x="654284" y="1395663"/>
                  <a:pt x="751691" y="1415815"/>
                  <a:pt x="771245" y="1419726"/>
                </a:cubicBezTo>
                <a:cubicBezTo>
                  <a:pt x="817033" y="1414639"/>
                  <a:pt x="879918" y="1424439"/>
                  <a:pt x="915624" y="1383632"/>
                </a:cubicBezTo>
                <a:cubicBezTo>
                  <a:pt x="934668" y="1361867"/>
                  <a:pt x="963750" y="1311442"/>
                  <a:pt x="963750" y="1311442"/>
                </a:cubicBezTo>
                <a:cubicBezTo>
                  <a:pt x="958897" y="1287177"/>
                  <a:pt x="955982" y="1232894"/>
                  <a:pt x="927656" y="1215190"/>
                </a:cubicBezTo>
                <a:cubicBezTo>
                  <a:pt x="906146" y="1201747"/>
                  <a:pt x="879529" y="1199147"/>
                  <a:pt x="855466" y="1191126"/>
                </a:cubicBezTo>
                <a:cubicBezTo>
                  <a:pt x="824550" y="1180821"/>
                  <a:pt x="804469" y="1173104"/>
                  <a:pt x="771245" y="1167063"/>
                </a:cubicBezTo>
                <a:cubicBezTo>
                  <a:pt x="743344" y="1161990"/>
                  <a:pt x="715098" y="1159042"/>
                  <a:pt x="687024" y="1155032"/>
                </a:cubicBezTo>
                <a:cubicBezTo>
                  <a:pt x="626866" y="1159042"/>
                  <a:pt x="566542" y="1161064"/>
                  <a:pt x="506550" y="1167063"/>
                </a:cubicBezTo>
                <a:cubicBezTo>
                  <a:pt x="450107" y="1172707"/>
                  <a:pt x="455776" y="1178132"/>
                  <a:pt x="410298" y="1191126"/>
                </a:cubicBezTo>
                <a:cubicBezTo>
                  <a:pt x="394398" y="1195669"/>
                  <a:pt x="378313" y="1199571"/>
                  <a:pt x="362171" y="1203158"/>
                </a:cubicBezTo>
                <a:cubicBezTo>
                  <a:pt x="342208" y="1207594"/>
                  <a:pt x="321742" y="1209809"/>
                  <a:pt x="302013" y="1215190"/>
                </a:cubicBezTo>
                <a:cubicBezTo>
                  <a:pt x="217715" y="1238180"/>
                  <a:pt x="233452" y="1236834"/>
                  <a:pt x="157634" y="1287379"/>
                </a:cubicBezTo>
                <a:lnTo>
                  <a:pt x="121540" y="1311442"/>
                </a:lnTo>
                <a:cubicBezTo>
                  <a:pt x="113519" y="1323474"/>
                  <a:pt x="106510" y="1336246"/>
                  <a:pt x="97477" y="1347537"/>
                </a:cubicBezTo>
                <a:cubicBezTo>
                  <a:pt x="77885" y="1372026"/>
                  <a:pt x="64116" y="1377798"/>
                  <a:pt x="37319" y="1395663"/>
                </a:cubicBezTo>
                <a:lnTo>
                  <a:pt x="13256" y="1467853"/>
                </a:lnTo>
                <a:lnTo>
                  <a:pt x="1224" y="1503948"/>
                </a:lnTo>
                <a:cubicBezTo>
                  <a:pt x="9245" y="1515979"/>
                  <a:pt x="13025" y="1532378"/>
                  <a:pt x="25287" y="1540042"/>
                </a:cubicBezTo>
                <a:cubicBezTo>
                  <a:pt x="46797" y="1553485"/>
                  <a:pt x="73414" y="1556084"/>
                  <a:pt x="97477" y="1564105"/>
                </a:cubicBezTo>
                <a:cubicBezTo>
                  <a:pt x="166028" y="1586956"/>
                  <a:pt x="116442" y="1573051"/>
                  <a:pt x="229824" y="1588169"/>
                </a:cubicBezTo>
                <a:lnTo>
                  <a:pt x="314045" y="1600200"/>
                </a:lnTo>
                <a:cubicBezTo>
                  <a:pt x="801324" y="1562719"/>
                  <a:pt x="194372" y="1600200"/>
                  <a:pt x="590771" y="1600200"/>
                </a:cubicBezTo>
                <a:cubicBezTo>
                  <a:pt x="675087" y="1600200"/>
                  <a:pt x="759213" y="1592179"/>
                  <a:pt x="843434" y="1588169"/>
                </a:cubicBezTo>
                <a:cubicBezTo>
                  <a:pt x="858855" y="1584314"/>
                  <a:pt x="910394" y="1572736"/>
                  <a:pt x="927656" y="1564105"/>
                </a:cubicBezTo>
                <a:cubicBezTo>
                  <a:pt x="940589" y="1557638"/>
                  <a:pt x="951719" y="1548063"/>
                  <a:pt x="963750" y="1540042"/>
                </a:cubicBezTo>
                <a:cubicBezTo>
                  <a:pt x="967761" y="1528011"/>
                  <a:pt x="978269" y="1516384"/>
                  <a:pt x="975782" y="1503948"/>
                </a:cubicBezTo>
                <a:cubicBezTo>
                  <a:pt x="969782" y="1473947"/>
                  <a:pt x="881986" y="1456640"/>
                  <a:pt x="879529" y="1455821"/>
                </a:cubicBezTo>
                <a:lnTo>
                  <a:pt x="843434" y="1443790"/>
                </a:lnTo>
                <a:cubicBezTo>
                  <a:pt x="799318" y="1447800"/>
                  <a:pt x="755385" y="1455821"/>
                  <a:pt x="711087" y="1455821"/>
                </a:cubicBezTo>
                <a:cubicBezTo>
                  <a:pt x="690637" y="1455821"/>
                  <a:pt x="671254" y="1446048"/>
                  <a:pt x="650929" y="1443790"/>
                </a:cubicBezTo>
                <a:cubicBezTo>
                  <a:pt x="598958" y="1438015"/>
                  <a:pt x="546656" y="1435769"/>
                  <a:pt x="494519" y="1431758"/>
                </a:cubicBezTo>
                <a:lnTo>
                  <a:pt x="398266" y="1443790"/>
                </a:lnTo>
                <a:lnTo>
                  <a:pt x="289982" y="1455821"/>
                </a:lnTo>
                <a:cubicBezTo>
                  <a:pt x="261842" y="1459338"/>
                  <a:pt x="233835" y="1463842"/>
                  <a:pt x="205761" y="1467853"/>
                </a:cubicBezTo>
                <a:lnTo>
                  <a:pt x="97477" y="1503948"/>
                </a:lnTo>
                <a:lnTo>
                  <a:pt x="61382" y="1515979"/>
                </a:lnTo>
                <a:cubicBezTo>
                  <a:pt x="17825" y="1545016"/>
                  <a:pt x="38220" y="1533575"/>
                  <a:pt x="1224" y="1552074"/>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55" name="Oval 54">
            <a:extLst>
              <a:ext uri="{FF2B5EF4-FFF2-40B4-BE49-F238E27FC236}">
                <a16:creationId xmlns:a16="http://schemas.microsoft.com/office/drawing/2014/main" id="{9ECCFFCC-8584-5FF6-E558-E8A8E661B6E9}"/>
              </a:ext>
            </a:extLst>
          </p:cNvPr>
          <p:cNvSpPr/>
          <p:nvPr/>
        </p:nvSpPr>
        <p:spPr>
          <a:xfrm>
            <a:off x="9038544" y="3809342"/>
            <a:ext cx="164763" cy="15944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4DFFEF60-130F-A08A-B362-B525EA085EF8}"/>
              </a:ext>
            </a:extLst>
          </p:cNvPr>
          <p:cNvSpPr/>
          <p:nvPr/>
        </p:nvSpPr>
        <p:spPr>
          <a:xfrm>
            <a:off x="8618753" y="4038389"/>
            <a:ext cx="164763" cy="15944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56">
            <a:extLst>
              <a:ext uri="{FF2B5EF4-FFF2-40B4-BE49-F238E27FC236}">
                <a16:creationId xmlns:a16="http://schemas.microsoft.com/office/drawing/2014/main" id="{4BFFC8ED-4F9E-5454-B14F-0B4CDEDB546E}"/>
              </a:ext>
            </a:extLst>
          </p:cNvPr>
          <p:cNvSpPr/>
          <p:nvPr/>
        </p:nvSpPr>
        <p:spPr>
          <a:xfrm flipH="1">
            <a:off x="8613072" y="3842316"/>
            <a:ext cx="165032" cy="216007"/>
          </a:xfrm>
          <a:custGeom>
            <a:avLst/>
            <a:gdLst>
              <a:gd name="connsiteX0" fmla="*/ 37319 w 987822"/>
              <a:gd name="connsiteY0" fmla="*/ 108284 h 1600200"/>
              <a:gd name="connsiteX1" fmla="*/ 97477 w 987822"/>
              <a:gd name="connsiteY1" fmla="*/ 192505 h 1600200"/>
              <a:gd name="connsiteX2" fmla="*/ 169666 w 987822"/>
              <a:gd name="connsiteY2" fmla="*/ 216569 h 1600200"/>
              <a:gd name="connsiteX3" fmla="*/ 241856 w 987822"/>
              <a:gd name="connsiteY3" fmla="*/ 240632 h 1600200"/>
              <a:gd name="connsiteX4" fmla="*/ 326077 w 987822"/>
              <a:gd name="connsiteY4" fmla="*/ 264695 h 1600200"/>
              <a:gd name="connsiteX5" fmla="*/ 410298 w 987822"/>
              <a:gd name="connsiteY5" fmla="*/ 276726 h 1600200"/>
              <a:gd name="connsiteX6" fmla="*/ 807340 w 987822"/>
              <a:gd name="connsiteY6" fmla="*/ 252663 h 1600200"/>
              <a:gd name="connsiteX7" fmla="*/ 939687 w 987822"/>
              <a:gd name="connsiteY7" fmla="*/ 228600 h 1600200"/>
              <a:gd name="connsiteX8" fmla="*/ 975782 w 987822"/>
              <a:gd name="connsiteY8" fmla="*/ 204537 h 1600200"/>
              <a:gd name="connsiteX9" fmla="*/ 963750 w 987822"/>
              <a:gd name="connsiteY9" fmla="*/ 96253 h 1600200"/>
              <a:gd name="connsiteX10" fmla="*/ 939687 w 987822"/>
              <a:gd name="connsiteY10" fmla="*/ 60158 h 1600200"/>
              <a:gd name="connsiteX11" fmla="*/ 903592 w 987822"/>
              <a:gd name="connsiteY11" fmla="*/ 48126 h 1600200"/>
              <a:gd name="connsiteX12" fmla="*/ 867498 w 987822"/>
              <a:gd name="connsiteY12" fmla="*/ 24063 h 1600200"/>
              <a:gd name="connsiteX13" fmla="*/ 807340 w 987822"/>
              <a:gd name="connsiteY13" fmla="*/ 12032 h 1600200"/>
              <a:gd name="connsiteX14" fmla="*/ 422329 w 987822"/>
              <a:gd name="connsiteY14" fmla="*/ 0 h 1600200"/>
              <a:gd name="connsiteX15" fmla="*/ 217792 w 987822"/>
              <a:gd name="connsiteY15" fmla="*/ 12032 h 1600200"/>
              <a:gd name="connsiteX16" fmla="*/ 97477 w 987822"/>
              <a:gd name="connsiteY16" fmla="*/ 36095 h 1600200"/>
              <a:gd name="connsiteX17" fmla="*/ 25287 w 987822"/>
              <a:gd name="connsiteY17" fmla="*/ 60158 h 1600200"/>
              <a:gd name="connsiteX18" fmla="*/ 1224 w 987822"/>
              <a:gd name="connsiteY18" fmla="*/ 96253 h 1600200"/>
              <a:gd name="connsiteX19" fmla="*/ 13256 w 987822"/>
              <a:gd name="connsiteY19" fmla="*/ 156411 h 1600200"/>
              <a:gd name="connsiteX20" fmla="*/ 61382 w 987822"/>
              <a:gd name="connsiteY20" fmla="*/ 264695 h 1600200"/>
              <a:gd name="connsiteX21" fmla="*/ 97477 w 987822"/>
              <a:gd name="connsiteY21" fmla="*/ 324853 h 1600200"/>
              <a:gd name="connsiteX22" fmla="*/ 121540 w 987822"/>
              <a:gd name="connsiteY22" fmla="*/ 360948 h 1600200"/>
              <a:gd name="connsiteX23" fmla="*/ 193729 w 987822"/>
              <a:gd name="connsiteY23" fmla="*/ 409074 h 1600200"/>
              <a:gd name="connsiteX24" fmla="*/ 229824 w 987822"/>
              <a:gd name="connsiteY24" fmla="*/ 433137 h 1600200"/>
              <a:gd name="connsiteX25" fmla="*/ 302013 w 987822"/>
              <a:gd name="connsiteY25" fmla="*/ 457200 h 1600200"/>
              <a:gd name="connsiteX26" fmla="*/ 338108 w 987822"/>
              <a:gd name="connsiteY26" fmla="*/ 469232 h 1600200"/>
              <a:gd name="connsiteX27" fmla="*/ 374203 w 987822"/>
              <a:gd name="connsiteY27" fmla="*/ 493295 h 1600200"/>
              <a:gd name="connsiteX28" fmla="*/ 446392 w 987822"/>
              <a:gd name="connsiteY28" fmla="*/ 517358 h 1600200"/>
              <a:gd name="connsiteX29" fmla="*/ 482487 w 987822"/>
              <a:gd name="connsiteY29" fmla="*/ 541421 h 1600200"/>
              <a:gd name="connsiteX30" fmla="*/ 530613 w 987822"/>
              <a:gd name="connsiteY30" fmla="*/ 553453 h 1600200"/>
              <a:gd name="connsiteX31" fmla="*/ 638898 w 987822"/>
              <a:gd name="connsiteY31" fmla="*/ 589548 h 1600200"/>
              <a:gd name="connsiteX32" fmla="*/ 674992 w 987822"/>
              <a:gd name="connsiteY32" fmla="*/ 601579 h 1600200"/>
              <a:gd name="connsiteX33" fmla="*/ 711087 w 987822"/>
              <a:gd name="connsiteY33" fmla="*/ 613611 h 1600200"/>
              <a:gd name="connsiteX34" fmla="*/ 747182 w 987822"/>
              <a:gd name="connsiteY34" fmla="*/ 589548 h 1600200"/>
              <a:gd name="connsiteX35" fmla="*/ 783277 w 987822"/>
              <a:gd name="connsiteY35" fmla="*/ 577516 h 1600200"/>
              <a:gd name="connsiteX36" fmla="*/ 891561 w 987822"/>
              <a:gd name="connsiteY36" fmla="*/ 517358 h 1600200"/>
              <a:gd name="connsiteX37" fmla="*/ 915624 w 987822"/>
              <a:gd name="connsiteY37" fmla="*/ 481263 h 1600200"/>
              <a:gd name="connsiteX38" fmla="*/ 951719 w 987822"/>
              <a:gd name="connsiteY38" fmla="*/ 409074 h 1600200"/>
              <a:gd name="connsiteX39" fmla="*/ 566708 w 987822"/>
              <a:gd name="connsiteY39" fmla="*/ 385011 h 1600200"/>
              <a:gd name="connsiteX40" fmla="*/ 458424 w 987822"/>
              <a:gd name="connsiteY40" fmla="*/ 397042 h 1600200"/>
              <a:gd name="connsiteX41" fmla="*/ 229824 w 987822"/>
              <a:gd name="connsiteY41" fmla="*/ 433137 h 1600200"/>
              <a:gd name="connsiteX42" fmla="*/ 157634 w 987822"/>
              <a:gd name="connsiteY42" fmla="*/ 457200 h 1600200"/>
              <a:gd name="connsiteX43" fmla="*/ 85445 w 987822"/>
              <a:gd name="connsiteY43" fmla="*/ 505326 h 1600200"/>
              <a:gd name="connsiteX44" fmla="*/ 37319 w 987822"/>
              <a:gd name="connsiteY44" fmla="*/ 565484 h 1600200"/>
              <a:gd name="connsiteX45" fmla="*/ 13256 w 987822"/>
              <a:gd name="connsiteY45" fmla="*/ 589548 h 1600200"/>
              <a:gd name="connsiteX46" fmla="*/ 13256 w 987822"/>
              <a:gd name="connsiteY46" fmla="*/ 733926 h 1600200"/>
              <a:gd name="connsiteX47" fmla="*/ 25287 w 987822"/>
              <a:gd name="connsiteY47" fmla="*/ 782053 h 1600200"/>
              <a:gd name="connsiteX48" fmla="*/ 85445 w 987822"/>
              <a:gd name="connsiteY48" fmla="*/ 890337 h 1600200"/>
              <a:gd name="connsiteX49" fmla="*/ 121540 w 987822"/>
              <a:gd name="connsiteY49" fmla="*/ 926432 h 1600200"/>
              <a:gd name="connsiteX50" fmla="*/ 169666 w 987822"/>
              <a:gd name="connsiteY50" fmla="*/ 938463 h 1600200"/>
              <a:gd name="connsiteX51" fmla="*/ 289982 w 987822"/>
              <a:gd name="connsiteY51" fmla="*/ 974558 h 1600200"/>
              <a:gd name="connsiteX52" fmla="*/ 362171 w 987822"/>
              <a:gd name="connsiteY52" fmla="*/ 986590 h 1600200"/>
              <a:gd name="connsiteX53" fmla="*/ 446392 w 987822"/>
              <a:gd name="connsiteY53" fmla="*/ 1010653 h 1600200"/>
              <a:gd name="connsiteX54" fmla="*/ 590771 w 987822"/>
              <a:gd name="connsiteY54" fmla="*/ 998621 h 1600200"/>
              <a:gd name="connsiteX55" fmla="*/ 662961 w 987822"/>
              <a:gd name="connsiteY55" fmla="*/ 974558 h 1600200"/>
              <a:gd name="connsiteX56" fmla="*/ 807340 w 987822"/>
              <a:gd name="connsiteY56" fmla="*/ 962526 h 1600200"/>
              <a:gd name="connsiteX57" fmla="*/ 855466 w 987822"/>
              <a:gd name="connsiteY57" fmla="*/ 950495 h 1600200"/>
              <a:gd name="connsiteX58" fmla="*/ 927656 w 987822"/>
              <a:gd name="connsiteY58" fmla="*/ 926432 h 1600200"/>
              <a:gd name="connsiteX59" fmla="*/ 939687 w 987822"/>
              <a:gd name="connsiteY59" fmla="*/ 878305 h 1600200"/>
              <a:gd name="connsiteX60" fmla="*/ 939687 w 987822"/>
              <a:gd name="connsiteY60" fmla="*/ 745958 h 1600200"/>
              <a:gd name="connsiteX61" fmla="*/ 903592 w 987822"/>
              <a:gd name="connsiteY61" fmla="*/ 721895 h 1600200"/>
              <a:gd name="connsiteX62" fmla="*/ 867498 w 987822"/>
              <a:gd name="connsiteY62" fmla="*/ 709863 h 1600200"/>
              <a:gd name="connsiteX63" fmla="*/ 650929 w 987822"/>
              <a:gd name="connsiteY63" fmla="*/ 685800 h 1600200"/>
              <a:gd name="connsiteX64" fmla="*/ 590771 w 987822"/>
              <a:gd name="connsiteY64" fmla="*/ 697832 h 1600200"/>
              <a:gd name="connsiteX65" fmla="*/ 422329 w 987822"/>
              <a:gd name="connsiteY65" fmla="*/ 721895 h 1600200"/>
              <a:gd name="connsiteX66" fmla="*/ 362171 w 987822"/>
              <a:gd name="connsiteY66" fmla="*/ 733926 h 1600200"/>
              <a:gd name="connsiteX67" fmla="*/ 289982 w 987822"/>
              <a:gd name="connsiteY67" fmla="*/ 757990 h 1600200"/>
              <a:gd name="connsiteX68" fmla="*/ 253887 w 987822"/>
              <a:gd name="connsiteY68" fmla="*/ 770021 h 1600200"/>
              <a:gd name="connsiteX69" fmla="*/ 133571 w 987822"/>
              <a:gd name="connsiteY69" fmla="*/ 842211 h 1600200"/>
              <a:gd name="connsiteX70" fmla="*/ 73413 w 987822"/>
              <a:gd name="connsiteY70" fmla="*/ 902369 h 1600200"/>
              <a:gd name="connsiteX71" fmla="*/ 25287 w 987822"/>
              <a:gd name="connsiteY71" fmla="*/ 986590 h 1600200"/>
              <a:gd name="connsiteX72" fmla="*/ 1224 w 987822"/>
              <a:gd name="connsiteY72" fmla="*/ 1058779 h 1600200"/>
              <a:gd name="connsiteX73" fmla="*/ 13256 w 987822"/>
              <a:gd name="connsiteY73" fmla="*/ 1143000 h 1600200"/>
              <a:gd name="connsiteX74" fmla="*/ 25287 w 987822"/>
              <a:gd name="connsiteY74" fmla="*/ 1179095 h 1600200"/>
              <a:gd name="connsiteX75" fmla="*/ 133571 w 987822"/>
              <a:gd name="connsiteY75" fmla="*/ 1275348 h 1600200"/>
              <a:gd name="connsiteX76" fmla="*/ 169666 w 987822"/>
              <a:gd name="connsiteY76" fmla="*/ 1287379 h 1600200"/>
              <a:gd name="connsiteX77" fmla="*/ 277950 w 987822"/>
              <a:gd name="connsiteY77" fmla="*/ 1335505 h 1600200"/>
              <a:gd name="connsiteX78" fmla="*/ 326077 w 987822"/>
              <a:gd name="connsiteY78" fmla="*/ 1359569 h 1600200"/>
              <a:gd name="connsiteX79" fmla="*/ 446392 w 987822"/>
              <a:gd name="connsiteY79" fmla="*/ 1383632 h 1600200"/>
              <a:gd name="connsiteX80" fmla="*/ 482487 w 987822"/>
              <a:gd name="connsiteY80" fmla="*/ 1395663 h 1600200"/>
              <a:gd name="connsiteX81" fmla="*/ 566708 w 987822"/>
              <a:gd name="connsiteY81" fmla="*/ 1407695 h 1600200"/>
              <a:gd name="connsiteX82" fmla="*/ 638898 w 987822"/>
              <a:gd name="connsiteY82" fmla="*/ 1395663 h 1600200"/>
              <a:gd name="connsiteX83" fmla="*/ 771245 w 987822"/>
              <a:gd name="connsiteY83" fmla="*/ 1419726 h 1600200"/>
              <a:gd name="connsiteX84" fmla="*/ 915624 w 987822"/>
              <a:gd name="connsiteY84" fmla="*/ 1383632 h 1600200"/>
              <a:gd name="connsiteX85" fmla="*/ 963750 w 987822"/>
              <a:gd name="connsiteY85" fmla="*/ 1311442 h 1600200"/>
              <a:gd name="connsiteX86" fmla="*/ 927656 w 987822"/>
              <a:gd name="connsiteY86" fmla="*/ 1215190 h 1600200"/>
              <a:gd name="connsiteX87" fmla="*/ 855466 w 987822"/>
              <a:gd name="connsiteY87" fmla="*/ 1191126 h 1600200"/>
              <a:gd name="connsiteX88" fmla="*/ 771245 w 987822"/>
              <a:gd name="connsiteY88" fmla="*/ 1167063 h 1600200"/>
              <a:gd name="connsiteX89" fmla="*/ 687024 w 987822"/>
              <a:gd name="connsiteY89" fmla="*/ 1155032 h 1600200"/>
              <a:gd name="connsiteX90" fmla="*/ 506550 w 987822"/>
              <a:gd name="connsiteY90" fmla="*/ 1167063 h 1600200"/>
              <a:gd name="connsiteX91" fmla="*/ 410298 w 987822"/>
              <a:gd name="connsiteY91" fmla="*/ 1191126 h 1600200"/>
              <a:gd name="connsiteX92" fmla="*/ 362171 w 987822"/>
              <a:gd name="connsiteY92" fmla="*/ 1203158 h 1600200"/>
              <a:gd name="connsiteX93" fmla="*/ 302013 w 987822"/>
              <a:gd name="connsiteY93" fmla="*/ 1215190 h 1600200"/>
              <a:gd name="connsiteX94" fmla="*/ 157634 w 987822"/>
              <a:gd name="connsiteY94" fmla="*/ 1287379 h 1600200"/>
              <a:gd name="connsiteX95" fmla="*/ 121540 w 987822"/>
              <a:gd name="connsiteY95" fmla="*/ 1311442 h 1600200"/>
              <a:gd name="connsiteX96" fmla="*/ 97477 w 987822"/>
              <a:gd name="connsiteY96" fmla="*/ 1347537 h 1600200"/>
              <a:gd name="connsiteX97" fmla="*/ 37319 w 987822"/>
              <a:gd name="connsiteY97" fmla="*/ 1395663 h 1600200"/>
              <a:gd name="connsiteX98" fmla="*/ 13256 w 987822"/>
              <a:gd name="connsiteY98" fmla="*/ 1467853 h 1600200"/>
              <a:gd name="connsiteX99" fmla="*/ 1224 w 987822"/>
              <a:gd name="connsiteY99" fmla="*/ 1503948 h 1600200"/>
              <a:gd name="connsiteX100" fmla="*/ 25287 w 987822"/>
              <a:gd name="connsiteY100" fmla="*/ 1540042 h 1600200"/>
              <a:gd name="connsiteX101" fmla="*/ 97477 w 987822"/>
              <a:gd name="connsiteY101" fmla="*/ 1564105 h 1600200"/>
              <a:gd name="connsiteX102" fmla="*/ 229824 w 987822"/>
              <a:gd name="connsiteY102" fmla="*/ 1588169 h 1600200"/>
              <a:gd name="connsiteX103" fmla="*/ 314045 w 987822"/>
              <a:gd name="connsiteY103" fmla="*/ 1600200 h 1600200"/>
              <a:gd name="connsiteX104" fmla="*/ 590771 w 987822"/>
              <a:gd name="connsiteY104" fmla="*/ 1600200 h 1600200"/>
              <a:gd name="connsiteX105" fmla="*/ 843434 w 987822"/>
              <a:gd name="connsiteY105" fmla="*/ 1588169 h 1600200"/>
              <a:gd name="connsiteX106" fmla="*/ 927656 w 987822"/>
              <a:gd name="connsiteY106" fmla="*/ 1564105 h 1600200"/>
              <a:gd name="connsiteX107" fmla="*/ 963750 w 987822"/>
              <a:gd name="connsiteY107" fmla="*/ 1540042 h 1600200"/>
              <a:gd name="connsiteX108" fmla="*/ 975782 w 987822"/>
              <a:gd name="connsiteY108" fmla="*/ 1503948 h 1600200"/>
              <a:gd name="connsiteX109" fmla="*/ 879529 w 987822"/>
              <a:gd name="connsiteY109" fmla="*/ 1455821 h 1600200"/>
              <a:gd name="connsiteX110" fmla="*/ 843434 w 987822"/>
              <a:gd name="connsiteY110" fmla="*/ 1443790 h 1600200"/>
              <a:gd name="connsiteX111" fmla="*/ 711087 w 987822"/>
              <a:gd name="connsiteY111" fmla="*/ 1455821 h 1600200"/>
              <a:gd name="connsiteX112" fmla="*/ 650929 w 987822"/>
              <a:gd name="connsiteY112" fmla="*/ 1443790 h 1600200"/>
              <a:gd name="connsiteX113" fmla="*/ 494519 w 987822"/>
              <a:gd name="connsiteY113" fmla="*/ 1431758 h 1600200"/>
              <a:gd name="connsiteX114" fmla="*/ 398266 w 987822"/>
              <a:gd name="connsiteY114" fmla="*/ 1443790 h 1600200"/>
              <a:gd name="connsiteX115" fmla="*/ 289982 w 987822"/>
              <a:gd name="connsiteY115" fmla="*/ 1455821 h 1600200"/>
              <a:gd name="connsiteX116" fmla="*/ 205761 w 987822"/>
              <a:gd name="connsiteY116" fmla="*/ 1467853 h 1600200"/>
              <a:gd name="connsiteX117" fmla="*/ 97477 w 987822"/>
              <a:gd name="connsiteY117" fmla="*/ 1503948 h 1600200"/>
              <a:gd name="connsiteX118" fmla="*/ 61382 w 987822"/>
              <a:gd name="connsiteY118" fmla="*/ 1515979 h 1600200"/>
              <a:gd name="connsiteX119" fmla="*/ 1224 w 987822"/>
              <a:gd name="connsiteY119" fmla="*/ 155207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987822" h="1600200">
                <a:moveTo>
                  <a:pt x="37319" y="108284"/>
                </a:moveTo>
                <a:cubicBezTo>
                  <a:pt x="43383" y="118391"/>
                  <a:pt x="74275" y="180904"/>
                  <a:pt x="97477" y="192505"/>
                </a:cubicBezTo>
                <a:cubicBezTo>
                  <a:pt x="120164" y="203849"/>
                  <a:pt x="145603" y="208548"/>
                  <a:pt x="169666" y="216569"/>
                </a:cubicBezTo>
                <a:lnTo>
                  <a:pt x="241856" y="240632"/>
                </a:lnTo>
                <a:cubicBezTo>
                  <a:pt x="272777" y="250939"/>
                  <a:pt x="292847" y="258653"/>
                  <a:pt x="326077" y="264695"/>
                </a:cubicBezTo>
                <a:cubicBezTo>
                  <a:pt x="353978" y="269768"/>
                  <a:pt x="382224" y="272716"/>
                  <a:pt x="410298" y="276726"/>
                </a:cubicBezTo>
                <a:cubicBezTo>
                  <a:pt x="495182" y="272259"/>
                  <a:pt x="710273" y="262370"/>
                  <a:pt x="807340" y="252663"/>
                </a:cubicBezTo>
                <a:cubicBezTo>
                  <a:pt x="838137" y="249583"/>
                  <a:pt x="907215" y="235095"/>
                  <a:pt x="939687" y="228600"/>
                </a:cubicBezTo>
                <a:cubicBezTo>
                  <a:pt x="951719" y="220579"/>
                  <a:pt x="966749" y="215829"/>
                  <a:pt x="975782" y="204537"/>
                </a:cubicBezTo>
                <a:cubicBezTo>
                  <a:pt x="1000938" y="173091"/>
                  <a:pt x="981614" y="123049"/>
                  <a:pt x="963750" y="96253"/>
                </a:cubicBezTo>
                <a:cubicBezTo>
                  <a:pt x="955729" y="84221"/>
                  <a:pt x="950978" y="69191"/>
                  <a:pt x="939687" y="60158"/>
                </a:cubicBezTo>
                <a:cubicBezTo>
                  <a:pt x="929784" y="52235"/>
                  <a:pt x="914936" y="53798"/>
                  <a:pt x="903592" y="48126"/>
                </a:cubicBezTo>
                <a:cubicBezTo>
                  <a:pt x="890659" y="41659"/>
                  <a:pt x="881037" y="29140"/>
                  <a:pt x="867498" y="24063"/>
                </a:cubicBezTo>
                <a:cubicBezTo>
                  <a:pt x="848350" y="16883"/>
                  <a:pt x="827760" y="13136"/>
                  <a:pt x="807340" y="12032"/>
                </a:cubicBezTo>
                <a:cubicBezTo>
                  <a:pt x="679128" y="5102"/>
                  <a:pt x="550666" y="4011"/>
                  <a:pt x="422329" y="0"/>
                </a:cubicBezTo>
                <a:cubicBezTo>
                  <a:pt x="354150" y="4011"/>
                  <a:pt x="285671" y="4490"/>
                  <a:pt x="217792" y="12032"/>
                </a:cubicBezTo>
                <a:cubicBezTo>
                  <a:pt x="177143" y="16549"/>
                  <a:pt x="136277" y="23162"/>
                  <a:pt x="97477" y="36095"/>
                </a:cubicBezTo>
                <a:lnTo>
                  <a:pt x="25287" y="60158"/>
                </a:lnTo>
                <a:cubicBezTo>
                  <a:pt x="17266" y="72190"/>
                  <a:pt x="3017" y="81904"/>
                  <a:pt x="1224" y="96253"/>
                </a:cubicBezTo>
                <a:cubicBezTo>
                  <a:pt x="-1312" y="116545"/>
                  <a:pt x="7875" y="136682"/>
                  <a:pt x="13256" y="156411"/>
                </a:cubicBezTo>
                <a:cubicBezTo>
                  <a:pt x="33081" y="229102"/>
                  <a:pt x="28272" y="215030"/>
                  <a:pt x="61382" y="264695"/>
                </a:cubicBezTo>
                <a:cubicBezTo>
                  <a:pt x="82276" y="327380"/>
                  <a:pt x="59726" y="277665"/>
                  <a:pt x="97477" y="324853"/>
                </a:cubicBezTo>
                <a:cubicBezTo>
                  <a:pt x="106510" y="336144"/>
                  <a:pt x="110658" y="351426"/>
                  <a:pt x="121540" y="360948"/>
                </a:cubicBezTo>
                <a:cubicBezTo>
                  <a:pt x="143305" y="379992"/>
                  <a:pt x="169666" y="393032"/>
                  <a:pt x="193729" y="409074"/>
                </a:cubicBezTo>
                <a:cubicBezTo>
                  <a:pt x="205761" y="417095"/>
                  <a:pt x="216106" y="428564"/>
                  <a:pt x="229824" y="433137"/>
                </a:cubicBezTo>
                <a:lnTo>
                  <a:pt x="302013" y="457200"/>
                </a:lnTo>
                <a:cubicBezTo>
                  <a:pt x="314045" y="461211"/>
                  <a:pt x="327555" y="462197"/>
                  <a:pt x="338108" y="469232"/>
                </a:cubicBezTo>
                <a:cubicBezTo>
                  <a:pt x="350140" y="477253"/>
                  <a:pt x="360989" y="487422"/>
                  <a:pt x="374203" y="493295"/>
                </a:cubicBezTo>
                <a:cubicBezTo>
                  <a:pt x="397382" y="503597"/>
                  <a:pt x="425287" y="503288"/>
                  <a:pt x="446392" y="517358"/>
                </a:cubicBezTo>
                <a:cubicBezTo>
                  <a:pt x="458424" y="525379"/>
                  <a:pt x="469196" y="535725"/>
                  <a:pt x="482487" y="541421"/>
                </a:cubicBezTo>
                <a:cubicBezTo>
                  <a:pt x="497686" y="547935"/>
                  <a:pt x="514775" y="548701"/>
                  <a:pt x="530613" y="553453"/>
                </a:cubicBezTo>
                <a:cubicBezTo>
                  <a:pt x="530658" y="553467"/>
                  <a:pt x="620828" y="583525"/>
                  <a:pt x="638898" y="589548"/>
                </a:cubicBezTo>
                <a:lnTo>
                  <a:pt x="674992" y="601579"/>
                </a:lnTo>
                <a:lnTo>
                  <a:pt x="711087" y="613611"/>
                </a:lnTo>
                <a:cubicBezTo>
                  <a:pt x="723119" y="605590"/>
                  <a:pt x="734248" y="596015"/>
                  <a:pt x="747182" y="589548"/>
                </a:cubicBezTo>
                <a:cubicBezTo>
                  <a:pt x="758526" y="583876"/>
                  <a:pt x="772190" y="583675"/>
                  <a:pt x="783277" y="577516"/>
                </a:cubicBezTo>
                <a:cubicBezTo>
                  <a:pt x="907390" y="508564"/>
                  <a:pt x="809887" y="544583"/>
                  <a:pt x="891561" y="517358"/>
                </a:cubicBezTo>
                <a:cubicBezTo>
                  <a:pt x="899582" y="505326"/>
                  <a:pt x="909157" y="494197"/>
                  <a:pt x="915624" y="481263"/>
                </a:cubicBezTo>
                <a:cubicBezTo>
                  <a:pt x="965437" y="381637"/>
                  <a:pt x="882757" y="512518"/>
                  <a:pt x="951719" y="409074"/>
                </a:cubicBezTo>
                <a:cubicBezTo>
                  <a:pt x="834257" y="291612"/>
                  <a:pt x="926321" y="366084"/>
                  <a:pt x="566708" y="385011"/>
                </a:cubicBezTo>
                <a:cubicBezTo>
                  <a:pt x="530441" y="386920"/>
                  <a:pt x="494436" y="392345"/>
                  <a:pt x="458424" y="397042"/>
                </a:cubicBezTo>
                <a:cubicBezTo>
                  <a:pt x="450312" y="398100"/>
                  <a:pt x="280491" y="419319"/>
                  <a:pt x="229824" y="433137"/>
                </a:cubicBezTo>
                <a:cubicBezTo>
                  <a:pt x="205353" y="439811"/>
                  <a:pt x="157634" y="457200"/>
                  <a:pt x="157634" y="457200"/>
                </a:cubicBezTo>
                <a:cubicBezTo>
                  <a:pt x="133571" y="473242"/>
                  <a:pt x="105894" y="484876"/>
                  <a:pt x="85445" y="505326"/>
                </a:cubicBezTo>
                <a:cubicBezTo>
                  <a:pt x="27344" y="563429"/>
                  <a:pt x="98030" y="489595"/>
                  <a:pt x="37319" y="565484"/>
                </a:cubicBezTo>
                <a:cubicBezTo>
                  <a:pt x="30233" y="574342"/>
                  <a:pt x="21277" y="581527"/>
                  <a:pt x="13256" y="589548"/>
                </a:cubicBezTo>
                <a:cubicBezTo>
                  <a:pt x="-5178" y="663282"/>
                  <a:pt x="-3643" y="632530"/>
                  <a:pt x="13256" y="733926"/>
                </a:cubicBezTo>
                <a:cubicBezTo>
                  <a:pt x="15974" y="750237"/>
                  <a:pt x="20744" y="766153"/>
                  <a:pt x="25287" y="782053"/>
                </a:cubicBezTo>
                <a:cubicBezTo>
                  <a:pt x="37390" y="824414"/>
                  <a:pt x="50977" y="855869"/>
                  <a:pt x="85445" y="890337"/>
                </a:cubicBezTo>
                <a:cubicBezTo>
                  <a:pt x="97477" y="902369"/>
                  <a:pt x="106767" y="917990"/>
                  <a:pt x="121540" y="926432"/>
                </a:cubicBezTo>
                <a:cubicBezTo>
                  <a:pt x="135897" y="934636"/>
                  <a:pt x="153828" y="933712"/>
                  <a:pt x="169666" y="938463"/>
                </a:cubicBezTo>
                <a:cubicBezTo>
                  <a:pt x="231046" y="956877"/>
                  <a:pt x="234522" y="963466"/>
                  <a:pt x="289982" y="974558"/>
                </a:cubicBezTo>
                <a:cubicBezTo>
                  <a:pt x="313903" y="979342"/>
                  <a:pt x="338250" y="981806"/>
                  <a:pt x="362171" y="986590"/>
                </a:cubicBezTo>
                <a:cubicBezTo>
                  <a:pt x="399950" y="994146"/>
                  <a:pt x="411983" y="999183"/>
                  <a:pt x="446392" y="1010653"/>
                </a:cubicBezTo>
                <a:cubicBezTo>
                  <a:pt x="494518" y="1006642"/>
                  <a:pt x="543135" y="1006560"/>
                  <a:pt x="590771" y="998621"/>
                </a:cubicBezTo>
                <a:cubicBezTo>
                  <a:pt x="615791" y="994451"/>
                  <a:pt x="637684" y="976665"/>
                  <a:pt x="662961" y="974558"/>
                </a:cubicBezTo>
                <a:lnTo>
                  <a:pt x="807340" y="962526"/>
                </a:lnTo>
                <a:cubicBezTo>
                  <a:pt x="823382" y="958516"/>
                  <a:pt x="839628" y="955246"/>
                  <a:pt x="855466" y="950495"/>
                </a:cubicBezTo>
                <a:cubicBezTo>
                  <a:pt x="879761" y="943207"/>
                  <a:pt x="927656" y="926432"/>
                  <a:pt x="927656" y="926432"/>
                </a:cubicBezTo>
                <a:cubicBezTo>
                  <a:pt x="931666" y="910390"/>
                  <a:pt x="936100" y="894447"/>
                  <a:pt x="939687" y="878305"/>
                </a:cubicBezTo>
                <a:cubicBezTo>
                  <a:pt x="949856" y="832545"/>
                  <a:pt x="963011" y="792606"/>
                  <a:pt x="939687" y="745958"/>
                </a:cubicBezTo>
                <a:cubicBezTo>
                  <a:pt x="933220" y="733024"/>
                  <a:pt x="916526" y="728362"/>
                  <a:pt x="903592" y="721895"/>
                </a:cubicBezTo>
                <a:cubicBezTo>
                  <a:pt x="892249" y="716223"/>
                  <a:pt x="879802" y="712939"/>
                  <a:pt x="867498" y="709863"/>
                </a:cubicBezTo>
                <a:cubicBezTo>
                  <a:pt x="788263" y="690054"/>
                  <a:pt x="745395" y="693067"/>
                  <a:pt x="650929" y="685800"/>
                </a:cubicBezTo>
                <a:cubicBezTo>
                  <a:pt x="630876" y="689811"/>
                  <a:pt x="610983" y="694722"/>
                  <a:pt x="590771" y="697832"/>
                </a:cubicBezTo>
                <a:cubicBezTo>
                  <a:pt x="420758" y="723988"/>
                  <a:pt x="563801" y="696173"/>
                  <a:pt x="422329" y="721895"/>
                </a:cubicBezTo>
                <a:cubicBezTo>
                  <a:pt x="402209" y="725553"/>
                  <a:pt x="381900" y="728545"/>
                  <a:pt x="362171" y="733926"/>
                </a:cubicBezTo>
                <a:cubicBezTo>
                  <a:pt x="337700" y="740600"/>
                  <a:pt x="314045" y="749969"/>
                  <a:pt x="289982" y="757990"/>
                </a:cubicBezTo>
                <a:cubicBezTo>
                  <a:pt x="277950" y="762001"/>
                  <a:pt x="265231" y="764349"/>
                  <a:pt x="253887" y="770021"/>
                </a:cubicBezTo>
                <a:cubicBezTo>
                  <a:pt x="215909" y="789010"/>
                  <a:pt x="162610" y="813172"/>
                  <a:pt x="133571" y="842211"/>
                </a:cubicBezTo>
                <a:lnTo>
                  <a:pt x="73413" y="902369"/>
                </a:lnTo>
                <a:cubicBezTo>
                  <a:pt x="36616" y="1012763"/>
                  <a:pt x="98125" y="840915"/>
                  <a:pt x="25287" y="986590"/>
                </a:cubicBezTo>
                <a:cubicBezTo>
                  <a:pt x="13944" y="1009277"/>
                  <a:pt x="1224" y="1058779"/>
                  <a:pt x="1224" y="1058779"/>
                </a:cubicBezTo>
                <a:cubicBezTo>
                  <a:pt x="5235" y="1086853"/>
                  <a:pt x="7694" y="1115192"/>
                  <a:pt x="13256" y="1143000"/>
                </a:cubicBezTo>
                <a:cubicBezTo>
                  <a:pt x="15743" y="1155436"/>
                  <a:pt x="17501" y="1169084"/>
                  <a:pt x="25287" y="1179095"/>
                </a:cubicBezTo>
                <a:cubicBezTo>
                  <a:pt x="45572" y="1205176"/>
                  <a:pt x="95563" y="1256343"/>
                  <a:pt x="133571" y="1275348"/>
                </a:cubicBezTo>
                <a:cubicBezTo>
                  <a:pt x="144914" y="1281020"/>
                  <a:pt x="157634" y="1283369"/>
                  <a:pt x="169666" y="1287379"/>
                </a:cubicBezTo>
                <a:cubicBezTo>
                  <a:pt x="275850" y="1358167"/>
                  <a:pt x="106120" y="1249588"/>
                  <a:pt x="277950" y="1335505"/>
                </a:cubicBezTo>
                <a:cubicBezTo>
                  <a:pt x="293992" y="1343526"/>
                  <a:pt x="309283" y="1353271"/>
                  <a:pt x="326077" y="1359569"/>
                </a:cubicBezTo>
                <a:cubicBezTo>
                  <a:pt x="360936" y="1372641"/>
                  <a:pt x="412380" y="1376074"/>
                  <a:pt x="446392" y="1383632"/>
                </a:cubicBezTo>
                <a:cubicBezTo>
                  <a:pt x="458772" y="1386383"/>
                  <a:pt x="470051" y="1393176"/>
                  <a:pt x="482487" y="1395663"/>
                </a:cubicBezTo>
                <a:cubicBezTo>
                  <a:pt x="510295" y="1401225"/>
                  <a:pt x="538634" y="1403684"/>
                  <a:pt x="566708" y="1407695"/>
                </a:cubicBezTo>
                <a:cubicBezTo>
                  <a:pt x="590771" y="1403684"/>
                  <a:pt x="614503" y="1395663"/>
                  <a:pt x="638898" y="1395663"/>
                </a:cubicBezTo>
                <a:cubicBezTo>
                  <a:pt x="654284" y="1395663"/>
                  <a:pt x="751691" y="1415815"/>
                  <a:pt x="771245" y="1419726"/>
                </a:cubicBezTo>
                <a:cubicBezTo>
                  <a:pt x="817033" y="1414639"/>
                  <a:pt x="879918" y="1424439"/>
                  <a:pt x="915624" y="1383632"/>
                </a:cubicBezTo>
                <a:cubicBezTo>
                  <a:pt x="934668" y="1361867"/>
                  <a:pt x="963750" y="1311442"/>
                  <a:pt x="963750" y="1311442"/>
                </a:cubicBezTo>
                <a:cubicBezTo>
                  <a:pt x="958897" y="1287177"/>
                  <a:pt x="955982" y="1232894"/>
                  <a:pt x="927656" y="1215190"/>
                </a:cubicBezTo>
                <a:cubicBezTo>
                  <a:pt x="906146" y="1201747"/>
                  <a:pt x="879529" y="1199147"/>
                  <a:pt x="855466" y="1191126"/>
                </a:cubicBezTo>
                <a:cubicBezTo>
                  <a:pt x="824550" y="1180821"/>
                  <a:pt x="804469" y="1173104"/>
                  <a:pt x="771245" y="1167063"/>
                </a:cubicBezTo>
                <a:cubicBezTo>
                  <a:pt x="743344" y="1161990"/>
                  <a:pt x="715098" y="1159042"/>
                  <a:pt x="687024" y="1155032"/>
                </a:cubicBezTo>
                <a:cubicBezTo>
                  <a:pt x="626866" y="1159042"/>
                  <a:pt x="566542" y="1161064"/>
                  <a:pt x="506550" y="1167063"/>
                </a:cubicBezTo>
                <a:cubicBezTo>
                  <a:pt x="450107" y="1172707"/>
                  <a:pt x="455776" y="1178132"/>
                  <a:pt x="410298" y="1191126"/>
                </a:cubicBezTo>
                <a:cubicBezTo>
                  <a:pt x="394398" y="1195669"/>
                  <a:pt x="378313" y="1199571"/>
                  <a:pt x="362171" y="1203158"/>
                </a:cubicBezTo>
                <a:cubicBezTo>
                  <a:pt x="342208" y="1207594"/>
                  <a:pt x="321742" y="1209809"/>
                  <a:pt x="302013" y="1215190"/>
                </a:cubicBezTo>
                <a:cubicBezTo>
                  <a:pt x="217715" y="1238180"/>
                  <a:pt x="233452" y="1236834"/>
                  <a:pt x="157634" y="1287379"/>
                </a:cubicBezTo>
                <a:lnTo>
                  <a:pt x="121540" y="1311442"/>
                </a:lnTo>
                <a:cubicBezTo>
                  <a:pt x="113519" y="1323474"/>
                  <a:pt x="106510" y="1336246"/>
                  <a:pt x="97477" y="1347537"/>
                </a:cubicBezTo>
                <a:cubicBezTo>
                  <a:pt x="77885" y="1372026"/>
                  <a:pt x="64116" y="1377798"/>
                  <a:pt x="37319" y="1395663"/>
                </a:cubicBezTo>
                <a:lnTo>
                  <a:pt x="13256" y="1467853"/>
                </a:lnTo>
                <a:lnTo>
                  <a:pt x="1224" y="1503948"/>
                </a:lnTo>
                <a:cubicBezTo>
                  <a:pt x="9245" y="1515979"/>
                  <a:pt x="13025" y="1532378"/>
                  <a:pt x="25287" y="1540042"/>
                </a:cubicBezTo>
                <a:cubicBezTo>
                  <a:pt x="46797" y="1553485"/>
                  <a:pt x="73414" y="1556084"/>
                  <a:pt x="97477" y="1564105"/>
                </a:cubicBezTo>
                <a:cubicBezTo>
                  <a:pt x="166028" y="1586956"/>
                  <a:pt x="116442" y="1573051"/>
                  <a:pt x="229824" y="1588169"/>
                </a:cubicBezTo>
                <a:lnTo>
                  <a:pt x="314045" y="1600200"/>
                </a:lnTo>
                <a:cubicBezTo>
                  <a:pt x="801324" y="1562719"/>
                  <a:pt x="194372" y="1600200"/>
                  <a:pt x="590771" y="1600200"/>
                </a:cubicBezTo>
                <a:cubicBezTo>
                  <a:pt x="675087" y="1600200"/>
                  <a:pt x="759213" y="1592179"/>
                  <a:pt x="843434" y="1588169"/>
                </a:cubicBezTo>
                <a:cubicBezTo>
                  <a:pt x="858855" y="1584314"/>
                  <a:pt x="910394" y="1572736"/>
                  <a:pt x="927656" y="1564105"/>
                </a:cubicBezTo>
                <a:cubicBezTo>
                  <a:pt x="940589" y="1557638"/>
                  <a:pt x="951719" y="1548063"/>
                  <a:pt x="963750" y="1540042"/>
                </a:cubicBezTo>
                <a:cubicBezTo>
                  <a:pt x="967761" y="1528011"/>
                  <a:pt x="978269" y="1516384"/>
                  <a:pt x="975782" y="1503948"/>
                </a:cubicBezTo>
                <a:cubicBezTo>
                  <a:pt x="969782" y="1473947"/>
                  <a:pt x="881986" y="1456640"/>
                  <a:pt x="879529" y="1455821"/>
                </a:cubicBezTo>
                <a:lnTo>
                  <a:pt x="843434" y="1443790"/>
                </a:lnTo>
                <a:cubicBezTo>
                  <a:pt x="799318" y="1447800"/>
                  <a:pt x="755385" y="1455821"/>
                  <a:pt x="711087" y="1455821"/>
                </a:cubicBezTo>
                <a:cubicBezTo>
                  <a:pt x="690637" y="1455821"/>
                  <a:pt x="671254" y="1446048"/>
                  <a:pt x="650929" y="1443790"/>
                </a:cubicBezTo>
                <a:cubicBezTo>
                  <a:pt x="598958" y="1438015"/>
                  <a:pt x="546656" y="1435769"/>
                  <a:pt x="494519" y="1431758"/>
                </a:cubicBezTo>
                <a:lnTo>
                  <a:pt x="398266" y="1443790"/>
                </a:lnTo>
                <a:lnTo>
                  <a:pt x="289982" y="1455821"/>
                </a:lnTo>
                <a:cubicBezTo>
                  <a:pt x="261842" y="1459338"/>
                  <a:pt x="233835" y="1463842"/>
                  <a:pt x="205761" y="1467853"/>
                </a:cubicBezTo>
                <a:lnTo>
                  <a:pt x="97477" y="1503948"/>
                </a:lnTo>
                <a:lnTo>
                  <a:pt x="61382" y="1515979"/>
                </a:lnTo>
                <a:cubicBezTo>
                  <a:pt x="17825" y="1545016"/>
                  <a:pt x="38220" y="1533575"/>
                  <a:pt x="1224" y="1552074"/>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58" name="Left Arrow 57">
            <a:extLst>
              <a:ext uri="{FF2B5EF4-FFF2-40B4-BE49-F238E27FC236}">
                <a16:creationId xmlns:a16="http://schemas.microsoft.com/office/drawing/2014/main" id="{CD326D5E-591B-02DB-9170-176D66B9DA16}"/>
              </a:ext>
            </a:extLst>
          </p:cNvPr>
          <p:cNvSpPr/>
          <p:nvPr/>
        </p:nvSpPr>
        <p:spPr>
          <a:xfrm rot="13389641">
            <a:off x="9141743" y="4944477"/>
            <a:ext cx="307955" cy="99294"/>
          </a:xfrm>
          <a:prstGeom prst="leftArrow">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TextBox 58">
            <a:extLst>
              <a:ext uri="{FF2B5EF4-FFF2-40B4-BE49-F238E27FC236}">
                <a16:creationId xmlns:a16="http://schemas.microsoft.com/office/drawing/2014/main" id="{771831B9-829A-982F-24DC-BCADE7A52DF1}"/>
              </a:ext>
            </a:extLst>
          </p:cNvPr>
          <p:cNvSpPr txBox="1"/>
          <p:nvPr/>
        </p:nvSpPr>
        <p:spPr>
          <a:xfrm rot="5400000">
            <a:off x="8614947" y="2691446"/>
            <a:ext cx="1841402" cy="307777"/>
          </a:xfrm>
          <a:prstGeom prst="rect">
            <a:avLst/>
          </a:prstGeom>
          <a:noFill/>
        </p:spPr>
        <p:txBody>
          <a:bodyPr wrap="none" rtlCol="0">
            <a:spAutoFit/>
          </a:bodyPr>
          <a:lstStyle/>
          <a:p>
            <a:r>
              <a:rPr lang="en-US" sz="1400" dirty="0"/>
              <a:t>Valve Reagent Position</a:t>
            </a:r>
          </a:p>
        </p:txBody>
      </p:sp>
      <p:sp>
        <p:nvSpPr>
          <p:cNvPr id="60" name="TextBox 59">
            <a:extLst>
              <a:ext uri="{FF2B5EF4-FFF2-40B4-BE49-F238E27FC236}">
                <a16:creationId xmlns:a16="http://schemas.microsoft.com/office/drawing/2014/main" id="{9576391A-F4C6-A406-FF7A-516644CA96D4}"/>
              </a:ext>
            </a:extLst>
          </p:cNvPr>
          <p:cNvSpPr txBox="1"/>
          <p:nvPr/>
        </p:nvSpPr>
        <p:spPr>
          <a:xfrm rot="5400000">
            <a:off x="8301501" y="2602264"/>
            <a:ext cx="1649491" cy="307777"/>
          </a:xfrm>
          <a:prstGeom prst="rect">
            <a:avLst/>
          </a:prstGeom>
          <a:noFill/>
        </p:spPr>
        <p:txBody>
          <a:bodyPr wrap="none" rtlCol="0">
            <a:spAutoFit/>
          </a:bodyPr>
          <a:lstStyle/>
          <a:p>
            <a:r>
              <a:rPr lang="en-US" sz="1400" dirty="0"/>
              <a:t>Preservative (1.6ml)</a:t>
            </a:r>
          </a:p>
        </p:txBody>
      </p:sp>
      <p:sp>
        <p:nvSpPr>
          <p:cNvPr id="61" name="Rectangle 60">
            <a:extLst>
              <a:ext uri="{FF2B5EF4-FFF2-40B4-BE49-F238E27FC236}">
                <a16:creationId xmlns:a16="http://schemas.microsoft.com/office/drawing/2014/main" id="{1967C80B-1E08-6867-12DD-63BBDD883FA8}"/>
              </a:ext>
            </a:extLst>
          </p:cNvPr>
          <p:cNvSpPr/>
          <p:nvPr/>
        </p:nvSpPr>
        <p:spPr>
          <a:xfrm>
            <a:off x="7743332" y="2577072"/>
            <a:ext cx="401554" cy="1003826"/>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Down Arrow 61">
            <a:extLst>
              <a:ext uri="{FF2B5EF4-FFF2-40B4-BE49-F238E27FC236}">
                <a16:creationId xmlns:a16="http://schemas.microsoft.com/office/drawing/2014/main" id="{2746A9FD-F94D-BD9F-DA6C-AB0CF63EFD14}"/>
              </a:ext>
            </a:extLst>
          </p:cNvPr>
          <p:cNvSpPr/>
          <p:nvPr/>
        </p:nvSpPr>
        <p:spPr>
          <a:xfrm>
            <a:off x="8957614" y="1392881"/>
            <a:ext cx="292992" cy="409691"/>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9A123043-206C-FBE1-DA1B-B21E84A4CC89}"/>
              </a:ext>
            </a:extLst>
          </p:cNvPr>
          <p:cNvSpPr/>
          <p:nvPr/>
        </p:nvSpPr>
        <p:spPr>
          <a:xfrm>
            <a:off x="9096911" y="3562617"/>
            <a:ext cx="52900" cy="247218"/>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Up-Down Arrow 63">
            <a:extLst>
              <a:ext uri="{FF2B5EF4-FFF2-40B4-BE49-F238E27FC236}">
                <a16:creationId xmlns:a16="http://schemas.microsoft.com/office/drawing/2014/main" id="{5709B631-BB67-ECAB-E123-D51CBFE2EDC1}"/>
              </a:ext>
            </a:extLst>
          </p:cNvPr>
          <p:cNvSpPr/>
          <p:nvPr/>
        </p:nvSpPr>
        <p:spPr>
          <a:xfrm>
            <a:off x="8938187" y="1320812"/>
            <a:ext cx="327991" cy="493499"/>
          </a:xfrm>
          <a:prstGeom prst="upDownArrow">
            <a:avLst>
              <a:gd name="adj1" fmla="val 0"/>
              <a:gd name="adj2"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Left Arrow 64">
            <a:extLst>
              <a:ext uri="{FF2B5EF4-FFF2-40B4-BE49-F238E27FC236}">
                <a16:creationId xmlns:a16="http://schemas.microsoft.com/office/drawing/2014/main" id="{8ADB9074-E374-C288-67CE-6C82AAB0C435}"/>
              </a:ext>
            </a:extLst>
          </p:cNvPr>
          <p:cNvSpPr/>
          <p:nvPr/>
        </p:nvSpPr>
        <p:spPr>
          <a:xfrm rot="5400000">
            <a:off x="7831714" y="3696758"/>
            <a:ext cx="247218" cy="83994"/>
          </a:xfrm>
          <a:prstGeom prst="lef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a:t> </a:t>
            </a:r>
          </a:p>
        </p:txBody>
      </p:sp>
      <p:sp>
        <p:nvSpPr>
          <p:cNvPr id="66" name="Left Arrow 65">
            <a:extLst>
              <a:ext uri="{FF2B5EF4-FFF2-40B4-BE49-F238E27FC236}">
                <a16:creationId xmlns:a16="http://schemas.microsoft.com/office/drawing/2014/main" id="{244A7F76-D3ED-A84A-46BF-2441AC4334BE}"/>
              </a:ext>
            </a:extLst>
          </p:cNvPr>
          <p:cNvSpPr/>
          <p:nvPr/>
        </p:nvSpPr>
        <p:spPr>
          <a:xfrm>
            <a:off x="7988945" y="3816645"/>
            <a:ext cx="677026" cy="45719"/>
          </a:xfrm>
          <a:prstGeom prst="lef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a:t> </a:t>
            </a:r>
          </a:p>
        </p:txBody>
      </p:sp>
      <p:sp>
        <p:nvSpPr>
          <p:cNvPr id="67" name="Left Arrow 66">
            <a:extLst>
              <a:ext uri="{FF2B5EF4-FFF2-40B4-BE49-F238E27FC236}">
                <a16:creationId xmlns:a16="http://schemas.microsoft.com/office/drawing/2014/main" id="{D129D986-B028-F681-D169-785139218374}"/>
              </a:ext>
            </a:extLst>
          </p:cNvPr>
          <p:cNvSpPr/>
          <p:nvPr/>
        </p:nvSpPr>
        <p:spPr>
          <a:xfrm rot="5400000">
            <a:off x="8401071" y="3667683"/>
            <a:ext cx="247218" cy="83994"/>
          </a:xfrm>
          <a:prstGeom prst="lef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a:t> </a:t>
            </a:r>
          </a:p>
        </p:txBody>
      </p:sp>
      <p:sp>
        <p:nvSpPr>
          <p:cNvPr id="68" name="TextBox 67">
            <a:extLst>
              <a:ext uri="{FF2B5EF4-FFF2-40B4-BE49-F238E27FC236}">
                <a16:creationId xmlns:a16="http://schemas.microsoft.com/office/drawing/2014/main" id="{012F7335-134E-C7BA-D44D-CFC70B5E624D}"/>
              </a:ext>
            </a:extLst>
          </p:cNvPr>
          <p:cNvSpPr txBox="1"/>
          <p:nvPr/>
        </p:nvSpPr>
        <p:spPr>
          <a:xfrm rot="5400000">
            <a:off x="8172597" y="2953532"/>
            <a:ext cx="734881" cy="369332"/>
          </a:xfrm>
          <a:prstGeom prst="rect">
            <a:avLst/>
          </a:prstGeom>
          <a:noFill/>
        </p:spPr>
        <p:txBody>
          <a:bodyPr wrap="none" rtlCol="0">
            <a:spAutoFit/>
          </a:bodyPr>
          <a:lstStyle/>
          <a:p>
            <a:r>
              <a:rPr lang="en-US" dirty="0"/>
              <a:t>waste</a:t>
            </a:r>
          </a:p>
        </p:txBody>
      </p:sp>
      <p:sp>
        <p:nvSpPr>
          <p:cNvPr id="69" name="TextBox 68">
            <a:extLst>
              <a:ext uri="{FF2B5EF4-FFF2-40B4-BE49-F238E27FC236}">
                <a16:creationId xmlns:a16="http://schemas.microsoft.com/office/drawing/2014/main" id="{EBFC37D1-BB67-FB00-B91A-F336DB2A17CF}"/>
              </a:ext>
            </a:extLst>
          </p:cNvPr>
          <p:cNvSpPr txBox="1"/>
          <p:nvPr/>
        </p:nvSpPr>
        <p:spPr>
          <a:xfrm rot="5400000">
            <a:off x="7596032" y="2525427"/>
            <a:ext cx="734881" cy="369332"/>
          </a:xfrm>
          <a:prstGeom prst="rect">
            <a:avLst/>
          </a:prstGeom>
          <a:noFill/>
        </p:spPr>
        <p:txBody>
          <a:bodyPr wrap="none" rtlCol="0">
            <a:spAutoFit/>
          </a:bodyPr>
          <a:lstStyle/>
          <a:p>
            <a:r>
              <a:rPr lang="en-US" dirty="0"/>
              <a:t>waste</a:t>
            </a:r>
          </a:p>
        </p:txBody>
      </p:sp>
      <p:sp>
        <p:nvSpPr>
          <p:cNvPr id="70" name="TextBox 69">
            <a:extLst>
              <a:ext uri="{FF2B5EF4-FFF2-40B4-BE49-F238E27FC236}">
                <a16:creationId xmlns:a16="http://schemas.microsoft.com/office/drawing/2014/main" id="{CC936CE3-566B-0D18-5C03-141AADD153AE}"/>
              </a:ext>
            </a:extLst>
          </p:cNvPr>
          <p:cNvSpPr txBox="1"/>
          <p:nvPr/>
        </p:nvSpPr>
        <p:spPr>
          <a:xfrm>
            <a:off x="7210343" y="4827965"/>
            <a:ext cx="1091235" cy="584775"/>
          </a:xfrm>
          <a:prstGeom prst="rect">
            <a:avLst/>
          </a:prstGeom>
          <a:noFill/>
        </p:spPr>
        <p:txBody>
          <a:bodyPr wrap="square" rtlCol="0">
            <a:spAutoFit/>
          </a:bodyPr>
          <a:lstStyle/>
          <a:p>
            <a:pPr algn="ctr"/>
            <a:r>
              <a:rPr lang="en-US" sz="1600" dirty="0"/>
              <a:t>Sample</a:t>
            </a:r>
          </a:p>
          <a:p>
            <a:pPr algn="ctr"/>
            <a:r>
              <a:rPr lang="en-US" sz="1600" dirty="0"/>
              <a:t>Preserved </a:t>
            </a:r>
          </a:p>
        </p:txBody>
      </p:sp>
      <p:sp>
        <p:nvSpPr>
          <p:cNvPr id="71" name="Rectangle 70">
            <a:extLst>
              <a:ext uri="{FF2B5EF4-FFF2-40B4-BE49-F238E27FC236}">
                <a16:creationId xmlns:a16="http://schemas.microsoft.com/office/drawing/2014/main" id="{4D92FCE4-846F-93E3-D229-30CF54B4B3E2}"/>
              </a:ext>
            </a:extLst>
          </p:cNvPr>
          <p:cNvSpPr/>
          <p:nvPr/>
        </p:nvSpPr>
        <p:spPr>
          <a:xfrm>
            <a:off x="9662720" y="1595948"/>
            <a:ext cx="1967774" cy="194840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2" name="Rectangle 71">
            <a:extLst>
              <a:ext uri="{FF2B5EF4-FFF2-40B4-BE49-F238E27FC236}">
                <a16:creationId xmlns:a16="http://schemas.microsoft.com/office/drawing/2014/main" id="{089E2DD1-7AB9-95FF-0921-C941E5D320FB}"/>
              </a:ext>
            </a:extLst>
          </p:cNvPr>
          <p:cNvSpPr/>
          <p:nvPr/>
        </p:nvSpPr>
        <p:spPr>
          <a:xfrm>
            <a:off x="10175022" y="2402862"/>
            <a:ext cx="1659241" cy="189050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4" name="TextBox 73">
            <a:extLst>
              <a:ext uri="{FF2B5EF4-FFF2-40B4-BE49-F238E27FC236}">
                <a16:creationId xmlns:a16="http://schemas.microsoft.com/office/drawing/2014/main" id="{9B4CEFEC-01A3-FABC-DF13-FBC96429750F}"/>
              </a:ext>
            </a:extLst>
          </p:cNvPr>
          <p:cNvSpPr txBox="1"/>
          <p:nvPr/>
        </p:nvSpPr>
        <p:spPr>
          <a:xfrm>
            <a:off x="10285472" y="1534708"/>
            <a:ext cx="1840190" cy="2123658"/>
          </a:xfrm>
          <a:prstGeom prst="rect">
            <a:avLst/>
          </a:prstGeom>
          <a:noFill/>
        </p:spPr>
        <p:txBody>
          <a:bodyPr wrap="square">
            <a:spAutoFit/>
          </a:bodyPr>
          <a:lstStyle/>
          <a:p>
            <a:r>
              <a:rPr lang="en-US" sz="2200" dirty="0"/>
              <a:t>Preservative displaces residual  sample water to waste on cartridge.</a:t>
            </a:r>
          </a:p>
        </p:txBody>
      </p:sp>
      <p:sp>
        <p:nvSpPr>
          <p:cNvPr id="77" name="Down Arrow 76">
            <a:extLst>
              <a:ext uri="{FF2B5EF4-FFF2-40B4-BE49-F238E27FC236}">
                <a16:creationId xmlns:a16="http://schemas.microsoft.com/office/drawing/2014/main" id="{4612D7EE-8B8A-EB46-8FF9-BD9DFCE869F1}"/>
              </a:ext>
            </a:extLst>
          </p:cNvPr>
          <p:cNvSpPr/>
          <p:nvPr/>
        </p:nvSpPr>
        <p:spPr>
          <a:xfrm>
            <a:off x="3735136" y="1458983"/>
            <a:ext cx="292992" cy="409691"/>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Up-Down Arrow 77">
            <a:extLst>
              <a:ext uri="{FF2B5EF4-FFF2-40B4-BE49-F238E27FC236}">
                <a16:creationId xmlns:a16="http://schemas.microsoft.com/office/drawing/2014/main" id="{0191F657-B8AD-AE1E-B574-F4ADB1372C08}"/>
              </a:ext>
            </a:extLst>
          </p:cNvPr>
          <p:cNvSpPr/>
          <p:nvPr/>
        </p:nvSpPr>
        <p:spPr>
          <a:xfrm>
            <a:off x="3710993" y="1357097"/>
            <a:ext cx="347980" cy="491581"/>
          </a:xfrm>
          <a:prstGeom prst="upDownArrow">
            <a:avLst>
              <a:gd name="adj1" fmla="val 0"/>
              <a:gd name="adj2"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0" name="Straight Connector 79">
            <a:extLst>
              <a:ext uri="{FF2B5EF4-FFF2-40B4-BE49-F238E27FC236}">
                <a16:creationId xmlns:a16="http://schemas.microsoft.com/office/drawing/2014/main" id="{6714F180-2C08-BA70-57EB-F8F0E2E5FBA1}"/>
              </a:ext>
            </a:extLst>
          </p:cNvPr>
          <p:cNvCxnSpPr/>
          <p:nvPr/>
        </p:nvCxnSpPr>
        <p:spPr>
          <a:xfrm>
            <a:off x="10145205" y="1534708"/>
            <a:ext cx="0" cy="2327656"/>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FE8E5542-BCB0-8222-8C22-5B8810583D82}"/>
              </a:ext>
            </a:extLst>
          </p:cNvPr>
          <p:cNvCxnSpPr/>
          <p:nvPr/>
        </p:nvCxnSpPr>
        <p:spPr>
          <a:xfrm>
            <a:off x="4549587" y="1534708"/>
            <a:ext cx="0" cy="2327656"/>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125397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01E30F-E6AF-7F42-AFE9-5B016BBB68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9111" y="1652116"/>
            <a:ext cx="7805263" cy="4291484"/>
          </a:xfrm>
          <a:prstGeom prst="rect">
            <a:avLst/>
          </a:prstGeom>
        </p:spPr>
      </p:pic>
      <p:sp>
        <p:nvSpPr>
          <p:cNvPr id="9" name="Title 2">
            <a:extLst>
              <a:ext uri="{FF2B5EF4-FFF2-40B4-BE49-F238E27FC236}">
                <a16:creationId xmlns:a16="http://schemas.microsoft.com/office/drawing/2014/main" id="{CE49DE17-2BDD-FB88-87F0-49ADC91CEB7A}"/>
              </a:ext>
            </a:extLst>
          </p:cNvPr>
          <p:cNvSpPr txBox="1">
            <a:spLocks/>
          </p:cNvSpPr>
          <p:nvPr/>
        </p:nvSpPr>
        <p:spPr>
          <a:xfrm>
            <a:off x="154978" y="61205"/>
            <a:ext cx="11568634" cy="1143000"/>
          </a:xfrm>
          <a:prstGeom prst="rect">
            <a:avLst/>
          </a:prstGeom>
        </p:spPr>
        <p:txBody>
          <a:bodyPr vert="horz" lIns="91440" tIns="45720" rIns="91440" bIns="45720" rtlCol="0" anchor="ctr">
            <a:normAutofit/>
          </a:bodyPr>
          <a:lstStyle>
            <a:defPPr>
              <a:defRPr lang="en-US"/>
            </a:defPPr>
            <a:lvl1pPr defTabSz="457200">
              <a:spcBef>
                <a:spcPct val="0"/>
              </a:spcBef>
              <a:buNone/>
              <a:defRPr sz="4400">
                <a:latin typeface="Arial" panose="020B0604020202020204" pitchFamily="34" charset="0"/>
                <a:ea typeface="+mj-ea"/>
                <a:cs typeface="Arial" panose="020B0604020202020204" pitchFamily="34" charset="0"/>
              </a:defRPr>
            </a:lvl1pPr>
          </a:lstStyle>
          <a:p>
            <a:r>
              <a:rPr lang="en-US" sz="3600" dirty="0"/>
              <a:t>  Increasing eDNA spatial and temporal sampling</a:t>
            </a:r>
          </a:p>
        </p:txBody>
      </p:sp>
      <p:sp>
        <p:nvSpPr>
          <p:cNvPr id="11" name="TextBox 10">
            <a:extLst>
              <a:ext uri="{FF2B5EF4-FFF2-40B4-BE49-F238E27FC236}">
                <a16:creationId xmlns:a16="http://schemas.microsoft.com/office/drawing/2014/main" id="{0EE731FF-1CF1-2210-9202-9777D00C199D}"/>
              </a:ext>
            </a:extLst>
          </p:cNvPr>
          <p:cNvSpPr txBox="1"/>
          <p:nvPr/>
        </p:nvSpPr>
        <p:spPr>
          <a:xfrm>
            <a:off x="237626" y="1465634"/>
            <a:ext cx="4064946" cy="1138773"/>
          </a:xfrm>
          <a:prstGeom prst="rect">
            <a:avLst/>
          </a:prstGeom>
          <a:noFill/>
        </p:spPr>
        <p:txBody>
          <a:bodyPr wrap="square" rtlCol="0">
            <a:spAutoFit/>
          </a:bodyPr>
          <a:lstStyle/>
          <a:p>
            <a:pPr marL="342900" indent="-342900">
              <a:buFont typeface="Wingdings" pitchFamily="2" charset="2"/>
              <a:buChar char="Ø"/>
            </a:pPr>
            <a:r>
              <a:rPr lang="en-US" sz="2400" b="1" dirty="0"/>
              <a:t>Solution #1</a:t>
            </a:r>
          </a:p>
          <a:p>
            <a:endParaRPr lang="en-US" sz="1000" dirty="0"/>
          </a:p>
          <a:p>
            <a:pPr marL="800100" lvl="1" indent="-342900">
              <a:buFont typeface="Arial" panose="020B0604020202020204" pitchFamily="34" charset="0"/>
              <a:buChar char="•"/>
            </a:pPr>
            <a:r>
              <a:rPr lang="en-US" sz="2400" dirty="0"/>
              <a:t>increase the fleet size</a:t>
            </a:r>
          </a:p>
          <a:p>
            <a:pPr marL="800100" lvl="1" indent="-342900">
              <a:buFont typeface="Arial" panose="020B0604020202020204" pitchFamily="34" charset="0"/>
              <a:buChar char="•"/>
            </a:pPr>
            <a:endParaRPr lang="en-US" sz="1000" dirty="0"/>
          </a:p>
        </p:txBody>
      </p:sp>
    </p:spTree>
    <p:extLst>
      <p:ext uri="{BB962C8B-B14F-4D97-AF65-F5344CB8AC3E}">
        <p14:creationId xmlns:p14="http://schemas.microsoft.com/office/powerpoint/2010/main" val="271004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6.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6135</TotalTime>
  <Words>1149</Words>
  <Application>Microsoft Macintosh PowerPoint</Application>
  <PresentationFormat>Widescreen</PresentationFormat>
  <Paragraphs>221</Paragraphs>
  <Slides>17</Slides>
  <Notes>14</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Aptos</vt:lpstr>
      <vt:lpstr>Aptos Display</vt:lpstr>
      <vt:lpstr>Arial</vt:lpstr>
      <vt:lpstr>Calibri</vt:lpstr>
      <vt:lpstr>Helvetica</vt:lpstr>
      <vt:lpstr>Open Sans</vt:lpstr>
      <vt:lpstr>Times New Roman</vt:lpstr>
      <vt:lpstr>Wingdings</vt:lpstr>
      <vt:lpstr>Office Theme</vt:lpstr>
      <vt:lpstr>The Environmental Sample Processor (ESP)</vt:lpstr>
      <vt:lpstr>PowerPoint Presentation</vt:lpstr>
      <vt:lpstr>PowerPoint Presentation</vt:lpstr>
      <vt:lpstr>The Environmental Sample Processor </vt:lpstr>
      <vt:lpstr>Environmental DNA</vt:lpstr>
      <vt:lpstr>3rd Generation ESP</vt:lpstr>
      <vt:lpstr>Modularity and Standardized Interfaces = Flexibility</vt:lpstr>
      <vt:lpstr>ESP Sample Preservation</vt:lpstr>
      <vt:lpstr>PowerPoint Presentation</vt:lpstr>
      <vt:lpstr>PowerPoint Presentation</vt:lpstr>
      <vt:lpstr>PowerPoint Presentation</vt:lpstr>
      <vt:lpstr>PowerPoint Presentation</vt:lpstr>
      <vt:lpstr>PowerPoint Presentation</vt:lpstr>
      <vt:lpstr>Saildrone Surveyor CA to HI</vt:lpstr>
      <vt:lpstr>PowerPoint Presentation</vt:lpstr>
      <vt:lpstr>Aleutian Islands: eDNA sampling &amp; mapping leg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Kevan Yamahara</dc:creator>
  <cp:lastModifiedBy>Chris Scholin</cp:lastModifiedBy>
  <cp:revision>120</cp:revision>
  <dcterms:created xsi:type="dcterms:W3CDTF">2026-01-02T23:25:34Z</dcterms:created>
  <dcterms:modified xsi:type="dcterms:W3CDTF">2026-01-26T17:26:23Z</dcterms:modified>
</cp:coreProperties>
</file>