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4526" r:id="rId2"/>
    <p:sldId id="29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19"/>
    <p:restoredTop sz="79667"/>
  </p:normalViewPr>
  <p:slideViewPr>
    <p:cSldViewPr snapToGrid="0">
      <p:cViewPr>
        <p:scale>
          <a:sx n="81" d="100"/>
          <a:sy n="81" d="100"/>
        </p:scale>
        <p:origin x="2480" y="8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5BEDC-EA1E-9E46-8DDB-67893C869C19}" type="datetimeFigureOut">
              <a:rPr lang="en-US" smtClean="0"/>
              <a:t>1/26/26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CC78F-5478-B544-A0B0-E535C15B1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22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17F24-ACC5-E079-77CE-90C114497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A4F764-13DA-C905-9386-3651701DE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093625-8203-504B-9E52-AEF32B8338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31822-E624-8C8A-E289-F9D535098C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FD5A05-1FBC-FE4B-9B32-10BFF8323D0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077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CC78F-5478-B544-A0B0-E535C15B17F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601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9B9D6-7F44-A5F1-E37C-FC90B09298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6F92F-FE05-A784-012F-1134815B02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DF570-0091-6D8B-04A7-223D21DC6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13C4C-8ADD-CE40-8170-471B7A5DC486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45D70-740D-AFE2-E707-24828048A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B562-F4BB-0355-42E8-BC7E1650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0E8E9-3967-1F4B-8EC9-1A2980922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801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57297-E478-B2B5-E62C-35F529697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976085-B1DE-F62F-70F5-757BBE256E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C7D470-1D65-8858-492F-01B5F4BB8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13C4C-8ADD-CE40-8170-471B7A5DC486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198385-C94D-6816-1531-D9FC4740C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3CB53-6F8B-4DF3-62D1-1D483E064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0E8E9-3967-1F4B-8EC9-1A2980922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0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F530E-85B4-AF17-8BF9-D68913165B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42733A-E28E-9796-3CBE-227CD2BD6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49FA48-6EAD-436C-A3CF-1FA290086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13C4C-8ADD-CE40-8170-471B7A5DC486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7D074-62AC-D572-4973-FB814B575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370BE0-1CF5-C77B-71C2-EF2B71EBE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0E8E9-3967-1F4B-8EC9-1A2980922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17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1530A-23FD-0D77-18C7-01AED2531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067" y="8678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39A9B-613E-9425-ECE2-760806088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EBB26-2E7F-631E-5425-402FC8477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13C4C-8ADD-CE40-8170-471B7A5DC486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0ADA3-1181-4549-2F8B-FB1F9269D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BE66E-5BA5-48E3-56B1-F72D9962B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0E8E9-3967-1F4B-8EC9-1A298092252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C2CB1F-8B7D-1A18-C072-2001782DFCC3}"/>
              </a:ext>
            </a:extLst>
          </p:cNvPr>
          <p:cNvCxnSpPr/>
          <p:nvPr userDrawn="1"/>
        </p:nvCxnSpPr>
        <p:spPr>
          <a:xfrm>
            <a:off x="567266" y="999066"/>
            <a:ext cx="1051560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0250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93A80-23EE-81F9-103C-5BBEE2495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7CE1CC-2502-7E89-ADBE-2F8825021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39D67-3E19-4735-BD16-318852EF8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13C4C-8ADD-CE40-8170-471B7A5DC486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874EA-2636-4196-18DA-B8C49279C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21AE8-8A3C-C038-2279-6CA1F361F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0E8E9-3967-1F4B-8EC9-1A2980922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986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307F9-46DC-3D19-640F-3B17CCF45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96D00E-691F-FBDD-6357-E14C74BCC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13C4C-8ADD-CE40-8170-471B7A5DC486}" type="datetimeFigureOut">
              <a:rPr lang="en-US" smtClean="0"/>
              <a:t>1/26/26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5176F4-C75D-8CE5-8924-41207D347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39E83C-4792-DCA6-A159-342756DEF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0E8E9-3967-1F4B-8EC9-1A2980922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26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9FB5E-1BEE-14D5-F56C-B902B4721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499D7-7DDA-0FB6-ED08-7CE50696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66B5C6-13AA-4201-0661-A37CBFA847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2EAA3-C544-12D9-277A-2C03170E2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13C4C-8ADD-CE40-8170-471B7A5DC486}" type="datetimeFigureOut">
              <a:rPr lang="en-US" smtClean="0"/>
              <a:t>1/26/26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180748-0955-B6E2-F1C4-56D3FE505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C8404A-82A1-E209-7BA3-F29EF9BA8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0E8E9-3967-1F4B-8EC9-1A2980922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314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BF501-8971-C287-7527-574326588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2609E-B8B2-9920-1412-C7702F466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FFCFDD-8849-3011-675E-67AA943A0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2A70FB-8A1B-0729-AF66-96C2684310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F10F44-3C55-C8BC-510F-2C804C813A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3EEC60-22E9-3475-D56C-B2BCDE60F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13C4C-8ADD-CE40-8170-471B7A5DC486}" type="datetimeFigureOut">
              <a:rPr lang="en-US" smtClean="0"/>
              <a:t>1/26/26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EFFA9B-CDD6-1DAB-9124-555DDBB7C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9F937B-4C00-3B99-9F3D-C1C4499CC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0E8E9-3967-1F4B-8EC9-1A2980922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07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865666-E99E-6A60-DDA2-41DF46AAD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13C4C-8ADD-CE40-8170-471B7A5DC486}" type="datetimeFigureOut">
              <a:rPr lang="en-US" smtClean="0"/>
              <a:t>1/26/26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6A6AC6-A579-54F0-2692-C44758BB9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19BE0-BB3F-2438-130C-4A10AD77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0E8E9-3967-1F4B-8EC9-1A2980922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822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9283A-7BAC-01AE-CFAF-210898CC2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743B0-B548-E0A2-6AA7-3F8CDAECB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4FB4EB-7AE9-9138-1916-3F433E620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A1457B-F4A5-25E8-9C04-2EA00C2ED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13C4C-8ADD-CE40-8170-471B7A5DC486}" type="datetimeFigureOut">
              <a:rPr lang="en-US" smtClean="0"/>
              <a:t>1/26/26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7C0120-8969-2D46-F1BB-7F29064E7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F460E0-2ACF-599A-F8C3-AD89E44CB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0E8E9-3967-1F4B-8EC9-1A2980922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577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40307-45AA-6520-9CA4-88E09E9D4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62D224-77FF-D8CA-74CB-BE671BF8AC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8C8EEB-78B6-FFDA-CF9A-4E58C852F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8F1FD2-D086-3B62-D262-89B3F0194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13C4C-8ADD-CE40-8170-471B7A5DC486}" type="datetimeFigureOut">
              <a:rPr lang="en-US" smtClean="0"/>
              <a:t>1/26/26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82EEA-ABD8-2A7C-24F1-21BAD7101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188C9A-77CF-65F8-DCBE-E1ADFFF74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0E8E9-3967-1F4B-8EC9-1A2980922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86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906C28-081F-C629-64A1-D8F185B38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4E040-94F0-D586-F774-E83E1D4C0F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39E6EA-7F29-C74C-7EEB-1C4DAF4C8A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E13C4C-8ADD-CE40-8170-471B7A5DC486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88BAF-F563-518D-9CD2-408F1DCE23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F37A4-C327-805E-5A1F-E18BCCBB2B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80E8E9-3967-1F4B-8EC9-1A2980922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45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1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gif"/><Relationship Id="rId5" Type="http://schemas.openxmlformats.org/officeDocument/2006/relationships/image" Target="../media/image3.jpg"/><Relationship Id="rId15" Type="http://schemas.openxmlformats.org/officeDocument/2006/relationships/image" Target="../media/image13.jpeg"/><Relationship Id="rId10" Type="http://schemas.openxmlformats.org/officeDocument/2006/relationships/image" Target="../media/image8.gif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" Type="http://schemas.openxmlformats.org/officeDocument/2006/relationships/image" Target="../media/image18.png"/><Relationship Id="rId21" Type="http://schemas.openxmlformats.org/officeDocument/2006/relationships/image" Target="../media/image36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5" Type="http://schemas.openxmlformats.org/officeDocument/2006/relationships/image" Target="../media/image40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29" Type="http://schemas.openxmlformats.org/officeDocument/2006/relationships/image" Target="../media/image4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24" Type="http://schemas.openxmlformats.org/officeDocument/2006/relationships/image" Target="../media/image39.pn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23" Type="http://schemas.openxmlformats.org/officeDocument/2006/relationships/image" Target="../media/image38.svg"/><Relationship Id="rId28" Type="http://schemas.openxmlformats.org/officeDocument/2006/relationships/image" Target="../media/image43.png"/><Relationship Id="rId10" Type="http://schemas.openxmlformats.org/officeDocument/2006/relationships/image" Target="../media/image25.png"/><Relationship Id="rId19" Type="http://schemas.openxmlformats.org/officeDocument/2006/relationships/image" Target="../media/image34.svg"/><Relationship Id="rId31" Type="http://schemas.openxmlformats.org/officeDocument/2006/relationships/image" Target="../media/image46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Relationship Id="rId22" Type="http://schemas.openxmlformats.org/officeDocument/2006/relationships/image" Target="../media/image37.png"/><Relationship Id="rId27" Type="http://schemas.openxmlformats.org/officeDocument/2006/relationships/image" Target="../media/image42.svg"/><Relationship Id="rId30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AE571-0497-6046-E3C0-1A2BD487B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771CDE4-351D-FCEC-730E-0540CFFE3F3E}"/>
              </a:ext>
            </a:extLst>
          </p:cNvPr>
          <p:cNvSpPr txBox="1">
            <a:spLocks/>
          </p:cNvSpPr>
          <p:nvPr/>
        </p:nvSpPr>
        <p:spPr>
          <a:xfrm>
            <a:off x="450714" y="2185"/>
            <a:ext cx="1123074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LRAUV Payloads for Water Column Observations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8D9EC0-3064-AA58-D44F-639EC6CB942F}"/>
              </a:ext>
            </a:extLst>
          </p:cNvPr>
          <p:cNvSpPr txBox="1"/>
          <p:nvPr/>
        </p:nvSpPr>
        <p:spPr>
          <a:xfrm>
            <a:off x="8413011" y="6511904"/>
            <a:ext cx="838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Oct 2014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E3788C0-B83F-DB30-8188-3C0BE5F319E4}"/>
              </a:ext>
            </a:extLst>
          </p:cNvPr>
          <p:cNvSpPr txBox="1">
            <a:spLocks/>
          </p:cNvSpPr>
          <p:nvPr/>
        </p:nvSpPr>
        <p:spPr>
          <a:xfrm>
            <a:off x="135779" y="1217558"/>
            <a:ext cx="11484078" cy="51657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US" dirty="0"/>
              <a:t>Bioacoustics</a:t>
            </a:r>
          </a:p>
          <a:p>
            <a:pPr marL="468313" lvl="1" indent="217488"/>
            <a:r>
              <a:rPr lang="en-US" dirty="0"/>
              <a:t>active</a:t>
            </a:r>
          </a:p>
          <a:p>
            <a:pPr marL="468313" lvl="1" indent="217488"/>
            <a:r>
              <a:rPr lang="en-US" dirty="0"/>
              <a:t>passive</a:t>
            </a:r>
          </a:p>
          <a:p>
            <a:pPr marL="468313" lvl="1" indent="331788"/>
            <a:endParaRPr lang="en-US" sz="2800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Imaging</a:t>
            </a:r>
          </a:p>
          <a:p>
            <a:pPr marL="460375" lvl="1" indent="234950"/>
            <a:r>
              <a:rPr lang="en-US" dirty="0" err="1"/>
              <a:t>Planktivore</a:t>
            </a:r>
            <a:r>
              <a:rPr lang="en-US" dirty="0"/>
              <a:t> </a:t>
            </a:r>
            <a:r>
              <a:rPr lang="en-US" sz="2200" dirty="0"/>
              <a:t>20µm-2cm</a:t>
            </a:r>
          </a:p>
          <a:p>
            <a:pPr marL="460375" lvl="1" indent="234950"/>
            <a:r>
              <a:rPr lang="en-US" dirty="0"/>
              <a:t>Triton </a:t>
            </a:r>
            <a:r>
              <a:rPr lang="en-US" sz="2200" dirty="0"/>
              <a:t>1mm-20cm</a:t>
            </a:r>
          </a:p>
          <a:p>
            <a:pPr marL="460375" lvl="1" indent="234950"/>
            <a:r>
              <a:rPr lang="en-US" dirty="0"/>
              <a:t>Piscivore</a:t>
            </a:r>
            <a:r>
              <a:rPr lang="en-US" sz="2800" dirty="0"/>
              <a:t> </a:t>
            </a:r>
            <a:r>
              <a:rPr lang="en-US" sz="2200" dirty="0"/>
              <a:t>10cm-10m</a:t>
            </a:r>
          </a:p>
          <a:p>
            <a:pPr lvl="1" indent="0">
              <a:buFont typeface="Arial" panose="020B0604020202020204" pitchFamily="34" charset="0"/>
              <a:buNone/>
            </a:pPr>
            <a:endParaRPr lang="en-US" sz="2800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Water collection (whole)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eDNA collection/preservation</a:t>
            </a:r>
          </a:p>
          <a:p>
            <a:pPr marL="522288" lvl="1" indent="285750"/>
            <a:r>
              <a:rPr lang="en-US" dirty="0"/>
              <a:t>toward real-time eDNA analysis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4FF631-9736-9779-95E6-8CF0CE8D5C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078" y="1110470"/>
            <a:ext cx="2886376" cy="21647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50B06E-7BCA-B80A-2EE0-6B6FBFBD1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1935" y="3813897"/>
            <a:ext cx="5484444" cy="2913722"/>
          </a:xfrm>
          <a:prstGeom prst="rect">
            <a:avLst/>
          </a:prstGeom>
          <a:noFill/>
          <a:ln>
            <a:solidFill>
              <a:srgbClr val="00426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26DB04E-140C-179C-B371-927847B8DA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7422" y="1050304"/>
            <a:ext cx="2413229" cy="2593956"/>
          </a:xfrm>
          <a:prstGeom prst="rect">
            <a:avLst/>
          </a:prstGeom>
          <a:ln>
            <a:noFill/>
          </a:ln>
        </p:spPr>
      </p:pic>
      <p:pic>
        <p:nvPicPr>
          <p:cNvPr id="18" name="Google Shape;104;p3">
            <a:extLst>
              <a:ext uri="{FF2B5EF4-FFF2-40B4-BE49-F238E27FC236}">
                <a16:creationId xmlns:a16="http://schemas.microsoft.com/office/drawing/2014/main" id="{BA4202B4-4037-07F3-BED7-7997313311A2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88472" y="2550296"/>
            <a:ext cx="1839392" cy="1449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06;p3">
            <a:extLst>
              <a:ext uri="{FF2B5EF4-FFF2-40B4-BE49-F238E27FC236}">
                <a16:creationId xmlns:a16="http://schemas.microsoft.com/office/drawing/2014/main" id="{A52FBEBB-606F-6DEF-EEC5-7905AA1D08B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39749" y="1889357"/>
            <a:ext cx="4126233" cy="31793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92B3671-9E25-04C5-3124-2E8CDEDC4E34}"/>
              </a:ext>
            </a:extLst>
          </p:cNvPr>
          <p:cNvGrpSpPr/>
          <p:nvPr/>
        </p:nvGrpSpPr>
        <p:grpSpPr>
          <a:xfrm>
            <a:off x="4922657" y="1475015"/>
            <a:ext cx="7145871" cy="3774917"/>
            <a:chOff x="14593924" y="2550296"/>
            <a:chExt cx="6185448" cy="3056147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345E9B6-9139-7182-3F46-8A978204D8BC}"/>
                </a:ext>
              </a:extLst>
            </p:cNvPr>
            <p:cNvGrpSpPr/>
            <p:nvPr/>
          </p:nvGrpSpPr>
          <p:grpSpPr>
            <a:xfrm>
              <a:off x="14593924" y="2550296"/>
              <a:ext cx="4488426" cy="3056147"/>
              <a:chOff x="2116188" y="1646878"/>
              <a:chExt cx="6439658" cy="4549666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1723F918-49E5-6E0C-E205-30503550FDA8}"/>
                  </a:ext>
                </a:extLst>
              </p:cNvPr>
              <p:cNvGrpSpPr/>
              <p:nvPr/>
            </p:nvGrpSpPr>
            <p:grpSpPr>
              <a:xfrm>
                <a:off x="2116188" y="1646878"/>
                <a:ext cx="6439658" cy="4549666"/>
                <a:chOff x="5125864" y="952320"/>
                <a:chExt cx="6439658" cy="4549666"/>
              </a:xfrm>
            </p:grpSpPr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DA1AE990-A8FD-7EE0-1195-3928D04DE6B2}"/>
                    </a:ext>
                  </a:extLst>
                </p:cNvPr>
                <p:cNvGrpSpPr/>
                <p:nvPr/>
              </p:nvGrpSpPr>
              <p:grpSpPr>
                <a:xfrm>
                  <a:off x="5125864" y="952320"/>
                  <a:ext cx="6439658" cy="4549666"/>
                  <a:chOff x="5053660" y="861474"/>
                  <a:chExt cx="6439658" cy="4549666"/>
                </a:xfrm>
              </p:grpSpPr>
              <p:pic>
                <p:nvPicPr>
                  <p:cNvPr id="31" name="Picture 30">
                    <a:extLst>
                      <a:ext uri="{FF2B5EF4-FFF2-40B4-BE49-F238E27FC236}">
                        <a16:creationId xmlns:a16="http://schemas.microsoft.com/office/drawing/2014/main" id="{5D6454F2-AEF0-9A5A-8ACC-7CDE0584BE6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/>
                  <a:srcRect t="28947" b="18065"/>
                  <a:stretch/>
                </p:blipFill>
                <p:spPr>
                  <a:xfrm>
                    <a:off x="5053660" y="861474"/>
                    <a:ext cx="6439658" cy="4549666"/>
                  </a:xfrm>
                  <a:prstGeom prst="rect">
                    <a:avLst/>
                  </a:prstGeom>
                  <a:ln cap="rnd">
                    <a:solidFill>
                      <a:srgbClr val="00B0F0"/>
                    </a:solidFill>
                    <a:headEnd type="arrow"/>
                  </a:ln>
                </p:spPr>
              </p:pic>
              <p:sp>
                <p:nvSpPr>
                  <p:cNvPr id="32" name="Cube 31">
                    <a:extLst>
                      <a:ext uri="{FF2B5EF4-FFF2-40B4-BE49-F238E27FC236}">
                        <a16:creationId xmlns:a16="http://schemas.microsoft.com/office/drawing/2014/main" id="{AC3E2EBA-83FE-5899-3F38-2A7070BA4545}"/>
                      </a:ext>
                    </a:extLst>
                  </p:cNvPr>
                  <p:cNvSpPr/>
                  <p:nvPr/>
                </p:nvSpPr>
                <p:spPr>
                  <a:xfrm>
                    <a:off x="7366496" y="2961118"/>
                    <a:ext cx="470019" cy="350378"/>
                  </a:xfrm>
                  <a:prstGeom prst="cube">
                    <a:avLst/>
                  </a:prstGeom>
                  <a:solidFill>
                    <a:schemeClr val="accent1">
                      <a:alpha val="0"/>
                    </a:schemeClr>
                  </a:solidFill>
                  <a:ln cap="rnd">
                    <a:solidFill>
                      <a:srgbClr val="00B0F0"/>
                    </a:solidFill>
                    <a:headEnd type="arrow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F55B3D79-69DD-E202-9805-F2E7490380D7}"/>
                    </a:ext>
                  </a:extLst>
                </p:cNvPr>
                <p:cNvSpPr txBox="1"/>
                <p:nvPr/>
              </p:nvSpPr>
              <p:spPr>
                <a:xfrm>
                  <a:off x="7760578" y="4066831"/>
                  <a:ext cx="2639022" cy="567378"/>
                </a:xfrm>
                <a:prstGeom prst="rect">
                  <a:avLst/>
                </a:prstGeom>
                <a:noFill/>
                <a:ln>
                  <a:solidFill>
                    <a:srgbClr val="00B0F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 L Imaged Volume </a:t>
                  </a:r>
                </a:p>
                <a:p>
                  <a:pPr algn="ctr"/>
                  <a:r>
                    <a:rPr lang="en-US" sz="12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@ 50 um Resolution</a:t>
                  </a:r>
                </a:p>
              </p:txBody>
            </p:sp>
            <p:cxnSp>
              <p:nvCxnSpPr>
                <p:cNvPr id="28" name="Straight Arrow Connector 27">
                  <a:extLst>
                    <a:ext uri="{FF2B5EF4-FFF2-40B4-BE49-F238E27FC236}">
                      <a16:creationId xmlns:a16="http://schemas.microsoft.com/office/drawing/2014/main" id="{DC3833A6-A9BF-26B8-89A6-13B3476C4CBA}"/>
                    </a:ext>
                  </a:extLst>
                </p:cNvPr>
                <p:cNvCxnSpPr/>
                <p:nvPr/>
              </p:nvCxnSpPr>
              <p:spPr>
                <a:xfrm flipH="1" flipV="1">
                  <a:off x="7686509" y="3455418"/>
                  <a:ext cx="74070" cy="606300"/>
                </a:xfrm>
                <a:prstGeom prst="straightConnector1">
                  <a:avLst/>
                </a:prstGeom>
                <a:ln w="28575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837AA1D2-7AEA-3045-2D1D-E694BB169932}"/>
                    </a:ext>
                  </a:extLst>
                </p:cNvPr>
                <p:cNvSpPr txBox="1"/>
                <p:nvPr/>
              </p:nvSpPr>
              <p:spPr>
                <a:xfrm>
                  <a:off x="5236746" y="2292553"/>
                  <a:ext cx="2639022" cy="340427"/>
                </a:xfrm>
                <a:prstGeom prst="rect">
                  <a:avLst/>
                </a:prstGeom>
                <a:noFill/>
                <a:ln>
                  <a:solidFill>
                    <a:srgbClr val="00B0F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300k Lumen Strobe</a:t>
                  </a:r>
                </a:p>
              </p:txBody>
            </p:sp>
            <p:cxnSp>
              <p:nvCxnSpPr>
                <p:cNvPr id="30" name="Straight Arrow Connector 29">
                  <a:extLst>
                    <a:ext uri="{FF2B5EF4-FFF2-40B4-BE49-F238E27FC236}">
                      <a16:creationId xmlns:a16="http://schemas.microsoft.com/office/drawing/2014/main" id="{DA53CD99-0EB4-EBE1-FF84-DC2FA1F61D39}"/>
                    </a:ext>
                  </a:extLst>
                </p:cNvPr>
                <p:cNvCxnSpPr/>
                <p:nvPr/>
              </p:nvCxnSpPr>
              <p:spPr>
                <a:xfrm flipH="1" flipV="1">
                  <a:off x="8472922" y="3001518"/>
                  <a:ext cx="74070" cy="550861"/>
                </a:xfrm>
                <a:prstGeom prst="straightConnector1">
                  <a:avLst/>
                </a:prstGeom>
                <a:ln w="28575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DF8F918-CA61-4282-15B5-AE47CB38032A}"/>
                  </a:ext>
                </a:extLst>
              </p:cNvPr>
              <p:cNvSpPr txBox="1"/>
              <p:nvPr/>
            </p:nvSpPr>
            <p:spPr>
              <a:xfrm>
                <a:off x="5543443" y="4199739"/>
                <a:ext cx="2840983" cy="340427"/>
              </a:xfrm>
              <a:prstGeom prst="rect">
                <a:avLst/>
              </a:prstGeom>
              <a:noFill/>
              <a:ln>
                <a:solidFill>
                  <a:srgbClr val="00B0F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253 MP 7 Camera Array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2923097A-0ACA-7E13-ED84-0811D1FD3ADA}"/>
                  </a:ext>
                </a:extLst>
              </p:cNvPr>
              <p:cNvCxnSpPr/>
              <p:nvPr/>
            </p:nvCxnSpPr>
            <p:spPr>
              <a:xfrm>
                <a:off x="4866092" y="2982789"/>
                <a:ext cx="531976" cy="334130"/>
              </a:xfrm>
              <a:prstGeom prst="straightConnector1">
                <a:avLst/>
              </a:prstGeom>
              <a:ln w="28575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9854930-D95A-61BC-BF32-515EECDAF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9205890" y="3164653"/>
              <a:ext cx="1573482" cy="144991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7EE1157-1013-E099-2FA5-A6814D58B396}"/>
              </a:ext>
            </a:extLst>
          </p:cNvPr>
          <p:cNvGrpSpPr/>
          <p:nvPr/>
        </p:nvGrpSpPr>
        <p:grpSpPr>
          <a:xfrm>
            <a:off x="8044210" y="1182598"/>
            <a:ext cx="3958555" cy="4477485"/>
            <a:chOff x="11187425" y="-3850560"/>
            <a:chExt cx="3958555" cy="4477485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D8775D0-B81A-4A27-1E12-E97AEE6B0B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235380" y="-3850560"/>
              <a:ext cx="3910600" cy="2137795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D46BC58-3CC0-EFD4-87D4-81B92853E6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7425" y="-1510870"/>
              <a:ext cx="3935169" cy="2137795"/>
            </a:xfrm>
            <a:prstGeom prst="rect">
              <a:avLst/>
            </a:prstGeom>
          </p:spPr>
        </p:pic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C76FDC64-162C-F8FA-6346-0D4FC6AAE9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44435" y="1269820"/>
            <a:ext cx="4126233" cy="309467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6150B9D5-331D-328A-669C-6E239CF11EE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163" y="3065865"/>
            <a:ext cx="2785889" cy="2089417"/>
          </a:xfrm>
          <a:prstGeom prst="rect">
            <a:avLst/>
          </a:prstGeom>
        </p:spPr>
      </p:pic>
      <p:pic>
        <p:nvPicPr>
          <p:cNvPr id="42" name="Picture 41" descr="Macintosh HD:Users:jbirch:Desktop:IMG_4713.jpg">
            <a:extLst>
              <a:ext uri="{FF2B5EF4-FFF2-40B4-BE49-F238E27FC236}">
                <a16:creationId xmlns:a16="http://schemas.microsoft.com/office/drawing/2014/main" id="{9969A6BA-EDE7-FC9E-9025-F0C4E37B90C5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97062" y="4717260"/>
            <a:ext cx="2238546" cy="1774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Picture 42" descr="Macintosh HD:Users:jbirch:Desktop:archivalcart_peekbottom.jpg">
            <a:extLst>
              <a:ext uri="{FF2B5EF4-FFF2-40B4-BE49-F238E27FC236}">
                <a16:creationId xmlns:a16="http://schemas.microsoft.com/office/drawing/2014/main" id="{6D399E23-325A-C2E8-F11B-2D4E3F29F4C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638462" y="5198197"/>
            <a:ext cx="1128823" cy="1439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5F199424-7759-AC9F-658A-3FBFF555E1B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6200000">
            <a:off x="7483227" y="1920600"/>
            <a:ext cx="1992317" cy="2656422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CD9ED5D3-7267-E1ED-EE54-489836DDC858}"/>
              </a:ext>
            </a:extLst>
          </p:cNvPr>
          <p:cNvGrpSpPr/>
          <p:nvPr/>
        </p:nvGrpSpPr>
        <p:grpSpPr>
          <a:xfrm>
            <a:off x="8310581" y="1145185"/>
            <a:ext cx="3213811" cy="5531838"/>
            <a:chOff x="8122969" y="359530"/>
            <a:chExt cx="3401423" cy="6317493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069177D9-125C-96E2-B22B-4B26B8CB88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8122970" y="2333754"/>
              <a:ext cx="3397718" cy="1911216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C455A84B-5568-21BA-B38A-765E5AF28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8122970" y="4339334"/>
              <a:ext cx="3401422" cy="2337689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E27AC24-8DB7-88EE-BED0-167F7B202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8122969" y="359530"/>
              <a:ext cx="3387527" cy="192281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ED918FD-5DE3-DC7F-9451-836531677B05}"/>
              </a:ext>
            </a:extLst>
          </p:cNvPr>
          <p:cNvGrpSpPr/>
          <p:nvPr/>
        </p:nvGrpSpPr>
        <p:grpSpPr>
          <a:xfrm>
            <a:off x="1546860" y="1043978"/>
            <a:ext cx="9264628" cy="4853166"/>
            <a:chOff x="1546860" y="1043978"/>
            <a:chExt cx="9264628" cy="485316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CE20537-FFB7-9129-7BDA-48C535631A6F}"/>
                </a:ext>
              </a:extLst>
            </p:cNvPr>
            <p:cNvSpPr txBox="1"/>
            <p:nvPr/>
          </p:nvSpPr>
          <p:spPr>
            <a:xfrm>
              <a:off x="2286000" y="1043978"/>
              <a:ext cx="4187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</a:rPr>
                <a:t>*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E7A09F7-1963-6E54-CAE0-4907FE7436C2}"/>
                </a:ext>
              </a:extLst>
            </p:cNvPr>
            <p:cNvSpPr txBox="1"/>
            <p:nvPr/>
          </p:nvSpPr>
          <p:spPr>
            <a:xfrm>
              <a:off x="1546860" y="2522258"/>
              <a:ext cx="4187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</a:rPr>
                <a:t>*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B763562-D682-BFC3-D0BC-AD7498AE0819}"/>
                </a:ext>
              </a:extLst>
            </p:cNvPr>
            <p:cNvSpPr txBox="1"/>
            <p:nvPr/>
          </p:nvSpPr>
          <p:spPr>
            <a:xfrm>
              <a:off x="4602480" y="5189258"/>
              <a:ext cx="4187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</a:rPr>
                <a:t>*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4F6C418-D965-CCDC-CC13-2513C92E8A47}"/>
                </a:ext>
              </a:extLst>
            </p:cNvPr>
            <p:cNvSpPr txBox="1"/>
            <p:nvPr/>
          </p:nvSpPr>
          <p:spPr>
            <a:xfrm>
              <a:off x="7099446" y="1705477"/>
              <a:ext cx="371204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</a:rPr>
                <a:t>*</a:t>
              </a:r>
              <a:r>
                <a:rPr lang="en-US" sz="3200" dirty="0"/>
                <a:t> used in CANON25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669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588" y="388304"/>
            <a:ext cx="6182899" cy="648461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 DNA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6281042" y="-1472627"/>
            <a:ext cx="8064392" cy="1123267"/>
          </a:xfrm>
          <a:prstGeom prst="rect">
            <a:avLst/>
          </a:prstGeom>
          <a:noFill/>
        </p:spPr>
        <p:txBody>
          <a:bodyPr wrap="square" lIns="91323" tIns="45662" rIns="91323" bIns="45662" rtlCol="0">
            <a:spAutoFit/>
          </a:bodyPr>
          <a:lstStyle/>
          <a:p>
            <a:pPr algn="ctr" defTabSz="456629"/>
            <a:r>
              <a:rPr lang="en-US" sz="2300" dirty="0">
                <a:solidFill>
                  <a:srgbClr val="000000"/>
                </a:solidFill>
                <a:latin typeface="Helvetica"/>
                <a:cs typeface="Helvetica"/>
              </a:rPr>
              <a:t>A cheaper, less invasive an</a:t>
            </a:r>
            <a:r>
              <a:rPr lang="en-US" sz="2200" dirty="0">
                <a:solidFill>
                  <a:srgbClr val="000000"/>
                </a:solidFill>
                <a:latin typeface="Helvetica"/>
                <a:cs typeface="Helvetica"/>
              </a:rPr>
              <a:t>d larger scale approach to monitor species diversity </a:t>
            </a:r>
            <a:r>
              <a:rPr lang="en-US" sz="2200" dirty="0"/>
              <a:t>– two approaches: next generation sequencing (NGS) or species specific primers, latter is easier </a:t>
            </a:r>
            <a:endParaRPr lang="en-US" sz="2200" dirty="0">
              <a:solidFill>
                <a:srgbClr val="000000"/>
              </a:solidFill>
              <a:latin typeface="Helvetica"/>
              <a:cs typeface="Helvetica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297A40F-938D-6A15-F2A5-487313F2F9EE}"/>
              </a:ext>
            </a:extLst>
          </p:cNvPr>
          <p:cNvGrpSpPr/>
          <p:nvPr/>
        </p:nvGrpSpPr>
        <p:grpSpPr>
          <a:xfrm>
            <a:off x="698911" y="1775849"/>
            <a:ext cx="7442974" cy="4166618"/>
            <a:chOff x="1783350" y="2316180"/>
            <a:chExt cx="7442974" cy="4166618"/>
          </a:xfrm>
        </p:grpSpPr>
        <p:pic>
          <p:nvPicPr>
            <p:cNvPr id="6" name="Picture 2" descr="Screen Shot 2016-08-08 at 9.39.26 A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8" t="2032"/>
            <a:stretch>
              <a:fillRect/>
            </a:stretch>
          </p:blipFill>
          <p:spPr bwMode="auto">
            <a:xfrm>
              <a:off x="1866618" y="2316180"/>
              <a:ext cx="7359706" cy="40809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DB7B99C-C263-E74E-BDC6-4D73EBE0247D}"/>
                </a:ext>
              </a:extLst>
            </p:cNvPr>
            <p:cNvSpPr/>
            <p:nvPr/>
          </p:nvSpPr>
          <p:spPr>
            <a:xfrm>
              <a:off x="1783350" y="6005720"/>
              <a:ext cx="687735" cy="4770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BEDD0C6E-E671-9F5B-5F11-66322D95B785}"/>
              </a:ext>
            </a:extLst>
          </p:cNvPr>
          <p:cNvSpPr/>
          <p:nvPr/>
        </p:nvSpPr>
        <p:spPr>
          <a:xfrm>
            <a:off x="5008721" y="1775849"/>
            <a:ext cx="3469354" cy="4080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96055C-7078-46F2-1645-1555B6B87F49}"/>
              </a:ext>
            </a:extLst>
          </p:cNvPr>
          <p:cNvGrpSpPr/>
          <p:nvPr/>
        </p:nvGrpSpPr>
        <p:grpSpPr>
          <a:xfrm>
            <a:off x="7331828" y="2559801"/>
            <a:ext cx="4907024" cy="3988333"/>
            <a:chOff x="6085815" y="1014500"/>
            <a:chExt cx="4907024" cy="3988333"/>
          </a:xfrm>
        </p:grpSpPr>
        <p:pic>
          <p:nvPicPr>
            <p:cNvPr id="20" name="Graphic 13">
              <a:extLst>
                <a:ext uri="{FF2B5EF4-FFF2-40B4-BE49-F238E27FC236}">
                  <a16:creationId xmlns:a16="http://schemas.microsoft.com/office/drawing/2014/main" id="{71EC1CD5-5B06-7D9A-0A19-65FDB2B2C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095042" y="3157853"/>
              <a:ext cx="191018" cy="668561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C124A04-9776-4E07-2E70-997714CE9C44}"/>
                </a:ext>
              </a:extLst>
            </p:cNvPr>
            <p:cNvSpPr txBox="1"/>
            <p:nvPr/>
          </p:nvSpPr>
          <p:spPr>
            <a:xfrm>
              <a:off x="6722212" y="1077529"/>
              <a:ext cx="8869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>
                  <a:latin typeface="Calibri"/>
                </a:rPr>
                <a:t>12S rDNA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0313C17-C7AD-6B95-17D1-E4CD6E69BB94}"/>
                </a:ext>
              </a:extLst>
            </p:cNvPr>
            <p:cNvSpPr txBox="1"/>
            <p:nvPr/>
          </p:nvSpPr>
          <p:spPr>
            <a:xfrm>
              <a:off x="6943366" y="2022817"/>
              <a:ext cx="4445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>
                  <a:latin typeface="Calibri"/>
                </a:rPr>
                <a:t>COI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8D70B5E-B7E4-8240-B651-C1593C9DA60F}"/>
                </a:ext>
              </a:extLst>
            </p:cNvPr>
            <p:cNvSpPr txBox="1"/>
            <p:nvPr/>
          </p:nvSpPr>
          <p:spPr>
            <a:xfrm>
              <a:off x="6730211" y="3142590"/>
              <a:ext cx="9803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>
                  <a:latin typeface="Calibri"/>
                </a:rPr>
                <a:t>18S rDNA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9E058CB-D3E7-2682-9830-21AF67AAB737}"/>
                </a:ext>
              </a:extLst>
            </p:cNvPr>
            <p:cNvSpPr txBox="1"/>
            <p:nvPr/>
          </p:nvSpPr>
          <p:spPr>
            <a:xfrm>
              <a:off x="6736245" y="4261093"/>
              <a:ext cx="9052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>
                  <a:latin typeface="Calibri"/>
                </a:rPr>
                <a:t>16S rDNA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665BCD2-4CA3-4144-F679-269F25D8B43E}"/>
                </a:ext>
              </a:extLst>
            </p:cNvPr>
            <p:cNvSpPr txBox="1"/>
            <p:nvPr/>
          </p:nvSpPr>
          <p:spPr>
            <a:xfrm>
              <a:off x="9008193" y="1112857"/>
              <a:ext cx="12735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>
                  <a:latin typeface="Calibri"/>
                </a:rPr>
                <a:t>Vertebrates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C3FA56-1C71-FCAC-ADE2-57B0D1BBC80D}"/>
                </a:ext>
              </a:extLst>
            </p:cNvPr>
            <p:cNvSpPr txBox="1"/>
            <p:nvPr/>
          </p:nvSpPr>
          <p:spPr>
            <a:xfrm>
              <a:off x="9023270" y="1980020"/>
              <a:ext cx="154146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>
                  <a:latin typeface="Calibri"/>
                </a:rPr>
                <a:t>Invertebrates, some vertebrates, &amp; phytoplankton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7F10720-4D11-754B-19A1-C0944B5944CE}"/>
                </a:ext>
              </a:extLst>
            </p:cNvPr>
            <p:cNvSpPr txBox="1"/>
            <p:nvPr/>
          </p:nvSpPr>
          <p:spPr>
            <a:xfrm>
              <a:off x="8951552" y="4273330"/>
              <a:ext cx="178843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>
                  <a:latin typeface="Calibri"/>
                </a:rPr>
                <a:t>Microbes </a:t>
              </a:r>
            </a:p>
            <a:p>
              <a:r>
                <a:rPr lang="en-US" sz="1350">
                  <a:latin typeface="Calibri"/>
                </a:rPr>
                <a:t>(Bacteria &amp; Archaea)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2E2BA5E-EC41-867A-2F55-B5249BBDF579}"/>
                </a:ext>
              </a:extLst>
            </p:cNvPr>
            <p:cNvSpPr txBox="1"/>
            <p:nvPr/>
          </p:nvSpPr>
          <p:spPr>
            <a:xfrm>
              <a:off x="8297630" y="1343585"/>
              <a:ext cx="834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prstClr val="white"/>
                  </a:solidFill>
                  <a:latin typeface="Calibri"/>
                </a:rPr>
                <a:t>?</a:t>
              </a:r>
            </a:p>
          </p:txBody>
        </p:sp>
        <p:pic>
          <p:nvPicPr>
            <p:cNvPr id="29" name="Graphic 2">
              <a:extLst>
                <a:ext uri="{FF2B5EF4-FFF2-40B4-BE49-F238E27FC236}">
                  <a16:creationId xmlns:a16="http://schemas.microsoft.com/office/drawing/2014/main" id="{5DA9F474-2594-7232-74BE-F19825BF9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16252" y="4152129"/>
              <a:ext cx="985944" cy="850704"/>
            </a:xfrm>
            <a:prstGeom prst="rect">
              <a:avLst/>
            </a:prstGeom>
          </p:spPr>
        </p:pic>
        <p:pic>
          <p:nvPicPr>
            <p:cNvPr id="30" name="Graphic 3">
              <a:extLst>
                <a:ext uri="{FF2B5EF4-FFF2-40B4-BE49-F238E27FC236}">
                  <a16:creationId xmlns:a16="http://schemas.microsoft.com/office/drawing/2014/main" id="{34124F57-5648-2659-5869-BA554FD07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085815" y="1154724"/>
              <a:ext cx="185921" cy="650724"/>
            </a:xfrm>
            <a:prstGeom prst="rect">
              <a:avLst/>
            </a:prstGeom>
          </p:spPr>
        </p:pic>
        <p:pic>
          <p:nvPicPr>
            <p:cNvPr id="31" name="Graphic 5">
              <a:extLst>
                <a:ext uri="{FF2B5EF4-FFF2-40B4-BE49-F238E27FC236}">
                  <a16:creationId xmlns:a16="http://schemas.microsoft.com/office/drawing/2014/main" id="{4AA27569-174A-A57A-EC08-E0C1EF4E59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087518" y="4238445"/>
              <a:ext cx="190529" cy="666853"/>
            </a:xfrm>
            <a:prstGeom prst="rect">
              <a:avLst/>
            </a:prstGeom>
          </p:spPr>
        </p:pic>
        <p:pic>
          <p:nvPicPr>
            <p:cNvPr id="32" name="Graphic 6">
              <a:extLst>
                <a:ext uri="{FF2B5EF4-FFF2-40B4-BE49-F238E27FC236}">
                  <a16:creationId xmlns:a16="http://schemas.microsoft.com/office/drawing/2014/main" id="{D5A44FCB-D401-D097-4B2C-1B9C663D64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087488" y="2113410"/>
              <a:ext cx="184218" cy="644763"/>
            </a:xfrm>
            <a:prstGeom prst="rect">
              <a:avLst/>
            </a:prstGeom>
          </p:spPr>
        </p:pic>
        <p:pic>
          <p:nvPicPr>
            <p:cNvPr id="33" name="Graphic 67">
              <a:extLst>
                <a:ext uri="{FF2B5EF4-FFF2-40B4-BE49-F238E27FC236}">
                  <a16:creationId xmlns:a16="http://schemas.microsoft.com/office/drawing/2014/main" id="{E0944DB5-209B-87B6-AECF-6DE5357353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636175" y="1718331"/>
              <a:ext cx="673063" cy="531041"/>
            </a:xfrm>
            <a:prstGeom prst="rect">
              <a:avLst/>
            </a:prstGeom>
          </p:spPr>
        </p:pic>
        <p:pic>
          <p:nvPicPr>
            <p:cNvPr id="34" name="Graphic 70">
              <a:extLst>
                <a:ext uri="{FF2B5EF4-FFF2-40B4-BE49-F238E27FC236}">
                  <a16:creationId xmlns:a16="http://schemas.microsoft.com/office/drawing/2014/main" id="{6B4BDD60-CD9D-6484-A3AE-A8F720F0A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7792528" y="1014754"/>
              <a:ext cx="1087307" cy="615387"/>
            </a:xfrm>
            <a:prstGeom prst="rect">
              <a:avLst/>
            </a:prstGeom>
          </p:spPr>
        </p:pic>
        <p:pic>
          <p:nvPicPr>
            <p:cNvPr id="35" name="Graphic 71">
              <a:extLst>
                <a:ext uri="{FF2B5EF4-FFF2-40B4-BE49-F238E27FC236}">
                  <a16:creationId xmlns:a16="http://schemas.microsoft.com/office/drawing/2014/main" id="{F5A97E4E-54F6-86EF-E231-0C28FE1223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8253538" y="1799611"/>
              <a:ext cx="754655" cy="427113"/>
            </a:xfrm>
            <a:prstGeom prst="rect">
              <a:avLst/>
            </a:prstGeom>
          </p:spPr>
        </p:pic>
        <p:pic>
          <p:nvPicPr>
            <p:cNvPr id="36" name="Graphic 72">
              <a:extLst>
                <a:ext uri="{FF2B5EF4-FFF2-40B4-BE49-F238E27FC236}">
                  <a16:creationId xmlns:a16="http://schemas.microsoft.com/office/drawing/2014/main" id="{1FBA4F69-3601-EAEE-C03E-E3A1C9F37D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7682065" y="2237246"/>
              <a:ext cx="705046" cy="609363"/>
            </a:xfrm>
            <a:prstGeom prst="rect">
              <a:avLst/>
            </a:prstGeom>
          </p:spPr>
        </p:pic>
        <p:pic>
          <p:nvPicPr>
            <p:cNvPr id="37" name="Graphic 74">
              <a:extLst>
                <a:ext uri="{FF2B5EF4-FFF2-40B4-BE49-F238E27FC236}">
                  <a16:creationId xmlns:a16="http://schemas.microsoft.com/office/drawing/2014/main" id="{103AA106-56D9-42C0-4204-7B6F4D072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8489259" y="2311700"/>
              <a:ext cx="355740" cy="534908"/>
            </a:xfrm>
            <a:prstGeom prst="rect">
              <a:avLst/>
            </a:prstGeom>
          </p:spPr>
        </p:pic>
        <p:pic>
          <p:nvPicPr>
            <p:cNvPr id="38" name="Graphic 77">
              <a:extLst>
                <a:ext uri="{FF2B5EF4-FFF2-40B4-BE49-F238E27FC236}">
                  <a16:creationId xmlns:a16="http://schemas.microsoft.com/office/drawing/2014/main" id="{8D28A5DE-C102-6FDB-3293-1AA31BA89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7682735" y="2930272"/>
              <a:ext cx="673063" cy="531041"/>
            </a:xfrm>
            <a:prstGeom prst="rect">
              <a:avLst/>
            </a:prstGeom>
          </p:spPr>
        </p:pic>
        <p:pic>
          <p:nvPicPr>
            <p:cNvPr id="39" name="Graphic 81">
              <a:extLst>
                <a:ext uri="{FF2B5EF4-FFF2-40B4-BE49-F238E27FC236}">
                  <a16:creationId xmlns:a16="http://schemas.microsoft.com/office/drawing/2014/main" id="{B6462EA1-E8E4-9BC0-E1F7-47F798A9E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8300098" y="3011548"/>
              <a:ext cx="754655" cy="427113"/>
            </a:xfrm>
            <a:prstGeom prst="rect">
              <a:avLst/>
            </a:prstGeom>
          </p:spPr>
        </p:pic>
        <p:pic>
          <p:nvPicPr>
            <p:cNvPr id="40" name="Graphic 82">
              <a:extLst>
                <a:ext uri="{FF2B5EF4-FFF2-40B4-BE49-F238E27FC236}">
                  <a16:creationId xmlns:a16="http://schemas.microsoft.com/office/drawing/2014/main" id="{A252ED89-1E6E-7A33-8C3F-8CCA80CD2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7728618" y="3449186"/>
              <a:ext cx="705046" cy="609363"/>
            </a:xfrm>
            <a:prstGeom prst="rect">
              <a:avLst/>
            </a:prstGeom>
          </p:spPr>
        </p:pic>
        <p:pic>
          <p:nvPicPr>
            <p:cNvPr id="41" name="Graphic 84">
              <a:extLst>
                <a:ext uri="{FF2B5EF4-FFF2-40B4-BE49-F238E27FC236}">
                  <a16:creationId xmlns:a16="http://schemas.microsoft.com/office/drawing/2014/main" id="{05928485-4D43-86E8-3075-9CE63AB8E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8535812" y="3523640"/>
              <a:ext cx="355740" cy="534908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C567A9B-7158-D8C2-DAF1-79EBA77CE058}"/>
                </a:ext>
              </a:extLst>
            </p:cNvPr>
            <p:cNvSpPr txBox="1"/>
            <p:nvPr/>
          </p:nvSpPr>
          <p:spPr>
            <a:xfrm>
              <a:off x="9054753" y="3019209"/>
              <a:ext cx="193808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>
                  <a:latin typeface="Calibri"/>
                </a:rPr>
                <a:t>Phytoplankton &amp; invertebrates, </a:t>
              </a:r>
            </a:p>
            <a:p>
              <a:r>
                <a:rPr lang="en-US" sz="1400">
                  <a:latin typeface="Calibri"/>
                </a:rPr>
                <a:t>some vertebrates</a:t>
              </a: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B218399A-F9D4-E670-D817-55DA6D588E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22755" y="3445701"/>
              <a:ext cx="685800" cy="4709"/>
            </a:xfrm>
            <a:prstGeom prst="straightConnector1">
              <a:avLst/>
            </a:prstGeom>
            <a:ln w="1905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8CB4D2EC-64C4-1D04-98DC-39534D1594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22755" y="4579785"/>
              <a:ext cx="685800" cy="4709"/>
            </a:xfrm>
            <a:prstGeom prst="straightConnector1">
              <a:avLst/>
            </a:prstGeom>
            <a:ln w="1905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DCA84B21-0CBC-AB26-0E6B-D68152101E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22755" y="2318173"/>
              <a:ext cx="685800" cy="4709"/>
            </a:xfrm>
            <a:prstGeom prst="straightConnector1">
              <a:avLst/>
            </a:prstGeom>
            <a:ln w="1905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C143F3A7-1A5F-D907-2640-1EECD6A2F6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22755" y="1393481"/>
              <a:ext cx="685800" cy="4709"/>
            </a:xfrm>
            <a:prstGeom prst="straightConnector1">
              <a:avLst/>
            </a:prstGeom>
            <a:ln w="1905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" name="Graphic 3">
              <a:extLst>
                <a:ext uri="{FF2B5EF4-FFF2-40B4-BE49-F238E27FC236}">
                  <a16:creationId xmlns:a16="http://schemas.microsoft.com/office/drawing/2014/main" id="{DE87460C-45BB-9E4F-69BE-FA2B0F860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59862" y="1014500"/>
              <a:ext cx="185921" cy="650724"/>
            </a:xfrm>
            <a:prstGeom prst="rect">
              <a:avLst/>
            </a:prstGeom>
          </p:spPr>
        </p:pic>
        <p:pic>
          <p:nvPicPr>
            <p:cNvPr id="49" name="Graphic 3">
              <a:extLst>
                <a:ext uri="{FF2B5EF4-FFF2-40B4-BE49-F238E27FC236}">
                  <a16:creationId xmlns:a16="http://schemas.microsoft.com/office/drawing/2014/main" id="{051951CC-51F5-6FBD-0FF1-CEC5695E5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44384" y="1166756"/>
              <a:ext cx="185921" cy="650724"/>
            </a:xfrm>
            <a:prstGeom prst="rect">
              <a:avLst/>
            </a:prstGeom>
          </p:spPr>
        </p:pic>
        <p:pic>
          <p:nvPicPr>
            <p:cNvPr id="50" name="Graphic 6">
              <a:extLst>
                <a:ext uri="{FF2B5EF4-FFF2-40B4-BE49-F238E27FC236}">
                  <a16:creationId xmlns:a16="http://schemas.microsoft.com/office/drawing/2014/main" id="{B807892D-2D72-6C07-6167-DCCAB11C5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260157" y="1928518"/>
              <a:ext cx="184218" cy="644763"/>
            </a:xfrm>
            <a:prstGeom prst="rect">
              <a:avLst/>
            </a:prstGeom>
          </p:spPr>
        </p:pic>
        <p:pic>
          <p:nvPicPr>
            <p:cNvPr id="51" name="Graphic 6">
              <a:extLst>
                <a:ext uri="{FF2B5EF4-FFF2-40B4-BE49-F238E27FC236}">
                  <a16:creationId xmlns:a16="http://schemas.microsoft.com/office/drawing/2014/main" id="{A561A7A9-006D-0517-4A6E-253177CC6E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445226" y="2088550"/>
              <a:ext cx="184218" cy="644763"/>
            </a:xfrm>
            <a:prstGeom prst="rect">
              <a:avLst/>
            </a:prstGeom>
          </p:spPr>
        </p:pic>
        <p:pic>
          <p:nvPicPr>
            <p:cNvPr id="52" name="Graphic 13">
              <a:extLst>
                <a:ext uri="{FF2B5EF4-FFF2-40B4-BE49-F238E27FC236}">
                  <a16:creationId xmlns:a16="http://schemas.microsoft.com/office/drawing/2014/main" id="{ABBA7D1B-7575-E23F-0B62-BAC26AE71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69915" y="2972957"/>
              <a:ext cx="191018" cy="668561"/>
            </a:xfrm>
            <a:prstGeom prst="rect">
              <a:avLst/>
            </a:prstGeom>
          </p:spPr>
        </p:pic>
        <p:pic>
          <p:nvPicPr>
            <p:cNvPr id="53" name="Graphic 13">
              <a:extLst>
                <a:ext uri="{FF2B5EF4-FFF2-40B4-BE49-F238E27FC236}">
                  <a16:creationId xmlns:a16="http://schemas.microsoft.com/office/drawing/2014/main" id="{B01640FA-F3C0-6BD1-F30D-1C3CA02E2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4375" y="3157853"/>
              <a:ext cx="191018" cy="668561"/>
            </a:xfrm>
            <a:prstGeom prst="rect">
              <a:avLst/>
            </a:prstGeom>
          </p:spPr>
        </p:pic>
        <p:pic>
          <p:nvPicPr>
            <p:cNvPr id="54" name="Graphic 5">
              <a:extLst>
                <a:ext uri="{FF2B5EF4-FFF2-40B4-BE49-F238E27FC236}">
                  <a16:creationId xmlns:a16="http://schemas.microsoft.com/office/drawing/2014/main" id="{099C88C5-C97B-7C8C-4302-324657F13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270428" y="4076013"/>
              <a:ext cx="190529" cy="666853"/>
            </a:xfrm>
            <a:prstGeom prst="rect">
              <a:avLst/>
            </a:prstGeom>
          </p:spPr>
        </p:pic>
        <p:pic>
          <p:nvPicPr>
            <p:cNvPr id="55" name="Graphic 5">
              <a:extLst>
                <a:ext uri="{FF2B5EF4-FFF2-40B4-BE49-F238E27FC236}">
                  <a16:creationId xmlns:a16="http://schemas.microsoft.com/office/drawing/2014/main" id="{B25EE8CD-4350-489A-3F8B-85C2571FC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443772" y="4238445"/>
              <a:ext cx="190529" cy="666853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98AD3AD-E20C-819F-DD11-973E87D536D3}"/>
              </a:ext>
            </a:extLst>
          </p:cNvPr>
          <p:cNvGrpSpPr/>
          <p:nvPr/>
        </p:nvGrpSpPr>
        <p:grpSpPr>
          <a:xfrm rot="20639644">
            <a:off x="5382643" y="3333370"/>
            <a:ext cx="1010009" cy="1004460"/>
            <a:chOff x="2524636" y="4016853"/>
            <a:chExt cx="696448" cy="808052"/>
          </a:xfrm>
        </p:grpSpPr>
        <p:pic>
          <p:nvPicPr>
            <p:cNvPr id="16" name="Graphic 3">
              <a:extLst>
                <a:ext uri="{FF2B5EF4-FFF2-40B4-BE49-F238E27FC236}">
                  <a16:creationId xmlns:a16="http://schemas.microsoft.com/office/drawing/2014/main" id="{FB3C3D63-454A-26A7-24A5-C65B0D4B5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4960941">
              <a:off x="2802758" y="4382372"/>
              <a:ext cx="185926" cy="650726"/>
            </a:xfrm>
            <a:prstGeom prst="rect">
              <a:avLst/>
            </a:prstGeom>
          </p:spPr>
        </p:pic>
        <p:pic>
          <p:nvPicPr>
            <p:cNvPr id="17" name="Graphic 6">
              <a:extLst>
                <a:ext uri="{FF2B5EF4-FFF2-40B4-BE49-F238E27FC236}">
                  <a16:creationId xmlns:a16="http://schemas.microsoft.com/office/drawing/2014/main" id="{266A114C-309B-5B83-B71E-B5666D51D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11760356">
              <a:off x="2554048" y="4180144"/>
              <a:ext cx="184219" cy="644761"/>
            </a:xfrm>
            <a:prstGeom prst="rect">
              <a:avLst/>
            </a:prstGeom>
          </p:spPr>
        </p:pic>
        <p:pic>
          <p:nvPicPr>
            <p:cNvPr id="18" name="Graphic 13">
              <a:extLst>
                <a:ext uri="{FF2B5EF4-FFF2-40B4-BE49-F238E27FC236}">
                  <a16:creationId xmlns:a16="http://schemas.microsoft.com/office/drawing/2014/main" id="{494F94E4-1CC4-CCFF-57EF-44FFC8D96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6120000">
              <a:off x="2763412" y="3798791"/>
              <a:ext cx="191016" cy="668567"/>
            </a:xfrm>
            <a:prstGeom prst="rect">
              <a:avLst/>
            </a:prstGeom>
          </p:spPr>
        </p:pic>
        <p:pic>
          <p:nvPicPr>
            <p:cNvPr id="19" name="Graphic 5">
              <a:extLst>
                <a:ext uri="{FF2B5EF4-FFF2-40B4-BE49-F238E27FC236}">
                  <a16:creationId xmlns:a16="http://schemas.microsoft.com/office/drawing/2014/main" id="{12CC64A0-AF39-24FC-273C-D2FFB198B0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9600000">
              <a:off x="2923417" y="4016853"/>
              <a:ext cx="190531" cy="666849"/>
            </a:xfrm>
            <a:prstGeom prst="rect">
              <a:avLst/>
            </a:prstGeom>
          </p:spPr>
        </p:pic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D882565B-0133-70E8-E537-F9AF3F150995}"/>
              </a:ext>
            </a:extLst>
          </p:cNvPr>
          <p:cNvSpPr/>
          <p:nvPr/>
        </p:nvSpPr>
        <p:spPr>
          <a:xfrm>
            <a:off x="7507347" y="1340511"/>
            <a:ext cx="3536154" cy="9744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Each marker targets a different group of organisms.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5BE6357-A2D7-1C26-39D4-89CF382E45D4}"/>
              </a:ext>
            </a:extLst>
          </p:cNvPr>
          <p:cNvSpPr txBox="1"/>
          <p:nvPr/>
        </p:nvSpPr>
        <p:spPr>
          <a:xfrm>
            <a:off x="474348" y="6206130"/>
            <a:ext cx="5433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After Djurhuus  et al. 2017 </a:t>
            </a:r>
            <a:r>
              <a:rPr lang="en-US" i="1" dirty="0"/>
              <a:t>Frontiers in Marine Science</a:t>
            </a:r>
          </a:p>
        </p:txBody>
      </p:sp>
    </p:spTree>
    <p:extLst>
      <p:ext uri="{BB962C8B-B14F-4D97-AF65-F5344CB8AC3E}">
        <p14:creationId xmlns:p14="http://schemas.microsoft.com/office/powerpoint/2010/main" val="558372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6076</TotalTime>
  <Words>136</Words>
  <Application>Microsoft Macintosh PowerPoint</Application>
  <PresentationFormat>Widescreen</PresentationFormat>
  <Paragraphs>41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Helvetica</vt:lpstr>
      <vt:lpstr>Wingdings</vt:lpstr>
      <vt:lpstr>Office Theme</vt:lpstr>
      <vt:lpstr>PowerPoint Presentation</vt:lpstr>
      <vt:lpstr>Environmental DNA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Kevan Yamahara</dc:creator>
  <cp:lastModifiedBy>Chris Scholin</cp:lastModifiedBy>
  <cp:revision>116</cp:revision>
  <dcterms:created xsi:type="dcterms:W3CDTF">2026-01-02T23:25:34Z</dcterms:created>
  <dcterms:modified xsi:type="dcterms:W3CDTF">2026-01-26T19:03:15Z</dcterms:modified>
</cp:coreProperties>
</file>