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4"/>
  </p:sldMasterIdLst>
  <p:notesMasterIdLst>
    <p:notesMasterId r:id="rId23"/>
  </p:notesMasterIdLst>
  <p:sldIdLst>
    <p:sldId id="525" r:id="rId5"/>
    <p:sldId id="526" r:id="rId6"/>
    <p:sldId id="527" r:id="rId7"/>
    <p:sldId id="404" r:id="rId8"/>
    <p:sldId id="408" r:id="rId9"/>
    <p:sldId id="396" r:id="rId10"/>
    <p:sldId id="364" r:id="rId11"/>
    <p:sldId id="524" r:id="rId12"/>
    <p:sldId id="256" r:id="rId13"/>
    <p:sldId id="257" r:id="rId14"/>
    <p:sldId id="403" r:id="rId15"/>
    <p:sldId id="398" r:id="rId16"/>
    <p:sldId id="529" r:id="rId17"/>
    <p:sldId id="530" r:id="rId18"/>
    <p:sldId id="405" r:id="rId19"/>
    <p:sldId id="522" r:id="rId20"/>
    <p:sldId id="523" r:id="rId21"/>
    <p:sldId id="52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Kelly" initials="MK" lastIdx="23" clrIdx="0">
    <p:extLst>
      <p:ext uri="{19B8F6BF-5375-455C-9EA6-DF929625EA0E}">
        <p15:presenceInfo xmlns:p15="http://schemas.microsoft.com/office/powerpoint/2012/main" userId="S-1-5-21-2020293289-1447888985-561332275-17359" providerId="AD"/>
      </p:ext>
    </p:extLst>
  </p:cmAuthor>
  <p:cmAuthor id="2" name="Chris Scholin" initials="CS" lastIdx="4" clrIdx="1">
    <p:extLst>
      <p:ext uri="{19B8F6BF-5375-455C-9EA6-DF929625EA0E}">
        <p15:presenceInfo xmlns:p15="http://schemas.microsoft.com/office/powerpoint/2012/main" userId="Chris Scholin" providerId="None"/>
      </p:ext>
    </p:extLst>
  </p:cmAuthor>
  <p:cmAuthor id="3" name="Microsoft Office User" initials="Office" lastIdx="4" clrIdx="2">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61"/>
    <a:srgbClr val="2B97AC"/>
    <a:srgbClr val="B75F48"/>
    <a:srgbClr val="858D93"/>
    <a:srgbClr val="1D6659"/>
    <a:srgbClr val="F6F4F7"/>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01" autoAdjust="0"/>
    <p:restoredTop sz="96051" autoAdjust="0"/>
  </p:normalViewPr>
  <p:slideViewPr>
    <p:cSldViewPr snapToGrid="0" snapToObjects="1">
      <p:cViewPr varScale="1">
        <p:scale>
          <a:sx n="139" d="100"/>
          <a:sy n="139" d="100"/>
        </p:scale>
        <p:origin x="150" y="306"/>
      </p:cViewPr>
      <p:guideLst/>
    </p:cSldViewPr>
  </p:slideViewPr>
  <p:outlineViewPr>
    <p:cViewPr>
      <p:scale>
        <a:sx n="33" d="100"/>
        <a:sy n="33" d="100"/>
      </p:scale>
      <p:origin x="0" y="-4836"/>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2C563D-D127-9A48-A329-70623C545DD4}" type="datetimeFigureOut">
              <a:rPr lang="en-US" smtClean="0"/>
              <a:t>1/26/2026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B5FC56-AB41-4344-BBAC-09C591DAB49D}" type="slidenum">
              <a:rPr lang="en-US" smtClean="0"/>
              <a:t>‹#›</a:t>
            </a:fld>
            <a:endParaRPr lang="en-US"/>
          </a:p>
        </p:txBody>
      </p:sp>
    </p:spTree>
    <p:extLst>
      <p:ext uri="{BB962C8B-B14F-4D97-AF65-F5344CB8AC3E}">
        <p14:creationId xmlns:p14="http://schemas.microsoft.com/office/powerpoint/2010/main" val="4182278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Continuous Stream of Improvements:</a:t>
            </a:r>
          </a:p>
          <a:p>
            <a:pPr lvl="1"/>
            <a:r>
              <a:rPr lang="en-US" sz="2000" dirty="0"/>
              <a:t>Enhanced Command &amp; Mission Control</a:t>
            </a:r>
          </a:p>
          <a:p>
            <a:pPr lvl="1"/>
            <a:r>
              <a:rPr lang="en-US" sz="2000" dirty="0"/>
              <a:t>Full support for </a:t>
            </a:r>
            <a:r>
              <a:rPr lang="en-US" sz="2000" dirty="0" err="1"/>
              <a:t>TethysL</a:t>
            </a:r>
            <a:r>
              <a:rPr lang="en-US" sz="2000" dirty="0"/>
              <a:t> mission scripts</a:t>
            </a:r>
          </a:p>
          <a:p>
            <a:pPr lvl="1"/>
            <a:r>
              <a:rPr lang="en-US" sz="2000" dirty="0"/>
              <a:t>Improved "Send via" options with configurable timeouts</a:t>
            </a:r>
          </a:p>
          <a:p>
            <a:pPr lvl="1"/>
            <a:r>
              <a:rPr lang="en-US" sz="2000" dirty="0"/>
              <a:t>Command queue management with cancellation ability</a:t>
            </a:r>
          </a:p>
          <a:p>
            <a:endParaRPr lang="en-US" sz="2400" dirty="0"/>
          </a:p>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2</a:t>
            </a:fld>
            <a:endParaRPr lang="en-US"/>
          </a:p>
        </p:txBody>
      </p:sp>
    </p:spTree>
    <p:extLst>
      <p:ext uri="{BB962C8B-B14F-4D97-AF65-F5344CB8AC3E}">
        <p14:creationId xmlns:p14="http://schemas.microsoft.com/office/powerpoint/2010/main" val="46956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12</a:t>
            </a:fld>
            <a:endParaRPr lang="en-US"/>
          </a:p>
        </p:txBody>
      </p:sp>
    </p:spTree>
    <p:extLst>
      <p:ext uri="{BB962C8B-B14F-4D97-AF65-F5344CB8AC3E}">
        <p14:creationId xmlns:p14="http://schemas.microsoft.com/office/powerpoint/2010/main" val="1149995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15</a:t>
            </a:fld>
            <a:endParaRPr lang="en-US"/>
          </a:p>
        </p:txBody>
      </p:sp>
    </p:spTree>
    <p:extLst>
      <p:ext uri="{BB962C8B-B14F-4D97-AF65-F5344CB8AC3E}">
        <p14:creationId xmlns:p14="http://schemas.microsoft.com/office/powerpoint/2010/main" val="4206972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4aaf917e8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54aaf917e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And many of those launches and recoveries didn’t require vessel support.</a:t>
            </a:r>
            <a:endParaRPr/>
          </a:p>
          <a:p>
            <a:pPr marL="0" lvl="0" indent="0" algn="l" rtl="0">
              <a:spcBef>
                <a:spcPts val="0"/>
              </a:spcBef>
              <a:spcAft>
                <a:spcPts val="0"/>
              </a:spcAft>
              <a:buNone/>
            </a:pPr>
            <a:r>
              <a:rPr lang="en"/>
              <a:t>Also well-established over the course of the program is our ability to operate shiplessly.</a:t>
            </a:r>
            <a:endParaRPr/>
          </a:p>
          <a:p>
            <a:pPr marL="0" lvl="0" indent="0" algn="l" rtl="0">
              <a:spcBef>
                <a:spcPts val="0"/>
              </a:spcBef>
              <a:spcAft>
                <a:spcPts val="0"/>
              </a:spcAft>
              <a:buNone/>
            </a:pPr>
            <a:r>
              <a:rPr lang="en"/>
              <a:t>We can beach launch and recover, tow in and out from a small craft, even launch from a helicopter. Essentially, if we can find a way to get an LRAUV in and out of the water, we can operate, no boat needed.</a:t>
            </a:r>
            <a:endParaRPr/>
          </a:p>
          <a:p>
            <a:pPr marL="0" lvl="0" indent="0" algn="l" rtl="0">
              <a:spcBef>
                <a:spcPts val="0"/>
              </a:spcBef>
              <a:spcAft>
                <a:spcPts val="0"/>
              </a:spcAft>
              <a:buNone/>
            </a:pPr>
            <a:r>
              <a:rPr lang="en"/>
              <a:t>[click]</a:t>
            </a:r>
            <a:endParaRPr/>
          </a:p>
          <a:p>
            <a:pPr marL="0" lvl="0" indent="0" algn="l" rtl="0">
              <a:spcBef>
                <a:spcPts val="0"/>
              </a:spcBef>
              <a:spcAft>
                <a:spcPts val="0"/>
              </a:spcAft>
              <a:buNone/>
            </a:pPr>
            <a:r>
              <a:rPr lang="en"/>
              <a:t>But there’s one big exception.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54aaf917e8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54aaf917e8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Of those 74 recoveries, a handful of them were “emergency recoveries”. Exactly how many depends on how you count, but broadly, an emergency recovery is one where the vehicle could not return to the recovery point under its own power.</a:t>
            </a:r>
            <a:endParaRPr/>
          </a:p>
          <a:p>
            <a:pPr marL="0" lvl="0" indent="0" algn="l" rtl="0">
              <a:spcBef>
                <a:spcPts val="0"/>
              </a:spcBef>
              <a:spcAft>
                <a:spcPts val="0"/>
              </a:spcAft>
              <a:buNone/>
            </a:pPr>
            <a:r>
              <a:rPr lang="en"/>
              <a:t>We’re constantly working on making the vehicles more reliable, but [click] designing for reliability will not eliminate emergency recoveries.</a:t>
            </a:r>
            <a:endParaRPr/>
          </a:p>
          <a:p>
            <a:pPr marL="0" lvl="0" indent="0" algn="l" rtl="0">
              <a:spcBef>
                <a:spcPts val="0"/>
              </a:spcBef>
              <a:spcAft>
                <a:spcPts val="0"/>
              </a:spcAft>
              <a:buNone/>
            </a:pPr>
            <a:r>
              <a:rPr lang="en"/>
              <a:t>There’s always the risk of events outside our control. A vehicle can get fouled in kelp, or bitten by a shark, as the photos on the right show.</a:t>
            </a:r>
            <a:endParaRPr/>
          </a:p>
          <a:p>
            <a:pPr marL="0" lvl="0" indent="0" algn="l" rtl="0">
              <a:spcBef>
                <a:spcPts val="0"/>
              </a:spcBef>
              <a:spcAft>
                <a:spcPts val="0"/>
              </a:spcAft>
              <a:buNone/>
            </a:pPr>
            <a:r>
              <a:rPr lang="en"/>
              <a:t>Those 50 thousand hours at sea have demonstrated that there’s a lot we can handle. If we can get an intermittent 50 rpm on the prop and 2 degrees of rudder we can drive a vehicle home.,</a:t>
            </a:r>
            <a:endParaRPr/>
          </a:p>
          <a:p>
            <a:pPr marL="0" lvl="0" indent="0" algn="l" rtl="0">
              <a:spcBef>
                <a:spcPts val="0"/>
              </a:spcBef>
              <a:spcAft>
                <a:spcPts val="0"/>
              </a:spcAft>
              <a:buNone/>
            </a:pPr>
            <a:r>
              <a:rPr lang="en"/>
              <a:t>But [click] fundamentally, if a vehicle is completely without propulsion or steerage, that vehicle is going to need assistance to get back to shore.</a:t>
            </a:r>
            <a:endParaRPr/>
          </a:p>
          <a:p>
            <a:pPr marL="0" lvl="0" indent="0" algn="l" rtl="0">
              <a:spcBef>
                <a:spcPts val="0"/>
              </a:spcBef>
              <a:spcAft>
                <a:spcPts val="0"/>
              </a:spcAft>
              <a:buNone/>
            </a:pPr>
            <a:r>
              <a:rPr lang="en"/>
              <a:t>And our only way to provide that assistance is with a vessel capable of going offshore to retrieve a vehicle [click] for now.</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Info: 11 foulings escalating to a critical in 2024,</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231B8-295A-5C4B-8439-16D7CE2D1E5C}" type="slidenum">
              <a:rPr lang="en-US" smtClean="0"/>
              <a:pPr/>
              <a:t>18</a:t>
            </a:fld>
            <a:endParaRPr lang="en-US"/>
          </a:p>
        </p:txBody>
      </p:sp>
    </p:spTree>
    <p:extLst>
      <p:ext uri="{BB962C8B-B14F-4D97-AF65-F5344CB8AC3E}">
        <p14:creationId xmlns:p14="http://schemas.microsoft.com/office/powerpoint/2010/main" val="755879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Continuous Stream of Improvements:</a:t>
            </a:r>
          </a:p>
          <a:p>
            <a:pPr lvl="1"/>
            <a:r>
              <a:rPr lang="en-US" sz="2000" dirty="0"/>
              <a:t>Enhanced Command &amp; Mission Control</a:t>
            </a:r>
          </a:p>
          <a:p>
            <a:pPr lvl="1"/>
            <a:r>
              <a:rPr lang="en-US" sz="2000" dirty="0"/>
              <a:t>Full support for </a:t>
            </a:r>
            <a:r>
              <a:rPr lang="en-US" sz="2000" dirty="0" err="1"/>
              <a:t>TethysL</a:t>
            </a:r>
            <a:r>
              <a:rPr lang="en-US" sz="2000" dirty="0"/>
              <a:t> mission scripts</a:t>
            </a:r>
          </a:p>
          <a:p>
            <a:pPr lvl="1"/>
            <a:r>
              <a:rPr lang="en-US" sz="2000" dirty="0"/>
              <a:t>Improved "Send via" options with configurable timeouts</a:t>
            </a:r>
          </a:p>
          <a:p>
            <a:pPr lvl="1"/>
            <a:r>
              <a:rPr lang="en-US" sz="2000" dirty="0"/>
              <a:t>Command queue management with cancellation ability</a:t>
            </a:r>
          </a:p>
          <a:p>
            <a:endParaRPr lang="en-US" sz="2400" dirty="0"/>
          </a:p>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3</a:t>
            </a:fld>
            <a:endParaRPr lang="en-US"/>
          </a:p>
        </p:txBody>
      </p:sp>
    </p:spTree>
    <p:extLst>
      <p:ext uri="{BB962C8B-B14F-4D97-AF65-F5344CB8AC3E}">
        <p14:creationId xmlns:p14="http://schemas.microsoft.com/office/powerpoint/2010/main" val="280369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5</a:t>
            </a:fld>
            <a:endParaRPr lang="en-US"/>
          </a:p>
        </p:txBody>
      </p:sp>
    </p:spTree>
    <p:extLst>
      <p:ext uri="{BB962C8B-B14F-4D97-AF65-F5344CB8AC3E}">
        <p14:creationId xmlns:p14="http://schemas.microsoft.com/office/powerpoint/2010/main" val="2729062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6</a:t>
            </a:fld>
            <a:endParaRPr lang="en-US"/>
          </a:p>
        </p:txBody>
      </p:sp>
    </p:spTree>
    <p:extLst>
      <p:ext uri="{BB962C8B-B14F-4D97-AF65-F5344CB8AC3E}">
        <p14:creationId xmlns:p14="http://schemas.microsoft.com/office/powerpoint/2010/main" val="1568179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Shape 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 name="Shape 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endParaRPr lang="en" strike="noStrike" dirty="0"/>
          </a:p>
        </p:txBody>
      </p:sp>
    </p:spTree>
    <p:extLst>
      <p:ext uri="{BB962C8B-B14F-4D97-AF65-F5344CB8AC3E}">
        <p14:creationId xmlns:p14="http://schemas.microsoft.com/office/powerpoint/2010/main" val="3461657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0F400B6-6A6C-4559-A9DC-26D99B115269}" type="slidenum">
              <a:rPr lang="en-US" smtClean="0"/>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Continuous Stream of Improvements:</a:t>
            </a:r>
          </a:p>
          <a:p>
            <a:pPr lvl="1"/>
            <a:r>
              <a:rPr lang="en-US" sz="2000" dirty="0"/>
              <a:t>Enhanced Command &amp; Mission Control</a:t>
            </a:r>
          </a:p>
          <a:p>
            <a:pPr lvl="1"/>
            <a:r>
              <a:rPr lang="en-US" sz="2000" dirty="0"/>
              <a:t>Full support for </a:t>
            </a:r>
            <a:r>
              <a:rPr lang="en-US" sz="2000" dirty="0" err="1"/>
              <a:t>TethysL</a:t>
            </a:r>
            <a:r>
              <a:rPr lang="en-US" sz="2000" dirty="0"/>
              <a:t> mission scripts</a:t>
            </a:r>
          </a:p>
          <a:p>
            <a:pPr lvl="1"/>
            <a:r>
              <a:rPr lang="en-US" sz="2000" dirty="0"/>
              <a:t>Improved "Send via" options with configurable timeouts</a:t>
            </a:r>
          </a:p>
          <a:p>
            <a:pPr lvl="1"/>
            <a:r>
              <a:rPr lang="en-US" sz="2000" dirty="0"/>
              <a:t>Command queue management with cancellation ability</a:t>
            </a:r>
          </a:p>
          <a:p>
            <a:endParaRPr lang="en-US" sz="2400" dirty="0"/>
          </a:p>
          <a:p>
            <a:endParaRPr lang="en-US" dirty="0"/>
          </a:p>
        </p:txBody>
      </p:sp>
      <p:sp>
        <p:nvSpPr>
          <p:cNvPr id="4" name="Slide Number Placeholder 3"/>
          <p:cNvSpPr>
            <a:spLocks noGrp="1"/>
          </p:cNvSpPr>
          <p:nvPr>
            <p:ph type="sldNum" sz="quarter" idx="5"/>
          </p:nvPr>
        </p:nvSpPr>
        <p:spPr/>
        <p:txBody>
          <a:bodyPr/>
          <a:lstStyle/>
          <a:p>
            <a:fld id="{E7B5FC56-AB41-4344-BBAC-09C591DAB49D}" type="slidenum">
              <a:rPr lang="en-US" smtClean="0"/>
              <a:t>10</a:t>
            </a:fld>
            <a:endParaRPr lang="en-US"/>
          </a:p>
        </p:txBody>
      </p:sp>
    </p:spTree>
    <p:extLst>
      <p:ext uri="{BB962C8B-B14F-4D97-AF65-F5344CB8AC3E}">
        <p14:creationId xmlns:p14="http://schemas.microsoft.com/office/powerpoint/2010/main" val="3986998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hape 311"/>
          <p:cNvSpPr>
            <a:spLocks noGrp="1" noRot="1" noChangeAspect="1"/>
          </p:cNvSpPr>
          <p:nvPr>
            <p:ph type="sldImg"/>
          </p:nvPr>
        </p:nvSpPr>
        <p:spPr>
          <a:xfrm>
            <a:off x="381000" y="685800"/>
            <a:ext cx="6096000" cy="3429000"/>
          </a:xfrm>
          <a:prstGeom prst="rect">
            <a:avLst/>
          </a:prstGeom>
        </p:spPr>
        <p:txBody>
          <a:bodyPr/>
          <a:lstStyle/>
          <a:p>
            <a:endParaRPr/>
          </a:p>
        </p:txBody>
      </p:sp>
      <p:sp>
        <p:nvSpPr>
          <p:cNvPr id="312" name="Shape 312"/>
          <p:cNvSpPr>
            <a:spLocks noGrp="1"/>
          </p:cNvSpPr>
          <p:nvPr>
            <p:ph type="body" sz="quarter" idx="1"/>
          </p:nvPr>
        </p:nvSpPr>
        <p:spPr>
          <a:prstGeom prst="rect">
            <a:avLst/>
          </a:prstGeom>
        </p:spPr>
        <p:txBody>
          <a:bodyPr/>
          <a:lstStyle/>
          <a:p>
            <a:pPr marL="177800" lvl="0" indent="0" algn="l" defTabSz="914400" rtl="0" eaLnBrk="1" latinLnBrk="0" hangingPunct="1">
              <a:buClr>
                <a:schemeClr val="accent1"/>
              </a:buClr>
              <a:buSzPct val="104999"/>
              <a:buFontTx/>
              <a:buNone/>
            </a:pPr>
            <a:endParaRPr lang="en-US" dirty="0"/>
          </a:p>
        </p:txBody>
      </p:sp>
    </p:spTree>
    <p:extLst>
      <p:ext uri="{BB962C8B-B14F-4D97-AF65-F5344CB8AC3E}">
        <p14:creationId xmlns:p14="http://schemas.microsoft.com/office/powerpoint/2010/main" val="222354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92D54-2BC8-EC57-0330-D446AE5AF3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4DA2E2-4FB5-0111-8827-C8894E7372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921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EC3B-100E-471C-5DA8-AEFDFBEE0A18}"/>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96482BD-A4C5-15C5-6384-0C5825157665}"/>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115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609600" y="274637"/>
            <a:ext cx="10972800" cy="1143000"/>
          </a:xfrm>
          <a:prstGeom prst="rect">
            <a:avLst/>
          </a:prstGeom>
        </p:spPr>
        <p:txBody>
          <a:bodyPr lIns="91425" tIns="91425" rIns="91425" bIns="91425" anchor="ctr" anchorCtr="0">
            <a:normAutofit/>
          </a:bodyPr>
          <a:lstStyle>
            <a:lvl1pPr>
              <a:defRPr sz="3600" b="1" i="0">
                <a:latin typeface="Arial Black" panose="020B0604020202020204" pitchFamily="34" charset="0"/>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endParaRPr dirty="0"/>
          </a:p>
        </p:txBody>
      </p:sp>
      <p:sp>
        <p:nvSpPr>
          <p:cNvPr id="12" name="Shape 12"/>
          <p:cNvSpPr txBox="1">
            <a:spLocks noGrp="1"/>
          </p:cNvSpPr>
          <p:nvPr>
            <p:ph type="body" idx="1"/>
          </p:nvPr>
        </p:nvSpPr>
        <p:spPr>
          <a:xfrm>
            <a:off x="609600" y="1600200"/>
            <a:ext cx="10972800" cy="4967700"/>
          </a:xfrm>
          <a:prstGeom prst="rect">
            <a:avLst/>
          </a:prstGeom>
        </p:spPr>
        <p:txBody>
          <a:bodyPr lIns="91425" tIns="91425" rIns="91425" bIns="91425" anchor="t" anchorCtr="0"/>
          <a:lstStyle>
            <a:lvl1pPr>
              <a:defRPr>
                <a:latin typeface="Arial" panose="020B0604020202020204" pitchFamily="34" charset="0"/>
                <a:cs typeface="Arial" panose="020B0604020202020204" pitchFamily="34" charset="0"/>
              </a:defRPr>
            </a:lvl1pPr>
            <a:lvl2pPr indent="457200">
              <a:defRPr/>
            </a:lvl2pPr>
            <a:lvl3pPr indent="914400">
              <a:defRPr/>
            </a:lvl3pPr>
            <a:lvl4pPr indent="1371600">
              <a:defRPr/>
            </a:lvl4pPr>
            <a:lvl5pPr>
              <a:defRPr/>
            </a:lvl5pPr>
            <a:lvl6pPr>
              <a:defRPr/>
            </a:lvl6pPr>
            <a:lvl7pPr>
              <a:defRPr/>
            </a:lvl7pPr>
            <a:lvl8pPr>
              <a:defRPr/>
            </a:lvl8pPr>
            <a:lvl9pPr>
              <a:defRPr/>
            </a:lvl9pPr>
          </a:lstStyle>
          <a:p>
            <a:endParaRPr dirty="0"/>
          </a:p>
        </p:txBody>
      </p:sp>
    </p:spTree>
    <p:extLst>
      <p:ext uri="{BB962C8B-B14F-4D97-AF65-F5344CB8AC3E}">
        <p14:creationId xmlns:p14="http://schemas.microsoft.com/office/powerpoint/2010/main" val="148111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837612" y="5883275"/>
            <a:ext cx="1600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7A5FADE8-6652-064A-BB6A-3D176F940B8D}" type="datetimeFigureOut">
              <a:rPr lang="en-US" smtClean="0"/>
              <a:pPr/>
              <a:t>1/26/2026</a:t>
            </a:fld>
            <a:endParaRPr lang="en-US" dirty="0"/>
          </a:p>
        </p:txBody>
      </p:sp>
      <p:sp>
        <p:nvSpPr>
          <p:cNvPr id="5" name="Footer Placeholder 4"/>
          <p:cNvSpPr>
            <a:spLocks noGrp="1"/>
          </p:cNvSpPr>
          <p:nvPr>
            <p:ph type="ftr" sz="quarter" idx="11"/>
          </p:nvPr>
        </p:nvSpPr>
        <p:spPr>
          <a:xfrm>
            <a:off x="1141412" y="5883275"/>
            <a:ext cx="7543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a:xfrm>
            <a:off x="10514012" y="5883275"/>
            <a:ext cx="551167" cy="365125"/>
          </a:xfrm>
          <a:prstGeom prst="rect">
            <a:avLst/>
          </a:prstGeom>
        </p:spPr>
        <p:txBody>
          <a:bodyPr/>
          <a:lstStyle>
            <a:lvl1pPr>
              <a:defRPr>
                <a:latin typeface="Arial" panose="020B0604020202020204" pitchFamily="34" charset="0"/>
                <a:cs typeface="Arial" panose="020B0604020202020204" pitchFamily="34" charset="0"/>
              </a:defRPr>
            </a:lvl1pPr>
          </a:lstStyle>
          <a:p>
            <a:fld id="{7C89BEDB-B950-A14F-81B1-DB49BF1D1EC5}" type="slidenum">
              <a:rPr lang="en-US" smtClean="0"/>
              <a:pPr/>
              <a:t>‹#›</a:t>
            </a:fld>
            <a:endParaRPr lang="en-US" dirty="0"/>
          </a:p>
        </p:txBody>
      </p:sp>
      <p:sp>
        <p:nvSpPr>
          <p:cNvPr id="3" name="Shape 11">
            <a:extLst>
              <a:ext uri="{FF2B5EF4-FFF2-40B4-BE49-F238E27FC236}">
                <a16:creationId xmlns:a16="http://schemas.microsoft.com/office/drawing/2014/main" id="{4FFE51C7-667F-1DD9-24F8-37260B1E9A37}"/>
              </a:ext>
            </a:extLst>
          </p:cNvPr>
          <p:cNvSpPr txBox="1">
            <a:spLocks noGrp="1"/>
          </p:cNvSpPr>
          <p:nvPr>
            <p:ph type="title"/>
          </p:nvPr>
        </p:nvSpPr>
        <p:spPr>
          <a:xfrm>
            <a:off x="609600" y="274637"/>
            <a:ext cx="10972800" cy="1143000"/>
          </a:xfrm>
          <a:prstGeom prst="rect">
            <a:avLst/>
          </a:prstGeom>
        </p:spPr>
        <p:txBody>
          <a:bodyPr lIns="91425" tIns="91425" rIns="91425" bIns="91425" anchor="ctr" anchorCtr="0">
            <a:normAutofit/>
          </a:bodyPr>
          <a:lstStyle>
            <a:lvl1pPr>
              <a:defRPr sz="3600" b="1" i="0">
                <a:latin typeface="Arial Black" panose="020B0604020202020204" pitchFamily="34" charset="0"/>
                <a:cs typeface="Arial Black" panose="020B0604020202020204" pitchFamily="34" charset="0"/>
              </a:defRPr>
            </a:lvl1pPr>
            <a:lvl2pPr>
              <a:defRPr/>
            </a:lvl2pPr>
            <a:lvl3pPr>
              <a:defRPr/>
            </a:lvl3pPr>
            <a:lvl4pPr>
              <a:defRPr/>
            </a:lvl4pPr>
            <a:lvl5pPr>
              <a:defRPr/>
            </a:lvl5pPr>
            <a:lvl6pPr>
              <a:defRPr/>
            </a:lvl6pPr>
            <a:lvl7pPr>
              <a:defRPr/>
            </a:lvl7pPr>
            <a:lvl8pPr>
              <a:defRPr/>
            </a:lvl8pPr>
            <a:lvl9pPr>
              <a:defRPr/>
            </a:lvl9pPr>
          </a:lstStyle>
          <a:p>
            <a:endParaRPr dirty="0"/>
          </a:p>
        </p:txBody>
      </p:sp>
    </p:spTree>
    <p:extLst>
      <p:ext uri="{BB962C8B-B14F-4D97-AF65-F5344CB8AC3E}">
        <p14:creationId xmlns:p14="http://schemas.microsoft.com/office/powerpoint/2010/main" val="658331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1_Title - Top">
    <p:spTree>
      <p:nvGrpSpPr>
        <p:cNvPr id="1" name=""/>
        <p:cNvGrpSpPr/>
        <p:nvPr/>
      </p:nvGrpSpPr>
      <p:grpSpPr>
        <a:xfrm>
          <a:off x="0" y="0"/>
          <a:ext cx="0" cy="0"/>
          <a:chOff x="0" y="0"/>
          <a:chExt cx="0" cy="0"/>
        </a:xfrm>
      </p:grpSpPr>
      <p:sp>
        <p:nvSpPr>
          <p:cNvPr id="62" name="Text"/>
          <p:cNvSpPr txBox="1">
            <a:spLocks noGrp="1"/>
          </p:cNvSpPr>
          <p:nvPr>
            <p:ph type="body" sz="quarter" idx="21"/>
          </p:nvPr>
        </p:nvSpPr>
        <p:spPr>
          <a:xfrm>
            <a:off x="381000" y="317500"/>
            <a:ext cx="10477500" cy="317500"/>
          </a:xfrm>
          <a:prstGeom prst="rect">
            <a:avLst/>
          </a:prstGeom>
        </p:spPr>
        <p:txBody>
          <a:bodyPr anchor="b">
            <a:spAutoFit/>
          </a:bodyPr>
          <a:lstStyle>
            <a:lvl1pPr marL="0" indent="0" defTabSz="323850">
              <a:lnSpc>
                <a:spcPct val="80000"/>
              </a:lnSpc>
              <a:spcBef>
                <a:spcPts val="0"/>
              </a:spcBef>
              <a:buClrTx/>
              <a:buSzTx/>
              <a:buFontTx/>
              <a:buNone/>
              <a:defRPr sz="1800" cap="all" spc="90">
                <a:latin typeface="Arial" panose="020B0604020202020204" pitchFamily="34" charset="0"/>
                <a:ea typeface="Arial" panose="020B0604020202020204" pitchFamily="34" charset="0"/>
                <a:cs typeface="Arial" panose="020B0604020202020204" pitchFamily="34" charset="0"/>
                <a:sym typeface="DIN Alternate Bold"/>
              </a:defRPr>
            </a:lvl1pPr>
          </a:lstStyle>
          <a:p>
            <a:r>
              <a:rPr dirty="0"/>
              <a:t>Text</a:t>
            </a:r>
          </a:p>
        </p:txBody>
      </p:sp>
      <p:sp>
        <p:nvSpPr>
          <p:cNvPr id="63" name="Title Text"/>
          <p:cNvSpPr txBox="1">
            <a:spLocks noGrp="1"/>
          </p:cNvSpPr>
          <p:nvPr>
            <p:ph type="title"/>
          </p:nvPr>
        </p:nvSpPr>
        <p:spPr>
          <a:xfrm>
            <a:off x="1141413" y="609600"/>
            <a:ext cx="9905998" cy="1905000"/>
          </a:xfrm>
          <a:prstGeom prst="rect">
            <a:avLst/>
          </a:prstGeom>
        </p:spPr>
        <p:txBody>
          <a:bodyPr/>
          <a:lstStyle/>
          <a:p>
            <a:r>
              <a:rPr dirty="0"/>
              <a:t>Title Text</a:t>
            </a:r>
          </a:p>
        </p:txBody>
      </p:sp>
      <p:sp>
        <p:nvSpPr>
          <p:cNvPr id="64" name="Slide Number"/>
          <p:cNvSpPr txBox="1">
            <a:spLocks noGrp="1"/>
          </p:cNvSpPr>
          <p:nvPr>
            <p:ph type="sldNum" sz="quarter" idx="2"/>
          </p:nvPr>
        </p:nvSpPr>
        <p:spPr>
          <a:xfrm>
            <a:off x="10514012" y="5883275"/>
            <a:ext cx="551167" cy="365125"/>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397339017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62" name="Text"/>
          <p:cNvSpPr txBox="1">
            <a:spLocks noGrp="1"/>
          </p:cNvSpPr>
          <p:nvPr>
            <p:ph type="body" sz="quarter" idx="13"/>
          </p:nvPr>
        </p:nvSpPr>
        <p:spPr>
          <a:xfrm>
            <a:off x="381000" y="317500"/>
            <a:ext cx="10477500" cy="317500"/>
          </a:xfrm>
          <a:prstGeom prst="rect">
            <a:avLst/>
          </a:prstGeom>
        </p:spPr>
        <p:txBody>
          <a:bodyPr anchor="b">
            <a:spAutoFit/>
          </a:bodyPr>
          <a:lstStyle>
            <a:lvl1pPr marL="0" indent="0" defTabSz="323850">
              <a:lnSpc>
                <a:spcPct val="80000"/>
              </a:lnSpc>
              <a:spcBef>
                <a:spcPts val="0"/>
              </a:spcBef>
              <a:buClrTx/>
              <a:buSzTx/>
              <a:buFontTx/>
              <a:buNone/>
              <a:defRPr sz="1800" cap="all" spc="90">
                <a:latin typeface="Arial" panose="020B0604020202020204" pitchFamily="34" charset="0"/>
                <a:ea typeface="Arial" panose="020B0604020202020204" pitchFamily="34" charset="0"/>
                <a:cs typeface="Arial" panose="020B0604020202020204" pitchFamily="34" charset="0"/>
                <a:sym typeface="DIN Alternate"/>
              </a:defRPr>
            </a:lvl1pPr>
          </a:lstStyle>
          <a:p>
            <a:r>
              <a:rPr dirty="0"/>
              <a:t>Text</a:t>
            </a:r>
          </a:p>
        </p:txBody>
      </p:sp>
      <p:sp>
        <p:nvSpPr>
          <p:cNvPr id="63" name="Title Text"/>
          <p:cNvSpPr txBox="1">
            <a:spLocks noGrp="1"/>
          </p:cNvSpPr>
          <p:nvPr>
            <p:ph type="title"/>
          </p:nvPr>
        </p:nvSpPr>
        <p:spPr>
          <a:xfrm>
            <a:off x="1141413" y="609600"/>
            <a:ext cx="9905998" cy="1905000"/>
          </a:xfrm>
          <a:prstGeom prst="rect">
            <a:avLst/>
          </a:prstGeom>
        </p:spPr>
        <p:txBody>
          <a:bodyPr/>
          <a:lstStyle/>
          <a:p>
            <a:r>
              <a:t>Title Text</a:t>
            </a:r>
          </a:p>
        </p:txBody>
      </p:sp>
      <p:sp>
        <p:nvSpPr>
          <p:cNvPr id="64" name="Slide Number"/>
          <p:cNvSpPr txBox="1">
            <a:spLocks noGrp="1"/>
          </p:cNvSpPr>
          <p:nvPr>
            <p:ph type="sldNum" sz="quarter" idx="2"/>
          </p:nvPr>
        </p:nvSpPr>
        <p:spPr>
          <a:xfrm>
            <a:off x="10514012" y="5883275"/>
            <a:ext cx="551167" cy="365125"/>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4001544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41148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04885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35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F1E1D-6101-521A-1EBC-C52E86D776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DB22AC-9B65-6244-C90A-428EEA7A11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4521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0608-20B5-3E56-F09B-10BB2EB54F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0C2310-42CD-4CB5-70AB-127779D744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991139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EA5B-1709-B182-B364-1F427EFF0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841610-16FA-E30B-3249-9A65BBEF79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B4B13A-AA0D-2D52-F6DE-D0C25871DC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8675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9233A-0C97-B628-6044-AFD1A69C160D}"/>
              </a:ext>
            </a:extLst>
          </p:cNvPr>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B488F124-0B3B-9527-981E-01A592DAAD08}"/>
              </a:ext>
            </a:extLst>
          </p:cNvPr>
          <p:cNvSpPr>
            <a:spLocks noGrp="1"/>
          </p:cNvSpPr>
          <p:nvPr>
            <p:ph type="body" idx="1"/>
          </p:nvPr>
        </p:nvSpPr>
        <p:spPr>
          <a:xfrm>
            <a:off x="839788" y="1681163"/>
            <a:ext cx="5157787" cy="823912"/>
          </a:xfrm>
        </p:spPr>
        <p:txBody>
          <a:bodyPr anchor="b"/>
          <a:lstStyle>
            <a:lvl1pPr marL="0" indent="0">
              <a:buNone/>
              <a:defRPr sz="2400" b="1">
                <a:solidFill>
                  <a:srgbClr val="B75F4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E67FB38A-BA1D-B9DC-F59A-AD8B245CE0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0245ED-347E-C0AE-717A-191D72628EEA}"/>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75F4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865CA4F9-667C-AA12-E288-07A64D2C7F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5612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0E2D-6BBC-1757-6F8C-91312F53302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6000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057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27AA8-E99A-993B-C8CF-A1DD749102C9}"/>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89B1F0D2-084C-9CA4-99B0-80288411C7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30E76-3969-2874-806B-FB1B48DE2A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9094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407AA-9853-75DE-D896-8388B47B41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8133F6-2CBC-2C75-630C-5600EF53AB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94A4EE6-BCF6-986D-14D3-3A18053B08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84363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DCB041-5875-EA4F-2214-AB1221F34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7E4B60C-4904-154A-4145-5A704E927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Google Shape;12;p31">
            <a:extLst>
              <a:ext uri="{FF2B5EF4-FFF2-40B4-BE49-F238E27FC236}">
                <a16:creationId xmlns:a16="http://schemas.microsoft.com/office/drawing/2014/main" id="{E6A972DA-97C3-E500-24FA-BDFD0CB600B2}"/>
              </a:ext>
            </a:extLst>
          </p:cNvPr>
          <p:cNvSpPr txBox="1">
            <a:spLocks noGrp="1"/>
          </p:cNvSpPr>
          <p:nvPr>
            <p:ph type="sldNum" idx="4"/>
          </p:nvPr>
        </p:nvSpPr>
        <p:spPr>
          <a:xfrm>
            <a:off x="9809923" y="6382064"/>
            <a:ext cx="1543878" cy="365125"/>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r>
              <a:rPr lang="en-US" dirty="0" err="1"/>
              <a:t>MBARI.org</a:t>
            </a:r>
            <a:endParaRPr dirty="0"/>
          </a:p>
        </p:txBody>
      </p:sp>
      <p:sp>
        <p:nvSpPr>
          <p:cNvPr id="8" name="Google Shape;13;p31">
            <a:extLst>
              <a:ext uri="{FF2B5EF4-FFF2-40B4-BE49-F238E27FC236}">
                <a16:creationId xmlns:a16="http://schemas.microsoft.com/office/drawing/2014/main" id="{8BB140A4-21F0-98BF-5067-B6607E4F2F1F}"/>
              </a:ext>
            </a:extLst>
          </p:cNvPr>
          <p:cNvSpPr/>
          <p:nvPr userDrawn="1"/>
        </p:nvSpPr>
        <p:spPr>
          <a:xfrm>
            <a:off x="0" y="6643"/>
            <a:ext cx="12192000" cy="136525"/>
          </a:xfrm>
          <a:prstGeom prst="rect">
            <a:avLst/>
          </a:prstGeom>
          <a:solidFill>
            <a:srgbClr val="004261"/>
          </a:solidFill>
          <a:ln w="12700" cap="flat" cmpd="sng">
            <a:solidFill>
              <a:srgbClr val="002F4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1" name="Picture 10" descr="A picture containing text, outdoor, sign, dark&#10;&#10;Description automatically generated">
            <a:extLst>
              <a:ext uri="{FF2B5EF4-FFF2-40B4-BE49-F238E27FC236}">
                <a16:creationId xmlns:a16="http://schemas.microsoft.com/office/drawing/2014/main" id="{8B758FFC-E2BA-9146-83AF-EE1F69C2E100}"/>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38199" y="6454726"/>
            <a:ext cx="1303639" cy="219800"/>
          </a:xfrm>
          <a:prstGeom prst="rect">
            <a:avLst/>
          </a:prstGeom>
        </p:spPr>
      </p:pic>
    </p:spTree>
    <p:extLst>
      <p:ext uri="{BB962C8B-B14F-4D97-AF65-F5344CB8AC3E}">
        <p14:creationId xmlns:p14="http://schemas.microsoft.com/office/powerpoint/2010/main" val="1821559012"/>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90" r:id="rId11"/>
    <p:sldLayoutId id="2147483791" r:id="rId12"/>
    <p:sldLayoutId id="2147483792" r:id="rId13"/>
    <p:sldLayoutId id="2147483793" r:id="rId14"/>
    <p:sldLayoutId id="2147483794" r:id="rId15"/>
    <p:sldLayoutId id="2147483795" r:id="rId16"/>
  </p:sldLayoutIdLst>
  <p:txStyles>
    <p:title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sv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png"/><Relationship Id="rId7"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jpg"/></Relationships>
</file>

<file path=ppt/slides/_rels/slide1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45.jpeg"/><Relationship Id="rId5" Type="http://schemas.openxmlformats.org/officeDocument/2006/relationships/image" Target="../media/image44.jp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3E12D6C-82BD-028E-C2E4-661E6E826EF2}"/>
              </a:ext>
            </a:extLst>
          </p:cNvPr>
          <p:cNvPicPr>
            <a:picLocks noChangeAspect="1"/>
          </p:cNvPicPr>
          <p:nvPr/>
        </p:nvPicPr>
        <p:blipFill>
          <a:blip r:embed="rId2">
            <a:alphaModFix amt="55000"/>
          </a:blip>
          <a:srcRect l="-395" r="1" b="11076"/>
          <a:stretch/>
        </p:blipFill>
        <p:spPr>
          <a:xfrm>
            <a:off x="-48126" y="142673"/>
            <a:ext cx="12240126" cy="6715328"/>
          </a:xfrm>
          <a:prstGeom prst="rect">
            <a:avLst/>
          </a:prstGeom>
        </p:spPr>
      </p:pic>
      <p:sp>
        <p:nvSpPr>
          <p:cNvPr id="2" name="Title 1">
            <a:extLst>
              <a:ext uri="{FF2B5EF4-FFF2-40B4-BE49-F238E27FC236}">
                <a16:creationId xmlns:a16="http://schemas.microsoft.com/office/drawing/2014/main" id="{4EFE565B-D3BF-745C-7BF8-36975AAA2EBE}"/>
              </a:ext>
            </a:extLst>
          </p:cNvPr>
          <p:cNvSpPr>
            <a:spLocks noGrp="1"/>
          </p:cNvSpPr>
          <p:nvPr>
            <p:ph type="title"/>
          </p:nvPr>
        </p:nvSpPr>
        <p:spPr/>
        <p:txBody>
          <a:bodyPr>
            <a:normAutofit fontScale="90000"/>
          </a:bodyPr>
          <a:lstStyle/>
          <a:p>
            <a:r>
              <a:rPr lang="en-US" dirty="0">
                <a:solidFill>
                  <a:schemeClr val="tx1"/>
                </a:solidFill>
              </a:rPr>
              <a:t>Mobile Pelagic Observing System</a:t>
            </a:r>
            <a:br>
              <a:rPr lang="en-US" dirty="0">
                <a:solidFill>
                  <a:schemeClr val="tx1"/>
                </a:solidFill>
              </a:rPr>
            </a:br>
            <a:endParaRPr lang="en-US" dirty="0">
              <a:solidFill>
                <a:schemeClr val="tx1"/>
              </a:solidFill>
            </a:endParaRPr>
          </a:p>
        </p:txBody>
      </p:sp>
      <p:sp>
        <p:nvSpPr>
          <p:cNvPr id="3" name="Text Placeholder 2">
            <a:extLst>
              <a:ext uri="{FF2B5EF4-FFF2-40B4-BE49-F238E27FC236}">
                <a16:creationId xmlns:a16="http://schemas.microsoft.com/office/drawing/2014/main" id="{41C62912-DBD3-F4E9-954B-42779DFBA790}"/>
              </a:ext>
            </a:extLst>
          </p:cNvPr>
          <p:cNvSpPr>
            <a:spLocks noGrp="1"/>
          </p:cNvSpPr>
          <p:nvPr>
            <p:ph type="body" idx="1"/>
          </p:nvPr>
        </p:nvSpPr>
        <p:spPr>
          <a:xfrm>
            <a:off x="609600" y="1600200"/>
            <a:ext cx="8225017" cy="4967700"/>
          </a:xfrm>
        </p:spPr>
        <p:txBody>
          <a:bodyPr>
            <a:normAutofit fontScale="92500" lnSpcReduction="20000"/>
          </a:bodyPr>
          <a:lstStyle/>
          <a:p>
            <a:pPr marL="0" indent="0">
              <a:buNone/>
            </a:pPr>
            <a:r>
              <a:rPr lang="en-US" sz="3200" b="1" dirty="0"/>
              <a:t>The Challenge:</a:t>
            </a:r>
          </a:p>
          <a:p>
            <a:pPr marL="0" indent="0">
              <a:buNone/>
            </a:pPr>
            <a:r>
              <a:rPr lang="en-US" sz="3200" b="1" dirty="0"/>
              <a:t>How Can We Monitor a Dynamic 3-D Ecosystem, In the Open Ocean, Far from Shore?</a:t>
            </a:r>
          </a:p>
          <a:p>
            <a:pPr marL="0" indent="0">
              <a:buNone/>
            </a:pPr>
            <a:endParaRPr lang="en-US" b="1" dirty="0"/>
          </a:p>
          <a:p>
            <a:pPr marL="514350" indent="-514350">
              <a:buAutoNum type="arabicPeriod"/>
            </a:pPr>
            <a:r>
              <a:rPr lang="en-US" b="1" u="sng" dirty="0"/>
              <a:t>Persistence</a:t>
            </a:r>
            <a:r>
              <a:rPr lang="en-US" b="1" dirty="0"/>
              <a:t> – 24/7 to match natural variability</a:t>
            </a:r>
          </a:p>
          <a:p>
            <a:pPr marL="514350" indent="-514350">
              <a:buAutoNum type="arabicPeriod"/>
            </a:pPr>
            <a:r>
              <a:rPr lang="en-US" b="1" u="sng" dirty="0"/>
              <a:t>Mobility</a:t>
            </a:r>
            <a:r>
              <a:rPr lang="en-US" b="1" dirty="0"/>
              <a:t> – throughout the water column</a:t>
            </a:r>
          </a:p>
          <a:p>
            <a:pPr marL="514350" indent="-514350">
              <a:buAutoNum type="arabicPeriod"/>
            </a:pPr>
            <a:r>
              <a:rPr lang="en-US" b="1" dirty="0"/>
              <a:t>Appropriate </a:t>
            </a:r>
            <a:r>
              <a:rPr lang="en-US" b="1" u="sng" dirty="0"/>
              <a:t>Sensing</a:t>
            </a:r>
            <a:r>
              <a:rPr lang="en-US" b="1" dirty="0"/>
              <a:t> to Observe: Microbes, Phytoplankton, Zooplankton, Forage Fish, Predator Fish and Mammals</a:t>
            </a:r>
          </a:p>
          <a:p>
            <a:pPr marL="514350" indent="-514350">
              <a:buAutoNum type="arabicPeriod"/>
            </a:pPr>
            <a:r>
              <a:rPr lang="en-US" b="1" dirty="0"/>
              <a:t>Time-Series plus Targeted Sampling</a:t>
            </a:r>
          </a:p>
          <a:p>
            <a:pPr marL="0" indent="0">
              <a:buNone/>
            </a:pPr>
            <a:r>
              <a:rPr lang="en-US" b="1" dirty="0"/>
              <a:t> </a:t>
            </a:r>
          </a:p>
        </p:txBody>
      </p:sp>
      <p:sp>
        <p:nvSpPr>
          <p:cNvPr id="5" name="TextBox 4">
            <a:extLst>
              <a:ext uri="{FF2B5EF4-FFF2-40B4-BE49-F238E27FC236}">
                <a16:creationId xmlns:a16="http://schemas.microsoft.com/office/drawing/2014/main" id="{46AC3FA0-1D88-1008-489F-E36116B197EF}"/>
              </a:ext>
            </a:extLst>
          </p:cNvPr>
          <p:cNvSpPr txBox="1"/>
          <p:nvPr/>
        </p:nvSpPr>
        <p:spPr>
          <a:xfrm>
            <a:off x="4145934" y="6492572"/>
            <a:ext cx="3508442" cy="369332"/>
          </a:xfrm>
          <a:prstGeom prst="rect">
            <a:avLst/>
          </a:prstGeom>
          <a:noFill/>
        </p:spPr>
        <p:txBody>
          <a:bodyPr wrap="square" rtlCol="0">
            <a:spAutoFit/>
          </a:bodyPr>
          <a:lstStyle/>
          <a:p>
            <a:r>
              <a:rPr lang="en-US" dirty="0"/>
              <a:t>Brett Hobson, hobson@mbari.org</a:t>
            </a:r>
          </a:p>
        </p:txBody>
      </p:sp>
    </p:spTree>
    <p:extLst>
      <p:ext uri="{BB962C8B-B14F-4D97-AF65-F5344CB8AC3E}">
        <p14:creationId xmlns:p14="http://schemas.microsoft.com/office/powerpoint/2010/main" val="137202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3602D-8797-E262-38F6-78A6048C237F}"/>
              </a:ext>
            </a:extLst>
          </p:cNvPr>
          <p:cNvSpPr>
            <a:spLocks noGrp="1"/>
          </p:cNvSpPr>
          <p:nvPr>
            <p:ph type="title"/>
          </p:nvPr>
        </p:nvSpPr>
        <p:spPr/>
        <p:txBody>
          <a:bodyPr/>
          <a:lstStyle/>
          <a:p>
            <a:r>
              <a:rPr lang="en-US" dirty="0" err="1"/>
              <a:t>TethysDash</a:t>
            </a:r>
            <a:r>
              <a:rPr lang="en-US" dirty="0"/>
              <a:t> System</a:t>
            </a:r>
            <a:br>
              <a:rPr lang="en-US" dirty="0"/>
            </a:br>
            <a:r>
              <a:rPr lang="en-US" sz="2800" dirty="0"/>
              <a:t>LRAUV Command and Control Interface</a:t>
            </a:r>
            <a:endParaRPr lang="en-US" dirty="0"/>
          </a:p>
        </p:txBody>
      </p:sp>
      <p:sp>
        <p:nvSpPr>
          <p:cNvPr id="6" name="Rounded Rectangle 5">
            <a:extLst>
              <a:ext uri="{FF2B5EF4-FFF2-40B4-BE49-F238E27FC236}">
                <a16:creationId xmlns:a16="http://schemas.microsoft.com/office/drawing/2014/main" id="{C34301AA-D0A5-4488-307F-C6E108A7BBE9}"/>
              </a:ext>
            </a:extLst>
          </p:cNvPr>
          <p:cNvSpPr/>
          <p:nvPr/>
        </p:nvSpPr>
        <p:spPr>
          <a:xfrm>
            <a:off x="4654679" y="2037058"/>
            <a:ext cx="1427148" cy="46637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TethysDash</a:t>
            </a:r>
            <a:endParaRPr lang="en-US" dirty="0"/>
          </a:p>
          <a:p>
            <a:pPr algn="ctr"/>
            <a:r>
              <a:rPr lang="en-US" sz="1200" dirty="0"/>
              <a:t>Server/Backend</a:t>
            </a:r>
          </a:p>
        </p:txBody>
      </p:sp>
      <p:grpSp>
        <p:nvGrpSpPr>
          <p:cNvPr id="35" name="Group 34">
            <a:extLst>
              <a:ext uri="{FF2B5EF4-FFF2-40B4-BE49-F238E27FC236}">
                <a16:creationId xmlns:a16="http://schemas.microsoft.com/office/drawing/2014/main" id="{2FE4AA2F-3C00-3249-96B5-1CEFB7047AAA}"/>
              </a:ext>
            </a:extLst>
          </p:cNvPr>
          <p:cNvGrpSpPr/>
          <p:nvPr/>
        </p:nvGrpSpPr>
        <p:grpSpPr>
          <a:xfrm>
            <a:off x="8773311" y="1917694"/>
            <a:ext cx="2472052" cy="738495"/>
            <a:chOff x="8360072" y="2097706"/>
            <a:chExt cx="2472052" cy="738495"/>
          </a:xfrm>
        </p:grpSpPr>
        <p:pic>
          <p:nvPicPr>
            <p:cNvPr id="8" name="Graphic 7">
              <a:extLst>
                <a:ext uri="{FF2B5EF4-FFF2-40B4-BE49-F238E27FC236}">
                  <a16:creationId xmlns:a16="http://schemas.microsoft.com/office/drawing/2014/main" id="{C43DBB32-E466-D3AD-AFED-F34E73F3A5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60072" y="2097706"/>
              <a:ext cx="1770920" cy="479624"/>
            </a:xfrm>
            <a:prstGeom prst="rect">
              <a:avLst/>
            </a:prstGeom>
          </p:spPr>
        </p:pic>
        <p:pic>
          <p:nvPicPr>
            <p:cNvPr id="9" name="Graphic 8">
              <a:extLst>
                <a:ext uri="{FF2B5EF4-FFF2-40B4-BE49-F238E27FC236}">
                  <a16:creationId xmlns:a16="http://schemas.microsoft.com/office/drawing/2014/main" id="{E62F97EA-9B11-D9E7-61E6-446012D208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21330" y="2238804"/>
              <a:ext cx="1770920" cy="479624"/>
            </a:xfrm>
            <a:prstGeom prst="rect">
              <a:avLst/>
            </a:prstGeom>
          </p:spPr>
        </p:pic>
        <p:pic>
          <p:nvPicPr>
            <p:cNvPr id="10" name="Graphic 9">
              <a:extLst>
                <a:ext uri="{FF2B5EF4-FFF2-40B4-BE49-F238E27FC236}">
                  <a16:creationId xmlns:a16="http://schemas.microsoft.com/office/drawing/2014/main" id="{291AC475-8EBD-453C-2B73-8336C46B5D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61204" y="2356577"/>
              <a:ext cx="1770920" cy="479624"/>
            </a:xfrm>
            <a:prstGeom prst="rect">
              <a:avLst/>
            </a:prstGeom>
          </p:spPr>
        </p:pic>
      </p:grpSp>
      <p:sp>
        <p:nvSpPr>
          <p:cNvPr id="11" name="Rounded Rectangle 10">
            <a:extLst>
              <a:ext uri="{FF2B5EF4-FFF2-40B4-BE49-F238E27FC236}">
                <a16:creationId xmlns:a16="http://schemas.microsoft.com/office/drawing/2014/main" id="{B550ADD9-2333-661B-74E2-014F703BBB34}"/>
              </a:ext>
            </a:extLst>
          </p:cNvPr>
          <p:cNvSpPr/>
          <p:nvPr/>
        </p:nvSpPr>
        <p:spPr>
          <a:xfrm>
            <a:off x="2007930" y="2071625"/>
            <a:ext cx="1234651" cy="69894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Dash UI</a:t>
            </a:r>
          </a:p>
          <a:p>
            <a:pPr algn="ctr"/>
            <a:r>
              <a:rPr lang="en-US" sz="1200" dirty="0"/>
              <a:t>Dash V4</a:t>
            </a:r>
          </a:p>
          <a:p>
            <a:pPr algn="ctr"/>
            <a:r>
              <a:rPr lang="en-US" sz="1200" dirty="0"/>
              <a:t>Dash V5</a:t>
            </a:r>
          </a:p>
        </p:txBody>
      </p:sp>
      <p:pic>
        <p:nvPicPr>
          <p:cNvPr id="13" name="Graphic 12">
            <a:extLst>
              <a:ext uri="{FF2B5EF4-FFF2-40B4-BE49-F238E27FC236}">
                <a16:creationId xmlns:a16="http://schemas.microsoft.com/office/drawing/2014/main" id="{9836DEC4-50C9-A059-84E9-F64569B947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27676" y="2383542"/>
            <a:ext cx="404532" cy="404532"/>
          </a:xfrm>
          <a:prstGeom prst="rect">
            <a:avLst/>
          </a:prstGeom>
        </p:spPr>
      </p:pic>
      <p:pic>
        <p:nvPicPr>
          <p:cNvPr id="15" name="Graphic 14">
            <a:extLst>
              <a:ext uri="{FF2B5EF4-FFF2-40B4-BE49-F238E27FC236}">
                <a16:creationId xmlns:a16="http://schemas.microsoft.com/office/drawing/2014/main" id="{BE1B1EB4-57DB-C354-9CD2-F4886BCF78B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27676" y="1558200"/>
            <a:ext cx="404532" cy="404532"/>
          </a:xfrm>
          <a:prstGeom prst="rect">
            <a:avLst/>
          </a:prstGeom>
        </p:spPr>
      </p:pic>
      <p:cxnSp>
        <p:nvCxnSpPr>
          <p:cNvPr id="22" name="Straight Connector 21">
            <a:extLst>
              <a:ext uri="{FF2B5EF4-FFF2-40B4-BE49-F238E27FC236}">
                <a16:creationId xmlns:a16="http://schemas.microsoft.com/office/drawing/2014/main" id="{29809CF4-9537-95EF-5BEB-30BD326368DD}"/>
              </a:ext>
            </a:extLst>
          </p:cNvPr>
          <p:cNvCxnSpPr>
            <a:cxnSpLocks/>
            <a:stCxn id="6" idx="3"/>
            <a:endCxn id="15" idx="1"/>
          </p:cNvCxnSpPr>
          <p:nvPr/>
        </p:nvCxnSpPr>
        <p:spPr>
          <a:xfrm flipV="1">
            <a:off x="6081827" y="1760466"/>
            <a:ext cx="1245849" cy="5097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3F00DB2-7B3C-AAA3-AB16-C745F6D0F6F9}"/>
              </a:ext>
            </a:extLst>
          </p:cNvPr>
          <p:cNvCxnSpPr>
            <a:cxnSpLocks/>
            <a:stCxn id="15" idx="3"/>
            <a:endCxn id="9" idx="1"/>
          </p:cNvCxnSpPr>
          <p:nvPr/>
        </p:nvCxnSpPr>
        <p:spPr>
          <a:xfrm>
            <a:off x="7732208" y="1760466"/>
            <a:ext cx="1302361" cy="5381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3B9004F-A660-AF87-8D4C-35190A387D60}"/>
              </a:ext>
            </a:extLst>
          </p:cNvPr>
          <p:cNvCxnSpPr>
            <a:cxnSpLocks/>
            <a:stCxn id="6" idx="3"/>
            <a:endCxn id="13" idx="1"/>
          </p:cNvCxnSpPr>
          <p:nvPr/>
        </p:nvCxnSpPr>
        <p:spPr>
          <a:xfrm>
            <a:off x="6081827" y="2270245"/>
            <a:ext cx="1245849" cy="31556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1086F70-1AEF-5750-E6FD-EF7701729C9B}"/>
              </a:ext>
            </a:extLst>
          </p:cNvPr>
          <p:cNvCxnSpPr>
            <a:cxnSpLocks/>
            <a:stCxn id="13" idx="3"/>
            <a:endCxn id="9" idx="1"/>
          </p:cNvCxnSpPr>
          <p:nvPr/>
        </p:nvCxnSpPr>
        <p:spPr>
          <a:xfrm flipV="1">
            <a:off x="7732208" y="2298604"/>
            <a:ext cx="1302361" cy="28720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C2E37C1-DC48-5596-43B6-21767A8C062F}"/>
              </a:ext>
            </a:extLst>
          </p:cNvPr>
          <p:cNvCxnSpPr>
            <a:cxnSpLocks/>
            <a:stCxn id="11" idx="3"/>
            <a:endCxn id="6" idx="1"/>
          </p:cNvCxnSpPr>
          <p:nvPr/>
        </p:nvCxnSpPr>
        <p:spPr>
          <a:xfrm flipV="1">
            <a:off x="3242581" y="2270245"/>
            <a:ext cx="1412098" cy="15085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5" name="Rounded Rectangle 54">
            <a:extLst>
              <a:ext uri="{FF2B5EF4-FFF2-40B4-BE49-F238E27FC236}">
                <a16:creationId xmlns:a16="http://schemas.microsoft.com/office/drawing/2014/main" id="{878AAF17-8578-793C-02CF-2C8C8DD77698}"/>
              </a:ext>
            </a:extLst>
          </p:cNvPr>
          <p:cNvSpPr/>
          <p:nvPr/>
        </p:nvSpPr>
        <p:spPr>
          <a:xfrm>
            <a:off x="4838093" y="3037714"/>
            <a:ext cx="1682282" cy="464677"/>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accent1"/>
                </a:solidFill>
              </a:rPr>
              <a:t>TrackDB</a:t>
            </a:r>
            <a:endParaRPr lang="en-US" dirty="0">
              <a:solidFill>
                <a:schemeClr val="accent1"/>
              </a:solidFill>
            </a:endParaRPr>
          </a:p>
          <a:p>
            <a:pPr algn="ctr"/>
            <a:r>
              <a:rPr lang="en-US" sz="1200" dirty="0">
                <a:solidFill>
                  <a:schemeClr val="accent1"/>
                </a:solidFill>
              </a:rPr>
              <a:t>Situational Awareness</a:t>
            </a:r>
          </a:p>
        </p:txBody>
      </p:sp>
      <p:cxnSp>
        <p:nvCxnSpPr>
          <p:cNvPr id="56" name="Straight Connector 55">
            <a:extLst>
              <a:ext uri="{FF2B5EF4-FFF2-40B4-BE49-F238E27FC236}">
                <a16:creationId xmlns:a16="http://schemas.microsoft.com/office/drawing/2014/main" id="{FD816663-F053-052A-94B0-522F24AA7716}"/>
              </a:ext>
            </a:extLst>
          </p:cNvPr>
          <p:cNvCxnSpPr>
            <a:cxnSpLocks/>
            <a:stCxn id="11" idx="3"/>
            <a:endCxn id="55" idx="1"/>
          </p:cNvCxnSpPr>
          <p:nvPr/>
        </p:nvCxnSpPr>
        <p:spPr>
          <a:xfrm>
            <a:off x="3242581" y="2421099"/>
            <a:ext cx="1595512" cy="84895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F3BCC3D-8C1E-5DE8-01D4-DB43CA174BB1}"/>
              </a:ext>
            </a:extLst>
          </p:cNvPr>
          <p:cNvCxnSpPr>
            <a:cxnSpLocks/>
            <a:stCxn id="6" idx="2"/>
            <a:endCxn id="55" idx="0"/>
          </p:cNvCxnSpPr>
          <p:nvPr/>
        </p:nvCxnSpPr>
        <p:spPr>
          <a:xfrm>
            <a:off x="5368253" y="2503431"/>
            <a:ext cx="310981" cy="53428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0579ECF5-AC1D-D8F2-8C2E-21002ABB91EF}"/>
              </a:ext>
            </a:extLst>
          </p:cNvPr>
          <p:cNvSpPr txBox="1"/>
          <p:nvPr/>
        </p:nvSpPr>
        <p:spPr>
          <a:xfrm>
            <a:off x="9034569" y="3028868"/>
            <a:ext cx="1425210" cy="369332"/>
          </a:xfrm>
          <a:prstGeom prst="rect">
            <a:avLst/>
          </a:prstGeom>
          <a:noFill/>
        </p:spPr>
        <p:txBody>
          <a:bodyPr wrap="square" rtlCol="0">
            <a:spAutoFit/>
          </a:bodyPr>
          <a:lstStyle/>
          <a:p>
            <a:r>
              <a:rPr lang="en-US" i="1" dirty="0">
                <a:solidFill>
                  <a:schemeClr val="accent1"/>
                </a:solidFill>
              </a:rPr>
              <a:t>Other assets</a:t>
            </a:r>
          </a:p>
        </p:txBody>
      </p:sp>
      <p:cxnSp>
        <p:nvCxnSpPr>
          <p:cNvPr id="85" name="Straight Connector 84">
            <a:extLst>
              <a:ext uri="{FF2B5EF4-FFF2-40B4-BE49-F238E27FC236}">
                <a16:creationId xmlns:a16="http://schemas.microsoft.com/office/drawing/2014/main" id="{A64574C6-DC0F-58D5-C5DB-A28A67D897E5}"/>
              </a:ext>
            </a:extLst>
          </p:cNvPr>
          <p:cNvCxnSpPr>
            <a:cxnSpLocks/>
            <a:stCxn id="55" idx="3"/>
            <a:endCxn id="84" idx="1"/>
          </p:cNvCxnSpPr>
          <p:nvPr/>
        </p:nvCxnSpPr>
        <p:spPr>
          <a:xfrm flipV="1">
            <a:off x="6520375" y="3213534"/>
            <a:ext cx="2514194" cy="5651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1027" name="Picture 3">
            <a:extLst>
              <a:ext uri="{FF2B5EF4-FFF2-40B4-BE49-F238E27FC236}">
                <a16:creationId xmlns:a16="http://schemas.microsoft.com/office/drawing/2014/main" id="{2705DD43-6611-6207-E0DA-299EDED346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5963" y="3141326"/>
            <a:ext cx="3634309" cy="30563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F17AFD90-734E-0B5A-1DCD-E8483CAAE824}"/>
              </a:ext>
            </a:extLst>
          </p:cNvPr>
          <p:cNvPicPr>
            <a:picLocks noChangeAspect="1"/>
          </p:cNvPicPr>
          <p:nvPr/>
        </p:nvPicPr>
        <p:blipFill>
          <a:blip r:embed="rId10"/>
          <a:stretch>
            <a:fillRect/>
          </a:stretch>
        </p:blipFill>
        <p:spPr>
          <a:xfrm>
            <a:off x="5922317" y="3770879"/>
            <a:ext cx="5806503" cy="2797362"/>
          </a:xfrm>
          <a:prstGeom prst="rect">
            <a:avLst/>
          </a:prstGeom>
        </p:spPr>
      </p:pic>
    </p:spTree>
    <p:extLst>
      <p:ext uri="{BB962C8B-B14F-4D97-AF65-F5344CB8AC3E}">
        <p14:creationId xmlns:p14="http://schemas.microsoft.com/office/powerpoint/2010/main" val="746610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CE0FC1-FCF0-CA67-115C-F274B41F3990}"/>
              </a:ext>
            </a:extLst>
          </p:cNvPr>
          <p:cNvSpPr>
            <a:spLocks noGrp="1"/>
          </p:cNvSpPr>
          <p:nvPr>
            <p:ph type="title"/>
          </p:nvPr>
        </p:nvSpPr>
        <p:spPr/>
        <p:txBody>
          <a:bodyPr>
            <a:normAutofit/>
          </a:bodyPr>
          <a:lstStyle/>
          <a:p>
            <a:r>
              <a:rPr lang="en-US" dirty="0"/>
              <a:t>Open Architecture</a:t>
            </a:r>
            <a:br>
              <a:rPr lang="en-US" dirty="0"/>
            </a:br>
            <a:r>
              <a:rPr lang="en-US" sz="2800" dirty="0">
                <a:solidFill>
                  <a:srgbClr val="2B97AC"/>
                </a:solidFill>
                <a:latin typeface="Arial" panose="020B0604020202020204" pitchFamily="34" charset="0"/>
                <a:cs typeface="Arial" panose="020B0604020202020204" pitchFamily="34" charset="0"/>
              </a:rPr>
              <a:t>Easy 3</a:t>
            </a:r>
            <a:r>
              <a:rPr lang="en-US" sz="2800" baseline="30000" dirty="0">
                <a:solidFill>
                  <a:srgbClr val="2B97AC"/>
                </a:solidFill>
                <a:latin typeface="Arial" panose="020B0604020202020204" pitchFamily="34" charset="0"/>
                <a:cs typeface="Arial" panose="020B0604020202020204" pitchFamily="34" charset="0"/>
              </a:rPr>
              <a:t>rd</a:t>
            </a:r>
            <a:r>
              <a:rPr lang="en-US" sz="2800" dirty="0">
                <a:solidFill>
                  <a:srgbClr val="2B97AC"/>
                </a:solidFill>
                <a:latin typeface="Arial" panose="020B0604020202020204" pitchFamily="34" charset="0"/>
                <a:cs typeface="Arial" panose="020B0604020202020204" pitchFamily="34" charset="0"/>
              </a:rPr>
              <a:t> Party Integration</a:t>
            </a:r>
            <a:endParaRPr lang="en-US" dirty="0">
              <a:solidFill>
                <a:srgbClr val="2B97AC"/>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0E98735-085D-4980-B22B-393E44705E96}"/>
              </a:ext>
            </a:extLst>
          </p:cNvPr>
          <p:cNvSpPr txBox="1"/>
          <p:nvPr/>
        </p:nvSpPr>
        <p:spPr>
          <a:xfrm>
            <a:off x="411326" y="1414541"/>
            <a:ext cx="6488103" cy="2215991"/>
          </a:xfrm>
          <a:prstGeom prst="rect">
            <a:avLst/>
          </a:prstGeom>
          <a:noFill/>
        </p:spPr>
        <p:txBody>
          <a:bodyPr wrap="square" rtlCol="0">
            <a:spAutoFit/>
          </a:bodyPr>
          <a:lstStyle/>
          <a:p>
            <a:pPr>
              <a:buClr>
                <a:schemeClr val="tx1"/>
              </a:buClr>
            </a:pPr>
            <a:r>
              <a:rPr lang="en-US" sz="1600" b="1" dirty="0">
                <a:latin typeface="Arial" panose="020B0604020202020204" pitchFamily="34" charset="0"/>
                <a:cs typeface="Arial" panose="020B0604020202020204" pitchFamily="34" charset="0"/>
              </a:rPr>
              <a:t>Backseat Computer (BSC) Architecture: </a:t>
            </a:r>
            <a:r>
              <a:rPr lang="en-US" sz="1600" dirty="0">
                <a:latin typeface="Arial" panose="020B0604020202020204" pitchFamily="34" charset="0"/>
                <a:cs typeface="Arial" panose="020B0604020202020204" pitchFamily="34" charset="0"/>
              </a:rPr>
              <a:t>High performance computers; 3</a:t>
            </a:r>
            <a:r>
              <a:rPr lang="en-US" sz="1600" baseline="30000" dirty="0">
                <a:latin typeface="Arial" panose="020B0604020202020204" pitchFamily="34" charset="0"/>
                <a:cs typeface="Arial" panose="020B0604020202020204" pitchFamily="34" charset="0"/>
              </a:rPr>
              <a:t>rd</a:t>
            </a:r>
            <a:r>
              <a:rPr lang="en-US" sz="1600" dirty="0">
                <a:latin typeface="Arial" panose="020B0604020202020204" pitchFamily="34" charset="0"/>
                <a:cs typeface="Arial" panose="020B0604020202020204" pitchFamily="34" charset="0"/>
              </a:rPr>
              <a:t> party applications; High-rate sensors; Machine learning </a:t>
            </a:r>
          </a:p>
          <a:p>
            <a:pPr>
              <a:buClr>
                <a:schemeClr val="tx1"/>
              </a:buClr>
            </a:pPr>
            <a:endParaRPr lang="en-US" sz="1000" b="1" dirty="0">
              <a:latin typeface="Arial" panose="020B0604020202020204" pitchFamily="34" charset="0"/>
              <a:cs typeface="Arial" panose="020B0604020202020204" pitchFamily="34" charset="0"/>
            </a:endParaRPr>
          </a:p>
          <a:p>
            <a:pPr>
              <a:buClr>
                <a:schemeClr val="tx1"/>
              </a:buClr>
            </a:pPr>
            <a:r>
              <a:rPr lang="en-US" sz="1600" b="1" dirty="0">
                <a:latin typeface="Arial" panose="020B0604020202020204" pitchFamily="34" charset="0"/>
                <a:cs typeface="Arial" panose="020B0604020202020204" pitchFamily="34" charset="0"/>
              </a:rPr>
              <a:t>Front-seat API – Open source LCM Protocol</a:t>
            </a:r>
          </a:p>
          <a:p>
            <a:pPr>
              <a:buClr>
                <a:schemeClr val="tx1"/>
              </a:buClr>
            </a:pPr>
            <a:endParaRPr lang="en-US" sz="1600" b="1" dirty="0">
              <a:latin typeface="Arial" panose="020B0604020202020204" pitchFamily="34" charset="0"/>
              <a:cs typeface="Arial" panose="020B0604020202020204" pitchFamily="34" charset="0"/>
            </a:endParaRPr>
          </a:p>
          <a:p>
            <a:pPr>
              <a:buClr>
                <a:schemeClr val="tx1"/>
              </a:buClr>
            </a:pPr>
            <a:r>
              <a:rPr lang="en-US" sz="1600" b="1" dirty="0">
                <a:latin typeface="Arial" panose="020B0604020202020204" pitchFamily="34" charset="0"/>
                <a:cs typeface="Arial" panose="020B0604020202020204" pitchFamily="34" charset="0"/>
              </a:rPr>
              <a:t>Access to all control inputs and sensor outputs</a:t>
            </a:r>
          </a:p>
          <a:p>
            <a:pPr>
              <a:buClr>
                <a:schemeClr val="tx1"/>
              </a:buClr>
            </a:pPr>
            <a:endParaRPr lang="en-US" sz="1600" b="1" dirty="0">
              <a:latin typeface="Arial" panose="020B0604020202020204" pitchFamily="34" charset="0"/>
              <a:cs typeface="Arial" panose="020B0604020202020204" pitchFamily="34" charset="0"/>
            </a:endParaRPr>
          </a:p>
          <a:p>
            <a:pPr>
              <a:buClr>
                <a:schemeClr val="tx1"/>
              </a:buClr>
            </a:pPr>
            <a:r>
              <a:rPr lang="en-US" sz="1600" b="1" dirty="0">
                <a:latin typeface="Arial" panose="020B0604020202020204" pitchFamily="34" charset="0"/>
                <a:cs typeface="Arial" panose="020B0604020202020204" pitchFamily="34" charset="0"/>
              </a:rPr>
              <a:t>All vehicle safety envelopes remain</a:t>
            </a:r>
          </a:p>
        </p:txBody>
      </p:sp>
      <p:pic>
        <p:nvPicPr>
          <p:cNvPr id="5" name="Picture 4">
            <a:extLst>
              <a:ext uri="{FF2B5EF4-FFF2-40B4-BE49-F238E27FC236}">
                <a16:creationId xmlns:a16="http://schemas.microsoft.com/office/drawing/2014/main" id="{094C6CA2-7D05-48F6-B72D-0C5C842A5B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433" y="3854969"/>
            <a:ext cx="2775808" cy="2081856"/>
          </a:xfrm>
          <a:prstGeom prst="rect">
            <a:avLst/>
          </a:prstGeom>
        </p:spPr>
      </p:pic>
      <p:sp>
        <p:nvSpPr>
          <p:cNvPr id="6" name="TextBox 5">
            <a:extLst>
              <a:ext uri="{FF2B5EF4-FFF2-40B4-BE49-F238E27FC236}">
                <a16:creationId xmlns:a16="http://schemas.microsoft.com/office/drawing/2014/main" id="{54B8FD34-E20F-4A3E-BF5F-A41B7E3D914A}"/>
              </a:ext>
            </a:extLst>
          </p:cNvPr>
          <p:cNvSpPr txBox="1"/>
          <p:nvPr/>
        </p:nvSpPr>
        <p:spPr>
          <a:xfrm>
            <a:off x="468433" y="5932651"/>
            <a:ext cx="2775808"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NVIDIA Jetson Orin BSC</a:t>
            </a:r>
          </a:p>
        </p:txBody>
      </p:sp>
      <p:sp>
        <p:nvSpPr>
          <p:cNvPr id="49" name="TextBox 48">
            <a:extLst>
              <a:ext uri="{FF2B5EF4-FFF2-40B4-BE49-F238E27FC236}">
                <a16:creationId xmlns:a16="http://schemas.microsoft.com/office/drawing/2014/main" id="{44A867A4-443D-49F4-960A-A3F1AB2666B7}"/>
              </a:ext>
            </a:extLst>
          </p:cNvPr>
          <p:cNvSpPr txBox="1"/>
          <p:nvPr/>
        </p:nvSpPr>
        <p:spPr>
          <a:xfrm>
            <a:off x="3517282" y="5958717"/>
            <a:ext cx="3333057" cy="276999"/>
          </a:xfrm>
          <a:prstGeom prst="rect">
            <a:avLst/>
          </a:prstGeom>
          <a:noFill/>
        </p:spPr>
        <p:txBody>
          <a:bodyPr wrap="square" rtlCol="0">
            <a:spAutoFit/>
          </a:bodyPr>
          <a:lstStyle/>
          <a:p>
            <a:pPr algn="ctr"/>
            <a:r>
              <a:rPr lang="en-US" sz="1200" i="1" dirty="0">
                <a:solidFill>
                  <a:schemeClr val="bg2">
                    <a:lumMod val="50000"/>
                  </a:schemeClr>
                </a:solidFill>
                <a:latin typeface="Arial" panose="020B0604020202020204" pitchFamily="34" charset="0"/>
                <a:cs typeface="Arial" panose="020B0604020202020204" pitchFamily="34" charset="0"/>
              </a:rPr>
              <a:t>Multi-vehicle Coordination</a:t>
            </a:r>
          </a:p>
        </p:txBody>
      </p:sp>
      <p:sp>
        <p:nvSpPr>
          <p:cNvPr id="7" name="Rectangle 6">
            <a:extLst>
              <a:ext uri="{FF2B5EF4-FFF2-40B4-BE49-F238E27FC236}">
                <a16:creationId xmlns:a16="http://schemas.microsoft.com/office/drawing/2014/main" id="{4DDEEF50-5642-B93F-6E45-D3A5DD0D9239}"/>
              </a:ext>
            </a:extLst>
          </p:cNvPr>
          <p:cNvSpPr/>
          <p:nvPr/>
        </p:nvSpPr>
        <p:spPr>
          <a:xfrm>
            <a:off x="7189375" y="1512064"/>
            <a:ext cx="4629102" cy="760081"/>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A462B883-0840-37D9-487D-A537CF1B9171}"/>
              </a:ext>
            </a:extLst>
          </p:cNvPr>
          <p:cNvSpPr/>
          <p:nvPr/>
        </p:nvSpPr>
        <p:spPr>
          <a:xfrm>
            <a:off x="7189375" y="2345970"/>
            <a:ext cx="4629102" cy="760081"/>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5FD3552-EAAA-B865-D30A-F2758BDA49FE}"/>
              </a:ext>
            </a:extLst>
          </p:cNvPr>
          <p:cNvSpPr/>
          <p:nvPr/>
        </p:nvSpPr>
        <p:spPr>
          <a:xfrm>
            <a:off x="7189375" y="3188165"/>
            <a:ext cx="4629102" cy="760081"/>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525E65-6285-CF7D-4A2E-C67C8F95ACD2}"/>
              </a:ext>
            </a:extLst>
          </p:cNvPr>
          <p:cNvSpPr/>
          <p:nvPr/>
        </p:nvSpPr>
        <p:spPr>
          <a:xfrm>
            <a:off x="7189375" y="4024421"/>
            <a:ext cx="4629102" cy="1003442"/>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820CA5-8A5F-7E94-135A-C2DB320A46D8}"/>
              </a:ext>
            </a:extLst>
          </p:cNvPr>
          <p:cNvSpPr/>
          <p:nvPr/>
        </p:nvSpPr>
        <p:spPr>
          <a:xfrm>
            <a:off x="7189375" y="5093788"/>
            <a:ext cx="2254503" cy="760081"/>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ectangle 12">
            <a:extLst>
              <a:ext uri="{FF2B5EF4-FFF2-40B4-BE49-F238E27FC236}">
                <a16:creationId xmlns:a16="http://schemas.microsoft.com/office/drawing/2014/main" id="{5C22C062-1CF1-4A8A-5D41-54457BD25B54}"/>
              </a:ext>
            </a:extLst>
          </p:cNvPr>
          <p:cNvSpPr/>
          <p:nvPr/>
        </p:nvSpPr>
        <p:spPr>
          <a:xfrm>
            <a:off x="9563974" y="5093788"/>
            <a:ext cx="2254503" cy="760081"/>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extBox 13">
            <a:extLst>
              <a:ext uri="{FF2B5EF4-FFF2-40B4-BE49-F238E27FC236}">
                <a16:creationId xmlns:a16="http://schemas.microsoft.com/office/drawing/2014/main" id="{17627E09-B9F4-D782-56B9-ED9D82115403}"/>
              </a:ext>
            </a:extLst>
          </p:cNvPr>
          <p:cNvSpPr txBox="1"/>
          <p:nvPr/>
        </p:nvSpPr>
        <p:spPr>
          <a:xfrm>
            <a:off x="7201925" y="1712341"/>
            <a:ext cx="46165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Backseat Computer</a:t>
            </a:r>
          </a:p>
        </p:txBody>
      </p:sp>
      <p:sp>
        <p:nvSpPr>
          <p:cNvPr id="15" name="TextBox 14">
            <a:extLst>
              <a:ext uri="{FF2B5EF4-FFF2-40B4-BE49-F238E27FC236}">
                <a16:creationId xmlns:a16="http://schemas.microsoft.com/office/drawing/2014/main" id="{C9E54A8D-00A1-6D22-C484-9DD5290ACD45}"/>
              </a:ext>
            </a:extLst>
          </p:cNvPr>
          <p:cNvSpPr txBox="1"/>
          <p:nvPr/>
        </p:nvSpPr>
        <p:spPr>
          <a:xfrm>
            <a:off x="7173248" y="2536442"/>
            <a:ext cx="46165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Backseat Application</a:t>
            </a:r>
          </a:p>
        </p:txBody>
      </p:sp>
      <p:sp>
        <p:nvSpPr>
          <p:cNvPr id="16" name="TextBox 15">
            <a:extLst>
              <a:ext uri="{FF2B5EF4-FFF2-40B4-BE49-F238E27FC236}">
                <a16:creationId xmlns:a16="http://schemas.microsoft.com/office/drawing/2014/main" id="{BAB3705A-C223-26FD-0C7E-C8F0320CD2B7}"/>
              </a:ext>
            </a:extLst>
          </p:cNvPr>
          <p:cNvSpPr txBox="1"/>
          <p:nvPr/>
        </p:nvSpPr>
        <p:spPr>
          <a:xfrm>
            <a:off x="7189375" y="3264397"/>
            <a:ext cx="4616552" cy="584775"/>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Network Interface</a:t>
            </a:r>
          </a:p>
          <a:p>
            <a:pPr algn="ctr"/>
            <a:r>
              <a:rPr lang="en-US" sz="1400" dirty="0">
                <a:solidFill>
                  <a:schemeClr val="bg1"/>
                </a:solidFill>
                <a:latin typeface="Arial" panose="020B0604020202020204" pitchFamily="34" charset="0"/>
                <a:cs typeface="Arial" panose="020B0604020202020204" pitchFamily="34" charset="0"/>
              </a:rPr>
              <a:t>TETHYS LCM* API</a:t>
            </a:r>
          </a:p>
        </p:txBody>
      </p:sp>
      <p:sp>
        <p:nvSpPr>
          <p:cNvPr id="23" name="TextBox 22">
            <a:extLst>
              <a:ext uri="{FF2B5EF4-FFF2-40B4-BE49-F238E27FC236}">
                <a16:creationId xmlns:a16="http://schemas.microsoft.com/office/drawing/2014/main" id="{8AF73A29-0E25-4E86-AB01-985F62B3C5B9}"/>
              </a:ext>
            </a:extLst>
          </p:cNvPr>
          <p:cNvSpPr txBox="1"/>
          <p:nvPr/>
        </p:nvSpPr>
        <p:spPr>
          <a:xfrm>
            <a:off x="7207230" y="4341476"/>
            <a:ext cx="46165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Main LRAUV Application</a:t>
            </a:r>
          </a:p>
        </p:txBody>
      </p:sp>
      <p:sp>
        <p:nvSpPr>
          <p:cNvPr id="24" name="TextBox 23">
            <a:extLst>
              <a:ext uri="{FF2B5EF4-FFF2-40B4-BE49-F238E27FC236}">
                <a16:creationId xmlns:a16="http://schemas.microsoft.com/office/drawing/2014/main" id="{322CBE04-3271-C620-42F3-9BC5868265BE}"/>
              </a:ext>
            </a:extLst>
          </p:cNvPr>
          <p:cNvSpPr txBox="1"/>
          <p:nvPr/>
        </p:nvSpPr>
        <p:spPr>
          <a:xfrm>
            <a:off x="7193690" y="5153117"/>
            <a:ext cx="2245871" cy="646331"/>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Simulation </a:t>
            </a:r>
          </a:p>
          <a:p>
            <a:pPr algn="ctr"/>
            <a:r>
              <a:rPr lang="en-US" b="1" dirty="0">
                <a:solidFill>
                  <a:schemeClr val="bg1"/>
                </a:solidFill>
                <a:latin typeface="Arial" panose="020B0604020202020204" pitchFamily="34" charset="0"/>
                <a:cs typeface="Arial" panose="020B0604020202020204" pitchFamily="34" charset="0"/>
              </a:rPr>
              <a:t>Host</a:t>
            </a:r>
          </a:p>
        </p:txBody>
      </p:sp>
      <p:sp>
        <p:nvSpPr>
          <p:cNvPr id="25" name="TextBox 24">
            <a:extLst>
              <a:ext uri="{FF2B5EF4-FFF2-40B4-BE49-F238E27FC236}">
                <a16:creationId xmlns:a16="http://schemas.microsoft.com/office/drawing/2014/main" id="{A6DDA863-8F7F-8907-870A-1594D0D0CDFC}"/>
              </a:ext>
            </a:extLst>
          </p:cNvPr>
          <p:cNvSpPr txBox="1"/>
          <p:nvPr/>
        </p:nvSpPr>
        <p:spPr>
          <a:xfrm>
            <a:off x="9568289" y="5153117"/>
            <a:ext cx="2245871" cy="646331"/>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LRAUV </a:t>
            </a:r>
          </a:p>
          <a:p>
            <a:pPr algn="ctr"/>
            <a:r>
              <a:rPr lang="en-US" b="1" dirty="0">
                <a:solidFill>
                  <a:schemeClr val="bg1"/>
                </a:solidFill>
                <a:latin typeface="Arial" panose="020B0604020202020204" pitchFamily="34" charset="0"/>
                <a:cs typeface="Arial" panose="020B0604020202020204" pitchFamily="34" charset="0"/>
              </a:rPr>
              <a:t>Main Computer</a:t>
            </a:r>
          </a:p>
        </p:txBody>
      </p:sp>
      <p:sp>
        <p:nvSpPr>
          <p:cNvPr id="26" name="Rectangle 25">
            <a:extLst>
              <a:ext uri="{FF2B5EF4-FFF2-40B4-BE49-F238E27FC236}">
                <a16:creationId xmlns:a16="http://schemas.microsoft.com/office/drawing/2014/main" id="{9972FF76-6E52-7292-3A31-C99E7A9337F0}"/>
              </a:ext>
            </a:extLst>
          </p:cNvPr>
          <p:cNvSpPr/>
          <p:nvPr/>
        </p:nvSpPr>
        <p:spPr>
          <a:xfrm>
            <a:off x="8416947" y="6104343"/>
            <a:ext cx="334274" cy="334274"/>
          </a:xfrm>
          <a:prstGeom prst="rect">
            <a:avLst/>
          </a:prstGeom>
          <a:solidFill>
            <a:srgbClr val="004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9C15A2F-827B-2DFB-ACC6-E2046DD42418}"/>
              </a:ext>
            </a:extLst>
          </p:cNvPr>
          <p:cNvSpPr txBox="1"/>
          <p:nvPr/>
        </p:nvSpPr>
        <p:spPr>
          <a:xfrm>
            <a:off x="8768737" y="6140675"/>
            <a:ext cx="1685950"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Hardware</a:t>
            </a:r>
            <a:endParaRPr lang="en-US"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4DA2BB21-2F0B-8EA6-353C-E33C1FF717B7}"/>
              </a:ext>
            </a:extLst>
          </p:cNvPr>
          <p:cNvSpPr/>
          <p:nvPr/>
        </p:nvSpPr>
        <p:spPr>
          <a:xfrm>
            <a:off x="9767048" y="6104343"/>
            <a:ext cx="334274" cy="334274"/>
          </a:xfrm>
          <a:prstGeom prst="rect">
            <a:avLst/>
          </a:prstGeom>
          <a:solidFill>
            <a:srgbClr val="858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BC727A88-28A7-9275-4183-37FE37C94BE0}"/>
              </a:ext>
            </a:extLst>
          </p:cNvPr>
          <p:cNvSpPr txBox="1"/>
          <p:nvPr/>
        </p:nvSpPr>
        <p:spPr>
          <a:xfrm>
            <a:off x="10118838" y="6140675"/>
            <a:ext cx="844258" cy="261610"/>
          </a:xfrm>
          <a:prstGeom prst="rect">
            <a:avLst/>
          </a:prstGeom>
          <a:noFill/>
        </p:spPr>
        <p:txBody>
          <a:bodyPr wrap="square" rtlCol="0">
            <a:spAutoFit/>
          </a:bodyPr>
          <a:lstStyle/>
          <a:p>
            <a:r>
              <a:rPr lang="en-US" sz="1100" dirty="0">
                <a:latin typeface="Arial" panose="020B0604020202020204" pitchFamily="34" charset="0"/>
                <a:cs typeface="Arial" panose="020B0604020202020204" pitchFamily="34" charset="0"/>
              </a:rPr>
              <a:t>Software</a:t>
            </a:r>
            <a:endParaRPr lang="en-US" dirty="0">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E6A6F645-1313-35E9-AB95-FAEE632397F2}"/>
              </a:ext>
            </a:extLst>
          </p:cNvPr>
          <p:cNvGrpSpPr/>
          <p:nvPr/>
        </p:nvGrpSpPr>
        <p:grpSpPr>
          <a:xfrm>
            <a:off x="8937030" y="2368732"/>
            <a:ext cx="2486682" cy="2486682"/>
            <a:chOff x="8937030" y="2278080"/>
            <a:chExt cx="2486682" cy="2486682"/>
          </a:xfrm>
        </p:grpSpPr>
        <p:sp>
          <p:nvSpPr>
            <p:cNvPr id="30" name="Arc 29">
              <a:extLst>
                <a:ext uri="{FF2B5EF4-FFF2-40B4-BE49-F238E27FC236}">
                  <a16:creationId xmlns:a16="http://schemas.microsoft.com/office/drawing/2014/main" id="{CC7F960C-0AA1-6344-10BD-CDFAC483249B}"/>
                </a:ext>
              </a:extLst>
            </p:cNvPr>
            <p:cNvSpPr/>
            <p:nvPr/>
          </p:nvSpPr>
          <p:spPr>
            <a:xfrm rot="2700000">
              <a:off x="8937030" y="2278080"/>
              <a:ext cx="2486682" cy="2486682"/>
            </a:xfrm>
            <a:prstGeom prst="arc">
              <a:avLst/>
            </a:prstGeom>
            <a:ln w="317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riangle 30">
              <a:extLst>
                <a:ext uri="{FF2B5EF4-FFF2-40B4-BE49-F238E27FC236}">
                  <a16:creationId xmlns:a16="http://schemas.microsoft.com/office/drawing/2014/main" id="{C1BFEFCB-9F92-99B3-A377-9219BC46581B}"/>
                </a:ext>
              </a:extLst>
            </p:cNvPr>
            <p:cNvSpPr/>
            <p:nvPr/>
          </p:nvSpPr>
          <p:spPr>
            <a:xfrm rot="18788718">
              <a:off x="10924992" y="25400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iangle 31">
              <a:extLst>
                <a:ext uri="{FF2B5EF4-FFF2-40B4-BE49-F238E27FC236}">
                  <a16:creationId xmlns:a16="http://schemas.microsoft.com/office/drawing/2014/main" id="{15A702ED-4D6D-1E68-5E9A-AA795D38D441}"/>
                </a:ext>
              </a:extLst>
            </p:cNvPr>
            <p:cNvSpPr/>
            <p:nvPr/>
          </p:nvSpPr>
          <p:spPr>
            <a:xfrm rot="13500000">
              <a:off x="10925572" y="42266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198B5B7B-2AFD-8F23-FE05-903059CB10EE}"/>
              </a:ext>
            </a:extLst>
          </p:cNvPr>
          <p:cNvGrpSpPr/>
          <p:nvPr/>
        </p:nvGrpSpPr>
        <p:grpSpPr>
          <a:xfrm rot="10800000">
            <a:off x="7605268" y="2368732"/>
            <a:ext cx="2486682" cy="2486682"/>
            <a:chOff x="9089430" y="2430480"/>
            <a:chExt cx="2486682" cy="2486682"/>
          </a:xfrm>
        </p:grpSpPr>
        <p:sp>
          <p:nvSpPr>
            <p:cNvPr id="33" name="Arc 32">
              <a:extLst>
                <a:ext uri="{FF2B5EF4-FFF2-40B4-BE49-F238E27FC236}">
                  <a16:creationId xmlns:a16="http://schemas.microsoft.com/office/drawing/2014/main" id="{1B32F359-8C4B-3696-A4ED-EE28B4426829}"/>
                </a:ext>
              </a:extLst>
            </p:cNvPr>
            <p:cNvSpPr/>
            <p:nvPr/>
          </p:nvSpPr>
          <p:spPr>
            <a:xfrm rot="2700000">
              <a:off x="9089430" y="2430480"/>
              <a:ext cx="2486682" cy="2486682"/>
            </a:xfrm>
            <a:prstGeom prst="arc">
              <a:avLst/>
            </a:prstGeom>
            <a:ln w="317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riangle 33">
              <a:extLst>
                <a:ext uri="{FF2B5EF4-FFF2-40B4-BE49-F238E27FC236}">
                  <a16:creationId xmlns:a16="http://schemas.microsoft.com/office/drawing/2014/main" id="{2BCAA731-4784-31F0-D30D-C74414A5CBC9}"/>
                </a:ext>
              </a:extLst>
            </p:cNvPr>
            <p:cNvSpPr/>
            <p:nvPr/>
          </p:nvSpPr>
          <p:spPr>
            <a:xfrm rot="18788718">
              <a:off x="11077392" y="26924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B42797A6-6713-9A3D-AF61-584701544913}"/>
                </a:ext>
              </a:extLst>
            </p:cNvPr>
            <p:cNvSpPr/>
            <p:nvPr/>
          </p:nvSpPr>
          <p:spPr>
            <a:xfrm rot="13500000">
              <a:off x="11077972" y="4379013"/>
              <a:ext cx="301759" cy="260137"/>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9B411A7-D1B5-9F2E-90EF-17DC9E4BCC4E}"/>
              </a:ext>
            </a:extLst>
          </p:cNvPr>
          <p:cNvSpPr/>
          <p:nvPr/>
        </p:nvSpPr>
        <p:spPr>
          <a:xfrm>
            <a:off x="10799467" y="3297014"/>
            <a:ext cx="1169097" cy="552158"/>
          </a:xfrm>
          <a:prstGeom prst="rect">
            <a:avLst/>
          </a:prstGeom>
          <a:solidFill>
            <a:srgbClr val="B75F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03165EC0-736A-55D6-9014-13B51042ED94}"/>
              </a:ext>
            </a:extLst>
          </p:cNvPr>
          <p:cNvSpPr txBox="1"/>
          <p:nvPr/>
        </p:nvSpPr>
        <p:spPr>
          <a:xfrm>
            <a:off x="10799467" y="3430237"/>
            <a:ext cx="1169097" cy="276999"/>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COMMANDS</a:t>
            </a:r>
          </a:p>
        </p:txBody>
      </p:sp>
      <p:sp>
        <p:nvSpPr>
          <p:cNvPr id="21" name="Rectangle 20">
            <a:extLst>
              <a:ext uri="{FF2B5EF4-FFF2-40B4-BE49-F238E27FC236}">
                <a16:creationId xmlns:a16="http://schemas.microsoft.com/office/drawing/2014/main" id="{E9DA907C-57D8-7BEE-CCD1-FF779D1887B8}"/>
              </a:ext>
            </a:extLst>
          </p:cNvPr>
          <p:cNvSpPr/>
          <p:nvPr/>
        </p:nvSpPr>
        <p:spPr>
          <a:xfrm>
            <a:off x="7067788" y="3282369"/>
            <a:ext cx="1169097" cy="552158"/>
          </a:xfrm>
          <a:prstGeom prst="rect">
            <a:avLst/>
          </a:prstGeom>
          <a:solidFill>
            <a:srgbClr val="B75F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B623E6D3-7F12-BB13-8EA9-1556FC165F13}"/>
              </a:ext>
            </a:extLst>
          </p:cNvPr>
          <p:cNvSpPr txBox="1"/>
          <p:nvPr/>
        </p:nvSpPr>
        <p:spPr>
          <a:xfrm>
            <a:off x="7067788" y="3415592"/>
            <a:ext cx="1169097" cy="276999"/>
          </a:xfrm>
          <a:prstGeom prst="rect">
            <a:avLst/>
          </a:prstGeom>
          <a:noFill/>
        </p:spPr>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DATA</a:t>
            </a:r>
          </a:p>
        </p:txBody>
      </p:sp>
      <p:sp>
        <p:nvSpPr>
          <p:cNvPr id="3" name="AutoShape 2" descr="https://mbarimail.mbari.org/service/home/~/?auth=co&amp;loc=en_US&amp;id=1088455&amp;part=3">
            <a:extLst>
              <a:ext uri="{FF2B5EF4-FFF2-40B4-BE49-F238E27FC236}">
                <a16:creationId xmlns:a16="http://schemas.microsoft.com/office/drawing/2014/main" id="{9A984409-44CA-40AE-B546-C51F6623EC13}"/>
              </a:ext>
            </a:extLst>
          </p:cNvPr>
          <p:cNvSpPr>
            <a:spLocks noChangeAspect="1" noChangeArrowheads="1"/>
          </p:cNvSpPr>
          <p:nvPr/>
        </p:nvSpPr>
        <p:spPr bwMode="auto">
          <a:xfrm>
            <a:off x="3852723" y="-19033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a:extLst>
              <a:ext uri="{FF2B5EF4-FFF2-40B4-BE49-F238E27FC236}">
                <a16:creationId xmlns:a16="http://schemas.microsoft.com/office/drawing/2014/main" id="{5476D2C5-5D02-492D-9224-7E746EAD4C3E}"/>
              </a:ext>
            </a:extLst>
          </p:cNvPr>
          <p:cNvPicPr>
            <a:picLocks noChangeAspect="1"/>
          </p:cNvPicPr>
          <p:nvPr/>
        </p:nvPicPr>
        <p:blipFill>
          <a:blip r:embed="rId4"/>
          <a:stretch>
            <a:fillRect/>
          </a:stretch>
        </p:blipFill>
        <p:spPr>
          <a:xfrm>
            <a:off x="4101925" y="3103156"/>
            <a:ext cx="2199690" cy="2855561"/>
          </a:xfrm>
          <a:prstGeom prst="rect">
            <a:avLst/>
          </a:prstGeom>
        </p:spPr>
      </p:pic>
    </p:spTree>
    <p:extLst>
      <p:ext uri="{BB962C8B-B14F-4D97-AF65-F5344CB8AC3E}">
        <p14:creationId xmlns:p14="http://schemas.microsoft.com/office/powerpoint/2010/main" val="666255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90E6A2-0CF5-4E92-B9A9-CBCC1317692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94087" y="1737120"/>
            <a:ext cx="5151913" cy="3090534"/>
          </a:xfrm>
          <a:prstGeom prst="rect">
            <a:avLst/>
          </a:prstGeom>
        </p:spPr>
      </p:pic>
      <p:pic>
        <p:nvPicPr>
          <p:cNvPr id="4" name="Picture 3">
            <a:extLst>
              <a:ext uri="{FF2B5EF4-FFF2-40B4-BE49-F238E27FC236}">
                <a16:creationId xmlns:a16="http://schemas.microsoft.com/office/drawing/2014/main" id="{8D1E5040-30A4-4CEA-BD8A-E590CF37825C}"/>
              </a:ext>
            </a:extLst>
          </p:cNvPr>
          <p:cNvPicPr>
            <a:picLocks noChangeAspect="1"/>
          </p:cNvPicPr>
          <p:nvPr/>
        </p:nvPicPr>
        <p:blipFill>
          <a:blip r:embed="rId4"/>
          <a:stretch>
            <a:fillRect/>
          </a:stretch>
        </p:blipFill>
        <p:spPr>
          <a:xfrm>
            <a:off x="3270043" y="3406546"/>
            <a:ext cx="3122666" cy="2842215"/>
          </a:xfrm>
          <a:prstGeom prst="rect">
            <a:avLst/>
          </a:prstGeom>
        </p:spPr>
      </p:pic>
      <p:sp>
        <p:nvSpPr>
          <p:cNvPr id="6" name="TextBox 5">
            <a:extLst>
              <a:ext uri="{FF2B5EF4-FFF2-40B4-BE49-F238E27FC236}">
                <a16:creationId xmlns:a16="http://schemas.microsoft.com/office/drawing/2014/main" id="{D3710400-18A1-4B64-B830-324FA575F469}"/>
              </a:ext>
            </a:extLst>
          </p:cNvPr>
          <p:cNvSpPr txBox="1"/>
          <p:nvPr/>
        </p:nvSpPr>
        <p:spPr>
          <a:xfrm>
            <a:off x="6866166" y="1737120"/>
            <a:ext cx="4494942" cy="4524315"/>
          </a:xfrm>
          <a:prstGeom prst="rect">
            <a:avLst/>
          </a:prstGeom>
          <a:noFill/>
        </p:spPr>
        <p:txBody>
          <a:bodyPr wrap="square" rtlCol="0">
            <a:spAutoFit/>
          </a:bodyPr>
          <a:lstStyle/>
          <a:p>
            <a:pPr>
              <a:buClr>
                <a:schemeClr val="tx1"/>
              </a:buClr>
            </a:pPr>
            <a:r>
              <a:rPr lang="en-US" b="1" dirty="0">
                <a:latin typeface="Arial" panose="020B0604020202020204" pitchFamily="34" charset="0"/>
                <a:cs typeface="Arial" panose="020B0604020202020204" pitchFamily="34" charset="0"/>
              </a:rPr>
              <a:t>Open Robotics Gazebo Simulator </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Modular plug-in based </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~100x faster than real-time</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High fidelity vehicle dynamics</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Simultaneous multi-vehicle sims</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Sensor Plug-ins: </a:t>
            </a:r>
            <a:r>
              <a:rPr lang="en-US" dirty="0">
                <a:latin typeface="Arial" panose="020B0604020202020204" pitchFamily="34" charset="0"/>
                <a:cs typeface="Arial" panose="020B0604020202020204" pitchFamily="34" charset="0"/>
              </a:rPr>
              <a:t>CTD, </a:t>
            </a:r>
            <a:r>
              <a:rPr lang="en-US" dirty="0" err="1">
                <a:latin typeface="Arial" panose="020B0604020202020204" pitchFamily="34" charset="0"/>
                <a:cs typeface="Arial" panose="020B0604020202020204" pitchFamily="34" charset="0"/>
              </a:rPr>
              <a:t>Chl</a:t>
            </a:r>
            <a:r>
              <a:rPr lang="en-US" dirty="0">
                <a:latin typeface="Arial" panose="020B0604020202020204" pitchFamily="34" charset="0"/>
                <a:cs typeface="Arial" panose="020B0604020202020204" pitchFamily="34" charset="0"/>
              </a:rPr>
              <a:t>, DVL, Acoustic Modem</a:t>
            </a:r>
          </a:p>
          <a:p>
            <a:pPr>
              <a:buClr>
                <a:schemeClr val="tx1"/>
              </a:buClr>
            </a:pPr>
            <a:endParaRPr lang="en-US" b="1" dirty="0">
              <a:latin typeface="Arial" panose="020B0604020202020204" pitchFamily="34" charset="0"/>
              <a:cs typeface="Arial" panose="020B0604020202020204" pitchFamily="34" charset="0"/>
            </a:endParaRPr>
          </a:p>
          <a:p>
            <a:pPr>
              <a:buClr>
                <a:schemeClr val="tx1"/>
              </a:buClr>
            </a:pPr>
            <a:r>
              <a:rPr lang="en-US" b="1" dirty="0">
                <a:latin typeface="Arial" panose="020B0604020202020204" pitchFamily="34" charset="0"/>
                <a:cs typeface="Arial" panose="020B0604020202020204" pitchFamily="34" charset="0"/>
              </a:rPr>
              <a:t>World Plug-ins: </a:t>
            </a:r>
            <a:r>
              <a:rPr lang="en-US" dirty="0">
                <a:latin typeface="Arial" panose="020B0604020202020204" pitchFamily="34" charset="0"/>
                <a:cs typeface="Arial" panose="020B0604020202020204" pitchFamily="34" charset="0"/>
              </a:rPr>
              <a:t>1m Resolution Seafloor DEMs; 3-D Water Column parameters; </a:t>
            </a:r>
          </a:p>
          <a:p>
            <a:pPr>
              <a:buClr>
                <a:schemeClr val="tx1"/>
              </a:buClr>
            </a:pPr>
            <a:r>
              <a:rPr lang="en-US" dirty="0">
                <a:latin typeface="Arial" panose="020B0604020202020204" pitchFamily="34" charset="0"/>
                <a:cs typeface="Arial" panose="020B0604020202020204" pitchFamily="34" charset="0"/>
              </a:rPr>
              <a:t>4-D ROMs Models</a:t>
            </a:r>
          </a:p>
        </p:txBody>
      </p:sp>
      <p:sp>
        <p:nvSpPr>
          <p:cNvPr id="2" name="Title 1">
            <a:extLst>
              <a:ext uri="{FF2B5EF4-FFF2-40B4-BE49-F238E27FC236}">
                <a16:creationId xmlns:a16="http://schemas.microsoft.com/office/drawing/2014/main" id="{DC4F7001-A4B5-CC60-8433-F30662176944}"/>
              </a:ext>
            </a:extLst>
          </p:cNvPr>
          <p:cNvSpPr>
            <a:spLocks noGrp="1"/>
          </p:cNvSpPr>
          <p:nvPr>
            <p:ph type="title"/>
          </p:nvPr>
        </p:nvSpPr>
        <p:spPr/>
        <p:txBody>
          <a:bodyPr>
            <a:normAutofit/>
          </a:bodyPr>
          <a:lstStyle/>
          <a:p>
            <a:r>
              <a:rPr lang="en-US" dirty="0"/>
              <a:t>Vehicle Simulator</a:t>
            </a:r>
            <a:br>
              <a:rPr lang="en-US" dirty="0"/>
            </a:br>
            <a:r>
              <a:rPr lang="en-US" sz="2800" dirty="0">
                <a:solidFill>
                  <a:srgbClr val="2B97AC"/>
                </a:solidFill>
                <a:latin typeface="Arial" panose="020B0604020202020204" pitchFamily="34" charset="0"/>
                <a:cs typeface="Arial" panose="020B0604020202020204" pitchFamily="34" charset="0"/>
              </a:rPr>
              <a:t>Desktop Development</a:t>
            </a:r>
            <a:endParaRPr lang="en-US" dirty="0">
              <a:solidFill>
                <a:srgbClr val="2B97A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5129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2FECC-4884-1985-E106-73D535BBEE61}"/>
              </a:ext>
            </a:extLst>
          </p:cNvPr>
          <p:cNvSpPr>
            <a:spLocks noGrp="1"/>
          </p:cNvSpPr>
          <p:nvPr>
            <p:ph type="title"/>
          </p:nvPr>
        </p:nvSpPr>
        <p:spPr>
          <a:xfrm>
            <a:off x="464840" y="375843"/>
            <a:ext cx="10363200" cy="1143000"/>
          </a:xfrm>
        </p:spPr>
        <p:txBody>
          <a:bodyPr/>
          <a:lstStyle/>
          <a:p>
            <a:r>
              <a:rPr lang="en-US" dirty="0"/>
              <a:t>MBARI LRAUV </a:t>
            </a:r>
            <a:br>
              <a:rPr lang="en-US" dirty="0"/>
            </a:br>
            <a:r>
              <a:rPr lang="en-US" sz="3200" dirty="0"/>
              <a:t>Now Available from Saab</a:t>
            </a:r>
            <a:endParaRPr lang="en-US" dirty="0"/>
          </a:p>
        </p:txBody>
      </p:sp>
      <p:pic>
        <p:nvPicPr>
          <p:cNvPr id="6" name="Content Placeholder 5" descr="A yellow and red rocket on display&#10;&#10;AI-generated content may be incorrect.">
            <a:extLst>
              <a:ext uri="{FF2B5EF4-FFF2-40B4-BE49-F238E27FC236}">
                <a16:creationId xmlns:a16="http://schemas.microsoft.com/office/drawing/2014/main" id="{17966501-1622-88B4-1F67-C1191367E48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898275" y="1973752"/>
            <a:ext cx="5496330" cy="4122248"/>
          </a:xfrm>
        </p:spPr>
      </p:pic>
    </p:spTree>
    <p:extLst>
      <p:ext uri="{BB962C8B-B14F-4D97-AF65-F5344CB8AC3E}">
        <p14:creationId xmlns:p14="http://schemas.microsoft.com/office/powerpoint/2010/main" val="1782751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A7F77-1A96-113D-1B82-F1C2289DD2A2}"/>
              </a:ext>
            </a:extLst>
          </p:cNvPr>
          <p:cNvSpPr>
            <a:spLocks noGrp="1"/>
          </p:cNvSpPr>
          <p:nvPr>
            <p:ph type="title"/>
          </p:nvPr>
        </p:nvSpPr>
        <p:spPr/>
        <p:txBody>
          <a:bodyPr/>
          <a:lstStyle/>
          <a:p>
            <a:r>
              <a:rPr lang="en-US" dirty="0"/>
              <a:t>Sometimes Even Long Range, </a:t>
            </a:r>
            <a:br>
              <a:rPr lang="en-US" dirty="0"/>
            </a:br>
            <a:r>
              <a:rPr lang="en-US" dirty="0"/>
              <a:t>Isn’t Long Enough</a:t>
            </a:r>
          </a:p>
        </p:txBody>
      </p:sp>
      <p:sp>
        <p:nvSpPr>
          <p:cNvPr id="3" name="Content Placeholder 2">
            <a:extLst>
              <a:ext uri="{FF2B5EF4-FFF2-40B4-BE49-F238E27FC236}">
                <a16:creationId xmlns:a16="http://schemas.microsoft.com/office/drawing/2014/main" id="{D4F2721A-A4C3-2D40-2F8F-D860B40096F3}"/>
              </a:ext>
            </a:extLst>
          </p:cNvPr>
          <p:cNvSpPr>
            <a:spLocks noGrp="1"/>
          </p:cNvSpPr>
          <p:nvPr>
            <p:ph sz="half" idx="1"/>
          </p:nvPr>
        </p:nvSpPr>
        <p:spPr>
          <a:xfrm>
            <a:off x="460638" y="2386836"/>
            <a:ext cx="10363200" cy="1981200"/>
          </a:xfrm>
        </p:spPr>
        <p:txBody>
          <a:bodyPr>
            <a:normAutofit fontScale="70000" lnSpcReduction="20000"/>
          </a:bodyPr>
          <a:lstStyle/>
          <a:p>
            <a:r>
              <a:rPr lang="en-US" sz="3600" dirty="0"/>
              <a:t>Multi-Month Deployments</a:t>
            </a:r>
          </a:p>
          <a:p>
            <a:r>
              <a:rPr lang="en-US" sz="3600" dirty="0"/>
              <a:t>High Power Payloads</a:t>
            </a:r>
          </a:p>
          <a:p>
            <a:pPr lvl="1"/>
            <a:r>
              <a:rPr lang="en-US" sz="3200" dirty="0"/>
              <a:t>Imaging Systems with Lights</a:t>
            </a:r>
          </a:p>
          <a:p>
            <a:pPr lvl="1"/>
            <a:r>
              <a:rPr lang="en-US" sz="3200" dirty="0"/>
              <a:t>Multi-Beam Sonars</a:t>
            </a:r>
          </a:p>
          <a:p>
            <a:pPr lvl="1"/>
            <a:r>
              <a:rPr lang="en-US" sz="3200" dirty="0"/>
              <a:t>High-Performance Computers consume as much energy as the LRAUV</a:t>
            </a:r>
          </a:p>
          <a:p>
            <a:pPr marL="457200" lvl="1" indent="0">
              <a:buNone/>
            </a:pPr>
            <a:endParaRPr lang="en-US" sz="3200" dirty="0"/>
          </a:p>
          <a:p>
            <a:pPr marL="457200" lvl="1" indent="0">
              <a:buNone/>
            </a:pPr>
            <a:endParaRPr lang="en-US" sz="3200" dirty="0"/>
          </a:p>
        </p:txBody>
      </p:sp>
    </p:spTree>
    <p:extLst>
      <p:ext uri="{BB962C8B-B14F-4D97-AF65-F5344CB8AC3E}">
        <p14:creationId xmlns:p14="http://schemas.microsoft.com/office/powerpoint/2010/main" val="1305068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pace shuttle in the sky&#10;&#10;Description automatically generated with low confidence">
            <a:extLst>
              <a:ext uri="{FF2B5EF4-FFF2-40B4-BE49-F238E27FC236}">
                <a16:creationId xmlns:a16="http://schemas.microsoft.com/office/drawing/2014/main" id="{88A02CD5-FFB5-CE88-6F99-3CBB24FA201E}"/>
              </a:ext>
            </a:extLst>
          </p:cNvPr>
          <p:cNvPicPr>
            <a:picLocks noChangeAspect="1"/>
          </p:cNvPicPr>
          <p:nvPr/>
        </p:nvPicPr>
        <p:blipFill rotWithShape="1">
          <a:blip r:embed="rId3" cstate="hqprint">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a:solidFill>
            <a:srgbClr val="004061"/>
          </a:solidFill>
        </p:spPr>
      </p:pic>
      <p:sp>
        <p:nvSpPr>
          <p:cNvPr id="10" name="Title 17">
            <a:extLst>
              <a:ext uri="{FF2B5EF4-FFF2-40B4-BE49-F238E27FC236}">
                <a16:creationId xmlns:a16="http://schemas.microsoft.com/office/drawing/2014/main" id="{CB097005-0217-44BF-62C3-883CCA26FF32}"/>
              </a:ext>
            </a:extLst>
          </p:cNvPr>
          <p:cNvSpPr>
            <a:spLocks noGrp="1"/>
          </p:cNvSpPr>
          <p:nvPr>
            <p:ph type="title"/>
          </p:nvPr>
        </p:nvSpPr>
        <p:spPr>
          <a:xfrm>
            <a:off x="1025012" y="1058957"/>
            <a:ext cx="4058264" cy="4726276"/>
          </a:xfrm>
        </p:spPr>
        <p:txBody>
          <a:bodyPr vert="horz" lIns="91440" tIns="45720" rIns="91440" bIns="45720" rtlCol="0" anchor="ctr">
            <a:normAutofit/>
          </a:bodyPr>
          <a:lstStyle/>
          <a:p>
            <a:pPr algn="r"/>
            <a:r>
              <a:rPr lang="en-US" sz="4000" dirty="0">
                <a:solidFill>
                  <a:srgbClr val="FFFFFF"/>
                </a:solidFill>
              </a:rPr>
              <a:t>Summary</a:t>
            </a:r>
            <a:br>
              <a:rPr lang="en-US" sz="4000" dirty="0">
                <a:solidFill>
                  <a:srgbClr val="FFFFFF"/>
                </a:solidFill>
              </a:rPr>
            </a:br>
            <a:r>
              <a:rPr lang="en-US" sz="3200" dirty="0">
                <a:solidFill>
                  <a:srgbClr val="FFFFFF"/>
                </a:solidFill>
                <a:latin typeface="Arial" panose="020B0604020202020204" pitchFamily="34" charset="0"/>
                <a:cs typeface="Arial" panose="020B0604020202020204" pitchFamily="34" charset="0"/>
              </a:rPr>
              <a:t>MBARI’s LRAUV is:</a:t>
            </a:r>
            <a:endParaRPr lang="en-US" sz="4000" dirty="0">
              <a:solidFill>
                <a:srgbClr val="FFFFFF"/>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4357653-8933-9D34-099F-D14A967F5CFB}"/>
              </a:ext>
            </a:extLst>
          </p:cNvPr>
          <p:cNvSpPr txBox="1"/>
          <p:nvPr/>
        </p:nvSpPr>
        <p:spPr>
          <a:xfrm>
            <a:off x="5807309" y="967517"/>
            <a:ext cx="5974383" cy="4726276"/>
          </a:xfrm>
          <a:prstGeom prst="rect">
            <a:avLst/>
          </a:prstGeom>
        </p:spPr>
        <p:txBody>
          <a:bodyPr vert="horz" lIns="91440" tIns="45720" rIns="91440" bIns="45720" rtlCol="0" anchor="ctr">
            <a:normAutofit/>
          </a:bodyPr>
          <a:lstStyle/>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Medium Sized, Multi-Mission AUV</a:t>
            </a: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 </a:t>
            </a: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Long-Range Transit Mode for Ship-less Opps</a:t>
            </a:r>
          </a:p>
          <a:p>
            <a:pPr marL="114300">
              <a:buClr>
                <a:schemeClr val="dk1"/>
              </a:buClr>
              <a:buSzPct val="100000"/>
            </a:pPr>
            <a:endParaRPr lang="en-US" sz="2000" b="1" dirty="0">
              <a:solidFill>
                <a:schemeClr val="bg1"/>
              </a:solidFill>
              <a:latin typeface="Arial" panose="020B0604020202020204" pitchFamily="34" charset="0"/>
              <a:cs typeface="Arial" panose="020B0604020202020204" pitchFamily="34" charset="0"/>
            </a:endParaRP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Suite of Payloads, including</a:t>
            </a: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eDNA Sampling, Fisheries Echo-sounder, Imaging Systems, Passive Acoustics</a:t>
            </a:r>
          </a:p>
          <a:p>
            <a:pPr marL="114300">
              <a:buClr>
                <a:schemeClr val="dk1"/>
              </a:buClr>
              <a:buSzPct val="100000"/>
            </a:pPr>
            <a:endParaRPr lang="en-US" sz="2000" b="1" dirty="0">
              <a:solidFill>
                <a:schemeClr val="bg1"/>
              </a:solidFill>
              <a:latin typeface="Arial" panose="020B0604020202020204" pitchFamily="34" charset="0"/>
              <a:cs typeface="Arial" panose="020B0604020202020204" pitchFamily="34" charset="0"/>
            </a:endParaRP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Multi-vehicle, Coordinated Operations</a:t>
            </a:r>
          </a:p>
          <a:p>
            <a:pPr marL="114300">
              <a:buClr>
                <a:schemeClr val="dk1"/>
              </a:buClr>
              <a:buSzPct val="100000"/>
            </a:pPr>
            <a:endParaRPr lang="en-US" sz="2000" b="1" dirty="0">
              <a:solidFill>
                <a:schemeClr val="bg1"/>
              </a:solidFill>
              <a:latin typeface="Arial" panose="020B0604020202020204" pitchFamily="34" charset="0"/>
              <a:cs typeface="Arial" panose="020B0604020202020204" pitchFamily="34" charset="0"/>
            </a:endParaRP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Targeted Sampling </a:t>
            </a:r>
          </a:p>
          <a:p>
            <a:pPr marL="114300">
              <a:buClr>
                <a:schemeClr val="dk1"/>
              </a:buClr>
              <a:buSzPct val="100000"/>
            </a:pPr>
            <a:endParaRPr lang="en-US" sz="2000" b="1" dirty="0">
              <a:solidFill>
                <a:schemeClr val="bg1"/>
              </a:solidFill>
              <a:latin typeface="Arial" panose="020B0604020202020204" pitchFamily="34" charset="0"/>
              <a:cs typeface="Arial" panose="020B0604020202020204" pitchFamily="34" charset="0"/>
            </a:endParaRPr>
          </a:p>
          <a:p>
            <a:pPr marL="114300">
              <a:buClr>
                <a:schemeClr val="dk1"/>
              </a:buClr>
              <a:buSzPct val="100000"/>
            </a:pPr>
            <a:r>
              <a:rPr lang="en-US" sz="2000" b="1" dirty="0">
                <a:solidFill>
                  <a:schemeClr val="bg1"/>
                </a:solidFill>
                <a:latin typeface="Arial" panose="020B0604020202020204" pitchFamily="34" charset="0"/>
                <a:cs typeface="Arial" panose="020B0604020202020204" pitchFamily="34" charset="0"/>
              </a:rPr>
              <a:t>Docking Station for Persistent Operations</a:t>
            </a:r>
          </a:p>
        </p:txBody>
      </p:sp>
      <p:cxnSp>
        <p:nvCxnSpPr>
          <p:cNvPr id="14" name="Straight Connector 13">
            <a:extLst>
              <a:ext uri="{FF2B5EF4-FFF2-40B4-BE49-F238E27FC236}">
                <a16:creationId xmlns:a16="http://schemas.microsoft.com/office/drawing/2014/main" id="{14CC8750-AF26-BF57-3266-54511824901A}"/>
              </a:ext>
            </a:extLst>
          </p:cNvPr>
          <p:cNvCxnSpPr>
            <a:cxnSpLocks/>
          </p:cNvCxnSpPr>
          <p:nvPr/>
        </p:nvCxnSpPr>
        <p:spPr>
          <a:xfrm>
            <a:off x="5643711" y="1814521"/>
            <a:ext cx="0" cy="3215148"/>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71594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6"/>
          <p:cNvSpPr txBox="1">
            <a:spLocks noGrp="1"/>
          </p:cNvSpPr>
          <p:nvPr>
            <p:ph type="title"/>
          </p:nvPr>
        </p:nvSpPr>
        <p:spPr>
          <a:xfrm>
            <a:off x="298433" y="235192"/>
            <a:ext cx="11893567" cy="763600"/>
          </a:xfrm>
          <a:prstGeom prst="rect">
            <a:avLst/>
          </a:prstGeom>
        </p:spPr>
        <p:txBody>
          <a:bodyPr spcFirstLastPara="1" vert="horz" wrap="square" lIns="121900" tIns="121900" rIns="121900" bIns="121900" rtlCol="0" anchor="t" anchorCtr="0">
            <a:normAutofit fontScale="90000"/>
          </a:bodyPr>
          <a:lstStyle/>
          <a:p>
            <a:pPr algn="l">
              <a:spcBef>
                <a:spcPts val="0"/>
              </a:spcBef>
            </a:pPr>
            <a:r>
              <a:rPr lang="en-US" dirty="0"/>
              <a:t>Wasn’t easy pushing vehicles offshore to clock 60,000 hours</a:t>
            </a:r>
            <a:endParaRPr dirty="0"/>
          </a:p>
        </p:txBody>
      </p:sp>
      <p:sp>
        <p:nvSpPr>
          <p:cNvPr id="89" name="Google Shape;89;p16"/>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Bef>
                <a:spcPts val="0"/>
              </a:spcBef>
              <a:spcAft>
                <a:spcPts val="1600"/>
              </a:spcAft>
              <a:buNone/>
            </a:pPr>
            <a:endParaRPr/>
          </a:p>
        </p:txBody>
      </p:sp>
      <p:pic>
        <p:nvPicPr>
          <p:cNvPr id="90" name="Google Shape;90;p16"/>
          <p:cNvPicPr preferRelativeResize="0"/>
          <p:nvPr/>
        </p:nvPicPr>
        <p:blipFill rotWithShape="1">
          <a:blip r:embed="rId3">
            <a:alphaModFix/>
          </a:blip>
          <a:srcRect l="20764" t="13160" r="22654" b="33165"/>
          <a:stretch/>
        </p:blipFill>
        <p:spPr>
          <a:xfrm>
            <a:off x="4833435" y="1424818"/>
            <a:ext cx="3721032" cy="2647199"/>
          </a:xfrm>
          <a:prstGeom prst="rect">
            <a:avLst/>
          </a:prstGeom>
          <a:noFill/>
          <a:ln>
            <a:noFill/>
          </a:ln>
        </p:spPr>
      </p:pic>
      <p:pic>
        <p:nvPicPr>
          <p:cNvPr id="91" name="Google Shape;91;p16"/>
          <p:cNvPicPr preferRelativeResize="0"/>
          <p:nvPr/>
        </p:nvPicPr>
        <p:blipFill>
          <a:blip r:embed="rId4">
            <a:alphaModFix/>
          </a:blip>
          <a:stretch>
            <a:fillRect/>
          </a:stretch>
        </p:blipFill>
        <p:spPr>
          <a:xfrm>
            <a:off x="9110807" y="4240634"/>
            <a:ext cx="2715020" cy="2036265"/>
          </a:xfrm>
          <a:prstGeom prst="rect">
            <a:avLst/>
          </a:prstGeom>
          <a:noFill/>
          <a:ln>
            <a:noFill/>
          </a:ln>
        </p:spPr>
      </p:pic>
      <p:pic>
        <p:nvPicPr>
          <p:cNvPr id="92" name="Google Shape;92;p16"/>
          <p:cNvPicPr preferRelativeResize="0"/>
          <p:nvPr/>
        </p:nvPicPr>
        <p:blipFill rotWithShape="1">
          <a:blip r:embed="rId5">
            <a:alphaModFix/>
          </a:blip>
          <a:srcRect l="-2176" t="34662" r="14411" b="2258"/>
          <a:stretch/>
        </p:blipFill>
        <p:spPr>
          <a:xfrm>
            <a:off x="8677667" y="1102301"/>
            <a:ext cx="3098732" cy="2969703"/>
          </a:xfrm>
          <a:prstGeom prst="rect">
            <a:avLst/>
          </a:prstGeom>
          <a:noFill/>
          <a:ln>
            <a:noFill/>
          </a:ln>
        </p:spPr>
      </p:pic>
      <p:pic>
        <p:nvPicPr>
          <p:cNvPr id="93" name="Google Shape;93;p16"/>
          <p:cNvPicPr preferRelativeResize="0"/>
          <p:nvPr/>
        </p:nvPicPr>
        <p:blipFill rotWithShape="1">
          <a:blip r:embed="rId6">
            <a:alphaModFix/>
          </a:blip>
          <a:srcRect l="10694" t="28040" r="21706" b="7955"/>
          <a:stretch/>
        </p:blipFill>
        <p:spPr>
          <a:xfrm>
            <a:off x="127467" y="1424847"/>
            <a:ext cx="2176687" cy="2747900"/>
          </a:xfrm>
          <a:prstGeom prst="rect">
            <a:avLst/>
          </a:prstGeom>
          <a:noFill/>
          <a:ln>
            <a:noFill/>
          </a:ln>
        </p:spPr>
      </p:pic>
      <p:pic>
        <p:nvPicPr>
          <p:cNvPr id="94" name="Google Shape;94;p16"/>
          <p:cNvPicPr preferRelativeResize="0"/>
          <p:nvPr/>
        </p:nvPicPr>
        <p:blipFill>
          <a:blip r:embed="rId7">
            <a:alphaModFix/>
          </a:blip>
          <a:stretch>
            <a:fillRect/>
          </a:stretch>
        </p:blipFill>
        <p:spPr>
          <a:xfrm>
            <a:off x="69834" y="4240634"/>
            <a:ext cx="3098733" cy="2139469"/>
          </a:xfrm>
          <a:prstGeom prst="rect">
            <a:avLst/>
          </a:prstGeom>
          <a:noFill/>
          <a:ln>
            <a:noFill/>
          </a:ln>
        </p:spPr>
      </p:pic>
      <p:pic>
        <p:nvPicPr>
          <p:cNvPr id="95" name="Google Shape;95;p16"/>
          <p:cNvPicPr preferRelativeResize="0"/>
          <p:nvPr/>
        </p:nvPicPr>
        <p:blipFill rotWithShape="1">
          <a:blip r:embed="rId8">
            <a:alphaModFix/>
          </a:blip>
          <a:srcRect l="12322" t="19828" r="12630" b="12010"/>
          <a:stretch/>
        </p:blipFill>
        <p:spPr>
          <a:xfrm>
            <a:off x="6957118" y="4196185"/>
            <a:ext cx="1956833" cy="2391668"/>
          </a:xfrm>
          <a:prstGeom prst="rect">
            <a:avLst/>
          </a:prstGeom>
          <a:noFill/>
          <a:ln>
            <a:noFill/>
          </a:ln>
        </p:spPr>
      </p:pic>
      <p:pic>
        <p:nvPicPr>
          <p:cNvPr id="96" name="Google Shape;96;p16"/>
          <p:cNvPicPr preferRelativeResize="0"/>
          <p:nvPr/>
        </p:nvPicPr>
        <p:blipFill rotWithShape="1">
          <a:blip r:embed="rId9">
            <a:alphaModFix/>
          </a:blip>
          <a:srcRect l="5077" t="17857" r="7837"/>
          <a:stretch/>
        </p:blipFill>
        <p:spPr>
          <a:xfrm>
            <a:off x="2404634" y="1356101"/>
            <a:ext cx="2270700" cy="2855697"/>
          </a:xfrm>
          <a:prstGeom prst="rect">
            <a:avLst/>
          </a:prstGeom>
          <a:noFill/>
          <a:ln>
            <a:noFill/>
          </a:ln>
        </p:spPr>
      </p:pic>
      <p:pic>
        <p:nvPicPr>
          <p:cNvPr id="97" name="Google Shape;97;p16"/>
          <p:cNvPicPr preferRelativeResize="0"/>
          <p:nvPr/>
        </p:nvPicPr>
        <p:blipFill rotWithShape="1">
          <a:blip r:embed="rId10">
            <a:alphaModFix/>
          </a:blip>
          <a:srcRect l="4254" t="13663" r="4845" b="22515"/>
          <a:stretch/>
        </p:blipFill>
        <p:spPr>
          <a:xfrm>
            <a:off x="3275301" y="4369083"/>
            <a:ext cx="3575100" cy="188256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7"/>
          <p:cNvSpPr txBox="1">
            <a:spLocks noGrp="1"/>
          </p:cNvSpPr>
          <p:nvPr>
            <p:ph type="title"/>
          </p:nvPr>
        </p:nvSpPr>
        <p:spPr>
          <a:xfrm>
            <a:off x="985342" y="358480"/>
            <a:ext cx="11360800" cy="763600"/>
          </a:xfrm>
          <a:prstGeom prst="rect">
            <a:avLst/>
          </a:prstGeom>
        </p:spPr>
        <p:txBody>
          <a:bodyPr spcFirstLastPara="1" vert="horz" wrap="square" lIns="121900" tIns="121900" rIns="121900" bIns="121900" rtlCol="0" anchor="t" anchorCtr="0">
            <a:normAutofit/>
          </a:bodyPr>
          <a:lstStyle/>
          <a:p>
            <a:pPr algn="l">
              <a:spcBef>
                <a:spcPts val="0"/>
              </a:spcBef>
            </a:pPr>
            <a:r>
              <a:rPr lang="en" dirty="0"/>
              <a:t>Some things are beyond our Control!</a:t>
            </a:r>
            <a:endParaRPr dirty="0"/>
          </a:p>
        </p:txBody>
      </p:sp>
      <p:pic>
        <p:nvPicPr>
          <p:cNvPr id="105" name="Google Shape;105;p17"/>
          <p:cNvPicPr preferRelativeResize="0"/>
          <p:nvPr/>
        </p:nvPicPr>
        <p:blipFill>
          <a:blip r:embed="rId3">
            <a:alphaModFix/>
          </a:blip>
          <a:stretch>
            <a:fillRect/>
          </a:stretch>
        </p:blipFill>
        <p:spPr>
          <a:xfrm>
            <a:off x="4007683" y="1258101"/>
            <a:ext cx="3848301" cy="2897500"/>
          </a:xfrm>
          <a:prstGeom prst="rect">
            <a:avLst/>
          </a:prstGeom>
          <a:noFill/>
          <a:ln>
            <a:noFill/>
          </a:ln>
        </p:spPr>
      </p:pic>
      <p:pic>
        <p:nvPicPr>
          <p:cNvPr id="106" name="Google Shape;106;p17"/>
          <p:cNvPicPr preferRelativeResize="0"/>
          <p:nvPr/>
        </p:nvPicPr>
        <p:blipFill>
          <a:blip r:embed="rId4">
            <a:alphaModFix/>
          </a:blip>
          <a:stretch>
            <a:fillRect/>
          </a:stretch>
        </p:blipFill>
        <p:spPr>
          <a:xfrm>
            <a:off x="8279130" y="1122080"/>
            <a:ext cx="3635568" cy="4828569"/>
          </a:xfrm>
          <a:prstGeom prst="rect">
            <a:avLst/>
          </a:prstGeom>
          <a:noFill/>
          <a:ln>
            <a:noFill/>
          </a:ln>
        </p:spPr>
      </p:pic>
      <p:pic>
        <p:nvPicPr>
          <p:cNvPr id="108" name="Google Shape;108;p17"/>
          <p:cNvPicPr preferRelativeResize="0"/>
          <p:nvPr/>
        </p:nvPicPr>
        <p:blipFill>
          <a:blip r:embed="rId5">
            <a:alphaModFix/>
          </a:blip>
          <a:stretch>
            <a:fillRect/>
          </a:stretch>
        </p:blipFill>
        <p:spPr>
          <a:xfrm>
            <a:off x="158933" y="1300801"/>
            <a:ext cx="3749435" cy="2812100"/>
          </a:xfrm>
          <a:prstGeom prst="rect">
            <a:avLst/>
          </a:prstGeom>
          <a:noFill/>
          <a:ln>
            <a:noFill/>
          </a:ln>
        </p:spPr>
      </p:pic>
      <p:pic>
        <p:nvPicPr>
          <p:cNvPr id="2" name="Picture 1">
            <a:extLst>
              <a:ext uri="{FF2B5EF4-FFF2-40B4-BE49-F238E27FC236}">
                <a16:creationId xmlns:a16="http://schemas.microsoft.com/office/drawing/2014/main" id="{E9FA49A4-DDD1-54B8-F270-269D89A7E247}"/>
              </a:ext>
            </a:extLst>
          </p:cNvPr>
          <p:cNvPicPr>
            <a:picLocks noChangeAspect="1"/>
          </p:cNvPicPr>
          <p:nvPr/>
        </p:nvPicPr>
        <p:blipFill>
          <a:blip r:embed="rId6"/>
          <a:srcRect t="9186" b="5547"/>
          <a:stretch/>
        </p:blipFill>
        <p:spPr>
          <a:xfrm>
            <a:off x="2426108" y="4176703"/>
            <a:ext cx="3586939" cy="2363372"/>
          </a:xfrm>
          <a:prstGeom prst="rect">
            <a:avLst/>
          </a:prstGeom>
        </p:spPr>
      </p:pic>
      <p:pic>
        <p:nvPicPr>
          <p:cNvPr id="4" name="Picture 3" descr="An orange object on a boat&#10;&#10;AI-generated content may be incorrect.">
            <a:extLst>
              <a:ext uri="{FF2B5EF4-FFF2-40B4-BE49-F238E27FC236}">
                <a16:creationId xmlns:a16="http://schemas.microsoft.com/office/drawing/2014/main" id="{8F3CDAC1-B428-F580-2CCC-1183D07691B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58727" y="4269545"/>
            <a:ext cx="2053882" cy="1976510"/>
          </a:xfrm>
          <a:prstGeom prst="rect">
            <a:avLst/>
          </a:prstGeom>
        </p:spPr>
      </p:pic>
      <p:pic>
        <p:nvPicPr>
          <p:cNvPr id="6" name="Picture 5" descr="A hole in a red and yellow painted surface&#10;&#10;AI-generated content may be incorrect.">
            <a:extLst>
              <a:ext uri="{FF2B5EF4-FFF2-40B4-BE49-F238E27FC236}">
                <a16:creationId xmlns:a16="http://schemas.microsoft.com/office/drawing/2014/main" id="{385AD129-45B4-4A41-7884-9E2557DF624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096000" y="4448194"/>
            <a:ext cx="1834407" cy="1797861"/>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p:blipFill>
        <p:spPr>
          <a:xfrm>
            <a:off x="3825641" y="1244991"/>
            <a:ext cx="3433208" cy="4705642"/>
          </a:xfrm>
          <a:prstGeom prst="rect">
            <a:avLst/>
          </a:prstGeom>
        </p:spPr>
      </p:pic>
      <p:pic>
        <p:nvPicPr>
          <p:cNvPr id="7" name="Picture 6" descr="Macintosh HD:Users:jbirch:Documents:MBARI:ESP documents:ESP Presentations:2018:IEEE Oceans (Charleston):paper figures:AkuDrift2_chlorophyll.png">
            <a:extLst>
              <a:ext uri="{FF2B5EF4-FFF2-40B4-BE49-F238E27FC236}">
                <a16:creationId xmlns:a16="http://schemas.microsoft.com/office/drawing/2014/main" id="{B2346CE7-4616-6A9F-67C5-FD259A589B3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7622853" y="3016505"/>
            <a:ext cx="4232539" cy="2581837"/>
          </a:xfrm>
          <a:prstGeom prst="rect">
            <a:avLst/>
          </a:prstGeom>
          <a:noFill/>
          <a:ln>
            <a:noFill/>
          </a:ln>
        </p:spPr>
      </p:pic>
      <p:sp>
        <p:nvSpPr>
          <p:cNvPr id="8" name="TextBox 7">
            <a:extLst>
              <a:ext uri="{FF2B5EF4-FFF2-40B4-BE49-F238E27FC236}">
                <a16:creationId xmlns:a16="http://schemas.microsoft.com/office/drawing/2014/main" id="{0880674D-635C-03E7-AE59-A48C0827299A}"/>
              </a:ext>
            </a:extLst>
          </p:cNvPr>
          <p:cNvSpPr txBox="1"/>
          <p:nvPr/>
        </p:nvSpPr>
        <p:spPr>
          <a:xfrm>
            <a:off x="7477643" y="5503783"/>
            <a:ext cx="4714357" cy="132343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Combined Data Plot Confirms Targeted Sampling of the DCM</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Aku’s water column contextual data</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Opah’s depth track w ESP samples</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Time of day + sample time</a:t>
            </a:r>
          </a:p>
        </p:txBody>
      </p:sp>
      <p:sp>
        <p:nvSpPr>
          <p:cNvPr id="12" name="Title 1">
            <a:extLst>
              <a:ext uri="{FF2B5EF4-FFF2-40B4-BE49-F238E27FC236}">
                <a16:creationId xmlns:a16="http://schemas.microsoft.com/office/drawing/2014/main" id="{82778245-752E-E9DA-C5D4-151B6056D951}"/>
              </a:ext>
            </a:extLst>
          </p:cNvPr>
          <p:cNvSpPr txBox="1">
            <a:spLocks/>
          </p:cNvSpPr>
          <p:nvPr/>
        </p:nvSpPr>
        <p:spPr>
          <a:xfrm>
            <a:off x="396749" y="274637"/>
            <a:ext cx="10972800" cy="1143000"/>
          </a:xfrm>
          <a:prstGeom prst="rect">
            <a:avLst/>
          </a:prstGeom>
        </p:spPr>
        <p:txBody>
          <a:bodyPr>
            <a:normAutofit fontScale="97500"/>
          </a:bodyPr>
          <a:lstStyle>
            <a:lvl1pPr algn="ctr" defTabSz="914400" rtl="0" eaLnBrk="1" latinLnBrk="0" hangingPunct="1">
              <a:lnSpc>
                <a:spcPct val="90000"/>
              </a:lnSpc>
              <a:spcBef>
                <a:spcPct val="0"/>
              </a:spcBef>
              <a:buNone/>
              <a:defRPr sz="3600" b="1" i="0" kern="1200">
                <a:solidFill>
                  <a:srgbClr val="004061"/>
                </a:solidFill>
                <a:latin typeface="Arial Black" panose="020B0604020202020204" pitchFamily="34" charset="0"/>
                <a:ea typeface="+mj-ea"/>
                <a:cs typeface="Arial Black" panose="020B0604020202020204" pitchFamily="34" charset="0"/>
              </a:defRPr>
            </a:lvl1pPr>
          </a:lstStyle>
          <a:p>
            <a:r>
              <a:rPr lang="en" dirty="0"/>
              <a:t>Use Case – Chasing Eddies</a:t>
            </a:r>
          </a:p>
          <a:p>
            <a:r>
              <a:rPr lang="en-US" sz="2800" i="1" dirty="0">
                <a:solidFill>
                  <a:srgbClr val="2B97AC"/>
                </a:solidFill>
                <a:effectLst>
                  <a:glow rad="38100">
                    <a:schemeClr val="bg1">
                      <a:lumMod val="65000"/>
                      <a:lumOff val="35000"/>
                      <a:alpha val="40000"/>
                    </a:schemeClr>
                  </a:glow>
                </a:effectLst>
                <a:latin typeface="Arial" panose="020B0604020202020204" pitchFamily="34" charset="0"/>
                <a:cs typeface="Arial" panose="020B0604020202020204" pitchFamily="34" charset="0"/>
              </a:rPr>
              <a:t>Multi-vehicle, ESP, Adaptive Sampling, Endurance</a:t>
            </a:r>
            <a:endParaRPr lang="en-US" sz="3200" dirty="0">
              <a:effectLst>
                <a:glow rad="38100">
                  <a:schemeClr val="bg1">
                    <a:lumMod val="65000"/>
                    <a:lumOff val="35000"/>
                    <a:alpha val="40000"/>
                  </a:schemeClr>
                </a:glow>
              </a:effectLst>
            </a:endParaRPr>
          </a:p>
        </p:txBody>
      </p:sp>
      <p:sp>
        <p:nvSpPr>
          <p:cNvPr id="13" name="TextBox 12">
            <a:extLst>
              <a:ext uri="{FF2B5EF4-FFF2-40B4-BE49-F238E27FC236}">
                <a16:creationId xmlns:a16="http://schemas.microsoft.com/office/drawing/2014/main" id="{79971075-19A6-404E-FC26-8483E138908B}"/>
              </a:ext>
            </a:extLst>
          </p:cNvPr>
          <p:cNvSpPr txBox="1"/>
          <p:nvPr/>
        </p:nvSpPr>
        <p:spPr>
          <a:xfrm>
            <a:off x="15660" y="1641187"/>
            <a:ext cx="4044462" cy="452431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Time-series of Microbes in the Deep Chlorophyll Maximum (DCM) Beneath a Cyclonic Eddy in mid Pacific</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Open Ocean NE of Hawaii, supported by R/V </a:t>
            </a:r>
            <a:r>
              <a:rPr lang="en-US" dirty="0" err="1">
                <a:latin typeface="Times New Roman" panose="02020603050405020304" pitchFamily="18" charset="0"/>
                <a:cs typeface="Times New Roman" panose="02020603050405020304" pitchFamily="18" charset="0"/>
              </a:rPr>
              <a:t>Falkor</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3 Vehicles: </a:t>
            </a: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Wave Glider: comms/nav aid</a:t>
            </a: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LRAUV1 + ESP follows DCM</a:t>
            </a:r>
          </a:p>
          <a:p>
            <a:pPr marL="742950" lvl="1"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LRAUV2 profiles water column</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Autonomous targeted sampling Collected 82 samples at, above and below the DCM over 9 diel cycles (4, 3 and 2 days continuous)</a:t>
            </a: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id="{427BDAED-0CE4-DB32-6453-A9E6AC9F1E11}"/>
              </a:ext>
            </a:extLst>
          </p:cNvPr>
          <p:cNvPicPr>
            <a:picLocks noChangeAspect="1"/>
          </p:cNvPicPr>
          <p:nvPr/>
        </p:nvPicPr>
        <p:blipFill>
          <a:blip r:embed="rId5"/>
          <a:stretch>
            <a:fillRect/>
          </a:stretch>
        </p:blipFill>
        <p:spPr>
          <a:xfrm>
            <a:off x="10027654" y="1538633"/>
            <a:ext cx="1424667" cy="1323439"/>
          </a:xfrm>
          <a:prstGeom prst="rect">
            <a:avLst/>
          </a:prstGeom>
        </p:spPr>
      </p:pic>
      <p:sp>
        <p:nvSpPr>
          <p:cNvPr id="15" name="Rectangle 14">
            <a:extLst>
              <a:ext uri="{FF2B5EF4-FFF2-40B4-BE49-F238E27FC236}">
                <a16:creationId xmlns:a16="http://schemas.microsoft.com/office/drawing/2014/main" id="{D4CE0047-39F9-7D13-A5CE-C55DE8E97476}"/>
              </a:ext>
            </a:extLst>
          </p:cNvPr>
          <p:cNvSpPr/>
          <p:nvPr/>
        </p:nvSpPr>
        <p:spPr>
          <a:xfrm>
            <a:off x="10852386" y="2723845"/>
            <a:ext cx="667170" cy="215444"/>
          </a:xfrm>
          <a:prstGeom prst="rect">
            <a:avLst/>
          </a:prstGeom>
        </p:spPr>
        <p:txBody>
          <a:bodyPr wrap="none">
            <a:spAutoFit/>
          </a:bodyPr>
          <a:lstStyle/>
          <a:p>
            <a:r>
              <a:rPr lang="en-US" sz="800" dirty="0">
                <a:solidFill>
                  <a:schemeClr val="bg1">
                    <a:lumMod val="50000"/>
                  </a:schemeClr>
                </a:solidFill>
                <a:latin typeface="Times New Roman" panose="02020603050405020304" pitchFamily="18" charset="0"/>
                <a:cs typeface="Times New Roman" panose="02020603050405020304" pitchFamily="18" charset="0"/>
              </a:rPr>
              <a:t>T. Hoffman</a:t>
            </a:r>
          </a:p>
        </p:txBody>
      </p:sp>
      <p:pic>
        <p:nvPicPr>
          <p:cNvPr id="3" name="Picture 2" descr="U:\Downloads\Fig3_LRAUV_SectionMap (1).jpg">
            <a:extLst>
              <a:ext uri="{FF2B5EF4-FFF2-40B4-BE49-F238E27FC236}">
                <a16:creationId xmlns:a16="http://schemas.microsoft.com/office/drawing/2014/main" id="{EBAA7402-8DB1-244F-BD86-6AED814C2C9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522598" y="1178301"/>
            <a:ext cx="2216524" cy="1894039"/>
          </a:xfrm>
          <a:prstGeom prst="rect">
            <a:avLst/>
          </a:prstGeom>
          <a:noFill/>
          <a:ln>
            <a:noFill/>
          </a:ln>
        </p:spPr>
      </p:pic>
    </p:spTree>
    <p:extLst>
      <p:ext uri="{BB962C8B-B14F-4D97-AF65-F5344CB8AC3E}">
        <p14:creationId xmlns:p14="http://schemas.microsoft.com/office/powerpoint/2010/main" val="263478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3602D-8797-E262-38F6-78A6048C237F}"/>
              </a:ext>
            </a:extLst>
          </p:cNvPr>
          <p:cNvSpPr>
            <a:spLocks noGrp="1"/>
          </p:cNvSpPr>
          <p:nvPr>
            <p:ph type="title"/>
          </p:nvPr>
        </p:nvSpPr>
        <p:spPr>
          <a:xfrm>
            <a:off x="594360" y="-78031"/>
            <a:ext cx="10515600" cy="1325563"/>
          </a:xfrm>
        </p:spPr>
        <p:txBody>
          <a:bodyPr/>
          <a:lstStyle/>
          <a:p>
            <a:r>
              <a:rPr lang="en-US" dirty="0"/>
              <a:t>Available Options:</a:t>
            </a:r>
          </a:p>
        </p:txBody>
      </p:sp>
      <p:pic>
        <p:nvPicPr>
          <p:cNvPr id="4" name="Picture 3" descr="A group of people on a boat carrying a yellow submarine&#10;&#10;AI-generated content may be incorrect.">
            <a:extLst>
              <a:ext uri="{FF2B5EF4-FFF2-40B4-BE49-F238E27FC236}">
                <a16:creationId xmlns:a16="http://schemas.microsoft.com/office/drawing/2014/main" id="{3EBD8D86-50C3-0157-2DD8-3D32045CC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333" y="1301718"/>
            <a:ext cx="3586480" cy="2416391"/>
          </a:xfrm>
          <a:prstGeom prst="rect">
            <a:avLst/>
          </a:prstGeom>
        </p:spPr>
      </p:pic>
      <p:pic>
        <p:nvPicPr>
          <p:cNvPr id="17" name="Picture 16" descr="A person in a yellow jacket and cap on a boat&#10;&#10;AI-generated content may be incorrect.">
            <a:extLst>
              <a:ext uri="{FF2B5EF4-FFF2-40B4-BE49-F238E27FC236}">
                <a16:creationId xmlns:a16="http://schemas.microsoft.com/office/drawing/2014/main" id="{EA777ABB-CB03-281A-A628-B4AB8AA04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3333" y="4226853"/>
            <a:ext cx="3657600" cy="2557272"/>
          </a:xfrm>
          <a:prstGeom prst="rect">
            <a:avLst/>
          </a:prstGeom>
        </p:spPr>
      </p:pic>
      <p:sp>
        <p:nvSpPr>
          <p:cNvPr id="18" name="TextBox 17">
            <a:extLst>
              <a:ext uri="{FF2B5EF4-FFF2-40B4-BE49-F238E27FC236}">
                <a16:creationId xmlns:a16="http://schemas.microsoft.com/office/drawing/2014/main" id="{547DB491-12BD-38B0-24B3-DFE9F55C4DE5}"/>
              </a:ext>
            </a:extLst>
          </p:cNvPr>
          <p:cNvSpPr txBox="1"/>
          <p:nvPr/>
        </p:nvSpPr>
        <p:spPr>
          <a:xfrm>
            <a:off x="491067" y="1388533"/>
            <a:ext cx="7051040" cy="1292662"/>
          </a:xfrm>
          <a:prstGeom prst="rect">
            <a:avLst/>
          </a:prstGeom>
          <a:noFill/>
        </p:spPr>
        <p:txBody>
          <a:bodyPr wrap="square" rtlCol="0">
            <a:spAutoFit/>
          </a:bodyPr>
          <a:lstStyle/>
          <a:p>
            <a:r>
              <a:rPr lang="en-US" sz="2400" dirty="0"/>
              <a:t>Large AUVs, like MBARI’s Dorado</a:t>
            </a:r>
          </a:p>
          <a:p>
            <a:pPr marL="285750" indent="-285750">
              <a:buFont typeface="Arial" panose="020B0604020202020204" pitchFamily="34" charset="0"/>
              <a:buChar char="•"/>
            </a:pPr>
            <a:r>
              <a:rPr lang="en-US" dirty="0"/>
              <a:t>Easy to add instruments, lots of power and fairly fast</a:t>
            </a:r>
          </a:p>
          <a:p>
            <a:pPr marL="285750" indent="-285750">
              <a:buFont typeface="Arial" panose="020B0604020202020204" pitchFamily="34" charset="0"/>
              <a:buChar char="•"/>
            </a:pPr>
            <a:r>
              <a:rPr lang="en-US" dirty="0"/>
              <a:t>Ship-supported</a:t>
            </a:r>
          </a:p>
          <a:p>
            <a:pPr marL="285750" indent="-285750">
              <a:buFont typeface="Arial" panose="020B0604020202020204" pitchFamily="34" charset="0"/>
              <a:buChar char="•"/>
            </a:pPr>
            <a:r>
              <a:rPr lang="en-US" dirty="0"/>
              <a:t>Up to a Few Days of Endurance  </a:t>
            </a:r>
          </a:p>
        </p:txBody>
      </p:sp>
      <p:sp>
        <p:nvSpPr>
          <p:cNvPr id="19" name="TextBox 18">
            <a:extLst>
              <a:ext uri="{FF2B5EF4-FFF2-40B4-BE49-F238E27FC236}">
                <a16:creationId xmlns:a16="http://schemas.microsoft.com/office/drawing/2014/main" id="{7499C7FE-44CC-5834-33EC-B3DEFECBA370}"/>
              </a:ext>
            </a:extLst>
          </p:cNvPr>
          <p:cNvSpPr txBox="1"/>
          <p:nvPr/>
        </p:nvSpPr>
        <p:spPr>
          <a:xfrm>
            <a:off x="491067" y="4582160"/>
            <a:ext cx="7051040" cy="1846659"/>
          </a:xfrm>
          <a:prstGeom prst="rect">
            <a:avLst/>
          </a:prstGeom>
          <a:noFill/>
        </p:spPr>
        <p:txBody>
          <a:bodyPr wrap="square" rtlCol="0">
            <a:spAutoFit/>
          </a:bodyPr>
          <a:lstStyle/>
          <a:p>
            <a:r>
              <a:rPr lang="en-US" sz="2400" dirty="0"/>
              <a:t>Small Buoyancy-Driven Gliders, like MBARI’s Spray </a:t>
            </a:r>
          </a:p>
          <a:p>
            <a:pPr marL="285750" indent="-285750">
              <a:buFont typeface="Arial" panose="020B0604020202020204" pitchFamily="34" charset="0"/>
              <a:buChar char="•"/>
            </a:pPr>
            <a:r>
              <a:rPr lang="en-US" dirty="0"/>
              <a:t>Great Endurance – months</a:t>
            </a:r>
          </a:p>
          <a:p>
            <a:pPr marL="285750" indent="-285750">
              <a:buFont typeface="Arial" panose="020B0604020202020204" pitchFamily="34" charset="0"/>
              <a:buChar char="•"/>
            </a:pPr>
            <a:r>
              <a:rPr lang="en-US" dirty="0"/>
              <a:t>Easy to deploy near shore</a:t>
            </a:r>
          </a:p>
          <a:p>
            <a:pPr marL="285750" indent="-285750">
              <a:buFont typeface="Arial" panose="020B0604020202020204" pitchFamily="34" charset="0"/>
              <a:buChar char="•"/>
            </a:pPr>
            <a:r>
              <a:rPr lang="en-US" dirty="0"/>
              <a:t>Slower than some offshore currents</a:t>
            </a:r>
          </a:p>
          <a:p>
            <a:pPr marL="285750" indent="-285750">
              <a:buFont typeface="Arial" panose="020B0604020202020204" pitchFamily="34" charset="0"/>
              <a:buChar char="•"/>
            </a:pPr>
            <a:r>
              <a:rPr lang="en-US" dirty="0"/>
              <a:t>Difficult to integrate instruments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50777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3602D-8797-E262-38F6-78A6048C237F}"/>
              </a:ext>
            </a:extLst>
          </p:cNvPr>
          <p:cNvSpPr>
            <a:spLocks noGrp="1"/>
          </p:cNvSpPr>
          <p:nvPr>
            <p:ph type="title"/>
          </p:nvPr>
        </p:nvSpPr>
        <p:spPr>
          <a:xfrm>
            <a:off x="594360" y="-78031"/>
            <a:ext cx="10515600" cy="1325563"/>
          </a:xfrm>
        </p:spPr>
        <p:txBody>
          <a:bodyPr/>
          <a:lstStyle/>
          <a:p>
            <a:r>
              <a:rPr lang="en-US" dirty="0"/>
              <a:t>Available Options:</a:t>
            </a:r>
          </a:p>
        </p:txBody>
      </p:sp>
      <p:pic>
        <p:nvPicPr>
          <p:cNvPr id="4" name="Picture 3" descr="A group of people on a boat carrying a yellow submarine&#10;&#10;AI-generated content may be incorrect.">
            <a:extLst>
              <a:ext uri="{FF2B5EF4-FFF2-40B4-BE49-F238E27FC236}">
                <a16:creationId xmlns:a16="http://schemas.microsoft.com/office/drawing/2014/main" id="{3EBD8D86-50C3-0157-2DD8-3D32045CC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333" y="1301718"/>
            <a:ext cx="3586480" cy="2416391"/>
          </a:xfrm>
          <a:prstGeom prst="rect">
            <a:avLst/>
          </a:prstGeom>
        </p:spPr>
      </p:pic>
      <p:pic>
        <p:nvPicPr>
          <p:cNvPr id="17" name="Picture 16" descr="A person in a yellow jacket and cap on a boat&#10;&#10;AI-generated content may be incorrect.">
            <a:extLst>
              <a:ext uri="{FF2B5EF4-FFF2-40B4-BE49-F238E27FC236}">
                <a16:creationId xmlns:a16="http://schemas.microsoft.com/office/drawing/2014/main" id="{EA777ABB-CB03-281A-A628-B4AB8AA042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3333" y="4226853"/>
            <a:ext cx="3657600" cy="2557272"/>
          </a:xfrm>
          <a:prstGeom prst="rect">
            <a:avLst/>
          </a:prstGeom>
        </p:spPr>
      </p:pic>
      <p:sp>
        <p:nvSpPr>
          <p:cNvPr id="18" name="TextBox 17">
            <a:extLst>
              <a:ext uri="{FF2B5EF4-FFF2-40B4-BE49-F238E27FC236}">
                <a16:creationId xmlns:a16="http://schemas.microsoft.com/office/drawing/2014/main" id="{547DB491-12BD-38B0-24B3-DFE9F55C4DE5}"/>
              </a:ext>
            </a:extLst>
          </p:cNvPr>
          <p:cNvSpPr txBox="1"/>
          <p:nvPr/>
        </p:nvSpPr>
        <p:spPr>
          <a:xfrm>
            <a:off x="491067" y="1388533"/>
            <a:ext cx="7051040" cy="1292662"/>
          </a:xfrm>
          <a:prstGeom prst="rect">
            <a:avLst/>
          </a:prstGeom>
          <a:noFill/>
        </p:spPr>
        <p:txBody>
          <a:bodyPr wrap="square" rtlCol="0">
            <a:spAutoFit/>
          </a:bodyPr>
          <a:lstStyle/>
          <a:p>
            <a:r>
              <a:rPr lang="en-US" sz="2400" dirty="0"/>
              <a:t>Large AUVs, like MBARI’s Dorado</a:t>
            </a:r>
          </a:p>
          <a:p>
            <a:pPr marL="285750" indent="-285750">
              <a:buFont typeface="Arial" panose="020B0604020202020204" pitchFamily="34" charset="0"/>
              <a:buChar char="•"/>
            </a:pPr>
            <a:r>
              <a:rPr lang="en-US" dirty="0"/>
              <a:t>Easy to add instruments, lots of power and fairly fast</a:t>
            </a:r>
          </a:p>
          <a:p>
            <a:pPr marL="285750" indent="-285750">
              <a:buFont typeface="Arial" panose="020B0604020202020204" pitchFamily="34" charset="0"/>
              <a:buChar char="•"/>
            </a:pPr>
            <a:r>
              <a:rPr lang="en-US" dirty="0"/>
              <a:t>Ship-supported</a:t>
            </a:r>
          </a:p>
          <a:p>
            <a:pPr marL="285750" indent="-285750">
              <a:buFont typeface="Arial" panose="020B0604020202020204" pitchFamily="34" charset="0"/>
              <a:buChar char="•"/>
            </a:pPr>
            <a:r>
              <a:rPr lang="en-US" dirty="0"/>
              <a:t>Up to a Few Days of Endurance  </a:t>
            </a:r>
          </a:p>
        </p:txBody>
      </p:sp>
      <p:sp>
        <p:nvSpPr>
          <p:cNvPr id="19" name="TextBox 18">
            <a:extLst>
              <a:ext uri="{FF2B5EF4-FFF2-40B4-BE49-F238E27FC236}">
                <a16:creationId xmlns:a16="http://schemas.microsoft.com/office/drawing/2014/main" id="{7499C7FE-44CC-5834-33EC-B3DEFECBA370}"/>
              </a:ext>
            </a:extLst>
          </p:cNvPr>
          <p:cNvSpPr txBox="1"/>
          <p:nvPr/>
        </p:nvSpPr>
        <p:spPr>
          <a:xfrm>
            <a:off x="491067" y="4582160"/>
            <a:ext cx="7051040" cy="1846659"/>
          </a:xfrm>
          <a:prstGeom prst="rect">
            <a:avLst/>
          </a:prstGeom>
          <a:noFill/>
        </p:spPr>
        <p:txBody>
          <a:bodyPr wrap="square" rtlCol="0">
            <a:spAutoFit/>
          </a:bodyPr>
          <a:lstStyle/>
          <a:p>
            <a:r>
              <a:rPr lang="en-US" sz="2400" dirty="0"/>
              <a:t>Small Buoyancy-Driven Gliders, like MBARI’s Spray </a:t>
            </a:r>
          </a:p>
          <a:p>
            <a:pPr marL="285750" indent="-285750">
              <a:buFont typeface="Arial" panose="020B0604020202020204" pitchFamily="34" charset="0"/>
              <a:buChar char="•"/>
            </a:pPr>
            <a:r>
              <a:rPr lang="en-US" dirty="0"/>
              <a:t>Great Endurance – months</a:t>
            </a:r>
          </a:p>
          <a:p>
            <a:pPr marL="285750" indent="-285750">
              <a:buFont typeface="Arial" panose="020B0604020202020204" pitchFamily="34" charset="0"/>
              <a:buChar char="•"/>
            </a:pPr>
            <a:r>
              <a:rPr lang="en-US" dirty="0"/>
              <a:t>Easy to deploy near shore</a:t>
            </a:r>
          </a:p>
          <a:p>
            <a:pPr marL="285750" indent="-285750">
              <a:buFont typeface="Arial" panose="020B0604020202020204" pitchFamily="34" charset="0"/>
              <a:buChar char="•"/>
            </a:pPr>
            <a:r>
              <a:rPr lang="en-US" dirty="0"/>
              <a:t>Slower than some offshore currents</a:t>
            </a:r>
          </a:p>
          <a:p>
            <a:pPr marL="285750" indent="-285750">
              <a:buFont typeface="Arial" panose="020B0604020202020204" pitchFamily="34" charset="0"/>
              <a:buChar char="•"/>
            </a:pPr>
            <a:r>
              <a:rPr lang="en-US" dirty="0"/>
              <a:t>Difficult to integrate instruments</a:t>
            </a:r>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BF820BDC-2860-535A-9F86-61FDFDE1EB67}"/>
              </a:ext>
            </a:extLst>
          </p:cNvPr>
          <p:cNvSpPr txBox="1"/>
          <p:nvPr/>
        </p:nvSpPr>
        <p:spPr>
          <a:xfrm>
            <a:off x="426720" y="2897941"/>
            <a:ext cx="7051040" cy="1292662"/>
          </a:xfrm>
          <a:prstGeom prst="rect">
            <a:avLst/>
          </a:prstGeom>
          <a:noFill/>
        </p:spPr>
        <p:txBody>
          <a:bodyPr wrap="square" rtlCol="0">
            <a:spAutoFit/>
          </a:bodyPr>
          <a:lstStyle/>
          <a:p>
            <a:r>
              <a:rPr lang="en-US" sz="2400" dirty="0"/>
              <a:t>Develop A New Option: - Long Range AUV (LRAUV)</a:t>
            </a:r>
          </a:p>
          <a:p>
            <a:pPr marL="285750" indent="-285750">
              <a:buFont typeface="Arial" panose="020B0604020202020204" pitchFamily="34" charset="0"/>
              <a:buChar char="•"/>
            </a:pPr>
            <a:r>
              <a:rPr lang="en-US" sz="1800" dirty="0"/>
              <a:t>Medium sized, propeller driven AUV</a:t>
            </a:r>
          </a:p>
          <a:p>
            <a:pPr marL="285750" indent="-285750">
              <a:buFont typeface="Arial" panose="020B0604020202020204" pitchFamily="34" charset="0"/>
              <a:buChar char="•"/>
            </a:pPr>
            <a:r>
              <a:rPr lang="en-US" dirty="0"/>
              <a:t>Expandable Payload</a:t>
            </a:r>
          </a:p>
          <a:p>
            <a:pPr marL="285750" indent="-285750">
              <a:buFont typeface="Arial" panose="020B0604020202020204" pitchFamily="34" charset="0"/>
              <a:buChar char="•"/>
            </a:pPr>
            <a:r>
              <a:rPr lang="en-US" dirty="0"/>
              <a:t>One-month Endurance</a:t>
            </a:r>
          </a:p>
        </p:txBody>
      </p:sp>
      <p:pic>
        <p:nvPicPr>
          <p:cNvPr id="7" name="Picture 6" descr="A yellow and orange submarine under water&#10;&#10;AI-generated content may be incorrect.">
            <a:extLst>
              <a:ext uri="{FF2B5EF4-FFF2-40B4-BE49-F238E27FC236}">
                <a16:creationId xmlns:a16="http://schemas.microsoft.com/office/drawing/2014/main" id="{CDB5E55C-DD23-1CB7-A665-46B30E75A7D7}"/>
              </a:ext>
            </a:extLst>
          </p:cNvPr>
          <p:cNvPicPr>
            <a:picLocks noChangeAspect="1"/>
          </p:cNvPicPr>
          <p:nvPr/>
        </p:nvPicPr>
        <p:blipFill>
          <a:blip r:embed="rId5">
            <a:extLst>
              <a:ext uri="{28A0092B-C50C-407E-A947-70E740481C1C}">
                <a14:useLocalDpi xmlns:a14="http://schemas.microsoft.com/office/drawing/2010/main" val="0"/>
              </a:ext>
            </a:extLst>
          </a:blip>
          <a:srcRect l="-3985"/>
          <a:stretch/>
        </p:blipFill>
        <p:spPr>
          <a:xfrm>
            <a:off x="6911445" y="2631147"/>
            <a:ext cx="5175569" cy="2367403"/>
          </a:xfrm>
          <a:prstGeom prst="rect">
            <a:avLst/>
          </a:prstGeom>
        </p:spPr>
      </p:pic>
      <p:cxnSp>
        <p:nvCxnSpPr>
          <p:cNvPr id="9" name="Straight Connector 8">
            <a:extLst>
              <a:ext uri="{FF2B5EF4-FFF2-40B4-BE49-F238E27FC236}">
                <a16:creationId xmlns:a16="http://schemas.microsoft.com/office/drawing/2014/main" id="{2F88BC02-0FB3-211A-3870-B2F9D2D18F01}"/>
              </a:ext>
            </a:extLst>
          </p:cNvPr>
          <p:cNvCxnSpPr>
            <a:cxnSpLocks/>
          </p:cNvCxnSpPr>
          <p:nvPr/>
        </p:nvCxnSpPr>
        <p:spPr>
          <a:xfrm>
            <a:off x="1082040" y="1177199"/>
            <a:ext cx="2499933" cy="1600377"/>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933087-77D2-8DD8-83EC-2ECB93A7012C}"/>
              </a:ext>
            </a:extLst>
          </p:cNvPr>
          <p:cNvCxnSpPr>
            <a:cxnSpLocks/>
          </p:cNvCxnSpPr>
          <p:nvPr/>
        </p:nvCxnSpPr>
        <p:spPr>
          <a:xfrm flipH="1">
            <a:off x="1291226" y="1093155"/>
            <a:ext cx="2081559" cy="1684421"/>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D4580E-1447-C82C-C70E-1C287A9519FE}"/>
              </a:ext>
            </a:extLst>
          </p:cNvPr>
          <p:cNvCxnSpPr>
            <a:cxnSpLocks/>
          </p:cNvCxnSpPr>
          <p:nvPr/>
        </p:nvCxnSpPr>
        <p:spPr>
          <a:xfrm>
            <a:off x="1169150" y="4540312"/>
            <a:ext cx="2499933" cy="1600377"/>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E5568BB-34D9-9967-6196-648AA471CBF5}"/>
              </a:ext>
            </a:extLst>
          </p:cNvPr>
          <p:cNvCxnSpPr>
            <a:cxnSpLocks/>
          </p:cNvCxnSpPr>
          <p:nvPr/>
        </p:nvCxnSpPr>
        <p:spPr>
          <a:xfrm flipH="1">
            <a:off x="1378336" y="4456268"/>
            <a:ext cx="2081559" cy="1684421"/>
          </a:xfrm>
          <a:prstGeom prst="line">
            <a:avLst/>
          </a:prstGeom>
          <a:ln w="47625">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8184FD85-16D1-E5E8-B932-7AEBFBB68887}"/>
              </a:ext>
            </a:extLst>
          </p:cNvPr>
          <p:cNvSpPr/>
          <p:nvPr/>
        </p:nvSpPr>
        <p:spPr>
          <a:xfrm>
            <a:off x="104986" y="2485352"/>
            <a:ext cx="5582653" cy="215222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7709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A7E1BD-2618-49D7-8F34-4E918D4AEDA5}"/>
              </a:ext>
            </a:extLst>
          </p:cNvPr>
          <p:cNvPicPr>
            <a:picLocks noChangeAspect="1"/>
          </p:cNvPicPr>
          <p:nvPr/>
        </p:nvPicPr>
        <p:blipFill rotWithShape="1">
          <a:blip r:embed="rId2"/>
          <a:srcRect t="28826" r="-2" b="9787"/>
          <a:stretch/>
        </p:blipFill>
        <p:spPr>
          <a:xfrm>
            <a:off x="6660602" y="1120791"/>
            <a:ext cx="5071289" cy="2334780"/>
          </a:xfrm>
          <a:prstGeom prst="rect">
            <a:avLst/>
          </a:prstGeom>
        </p:spPr>
      </p:pic>
      <p:sp>
        <p:nvSpPr>
          <p:cNvPr id="8" name="Title 7">
            <a:extLst>
              <a:ext uri="{FF2B5EF4-FFF2-40B4-BE49-F238E27FC236}">
                <a16:creationId xmlns:a16="http://schemas.microsoft.com/office/drawing/2014/main" id="{A3845761-2C11-6BA7-FB8D-248857044FAA}"/>
              </a:ext>
            </a:extLst>
          </p:cNvPr>
          <p:cNvSpPr>
            <a:spLocks noGrp="1"/>
          </p:cNvSpPr>
          <p:nvPr>
            <p:ph type="title"/>
          </p:nvPr>
        </p:nvSpPr>
        <p:spPr>
          <a:xfrm>
            <a:off x="658837" y="-10234"/>
            <a:ext cx="10972800" cy="1143000"/>
          </a:xfrm>
        </p:spPr>
        <p:txBody>
          <a:bodyPr vert="horz" lIns="91440" tIns="45720" rIns="91440" bIns="45720" rtlCol="0" anchor="ctr">
            <a:normAutofit/>
          </a:bodyPr>
          <a:lstStyle/>
          <a:p>
            <a:r>
              <a:rPr lang="en-US" kern="1200" dirty="0">
                <a:cs typeface="+mj-cs"/>
              </a:rPr>
              <a:t>LRAUV - Key Characteristics</a:t>
            </a:r>
          </a:p>
        </p:txBody>
      </p:sp>
      <p:sp>
        <p:nvSpPr>
          <p:cNvPr id="3" name="Text Placeholder 2">
            <a:extLst>
              <a:ext uri="{FF2B5EF4-FFF2-40B4-BE49-F238E27FC236}">
                <a16:creationId xmlns:a16="http://schemas.microsoft.com/office/drawing/2014/main" id="{8CE605CD-64C3-4CEB-B421-A000557DE747}"/>
              </a:ext>
            </a:extLst>
          </p:cNvPr>
          <p:cNvSpPr>
            <a:spLocks noGrp="1"/>
          </p:cNvSpPr>
          <p:nvPr>
            <p:ph type="body" idx="1"/>
          </p:nvPr>
        </p:nvSpPr>
        <p:spPr>
          <a:xfrm>
            <a:off x="134092" y="954959"/>
            <a:ext cx="6526510" cy="5025174"/>
          </a:xfrm>
        </p:spPr>
        <p:txBody>
          <a:bodyPr vert="horz" lIns="91440" tIns="45720" rIns="91440" bIns="45720" numCol="1" rtlCol="0">
            <a:noAutofit/>
          </a:bodyPr>
          <a:lstStyle/>
          <a:p>
            <a:pPr marL="0" indent="0">
              <a:lnSpc>
                <a:spcPct val="100000"/>
              </a:lnSpc>
              <a:buNone/>
            </a:pPr>
            <a:r>
              <a:rPr lang="en-US" sz="1600" b="1" dirty="0">
                <a:latin typeface="Times New Roman" panose="02020603050405020304" pitchFamily="18" charset="0"/>
                <a:cs typeface="Times New Roman" panose="02020603050405020304" pitchFamily="18" charset="0"/>
              </a:rPr>
              <a:t>Length:     	6.6 – 10.4 ft (2-3 M)</a:t>
            </a:r>
          </a:p>
          <a:p>
            <a:pPr marL="0" indent="0">
              <a:lnSpc>
                <a:spcPct val="100000"/>
              </a:lnSpc>
              <a:buNone/>
            </a:pPr>
            <a:r>
              <a:rPr lang="en-US" sz="1600" b="1" dirty="0">
                <a:latin typeface="Times New Roman" panose="02020603050405020304" pitchFamily="18" charset="0"/>
                <a:cs typeface="Times New Roman" panose="02020603050405020304" pitchFamily="18" charset="0"/>
              </a:rPr>
              <a:t>Diameter: 	1 ft (0.3 M)</a:t>
            </a:r>
          </a:p>
          <a:p>
            <a:pPr marL="0" indent="0">
              <a:lnSpc>
                <a:spcPct val="100000"/>
              </a:lnSpc>
              <a:buNone/>
            </a:pPr>
            <a:r>
              <a:rPr lang="en-US" sz="1600" b="1" dirty="0">
                <a:latin typeface="Times New Roman" panose="02020603050405020304" pitchFamily="18" charset="0"/>
                <a:cs typeface="Times New Roman" panose="02020603050405020304" pitchFamily="18" charset="0"/>
              </a:rPr>
              <a:t>Weight:     	243-350 </a:t>
            </a:r>
            <a:r>
              <a:rPr lang="en-US" sz="1600" b="1" dirty="0" err="1">
                <a:latin typeface="Times New Roman" panose="02020603050405020304" pitchFamily="18" charset="0"/>
                <a:cs typeface="Times New Roman" panose="02020603050405020304" pitchFamily="18" charset="0"/>
              </a:rPr>
              <a:t>lbs</a:t>
            </a:r>
            <a:r>
              <a:rPr lang="en-US" sz="1600" b="1" dirty="0">
                <a:latin typeface="Times New Roman" panose="02020603050405020304" pitchFamily="18" charset="0"/>
                <a:cs typeface="Times New Roman" panose="02020603050405020304" pitchFamily="18" charset="0"/>
              </a:rPr>
              <a:t> (110-160 kg)</a:t>
            </a:r>
          </a:p>
          <a:p>
            <a:pPr marL="0" indent="0">
              <a:lnSpc>
                <a:spcPct val="100000"/>
              </a:lnSpc>
              <a:buNone/>
            </a:pPr>
            <a:r>
              <a:rPr lang="en-US" sz="1600" b="1" dirty="0">
                <a:latin typeface="Times New Roman" panose="02020603050405020304" pitchFamily="18" charset="0"/>
                <a:cs typeface="Times New Roman" panose="02020603050405020304" pitchFamily="18" charset="0"/>
              </a:rPr>
              <a:t>Speed:     	 	0 – 3 knots</a:t>
            </a:r>
          </a:p>
          <a:p>
            <a:pPr marL="0" indent="0">
              <a:lnSpc>
                <a:spcPct val="100000"/>
              </a:lnSpc>
              <a:buNone/>
            </a:pPr>
            <a:r>
              <a:rPr lang="en-US" sz="1600" b="1" dirty="0">
                <a:latin typeface="Times New Roman" panose="02020603050405020304" pitchFamily="18" charset="0"/>
                <a:cs typeface="Times New Roman" panose="02020603050405020304" pitchFamily="18" charset="0"/>
              </a:rPr>
              <a:t>Range:     		200km - 1000 km +, Depending on Payload</a:t>
            </a:r>
          </a:p>
          <a:p>
            <a:pPr marL="0" indent="0">
              <a:lnSpc>
                <a:spcPct val="100000"/>
              </a:lnSpc>
              <a:buNone/>
            </a:pPr>
            <a:r>
              <a:rPr lang="en-US" sz="1600" b="1" dirty="0">
                <a:latin typeface="Times New Roman" panose="02020603050405020304" pitchFamily="18" charset="0"/>
                <a:cs typeface="Times New Roman" panose="02020603050405020304" pitchFamily="18" charset="0"/>
              </a:rPr>
              <a:t>Battery:    	5.7 kW-hr Rechargeable or 14 kW-hr Primary</a:t>
            </a:r>
          </a:p>
          <a:p>
            <a:pPr marL="0" indent="0">
              <a:lnSpc>
                <a:spcPct val="100000"/>
              </a:lnSpc>
              <a:buNone/>
            </a:pPr>
            <a:endParaRPr lang="en-US" sz="1600" dirty="0">
              <a:latin typeface="Times New Roman" panose="02020603050405020304" pitchFamily="18" charset="0"/>
              <a:cs typeface="Times New Roman" panose="02020603050405020304" pitchFamily="18" charset="0"/>
            </a:endParaRPr>
          </a:p>
          <a:p>
            <a:pPr>
              <a:lnSpc>
                <a:spcPct val="100000"/>
              </a:lnSpc>
            </a:pPr>
            <a:r>
              <a:rPr lang="en-US" sz="2000" dirty="0">
                <a:latin typeface="Times New Roman" panose="02020603050405020304" pitchFamily="18" charset="0"/>
                <a:cs typeface="Times New Roman" panose="02020603050405020304" pitchFamily="18" charset="0"/>
              </a:rPr>
              <a:t>Low-Speed/Long range or Optional High Power Payloads</a:t>
            </a:r>
          </a:p>
          <a:p>
            <a:pPr>
              <a:lnSpc>
                <a:spcPct val="100000"/>
              </a:lnSpc>
            </a:pPr>
            <a:r>
              <a:rPr lang="en-US" sz="2000" dirty="0">
                <a:latin typeface="Times New Roman" panose="02020603050405020304" pitchFamily="18" charset="0"/>
                <a:cs typeface="Times New Roman" panose="02020603050405020304" pitchFamily="18" charset="0"/>
              </a:rPr>
              <a:t>Shipless Operations - Submarine verses a Submersible</a:t>
            </a:r>
          </a:p>
          <a:p>
            <a:pPr>
              <a:lnSpc>
                <a:spcPct val="100000"/>
              </a:lnSpc>
            </a:pPr>
            <a:r>
              <a:rPr lang="en-US" sz="2000" dirty="0">
                <a:latin typeface="Times New Roman" panose="02020603050405020304" pitchFamily="18" charset="0"/>
                <a:cs typeface="Times New Roman" panose="02020603050405020304" pitchFamily="18" charset="0"/>
              </a:rPr>
              <a:t>Neutrally Buoyant at Depth – Efficient Cruise + Lagrangian Drift</a:t>
            </a:r>
          </a:p>
          <a:p>
            <a:pPr>
              <a:lnSpc>
                <a:spcPct val="100000"/>
              </a:lnSpc>
            </a:pPr>
            <a:r>
              <a:rPr lang="en-US" sz="2000" dirty="0">
                <a:latin typeface="Times New Roman" panose="02020603050405020304" pitchFamily="18" charset="0"/>
                <a:cs typeface="Times New Roman" panose="02020603050405020304" pitchFamily="18" charset="0"/>
              </a:rPr>
              <a:t>Mature: Over 60,000 Hours of Offshore Operations, commercially available from Saab</a:t>
            </a:r>
          </a:p>
        </p:txBody>
      </p:sp>
      <p:pic>
        <p:nvPicPr>
          <p:cNvPr id="4" name="Picture 3" descr="A person pulling a toy rocket on a beach&#10;&#10;AI-generated content may be incorrect.">
            <a:extLst>
              <a:ext uri="{FF2B5EF4-FFF2-40B4-BE49-F238E27FC236}">
                <a16:creationId xmlns:a16="http://schemas.microsoft.com/office/drawing/2014/main" id="{9F0F2173-C654-BCBF-CA2E-2CE2B00D68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60602" y="3596287"/>
            <a:ext cx="5531398" cy="3254679"/>
          </a:xfrm>
          <a:prstGeom prst="rect">
            <a:avLst/>
          </a:prstGeom>
        </p:spPr>
      </p:pic>
    </p:spTree>
    <p:extLst>
      <p:ext uri="{BB962C8B-B14F-4D97-AF65-F5344CB8AC3E}">
        <p14:creationId xmlns:p14="http://schemas.microsoft.com/office/powerpoint/2010/main" val="3749715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34322" y="1847316"/>
            <a:ext cx="10349488" cy="4041176"/>
            <a:chOff x="930219" y="1613379"/>
            <a:chExt cx="10331473" cy="3157014"/>
          </a:xfrm>
        </p:grpSpPr>
        <p:sp>
          <p:nvSpPr>
            <p:cNvPr id="15" name="AutoShape 10">
              <a:extLst>
                <a:ext uri="{FF2B5EF4-FFF2-40B4-BE49-F238E27FC236}">
                  <a16:creationId xmlns:a16="http://schemas.microsoft.com/office/drawing/2014/main" id="{84CA180E-64BF-5844-ABFB-27082A22929F}"/>
                </a:ext>
              </a:extLst>
            </p:cNvPr>
            <p:cNvSpPr>
              <a:spLocks noChangeArrowheads="1"/>
            </p:cNvSpPr>
            <p:nvPr/>
          </p:nvSpPr>
          <p:spPr bwMode="auto">
            <a:xfrm>
              <a:off x="1172041" y="1932511"/>
              <a:ext cx="1648814" cy="235829"/>
            </a:xfrm>
            <a:prstGeom prst="wedgeRectCallout">
              <a:avLst>
                <a:gd name="adj1" fmla="val 82745"/>
                <a:gd name="adj2" fmla="val 461357"/>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sz="1200">
                  <a:solidFill>
                    <a:schemeClr val="bg1"/>
                  </a:solidFill>
                </a:rPr>
                <a:t>Core Science Payload</a:t>
              </a:r>
            </a:p>
          </p:txBody>
        </p:sp>
        <p:sp>
          <p:nvSpPr>
            <p:cNvPr id="16" name="AutoShape 10">
              <a:extLst>
                <a:ext uri="{FF2B5EF4-FFF2-40B4-BE49-F238E27FC236}">
                  <a16:creationId xmlns:a16="http://schemas.microsoft.com/office/drawing/2014/main" id="{84CA180E-64BF-5844-ABFB-27082A22929F}"/>
                </a:ext>
              </a:extLst>
            </p:cNvPr>
            <p:cNvSpPr>
              <a:spLocks noChangeArrowheads="1"/>
            </p:cNvSpPr>
            <p:nvPr/>
          </p:nvSpPr>
          <p:spPr bwMode="auto">
            <a:xfrm>
              <a:off x="10072235" y="2468777"/>
              <a:ext cx="1033471" cy="398132"/>
            </a:xfrm>
            <a:prstGeom prst="wedgeRectCallout">
              <a:avLst>
                <a:gd name="adj1" fmla="val 38792"/>
                <a:gd name="adj2" fmla="val 124685"/>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200">
                  <a:solidFill>
                    <a:schemeClr val="bg1"/>
                  </a:solidFill>
                </a:rPr>
                <a:t>Direct-Drive Thruster</a:t>
              </a:r>
            </a:p>
          </p:txBody>
        </p:sp>
        <p:sp>
          <p:nvSpPr>
            <p:cNvPr id="17" name="AutoShape 10">
              <a:extLst>
                <a:ext uri="{FF2B5EF4-FFF2-40B4-BE49-F238E27FC236}">
                  <a16:creationId xmlns:a16="http://schemas.microsoft.com/office/drawing/2014/main" id="{84CA180E-64BF-5844-ABFB-27082A22929F}"/>
                </a:ext>
              </a:extLst>
            </p:cNvPr>
            <p:cNvSpPr>
              <a:spLocks noChangeArrowheads="1"/>
            </p:cNvSpPr>
            <p:nvPr/>
          </p:nvSpPr>
          <p:spPr bwMode="auto">
            <a:xfrm>
              <a:off x="930219" y="4236627"/>
              <a:ext cx="1189457" cy="344566"/>
            </a:xfrm>
            <a:prstGeom prst="wedgeRectCallout">
              <a:avLst>
                <a:gd name="adj1" fmla="val 49599"/>
                <a:gd name="adj2" fmla="val -218257"/>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200">
                  <a:solidFill>
                    <a:schemeClr val="bg1"/>
                  </a:solidFill>
                </a:rPr>
                <a:t>Open</a:t>
              </a:r>
            </a:p>
            <a:p>
              <a:pPr algn="ctr"/>
              <a:r>
                <a:rPr lang="en-US" sz="1200">
                  <a:solidFill>
                    <a:schemeClr val="bg1"/>
                  </a:solidFill>
                </a:rPr>
                <a:t>Payload Bay</a:t>
              </a:r>
            </a:p>
          </p:txBody>
        </p:sp>
        <p:sp>
          <p:nvSpPr>
            <p:cNvPr id="18" name="AutoShape 10">
              <a:extLst>
                <a:ext uri="{FF2B5EF4-FFF2-40B4-BE49-F238E27FC236}">
                  <a16:creationId xmlns:a16="http://schemas.microsoft.com/office/drawing/2014/main" id="{84CA180E-64BF-5844-ABFB-27082A22929F}"/>
                </a:ext>
              </a:extLst>
            </p:cNvPr>
            <p:cNvSpPr>
              <a:spLocks noChangeArrowheads="1"/>
            </p:cNvSpPr>
            <p:nvPr/>
          </p:nvSpPr>
          <p:spPr bwMode="auto">
            <a:xfrm>
              <a:off x="4319259" y="4379082"/>
              <a:ext cx="2213887" cy="202111"/>
            </a:xfrm>
            <a:prstGeom prst="wedgeRectCallout">
              <a:avLst>
                <a:gd name="adj1" fmla="val 13487"/>
                <a:gd name="adj2" fmla="val -230819"/>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200">
                  <a:solidFill>
                    <a:schemeClr val="bg1"/>
                  </a:solidFill>
                </a:rPr>
                <a:t>Move-able Mass Battery Pack</a:t>
              </a:r>
            </a:p>
          </p:txBody>
        </p:sp>
        <p:sp>
          <p:nvSpPr>
            <p:cNvPr id="19" name="AutoShape 10">
              <a:extLst>
                <a:ext uri="{FF2B5EF4-FFF2-40B4-BE49-F238E27FC236}">
                  <a16:creationId xmlns:a16="http://schemas.microsoft.com/office/drawing/2014/main" id="{84CA180E-64BF-5844-ABFB-27082A22929F}"/>
                </a:ext>
              </a:extLst>
            </p:cNvPr>
            <p:cNvSpPr>
              <a:spLocks noChangeArrowheads="1"/>
            </p:cNvSpPr>
            <p:nvPr/>
          </p:nvSpPr>
          <p:spPr bwMode="auto">
            <a:xfrm>
              <a:off x="4132386" y="1864160"/>
              <a:ext cx="2692680" cy="202111"/>
            </a:xfrm>
            <a:prstGeom prst="wedgeRectCallout">
              <a:avLst>
                <a:gd name="adj1" fmla="val -920"/>
                <a:gd name="adj2" fmla="val 508133"/>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sz="1200">
                  <a:solidFill>
                    <a:schemeClr val="bg1"/>
                  </a:solidFill>
                </a:rPr>
                <a:t>24 Channel Configurable Load Control</a:t>
              </a:r>
            </a:p>
          </p:txBody>
        </p:sp>
        <p:sp>
          <p:nvSpPr>
            <p:cNvPr id="20" name="AutoShape 10">
              <a:extLst>
                <a:ext uri="{FF2B5EF4-FFF2-40B4-BE49-F238E27FC236}">
                  <a16:creationId xmlns:a16="http://schemas.microsoft.com/office/drawing/2014/main" id="{84CA180E-64BF-5844-ABFB-27082A22929F}"/>
                </a:ext>
              </a:extLst>
            </p:cNvPr>
            <p:cNvSpPr>
              <a:spLocks noChangeArrowheads="1"/>
            </p:cNvSpPr>
            <p:nvPr/>
          </p:nvSpPr>
          <p:spPr bwMode="auto">
            <a:xfrm>
              <a:off x="8939800" y="1613379"/>
              <a:ext cx="1166591" cy="193258"/>
            </a:xfrm>
            <a:prstGeom prst="wedgeRectCallout">
              <a:avLst>
                <a:gd name="adj1" fmla="val -62185"/>
                <a:gd name="adj2" fmla="val 30097"/>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sz="1200">
                  <a:solidFill>
                    <a:schemeClr val="bg1"/>
                  </a:solidFill>
                </a:rPr>
                <a:t>Antenna Mast</a:t>
              </a:r>
            </a:p>
          </p:txBody>
        </p:sp>
        <p:sp>
          <p:nvSpPr>
            <p:cNvPr id="21" name="AutoShape 10">
              <a:extLst>
                <a:ext uri="{FF2B5EF4-FFF2-40B4-BE49-F238E27FC236}">
                  <a16:creationId xmlns:a16="http://schemas.microsoft.com/office/drawing/2014/main" id="{84CA180E-64BF-5844-ABFB-27082A22929F}"/>
                </a:ext>
              </a:extLst>
            </p:cNvPr>
            <p:cNvSpPr>
              <a:spLocks noChangeArrowheads="1"/>
            </p:cNvSpPr>
            <p:nvPr/>
          </p:nvSpPr>
          <p:spPr bwMode="auto">
            <a:xfrm>
              <a:off x="7129105" y="4379082"/>
              <a:ext cx="2087084" cy="391311"/>
            </a:xfrm>
            <a:prstGeom prst="wedgeRectCallout">
              <a:avLst>
                <a:gd name="adj1" fmla="val 17577"/>
                <a:gd name="adj2" fmla="val -113409"/>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200">
                  <a:solidFill>
                    <a:schemeClr val="bg1"/>
                  </a:solidFill>
                </a:rPr>
                <a:t>Variable Buoyancy System Plus Emergency Drop Weight</a:t>
              </a:r>
            </a:p>
          </p:txBody>
        </p:sp>
        <p:sp>
          <p:nvSpPr>
            <p:cNvPr id="22" name="AutoShape 10">
              <a:extLst>
                <a:ext uri="{FF2B5EF4-FFF2-40B4-BE49-F238E27FC236}">
                  <a16:creationId xmlns:a16="http://schemas.microsoft.com/office/drawing/2014/main" id="{84CA180E-64BF-5844-ABFB-27082A22929F}"/>
                </a:ext>
              </a:extLst>
            </p:cNvPr>
            <p:cNvSpPr>
              <a:spLocks noChangeArrowheads="1"/>
            </p:cNvSpPr>
            <p:nvPr/>
          </p:nvSpPr>
          <p:spPr bwMode="auto">
            <a:xfrm>
              <a:off x="10072235" y="4236627"/>
              <a:ext cx="1189457" cy="344566"/>
            </a:xfrm>
            <a:prstGeom prst="wedgeRectCallout">
              <a:avLst>
                <a:gd name="adj1" fmla="val -56691"/>
                <a:gd name="adj2" fmla="val -173634"/>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sz="1200">
                  <a:solidFill>
                    <a:schemeClr val="bg1"/>
                  </a:solidFill>
                </a:rPr>
                <a:t>Paired Elevators and Rudders</a:t>
              </a:r>
            </a:p>
          </p:txBody>
        </p:sp>
        <p:sp>
          <p:nvSpPr>
            <p:cNvPr id="28" name="AutoShape 10">
              <a:extLst>
                <a:ext uri="{FF2B5EF4-FFF2-40B4-BE49-F238E27FC236}">
                  <a16:creationId xmlns:a16="http://schemas.microsoft.com/office/drawing/2014/main" id="{84CA180E-64BF-5844-ABFB-27082A22929F}"/>
                </a:ext>
              </a:extLst>
            </p:cNvPr>
            <p:cNvSpPr>
              <a:spLocks noChangeArrowheads="1"/>
            </p:cNvSpPr>
            <p:nvPr/>
          </p:nvSpPr>
          <p:spPr bwMode="auto">
            <a:xfrm>
              <a:off x="3018227" y="2436005"/>
              <a:ext cx="1563465" cy="231837"/>
            </a:xfrm>
            <a:prstGeom prst="wedgeRectCallout">
              <a:avLst>
                <a:gd name="adj1" fmla="val 58317"/>
                <a:gd name="adj2" fmla="val 229479"/>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sz="1200">
                  <a:solidFill>
                    <a:schemeClr val="bg1"/>
                  </a:solidFill>
                </a:rPr>
                <a:t>Backseat Computer</a:t>
              </a:r>
            </a:p>
          </p:txBody>
        </p:sp>
        <p:sp>
          <p:nvSpPr>
            <p:cNvPr id="29" name="AutoShape 10">
              <a:extLst>
                <a:ext uri="{FF2B5EF4-FFF2-40B4-BE49-F238E27FC236}">
                  <a16:creationId xmlns:a16="http://schemas.microsoft.com/office/drawing/2014/main" id="{84CA180E-64BF-5844-ABFB-27082A22929F}"/>
                </a:ext>
              </a:extLst>
            </p:cNvPr>
            <p:cNvSpPr>
              <a:spLocks noChangeArrowheads="1"/>
            </p:cNvSpPr>
            <p:nvPr/>
          </p:nvSpPr>
          <p:spPr bwMode="auto">
            <a:xfrm>
              <a:off x="5594684" y="2449370"/>
              <a:ext cx="1800346" cy="231837"/>
            </a:xfrm>
            <a:prstGeom prst="wedgeRectCallout">
              <a:avLst>
                <a:gd name="adj1" fmla="val 37861"/>
                <a:gd name="adj2" fmla="val 227698"/>
              </a:avLst>
            </a:prstGeom>
            <a:noFill/>
            <a:ln w="9525">
              <a:solidFill>
                <a:schemeClr val="bg1"/>
              </a:solid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a:r>
                <a:rPr lang="en-US" sz="1200">
                  <a:solidFill>
                    <a:schemeClr val="bg1"/>
                  </a:solidFill>
                </a:rPr>
                <a:t>Main Vehicle Computer</a:t>
              </a:r>
            </a:p>
          </p:txBody>
        </p:sp>
      </p:grpSp>
      <p:sp>
        <p:nvSpPr>
          <p:cNvPr id="3" name="Title 2">
            <a:extLst>
              <a:ext uri="{FF2B5EF4-FFF2-40B4-BE49-F238E27FC236}">
                <a16:creationId xmlns:a16="http://schemas.microsoft.com/office/drawing/2014/main" id="{73729089-23C5-C92E-0ED4-CF1168C76550}"/>
              </a:ext>
            </a:extLst>
          </p:cNvPr>
          <p:cNvSpPr>
            <a:spLocks noGrp="1"/>
          </p:cNvSpPr>
          <p:nvPr>
            <p:ph type="title"/>
          </p:nvPr>
        </p:nvSpPr>
        <p:spPr>
          <a:xfrm>
            <a:off x="768211" y="68674"/>
            <a:ext cx="10515600" cy="1325563"/>
          </a:xfrm>
        </p:spPr>
        <p:txBody>
          <a:bodyPr/>
          <a:lstStyle/>
          <a:p>
            <a:r>
              <a:rPr lang="en-US" dirty="0">
                <a:cs typeface="Times New Roman" panose="02020603050405020304" pitchFamily="18" charset="0"/>
              </a:rPr>
              <a:t>Core Vehicle Features</a:t>
            </a:r>
            <a:endParaRPr lang="en-US" dirty="0"/>
          </a:p>
        </p:txBody>
      </p:sp>
      <p:pic>
        <p:nvPicPr>
          <p:cNvPr id="23" name="Picture 22">
            <a:extLst>
              <a:ext uri="{FF2B5EF4-FFF2-40B4-BE49-F238E27FC236}">
                <a16:creationId xmlns:a16="http://schemas.microsoft.com/office/drawing/2014/main" id="{929AD2A5-E755-430D-A1FF-44E23740A92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346543" y="1729161"/>
            <a:ext cx="11261406" cy="3713146"/>
          </a:xfrm>
          <a:prstGeom prst="rect">
            <a:avLst/>
          </a:prstGeom>
          <a:ln>
            <a:solidFill>
              <a:schemeClr val="bg1"/>
            </a:solidFill>
          </a:ln>
        </p:spPr>
      </p:pic>
      <p:sp>
        <p:nvSpPr>
          <p:cNvPr id="24" name="AutoShape 10">
            <a:extLst>
              <a:ext uri="{FF2B5EF4-FFF2-40B4-BE49-F238E27FC236}">
                <a16:creationId xmlns:a16="http://schemas.microsoft.com/office/drawing/2014/main" id="{8176BC0A-9324-42F3-A963-53B77572AC04}"/>
              </a:ext>
            </a:extLst>
          </p:cNvPr>
          <p:cNvSpPr>
            <a:spLocks noChangeArrowheads="1"/>
          </p:cNvSpPr>
          <p:nvPr/>
        </p:nvSpPr>
        <p:spPr bwMode="auto">
          <a:xfrm>
            <a:off x="465297" y="5128839"/>
            <a:ext cx="2260090" cy="313468"/>
          </a:xfrm>
          <a:prstGeom prst="wedgeRectCallout">
            <a:avLst>
              <a:gd name="adj1" fmla="val 17395"/>
              <a:gd name="adj2" fmla="val -244137"/>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Open Payload Bay</a:t>
            </a:r>
          </a:p>
        </p:txBody>
      </p:sp>
      <p:sp>
        <p:nvSpPr>
          <p:cNvPr id="25" name="AutoShape 10">
            <a:extLst>
              <a:ext uri="{FF2B5EF4-FFF2-40B4-BE49-F238E27FC236}">
                <a16:creationId xmlns:a16="http://schemas.microsoft.com/office/drawing/2014/main" id="{8B6F1570-A907-4DDD-84ED-A6C7C06342E1}"/>
              </a:ext>
            </a:extLst>
          </p:cNvPr>
          <p:cNvSpPr>
            <a:spLocks noChangeArrowheads="1"/>
          </p:cNvSpPr>
          <p:nvPr/>
        </p:nvSpPr>
        <p:spPr bwMode="auto">
          <a:xfrm>
            <a:off x="3800569" y="5821780"/>
            <a:ext cx="2825862" cy="406828"/>
          </a:xfrm>
          <a:prstGeom prst="wedgeRectCallout">
            <a:avLst>
              <a:gd name="adj1" fmla="val -5018"/>
              <a:gd name="adj2" fmla="val -363519"/>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Move-able Battery Pack </a:t>
            </a:r>
          </a:p>
        </p:txBody>
      </p:sp>
      <p:sp>
        <p:nvSpPr>
          <p:cNvPr id="26" name="AutoShape 10">
            <a:extLst>
              <a:ext uri="{FF2B5EF4-FFF2-40B4-BE49-F238E27FC236}">
                <a16:creationId xmlns:a16="http://schemas.microsoft.com/office/drawing/2014/main" id="{7879E9C9-186D-4429-A403-B2F0F9BFEB14}"/>
              </a:ext>
            </a:extLst>
          </p:cNvPr>
          <p:cNvSpPr>
            <a:spLocks noChangeArrowheads="1"/>
          </p:cNvSpPr>
          <p:nvPr/>
        </p:nvSpPr>
        <p:spPr bwMode="auto">
          <a:xfrm>
            <a:off x="892388" y="1713167"/>
            <a:ext cx="3871734" cy="517472"/>
          </a:xfrm>
          <a:prstGeom prst="wedgeRectCallout">
            <a:avLst>
              <a:gd name="adj1" fmla="val 76706"/>
              <a:gd name="adj2" fmla="val 308222"/>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24 Channel Load/Comms Control</a:t>
            </a:r>
          </a:p>
        </p:txBody>
      </p:sp>
      <p:sp>
        <p:nvSpPr>
          <p:cNvPr id="30" name="AutoShape 10">
            <a:extLst>
              <a:ext uri="{FF2B5EF4-FFF2-40B4-BE49-F238E27FC236}">
                <a16:creationId xmlns:a16="http://schemas.microsoft.com/office/drawing/2014/main" id="{7C4AF005-94AF-484C-8BE5-15DDC5A582D1}"/>
              </a:ext>
            </a:extLst>
          </p:cNvPr>
          <p:cNvSpPr>
            <a:spLocks noChangeArrowheads="1"/>
          </p:cNvSpPr>
          <p:nvPr/>
        </p:nvSpPr>
        <p:spPr bwMode="auto">
          <a:xfrm>
            <a:off x="9329579" y="2151411"/>
            <a:ext cx="2560674" cy="517472"/>
          </a:xfrm>
          <a:prstGeom prst="wedgeRectCallout">
            <a:avLst>
              <a:gd name="adj1" fmla="val 27041"/>
              <a:gd name="adj2" fmla="val 251948"/>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High Efficiency Direct Drive Thruster</a:t>
            </a:r>
          </a:p>
        </p:txBody>
      </p:sp>
      <p:sp>
        <p:nvSpPr>
          <p:cNvPr id="31" name="AutoShape 10">
            <a:extLst>
              <a:ext uri="{FF2B5EF4-FFF2-40B4-BE49-F238E27FC236}">
                <a16:creationId xmlns:a16="http://schemas.microsoft.com/office/drawing/2014/main" id="{76E7C359-1F08-43C1-B9CF-2B7285AD9340}"/>
              </a:ext>
            </a:extLst>
          </p:cNvPr>
          <p:cNvSpPr>
            <a:spLocks noChangeArrowheads="1"/>
          </p:cNvSpPr>
          <p:nvPr/>
        </p:nvSpPr>
        <p:spPr bwMode="auto">
          <a:xfrm>
            <a:off x="6906265" y="5164964"/>
            <a:ext cx="2586545" cy="368316"/>
          </a:xfrm>
          <a:prstGeom prst="wedgeRectCallout">
            <a:avLst>
              <a:gd name="adj1" fmla="val 21091"/>
              <a:gd name="adj2" fmla="val -310075"/>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1L Variable Buoyancy</a:t>
            </a:r>
          </a:p>
        </p:txBody>
      </p:sp>
      <p:sp>
        <p:nvSpPr>
          <p:cNvPr id="32" name="AutoShape 10">
            <a:extLst>
              <a:ext uri="{FF2B5EF4-FFF2-40B4-BE49-F238E27FC236}">
                <a16:creationId xmlns:a16="http://schemas.microsoft.com/office/drawing/2014/main" id="{0E33265C-85F1-4345-BF3C-B78602322404}"/>
              </a:ext>
            </a:extLst>
          </p:cNvPr>
          <p:cNvSpPr>
            <a:spLocks noChangeArrowheads="1"/>
          </p:cNvSpPr>
          <p:nvPr/>
        </p:nvSpPr>
        <p:spPr bwMode="auto">
          <a:xfrm>
            <a:off x="5211257" y="1591606"/>
            <a:ext cx="2970931" cy="549104"/>
          </a:xfrm>
          <a:prstGeom prst="wedgeRectCallout">
            <a:avLst>
              <a:gd name="adj1" fmla="val 56585"/>
              <a:gd name="adj2" fmla="val 101798"/>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Antenna Mast Sat/Cell/</a:t>
            </a:r>
            <a:r>
              <a:rPr lang="en-US" b="1" err="1">
                <a:solidFill>
                  <a:schemeClr val="bg1"/>
                </a:solidFill>
                <a:latin typeface="Arial" panose="020B0604020202020204" pitchFamily="34" charset="0"/>
                <a:cs typeface="Arial" panose="020B0604020202020204" pitchFamily="34" charset="0"/>
              </a:rPr>
              <a:t>WiFi</a:t>
            </a:r>
            <a:r>
              <a:rPr lang="en-US" b="1">
                <a:solidFill>
                  <a:schemeClr val="bg1"/>
                </a:solidFill>
                <a:latin typeface="Arial" panose="020B0604020202020204" pitchFamily="34" charset="0"/>
                <a:cs typeface="Arial" panose="020B0604020202020204" pitchFamily="34" charset="0"/>
              </a:rPr>
              <a:t>/Argos/VHF</a:t>
            </a:r>
          </a:p>
        </p:txBody>
      </p:sp>
      <p:sp>
        <p:nvSpPr>
          <p:cNvPr id="33" name="AutoShape 10">
            <a:extLst>
              <a:ext uri="{FF2B5EF4-FFF2-40B4-BE49-F238E27FC236}">
                <a16:creationId xmlns:a16="http://schemas.microsoft.com/office/drawing/2014/main" id="{1468EA0D-AA3E-4894-A78E-345B1A0DBFB7}"/>
              </a:ext>
            </a:extLst>
          </p:cNvPr>
          <p:cNvSpPr>
            <a:spLocks noChangeArrowheads="1"/>
          </p:cNvSpPr>
          <p:nvPr/>
        </p:nvSpPr>
        <p:spPr bwMode="auto">
          <a:xfrm>
            <a:off x="5266683" y="2483234"/>
            <a:ext cx="2560674" cy="517472"/>
          </a:xfrm>
          <a:prstGeom prst="wedgeRectCallout">
            <a:avLst>
              <a:gd name="adj1" fmla="val 19418"/>
              <a:gd name="adj2" fmla="val 165711"/>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1/3 Watt Main Computer</a:t>
            </a:r>
          </a:p>
        </p:txBody>
      </p:sp>
      <p:sp>
        <p:nvSpPr>
          <p:cNvPr id="34" name="AutoShape 10">
            <a:extLst>
              <a:ext uri="{FF2B5EF4-FFF2-40B4-BE49-F238E27FC236}">
                <a16:creationId xmlns:a16="http://schemas.microsoft.com/office/drawing/2014/main" id="{D6C9694B-9D9E-4BD7-BF50-0E2C70807139}"/>
              </a:ext>
            </a:extLst>
          </p:cNvPr>
          <p:cNvSpPr>
            <a:spLocks noChangeArrowheads="1"/>
          </p:cNvSpPr>
          <p:nvPr/>
        </p:nvSpPr>
        <p:spPr bwMode="auto">
          <a:xfrm>
            <a:off x="934322" y="2505334"/>
            <a:ext cx="2560674" cy="517472"/>
          </a:xfrm>
          <a:prstGeom prst="wedgeRectCallout">
            <a:avLst>
              <a:gd name="adj1" fmla="val 90068"/>
              <a:gd name="adj2" fmla="val 164169"/>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b="1">
                <a:solidFill>
                  <a:schemeClr val="bg1"/>
                </a:solidFill>
                <a:latin typeface="Arial" panose="020B0604020202020204" pitchFamily="34" charset="0"/>
                <a:cs typeface="Arial" panose="020B0604020202020204" pitchFamily="34" charset="0"/>
              </a:rPr>
              <a:t>Backseat Computer</a:t>
            </a:r>
          </a:p>
        </p:txBody>
      </p:sp>
    </p:spTree>
    <p:extLst>
      <p:ext uri="{BB962C8B-B14F-4D97-AF65-F5344CB8AC3E}">
        <p14:creationId xmlns:p14="http://schemas.microsoft.com/office/powerpoint/2010/main" val="3280901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02D6C6-2AAA-437C-9F66-C3C0916D93C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rot="5400000" flipV="1">
            <a:off x="3519385" y="2102812"/>
            <a:ext cx="4886035" cy="3842715"/>
          </a:xfrm>
          <a:prstGeom prst="rect">
            <a:avLst/>
          </a:prstGeom>
        </p:spPr>
      </p:pic>
      <p:sp>
        <p:nvSpPr>
          <p:cNvPr id="10" name="AutoShape 10">
            <a:extLst>
              <a:ext uri="{FF2B5EF4-FFF2-40B4-BE49-F238E27FC236}">
                <a16:creationId xmlns:a16="http://schemas.microsoft.com/office/drawing/2014/main" id="{18A65858-E9EA-4232-850D-1DBF955A7497}"/>
              </a:ext>
            </a:extLst>
          </p:cNvPr>
          <p:cNvSpPr>
            <a:spLocks noChangeArrowheads="1"/>
          </p:cNvSpPr>
          <p:nvPr/>
        </p:nvSpPr>
        <p:spPr bwMode="auto">
          <a:xfrm>
            <a:off x="8461284" y="3373626"/>
            <a:ext cx="2972506" cy="830997"/>
          </a:xfrm>
          <a:prstGeom prst="wedgeRectCallout">
            <a:avLst>
              <a:gd name="adj1" fmla="val -129552"/>
              <a:gd name="adj2" fmla="val 60327"/>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a:solidFill>
                  <a:schemeClr val="bg1"/>
                </a:solidFill>
                <a:latin typeface="Arial" panose="020B0604020202020204" pitchFamily="34" charset="0"/>
                <a:cs typeface="Arial" panose="020B0604020202020204" pitchFamily="34" charset="0"/>
              </a:rPr>
              <a:t>Chlorophyll + OBS</a:t>
            </a:r>
          </a:p>
          <a:p>
            <a:pPr algn="ctr"/>
            <a:r>
              <a:rPr lang="en-US" sz="2000" b="1">
                <a:solidFill>
                  <a:schemeClr val="bg1"/>
                </a:solidFill>
                <a:latin typeface="Arial" panose="020B0604020202020204" pitchFamily="34" charset="0"/>
                <a:cs typeface="Arial" panose="020B0604020202020204" pitchFamily="34" charset="0"/>
              </a:rPr>
              <a:t> </a:t>
            </a:r>
            <a:r>
              <a:rPr lang="en-US" sz="2000" b="1" err="1">
                <a:solidFill>
                  <a:schemeClr val="bg1"/>
                </a:solidFill>
                <a:latin typeface="Arial" panose="020B0604020202020204" pitchFamily="34" charset="0"/>
                <a:cs typeface="Arial" panose="020B0604020202020204" pitchFamily="34" charset="0"/>
              </a:rPr>
              <a:t>Wetlabs</a:t>
            </a:r>
            <a:r>
              <a:rPr lang="en-US" sz="2000" b="1">
                <a:solidFill>
                  <a:schemeClr val="bg1"/>
                </a:solidFill>
                <a:latin typeface="Arial" panose="020B0604020202020204" pitchFamily="34" charset="0"/>
                <a:cs typeface="Arial" panose="020B0604020202020204" pitchFamily="34" charset="0"/>
              </a:rPr>
              <a:t> Triplet Puck</a:t>
            </a:r>
          </a:p>
        </p:txBody>
      </p:sp>
      <p:sp>
        <p:nvSpPr>
          <p:cNvPr id="11" name="AutoShape 10">
            <a:extLst>
              <a:ext uri="{FF2B5EF4-FFF2-40B4-BE49-F238E27FC236}">
                <a16:creationId xmlns:a16="http://schemas.microsoft.com/office/drawing/2014/main" id="{A483476E-4118-4F0C-B0A5-5EC890E34F68}"/>
              </a:ext>
            </a:extLst>
          </p:cNvPr>
          <p:cNvSpPr>
            <a:spLocks noChangeArrowheads="1"/>
          </p:cNvSpPr>
          <p:nvPr/>
        </p:nvSpPr>
        <p:spPr bwMode="auto">
          <a:xfrm>
            <a:off x="8373062" y="2022401"/>
            <a:ext cx="3250800" cy="931449"/>
          </a:xfrm>
          <a:prstGeom prst="wedgeRectCallout">
            <a:avLst>
              <a:gd name="adj1" fmla="val -97709"/>
              <a:gd name="adj2" fmla="val 36926"/>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a:solidFill>
                  <a:schemeClr val="bg1"/>
                </a:solidFill>
                <a:latin typeface="Arial" panose="020B0604020202020204" pitchFamily="34" charset="0"/>
                <a:cs typeface="Arial" panose="020B0604020202020204" pitchFamily="34" charset="0"/>
              </a:rPr>
              <a:t>Acoustic Modem + </a:t>
            </a:r>
            <a:r>
              <a:rPr lang="en-US" sz="2000" b="1" err="1">
                <a:solidFill>
                  <a:schemeClr val="bg1"/>
                </a:solidFill>
                <a:latin typeface="Arial" panose="020B0604020202020204" pitchFamily="34" charset="0"/>
                <a:cs typeface="Arial" panose="020B0604020202020204" pitchFamily="34" charset="0"/>
              </a:rPr>
              <a:t>iUSBL</a:t>
            </a:r>
            <a:r>
              <a:rPr lang="en-US" sz="2000" b="1">
                <a:solidFill>
                  <a:schemeClr val="bg1"/>
                </a:solidFill>
                <a:latin typeface="Arial" panose="020B0604020202020204" pitchFamily="34" charset="0"/>
                <a:cs typeface="Arial" panose="020B0604020202020204" pitchFamily="34" charset="0"/>
              </a:rPr>
              <a:t> Benthos DAT</a:t>
            </a:r>
          </a:p>
        </p:txBody>
      </p:sp>
      <p:sp>
        <p:nvSpPr>
          <p:cNvPr id="12" name="AutoShape 10">
            <a:extLst>
              <a:ext uri="{FF2B5EF4-FFF2-40B4-BE49-F238E27FC236}">
                <a16:creationId xmlns:a16="http://schemas.microsoft.com/office/drawing/2014/main" id="{62E78DFD-8B79-477C-A545-70BC585E1E20}"/>
              </a:ext>
            </a:extLst>
          </p:cNvPr>
          <p:cNvSpPr>
            <a:spLocks noChangeArrowheads="1"/>
          </p:cNvSpPr>
          <p:nvPr/>
        </p:nvSpPr>
        <p:spPr bwMode="auto">
          <a:xfrm>
            <a:off x="568138" y="4256556"/>
            <a:ext cx="2633508" cy="931449"/>
          </a:xfrm>
          <a:prstGeom prst="wedgeRectCallout">
            <a:avLst>
              <a:gd name="adj1" fmla="val 160751"/>
              <a:gd name="adj2" fmla="val -99782"/>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a:solidFill>
                  <a:schemeClr val="bg1"/>
                </a:solidFill>
                <a:latin typeface="Arial" panose="020B0604020202020204" pitchFamily="34" charset="0"/>
                <a:cs typeface="Arial" panose="020B0604020202020204" pitchFamily="34" charset="0"/>
              </a:rPr>
              <a:t>Dissolved Oxygen </a:t>
            </a:r>
          </a:p>
          <a:p>
            <a:pPr algn="ctr"/>
            <a:r>
              <a:rPr lang="en-US" sz="2000" b="1">
                <a:solidFill>
                  <a:schemeClr val="bg1"/>
                </a:solidFill>
                <a:latin typeface="Arial" panose="020B0604020202020204" pitchFamily="34" charset="0"/>
                <a:cs typeface="Arial" panose="020B0604020202020204" pitchFamily="34" charset="0"/>
              </a:rPr>
              <a:t>Seabird SBE-43</a:t>
            </a:r>
          </a:p>
        </p:txBody>
      </p:sp>
      <p:sp>
        <p:nvSpPr>
          <p:cNvPr id="13" name="AutoShape 10">
            <a:extLst>
              <a:ext uri="{FF2B5EF4-FFF2-40B4-BE49-F238E27FC236}">
                <a16:creationId xmlns:a16="http://schemas.microsoft.com/office/drawing/2014/main" id="{9C66866A-BCB6-49D4-9D67-337609E29427}"/>
              </a:ext>
            </a:extLst>
          </p:cNvPr>
          <p:cNvSpPr>
            <a:spLocks noChangeArrowheads="1"/>
          </p:cNvSpPr>
          <p:nvPr/>
        </p:nvSpPr>
        <p:spPr bwMode="auto">
          <a:xfrm>
            <a:off x="568138" y="2008164"/>
            <a:ext cx="2633508" cy="859499"/>
          </a:xfrm>
          <a:prstGeom prst="wedgeRectCallout">
            <a:avLst>
              <a:gd name="adj1" fmla="val 111212"/>
              <a:gd name="adj2" fmla="val 143602"/>
            </a:avLst>
          </a:prstGeom>
          <a:solidFill>
            <a:srgbClr val="B75F48"/>
          </a:solidFill>
          <a:ln w="9525">
            <a:noFill/>
            <a:miter lim="800000"/>
            <a:headEnd/>
            <a:tailEnd/>
          </a:ln>
          <a:effectLst/>
          <a:extLst>
            <a:ext uri="{909E8E84-426E-40dd-AFC4-6F175D3DCCD1}">
              <a14:hiddenFill xmlns:a14="http://schemas.microsoft.com/office/drawing/2010/main" xmlns="">
                <a:solidFill>
                  <a:srgbClr val="000080"/>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pPr algn="ctr"/>
            <a:r>
              <a:rPr lang="en-US" sz="2000" b="1">
                <a:solidFill>
                  <a:schemeClr val="bg1"/>
                </a:solidFill>
                <a:latin typeface="Arial" panose="020B0604020202020204" pitchFamily="34" charset="0"/>
                <a:cs typeface="Arial" panose="020B0604020202020204" pitchFamily="34" charset="0"/>
              </a:rPr>
              <a:t>CTD</a:t>
            </a:r>
          </a:p>
          <a:p>
            <a:pPr algn="ctr"/>
            <a:r>
              <a:rPr lang="en-US" sz="2000" b="1">
                <a:solidFill>
                  <a:schemeClr val="bg1"/>
                </a:solidFill>
                <a:latin typeface="Arial" panose="020B0604020202020204" pitchFamily="34" charset="0"/>
                <a:cs typeface="Arial" panose="020B0604020202020204" pitchFamily="34" charset="0"/>
              </a:rPr>
              <a:t>Seabird GPCTD</a:t>
            </a:r>
          </a:p>
        </p:txBody>
      </p:sp>
      <p:sp>
        <p:nvSpPr>
          <p:cNvPr id="7" name="Title 6">
            <a:extLst>
              <a:ext uri="{FF2B5EF4-FFF2-40B4-BE49-F238E27FC236}">
                <a16:creationId xmlns:a16="http://schemas.microsoft.com/office/drawing/2014/main" id="{99EFDCFA-D025-1223-5F64-3C187BF889BE}"/>
              </a:ext>
            </a:extLst>
          </p:cNvPr>
          <p:cNvSpPr>
            <a:spLocks noGrp="1"/>
          </p:cNvSpPr>
          <p:nvPr>
            <p:ph type="title"/>
          </p:nvPr>
        </p:nvSpPr>
        <p:spPr>
          <a:xfrm>
            <a:off x="838200" y="45701"/>
            <a:ext cx="10515600" cy="1325563"/>
          </a:xfrm>
        </p:spPr>
        <p:txBody>
          <a:bodyPr/>
          <a:lstStyle/>
          <a:p>
            <a:r>
              <a:rPr lang="en-US" dirty="0"/>
              <a:t>LRAUV Core Sensors</a:t>
            </a:r>
            <a:br>
              <a:rPr lang="en-US" dirty="0"/>
            </a:br>
            <a:r>
              <a:rPr lang="en-US" sz="2800" dirty="0">
                <a:solidFill>
                  <a:srgbClr val="2B97AC"/>
                </a:solidFill>
                <a:latin typeface="Arial" panose="020B0604020202020204" pitchFamily="34" charset="0"/>
                <a:cs typeface="Arial" panose="020B0604020202020204" pitchFamily="34" charset="0"/>
              </a:rPr>
              <a:t>Always take the vital signs of the ocean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4262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pic>
        <p:nvPicPr>
          <p:cNvPr id="3" name="Picture 2">
            <a:extLst>
              <a:ext uri="{FF2B5EF4-FFF2-40B4-BE49-F238E27FC236}">
                <a16:creationId xmlns:a16="http://schemas.microsoft.com/office/drawing/2014/main" id="{2CEF58F5-7FC0-5948-EDD3-3A387D3F3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92693"/>
          </a:xfrm>
          <a:prstGeom prst="rect">
            <a:avLst/>
          </a:prstGeom>
        </p:spPr>
      </p:pic>
      <p:sp>
        <p:nvSpPr>
          <p:cNvPr id="4" name="Rectangle 3">
            <a:extLst>
              <a:ext uri="{FF2B5EF4-FFF2-40B4-BE49-F238E27FC236}">
                <a16:creationId xmlns:a16="http://schemas.microsoft.com/office/drawing/2014/main" id="{B45B7BD7-1616-9ED7-0A60-9CE45619282E}"/>
              </a:ext>
            </a:extLst>
          </p:cNvPr>
          <p:cNvSpPr/>
          <p:nvPr/>
        </p:nvSpPr>
        <p:spPr>
          <a:xfrm>
            <a:off x="0" y="5948516"/>
            <a:ext cx="12192000" cy="1044177"/>
          </a:xfrm>
          <a:prstGeom prst="rect">
            <a:avLst/>
          </a:prstGeom>
          <a:solidFill>
            <a:srgbClr val="004061">
              <a:alpha val="4019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F97CA04B-83BF-1A2A-F80B-FDED4F482924}"/>
              </a:ext>
            </a:extLst>
          </p:cNvPr>
          <p:cNvSpPr>
            <a:spLocks noGrp="1"/>
          </p:cNvSpPr>
          <p:nvPr>
            <p:ph type="title"/>
          </p:nvPr>
        </p:nvSpPr>
        <p:spPr>
          <a:xfrm>
            <a:off x="609600" y="5948515"/>
            <a:ext cx="10972800" cy="1044178"/>
          </a:xfrm>
        </p:spPr>
        <p:txBody>
          <a:bodyPr/>
          <a:lstStyle/>
          <a:p>
            <a:r>
              <a:rPr lang="en-US" dirty="0">
                <a:solidFill>
                  <a:schemeClr val="bg1"/>
                </a:solidFill>
              </a:rPr>
              <a:t>Operational LRAUV Payloads</a:t>
            </a:r>
          </a:p>
        </p:txBody>
      </p:sp>
    </p:spTree>
    <p:extLst>
      <p:ext uri="{BB962C8B-B14F-4D97-AF65-F5344CB8AC3E}">
        <p14:creationId xmlns:p14="http://schemas.microsoft.com/office/powerpoint/2010/main" val="1636680053"/>
      </p:ext>
    </p:extLst>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410590" y="-142665"/>
            <a:ext cx="8229600" cy="1252728"/>
          </a:xfrm>
        </p:spPr>
        <p:txBody>
          <a:bodyPr/>
          <a:lstStyle/>
          <a:p>
            <a:r>
              <a:rPr lang="en-US" altLang="en-US" dirty="0"/>
              <a:t> </a:t>
            </a:r>
            <a:r>
              <a:rPr lang="en-US" altLang="en-US" sz="4000" dirty="0"/>
              <a:t>Operational Range</a:t>
            </a:r>
            <a:r>
              <a:rPr lang="en-US" altLang="en-US" dirty="0"/>
              <a:t>:</a:t>
            </a:r>
          </a:p>
        </p:txBody>
      </p:sp>
      <p:pic>
        <p:nvPicPr>
          <p:cNvPr id="829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5789" y="1505241"/>
            <a:ext cx="8251825" cy="5156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2950" name="AutoShape 6"/>
          <p:cNvSpPr>
            <a:spLocks noChangeAspect="1" noChangeArrowheads="1"/>
          </p:cNvSpPr>
          <p:nvPr/>
        </p:nvSpPr>
        <p:spPr bwMode="auto">
          <a:xfrm rot="14466543">
            <a:off x="4876801" y="3164179"/>
            <a:ext cx="2270125" cy="2206625"/>
          </a:xfrm>
          <a:custGeom>
            <a:avLst/>
            <a:gdLst>
              <a:gd name="G0" fmla="+- 610 0 0"/>
              <a:gd name="G1" fmla="+- 10927340 0 0"/>
              <a:gd name="G2" fmla="+- 0 0 10927340"/>
              <a:gd name="T0" fmla="*/ 0 256 1"/>
              <a:gd name="T1" fmla="*/ 180 256 1"/>
              <a:gd name="G3" fmla="+- 10927340 T0 T1"/>
              <a:gd name="T2" fmla="*/ 0 256 1"/>
              <a:gd name="T3" fmla="*/ 90 256 1"/>
              <a:gd name="G4" fmla="+- 10927340 T2 T3"/>
              <a:gd name="G5" fmla="*/ G4 2 1"/>
              <a:gd name="T4" fmla="*/ 90 256 1"/>
              <a:gd name="T5" fmla="*/ 0 256 1"/>
              <a:gd name="G6" fmla="+- 10927340 T4 T5"/>
              <a:gd name="G7" fmla="*/ G6 2 1"/>
              <a:gd name="G8" fmla="abs 1092734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10"/>
              <a:gd name="G18" fmla="*/ 610 1 2"/>
              <a:gd name="G19" fmla="+- G18 5400 0"/>
              <a:gd name="G20" fmla="cos G19 10927340"/>
              <a:gd name="G21" fmla="sin G19 10927340"/>
              <a:gd name="G22" fmla="+- G20 10800 0"/>
              <a:gd name="G23" fmla="+- G21 10800 0"/>
              <a:gd name="G24" fmla="+- 10800 0 G20"/>
              <a:gd name="G25" fmla="+- 610 10800 0"/>
              <a:gd name="G26" fmla="?: G9 G17 G25"/>
              <a:gd name="G27" fmla="?: G9 0 21600"/>
              <a:gd name="G28" fmla="cos 10800 10927340"/>
              <a:gd name="G29" fmla="sin 10800 10927340"/>
              <a:gd name="G30" fmla="sin 610 10927340"/>
              <a:gd name="G31" fmla="+- G28 10800 0"/>
              <a:gd name="G32" fmla="+- G29 10800 0"/>
              <a:gd name="G33" fmla="+- G30 10800 0"/>
              <a:gd name="G34" fmla="?: G4 0 G31"/>
              <a:gd name="G35" fmla="?: 10927340 G34 0"/>
              <a:gd name="G36" fmla="?: G6 G35 G31"/>
              <a:gd name="G37" fmla="+- 21600 0 G36"/>
              <a:gd name="G38" fmla="?: G4 0 G33"/>
              <a:gd name="G39" fmla="?: 10927340 G38 G32"/>
              <a:gd name="G40" fmla="?: G6 G39 0"/>
              <a:gd name="G41" fmla="?: G4 G32 21600"/>
              <a:gd name="G42" fmla="?: G6 G41 G33"/>
              <a:gd name="T12" fmla="*/ 10800 w 21600"/>
              <a:gd name="T13" fmla="*/ 0 h 21600"/>
              <a:gd name="T14" fmla="*/ 5247 w 21600"/>
              <a:gd name="T15" fmla="*/ 12108 h 21600"/>
              <a:gd name="T16" fmla="*/ 10800 w 21600"/>
              <a:gd name="T17" fmla="*/ 10190 h 21600"/>
              <a:gd name="T18" fmla="*/ 16353 w 21600"/>
              <a:gd name="T19" fmla="*/ 1210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206" y="10939"/>
                </a:moveTo>
                <a:cubicBezTo>
                  <a:pt x="10195" y="10894"/>
                  <a:pt x="10190" y="10847"/>
                  <a:pt x="10190" y="10800"/>
                </a:cubicBezTo>
                <a:cubicBezTo>
                  <a:pt x="10190" y="10463"/>
                  <a:pt x="10463" y="10190"/>
                  <a:pt x="10800" y="10190"/>
                </a:cubicBezTo>
                <a:cubicBezTo>
                  <a:pt x="11136" y="10190"/>
                  <a:pt x="11410" y="10463"/>
                  <a:pt x="11410" y="10800"/>
                </a:cubicBezTo>
                <a:cubicBezTo>
                  <a:pt x="11410" y="10847"/>
                  <a:pt x="11404" y="10894"/>
                  <a:pt x="11393" y="10939"/>
                </a:cubicBezTo>
                <a:lnTo>
                  <a:pt x="21311" y="13277"/>
                </a:lnTo>
                <a:cubicBezTo>
                  <a:pt x="21503" y="12465"/>
                  <a:pt x="21600" y="11634"/>
                  <a:pt x="21600" y="10800"/>
                </a:cubicBezTo>
                <a:cubicBezTo>
                  <a:pt x="21600" y="4835"/>
                  <a:pt x="16764" y="0"/>
                  <a:pt x="10800" y="0"/>
                </a:cubicBezTo>
                <a:cubicBezTo>
                  <a:pt x="4835" y="0"/>
                  <a:pt x="0" y="4835"/>
                  <a:pt x="0" y="10800"/>
                </a:cubicBezTo>
                <a:cubicBezTo>
                  <a:pt x="-1" y="11634"/>
                  <a:pt x="96" y="12465"/>
                  <a:pt x="288" y="13277"/>
                </a:cubicBezTo>
                <a:close/>
              </a:path>
            </a:pathLst>
          </a:custGeom>
          <a:solidFill>
            <a:srgbClr val="00FF00">
              <a:alpha val="25000"/>
            </a:srgbClr>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82949" name="AutoShape 5"/>
          <p:cNvSpPr>
            <a:spLocks noChangeArrowheads="1"/>
          </p:cNvSpPr>
          <p:nvPr/>
        </p:nvSpPr>
        <p:spPr bwMode="auto">
          <a:xfrm rot="14466543">
            <a:off x="5181617" y="3583411"/>
            <a:ext cx="1600164" cy="1368159"/>
          </a:xfrm>
          <a:custGeom>
            <a:avLst/>
            <a:gdLst>
              <a:gd name="G0" fmla="+- 1017 0 0"/>
              <a:gd name="G1" fmla="+- 10879286 0 0"/>
              <a:gd name="G2" fmla="+- 0 0 10879286"/>
              <a:gd name="T0" fmla="*/ 0 256 1"/>
              <a:gd name="T1" fmla="*/ 180 256 1"/>
              <a:gd name="G3" fmla="+- 10879286 T0 T1"/>
              <a:gd name="T2" fmla="*/ 0 256 1"/>
              <a:gd name="T3" fmla="*/ 90 256 1"/>
              <a:gd name="G4" fmla="+- 10879286 T2 T3"/>
              <a:gd name="G5" fmla="*/ G4 2 1"/>
              <a:gd name="T4" fmla="*/ 90 256 1"/>
              <a:gd name="T5" fmla="*/ 0 256 1"/>
              <a:gd name="G6" fmla="+- 10879286 T4 T5"/>
              <a:gd name="G7" fmla="*/ G6 2 1"/>
              <a:gd name="G8" fmla="abs 10879286"/>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17"/>
              <a:gd name="G18" fmla="*/ 1017 1 2"/>
              <a:gd name="G19" fmla="+- G18 5400 0"/>
              <a:gd name="G20" fmla="cos G19 10879286"/>
              <a:gd name="G21" fmla="sin G19 10879286"/>
              <a:gd name="G22" fmla="+- G20 10800 0"/>
              <a:gd name="G23" fmla="+- G21 10800 0"/>
              <a:gd name="G24" fmla="+- 10800 0 G20"/>
              <a:gd name="G25" fmla="+- 1017 10800 0"/>
              <a:gd name="G26" fmla="?: G9 G17 G25"/>
              <a:gd name="G27" fmla="?: G9 0 21600"/>
              <a:gd name="G28" fmla="cos 10800 10879286"/>
              <a:gd name="G29" fmla="sin 10800 10879286"/>
              <a:gd name="G30" fmla="sin 1017 10879286"/>
              <a:gd name="G31" fmla="+- G28 10800 0"/>
              <a:gd name="G32" fmla="+- G29 10800 0"/>
              <a:gd name="G33" fmla="+- G30 10800 0"/>
              <a:gd name="G34" fmla="?: G4 0 G31"/>
              <a:gd name="G35" fmla="?: 10879286 G34 0"/>
              <a:gd name="G36" fmla="?: G6 G35 G31"/>
              <a:gd name="G37" fmla="+- 21600 0 G36"/>
              <a:gd name="G38" fmla="?: G4 0 G33"/>
              <a:gd name="G39" fmla="?: 10879286 G38 G32"/>
              <a:gd name="G40" fmla="?: G6 G39 0"/>
              <a:gd name="G41" fmla="?: G4 G32 21600"/>
              <a:gd name="G42" fmla="?: G6 G41 G33"/>
              <a:gd name="T12" fmla="*/ 10800 w 21600"/>
              <a:gd name="T13" fmla="*/ 0 h 21600"/>
              <a:gd name="T14" fmla="*/ 5066 w 21600"/>
              <a:gd name="T15" fmla="*/ 12229 h 21600"/>
              <a:gd name="T16" fmla="*/ 10800 w 21600"/>
              <a:gd name="T17" fmla="*/ 9783 h 21600"/>
              <a:gd name="T18" fmla="*/ 16534 w 21600"/>
              <a:gd name="T19" fmla="*/ 12229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9813" y="11045"/>
                </a:moveTo>
                <a:cubicBezTo>
                  <a:pt x="9793" y="10965"/>
                  <a:pt x="9783" y="10882"/>
                  <a:pt x="9783" y="10800"/>
                </a:cubicBezTo>
                <a:cubicBezTo>
                  <a:pt x="9783" y="10238"/>
                  <a:pt x="10238" y="9783"/>
                  <a:pt x="10800" y="9783"/>
                </a:cubicBezTo>
                <a:cubicBezTo>
                  <a:pt x="11361" y="9783"/>
                  <a:pt x="11817" y="10238"/>
                  <a:pt x="11817" y="10800"/>
                </a:cubicBezTo>
                <a:cubicBezTo>
                  <a:pt x="11817" y="10882"/>
                  <a:pt x="11806" y="10965"/>
                  <a:pt x="11786" y="11045"/>
                </a:cubicBezTo>
                <a:lnTo>
                  <a:pt x="21279" y="13411"/>
                </a:lnTo>
                <a:cubicBezTo>
                  <a:pt x="21492" y="12557"/>
                  <a:pt x="21600" y="11680"/>
                  <a:pt x="21600" y="10800"/>
                </a:cubicBezTo>
                <a:cubicBezTo>
                  <a:pt x="21600" y="4835"/>
                  <a:pt x="16764" y="0"/>
                  <a:pt x="10800" y="0"/>
                </a:cubicBezTo>
                <a:cubicBezTo>
                  <a:pt x="4835" y="0"/>
                  <a:pt x="0" y="4835"/>
                  <a:pt x="0" y="10800"/>
                </a:cubicBezTo>
                <a:cubicBezTo>
                  <a:pt x="-1" y="11680"/>
                  <a:pt x="107" y="12557"/>
                  <a:pt x="320" y="13411"/>
                </a:cubicBezTo>
                <a:close/>
              </a:path>
            </a:pathLst>
          </a:custGeom>
          <a:solidFill>
            <a:schemeClr val="hlink">
              <a:alpha val="25000"/>
            </a:schemeClr>
          </a:solidFill>
          <a:ln>
            <a:noFill/>
          </a:ln>
          <a:effectLst/>
          <a:extLs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 name="TextBox 1"/>
          <p:cNvSpPr txBox="1"/>
          <p:nvPr/>
        </p:nvSpPr>
        <p:spPr>
          <a:xfrm>
            <a:off x="4341245" y="685800"/>
            <a:ext cx="3341235" cy="707886"/>
          </a:xfrm>
          <a:prstGeom prst="rect">
            <a:avLst/>
          </a:prstGeom>
          <a:noFill/>
        </p:spPr>
        <p:txBody>
          <a:bodyPr wrap="square" rtlCol="0">
            <a:spAutoFit/>
          </a:bodyPr>
          <a:lstStyle/>
          <a:p>
            <a:r>
              <a:rPr lang="en-US" altLang="en-US" sz="2000" dirty="0">
                <a:solidFill>
                  <a:schemeClr val="accent5">
                    <a:lumMod val="50000"/>
                  </a:schemeClr>
                </a:solidFill>
              </a:rPr>
              <a:t>Primary Batt: 2000 km</a:t>
            </a:r>
          </a:p>
          <a:p>
            <a:r>
              <a:rPr lang="en-US" sz="2000" dirty="0">
                <a:solidFill>
                  <a:schemeClr val="accent5">
                    <a:lumMod val="50000"/>
                  </a:schemeClr>
                </a:solidFill>
              </a:rPr>
              <a:t>Rechargeable: 1000 km</a:t>
            </a:r>
          </a:p>
        </p:txBody>
      </p:sp>
    </p:spTree>
    <p:extLst>
      <p:ext uri="{BB962C8B-B14F-4D97-AF65-F5344CB8AC3E}">
        <p14:creationId xmlns:p14="http://schemas.microsoft.com/office/powerpoint/2010/main" val="245613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C:\Users\hobson.SHORE\Desktop\Tethys Offshore run with EEZ.jpg"/>
          <p:cNvPicPr>
            <a:picLocks noChangeAspect="1" noChangeArrowheads="1"/>
          </p:cNvPicPr>
          <p:nvPr/>
        </p:nvPicPr>
        <p:blipFill>
          <a:blip r:embed="rId3" cstate="print"/>
          <a:srcRect/>
          <a:stretch>
            <a:fillRect/>
          </a:stretch>
        </p:blipFill>
        <p:spPr bwMode="auto">
          <a:xfrm>
            <a:off x="1531622" y="1524000"/>
            <a:ext cx="9136379" cy="5334000"/>
          </a:xfrm>
          <a:prstGeom prst="rect">
            <a:avLst/>
          </a:prstGeom>
          <a:noFill/>
        </p:spPr>
      </p:pic>
      <p:cxnSp>
        <p:nvCxnSpPr>
          <p:cNvPr id="6" name="Straight Arrow Connector 5"/>
          <p:cNvCxnSpPr/>
          <p:nvPr/>
        </p:nvCxnSpPr>
        <p:spPr>
          <a:xfrm flipH="1">
            <a:off x="3505200" y="2971800"/>
            <a:ext cx="609600" cy="83820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581400" y="2590800"/>
            <a:ext cx="3200400" cy="369332"/>
          </a:xfrm>
          <a:prstGeom prst="rect">
            <a:avLst/>
          </a:prstGeom>
          <a:noFill/>
        </p:spPr>
        <p:txBody>
          <a:bodyPr wrap="square" rtlCol="0">
            <a:spAutoFit/>
          </a:bodyPr>
          <a:lstStyle/>
          <a:p>
            <a:r>
              <a:rPr lang="en-US" dirty="0">
                <a:solidFill>
                  <a:schemeClr val="bg1"/>
                </a:solidFill>
              </a:rPr>
              <a:t>200 MILE U.S. EEZ BOUNDARY</a:t>
            </a:r>
          </a:p>
        </p:txBody>
      </p:sp>
      <p:cxnSp>
        <p:nvCxnSpPr>
          <p:cNvPr id="8" name="Straight Arrow Connector 7"/>
          <p:cNvCxnSpPr/>
          <p:nvPr/>
        </p:nvCxnSpPr>
        <p:spPr>
          <a:xfrm>
            <a:off x="6934200" y="3886200"/>
            <a:ext cx="381000" cy="38100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438400" y="304800"/>
            <a:ext cx="8229600" cy="1107996"/>
          </a:xfrm>
          <a:prstGeom prst="rect">
            <a:avLst/>
          </a:prstGeom>
          <a:noFill/>
        </p:spPr>
        <p:txBody>
          <a:bodyPr wrap="square" rtlCol="0">
            <a:spAutoFit/>
          </a:bodyPr>
          <a:lstStyle/>
          <a:p>
            <a:r>
              <a:rPr lang="en-US" sz="2800" dirty="0">
                <a:solidFill>
                  <a:schemeClr val="bg1"/>
                </a:solidFill>
              </a:rPr>
              <a:t>Tethys AUV  Offshore Run,  September 2010</a:t>
            </a:r>
          </a:p>
          <a:p>
            <a:pPr lvl="1">
              <a:buFont typeface="Arial" pitchFamily="34" charset="0"/>
              <a:buChar char="•"/>
            </a:pPr>
            <a:r>
              <a:rPr lang="en-US" sz="2000" dirty="0">
                <a:solidFill>
                  <a:schemeClr val="bg1"/>
                </a:solidFill>
              </a:rPr>
              <a:t> 24 days, &gt;1800 km, 500 km offshore, Three different missions</a:t>
            </a:r>
          </a:p>
          <a:p>
            <a:pPr lvl="2"/>
            <a:r>
              <a:rPr lang="en-US" dirty="0">
                <a:solidFill>
                  <a:schemeClr val="bg1"/>
                </a:solidFill>
              </a:rPr>
              <a:t> </a:t>
            </a:r>
          </a:p>
        </p:txBody>
      </p:sp>
      <p:pic>
        <p:nvPicPr>
          <p:cNvPr id="12" name="Picture 11" descr="AUV_2468.jpg"/>
          <p:cNvPicPr>
            <a:picLocks noChangeAspect="1"/>
          </p:cNvPicPr>
          <p:nvPr/>
        </p:nvPicPr>
        <p:blipFill>
          <a:blip r:embed="rId4" cstate="print"/>
          <a:stretch>
            <a:fillRect/>
          </a:stretch>
        </p:blipFill>
        <p:spPr>
          <a:xfrm>
            <a:off x="7703950" y="4885682"/>
            <a:ext cx="2964051" cy="1972319"/>
          </a:xfrm>
          <a:prstGeom prst="rect">
            <a:avLst/>
          </a:prstGeom>
        </p:spPr>
      </p:pic>
      <p:cxnSp>
        <p:nvCxnSpPr>
          <p:cNvPr id="15" name="Straight Arrow Connector 14"/>
          <p:cNvCxnSpPr/>
          <p:nvPr/>
        </p:nvCxnSpPr>
        <p:spPr>
          <a:xfrm flipH="1" flipV="1">
            <a:off x="8398228" y="5715000"/>
            <a:ext cx="517173" cy="68580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458200" y="6324600"/>
            <a:ext cx="1760418" cy="369332"/>
          </a:xfrm>
          <a:prstGeom prst="rect">
            <a:avLst/>
          </a:prstGeom>
          <a:noFill/>
        </p:spPr>
        <p:txBody>
          <a:bodyPr wrap="none" rtlCol="0">
            <a:spAutoFit/>
          </a:bodyPr>
          <a:lstStyle/>
          <a:p>
            <a:r>
              <a:rPr lang="en-US" b="1" dirty="0"/>
              <a:t>Goose Barnacles</a:t>
            </a:r>
          </a:p>
        </p:txBody>
      </p:sp>
      <p:sp>
        <p:nvSpPr>
          <p:cNvPr id="22" name="TextBox 21"/>
          <p:cNvSpPr txBox="1"/>
          <p:nvPr/>
        </p:nvSpPr>
        <p:spPr>
          <a:xfrm>
            <a:off x="2971801" y="6248400"/>
            <a:ext cx="3515001" cy="369332"/>
          </a:xfrm>
          <a:prstGeom prst="rect">
            <a:avLst/>
          </a:prstGeom>
          <a:noFill/>
        </p:spPr>
        <p:txBody>
          <a:bodyPr wrap="none" rtlCol="0">
            <a:spAutoFit/>
          </a:bodyPr>
          <a:lstStyle/>
          <a:p>
            <a:r>
              <a:rPr lang="en-US" dirty="0">
                <a:solidFill>
                  <a:schemeClr val="bg1"/>
                </a:solidFill>
              </a:rPr>
              <a:t>500 km offshore on </a:t>
            </a:r>
            <a:r>
              <a:rPr lang="en-US" dirty="0" err="1">
                <a:solidFill>
                  <a:schemeClr val="bg1"/>
                </a:solidFill>
              </a:rPr>
              <a:t>CalCOFI</a:t>
            </a:r>
            <a:r>
              <a:rPr lang="en-US" dirty="0">
                <a:solidFill>
                  <a:schemeClr val="bg1"/>
                </a:solidFill>
              </a:rPr>
              <a:t> Line 69</a:t>
            </a:r>
            <a:endParaRPr lang="en-US" dirty="0"/>
          </a:p>
        </p:txBody>
      </p:sp>
      <p:sp>
        <p:nvSpPr>
          <p:cNvPr id="23" name="Rectangle 22"/>
          <p:cNvSpPr/>
          <p:nvPr/>
        </p:nvSpPr>
        <p:spPr>
          <a:xfrm>
            <a:off x="5486401" y="3505200"/>
            <a:ext cx="2383281" cy="369332"/>
          </a:xfrm>
          <a:prstGeom prst="rect">
            <a:avLst/>
          </a:prstGeom>
        </p:spPr>
        <p:txBody>
          <a:bodyPr wrap="none">
            <a:spAutoFit/>
          </a:bodyPr>
          <a:lstStyle/>
          <a:p>
            <a:r>
              <a:rPr lang="en-US" dirty="0">
                <a:solidFill>
                  <a:schemeClr val="bg1"/>
                </a:solidFill>
              </a:rPr>
              <a:t>CANON Drifter Tracking</a:t>
            </a:r>
            <a:endParaRPr lang="en-US" dirty="0"/>
          </a:p>
        </p:txBody>
      </p:sp>
      <p:sp>
        <p:nvSpPr>
          <p:cNvPr id="24" name="Rectangle 23"/>
          <p:cNvSpPr/>
          <p:nvPr/>
        </p:nvSpPr>
        <p:spPr>
          <a:xfrm>
            <a:off x="6248400" y="1828801"/>
            <a:ext cx="4572000" cy="646331"/>
          </a:xfrm>
          <a:prstGeom prst="rect">
            <a:avLst/>
          </a:prstGeom>
        </p:spPr>
        <p:txBody>
          <a:bodyPr>
            <a:spAutoFit/>
          </a:bodyPr>
          <a:lstStyle/>
          <a:p>
            <a:pPr lvl="2"/>
            <a:r>
              <a:rPr lang="en-US" dirty="0">
                <a:solidFill>
                  <a:schemeClr val="bg1"/>
                </a:solidFill>
              </a:rPr>
              <a:t>Bottom Boundary Layer Experiment  (NPS/MLML Collaboration)</a:t>
            </a:r>
          </a:p>
        </p:txBody>
      </p:sp>
      <p:cxnSp>
        <p:nvCxnSpPr>
          <p:cNvPr id="28" name="Straight Arrow Connector 27"/>
          <p:cNvCxnSpPr>
            <a:stCxn id="22" idx="1"/>
          </p:cNvCxnSpPr>
          <p:nvPr/>
        </p:nvCxnSpPr>
        <p:spPr>
          <a:xfrm flipV="1">
            <a:off x="2971800" y="6019800"/>
            <a:ext cx="0" cy="413266"/>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9372600" y="2514600"/>
            <a:ext cx="152400" cy="121920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84d21ca7-6d41-4aa4-987e-82caa1bc582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A3155E07676143A870FF316D2BDF97" ma:contentTypeVersion="15" ma:contentTypeDescription="Create a new document." ma:contentTypeScope="" ma:versionID="e2ac9fe60cfd7eb6a65db7b006f8030f">
  <xsd:schema xmlns:xsd="http://www.w3.org/2001/XMLSchema" xmlns:xs="http://www.w3.org/2001/XMLSchema" xmlns:p="http://schemas.microsoft.com/office/2006/metadata/properties" xmlns:ns3="aabbfae2-c464-470c-9f95-1dc492871860" xmlns:ns4="84d21ca7-6d41-4aa4-987e-82caa1bc5823" targetNamespace="http://schemas.microsoft.com/office/2006/metadata/properties" ma:root="true" ma:fieldsID="e0ff17ae2faab7134b82afd0bcd4ca62" ns3:_="" ns4:_="">
    <xsd:import namespace="aabbfae2-c464-470c-9f95-1dc492871860"/>
    <xsd:import namespace="84d21ca7-6d41-4aa4-987e-82caa1bc582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SearchProperties" minOccurs="0"/>
                <xsd:element ref="ns4:_activity" minOccurs="0"/>
                <xsd:element ref="ns4:MediaServiceDateTaken" minOccurs="0"/>
                <xsd:element ref="ns4:MediaServiceSystemTags" minOccurs="0"/>
                <xsd:element ref="ns4:MediaServiceOCR" minOccurs="0"/>
                <xsd:element ref="ns4:MediaServiceGenerationTime" minOccurs="0"/>
                <xsd:element ref="ns4:MediaServiceEventHashCode"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bbfae2-c464-470c-9f95-1dc49287186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d21ca7-6d41-4aa4-987e-82caa1bc582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_activity" ma:index="16" nillable="true" ma:displayName="_activity" ma:hidden="true" ma:internalName="_activity">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F1538D-908C-442D-9D22-6B179DDE0BF5}">
  <ds:schemaRefs>
    <ds:schemaRef ds:uri="http://schemas.microsoft.com/sharepoint/v3/contenttype/forms"/>
  </ds:schemaRefs>
</ds:datastoreItem>
</file>

<file path=customXml/itemProps2.xml><?xml version="1.0" encoding="utf-8"?>
<ds:datastoreItem xmlns:ds="http://schemas.openxmlformats.org/officeDocument/2006/customXml" ds:itemID="{D5683C8D-2199-40D7-8D64-CC7DF0FC7301}">
  <ds:schemaRefs>
    <ds:schemaRef ds:uri="http://purl.org/dc/terms/"/>
    <ds:schemaRef ds:uri="http://www.w3.org/XML/1998/namespace"/>
    <ds:schemaRef ds:uri="http://schemas.microsoft.com/office/2006/documentManagement/types"/>
    <ds:schemaRef ds:uri="http://schemas.microsoft.com/office/infopath/2007/PartnerControls"/>
    <ds:schemaRef ds:uri="http://purl.org/dc/dcmitype/"/>
    <ds:schemaRef ds:uri="84d21ca7-6d41-4aa4-987e-82caa1bc5823"/>
    <ds:schemaRef ds:uri="http://schemas.openxmlformats.org/package/2006/metadata/core-properties"/>
    <ds:schemaRef ds:uri="aabbfae2-c464-470c-9f95-1dc492871860"/>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05A5F756-A402-4B85-8812-93311D83D4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bbfae2-c464-470c-9f95-1dc492871860"/>
    <ds:schemaRef ds:uri="84d21ca7-6d41-4aa4-987e-82caa1bc58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96344</TotalTime>
  <Words>1233</Words>
  <Application>Microsoft Office PowerPoint</Application>
  <PresentationFormat>Widescreen</PresentationFormat>
  <Paragraphs>210</Paragraphs>
  <Slides>18</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Arial Black</vt:lpstr>
      <vt:lpstr>Calibri</vt:lpstr>
      <vt:lpstr>Times New Roman</vt:lpstr>
      <vt:lpstr>Custom Design</vt:lpstr>
      <vt:lpstr>Mobile Pelagic Observing System </vt:lpstr>
      <vt:lpstr>Available Options:</vt:lpstr>
      <vt:lpstr>Available Options:</vt:lpstr>
      <vt:lpstr>LRAUV - Key Characteristics</vt:lpstr>
      <vt:lpstr>Core Vehicle Features</vt:lpstr>
      <vt:lpstr>LRAUV Core Sensors Always take the vital signs of the ocean</vt:lpstr>
      <vt:lpstr>Operational LRAUV Payloads</vt:lpstr>
      <vt:lpstr> Operational Range:</vt:lpstr>
      <vt:lpstr>PowerPoint Presentation</vt:lpstr>
      <vt:lpstr>TethysDash System LRAUV Command and Control Interface</vt:lpstr>
      <vt:lpstr>Open Architecture Easy 3rd Party Integration</vt:lpstr>
      <vt:lpstr>Vehicle Simulator Desktop Development</vt:lpstr>
      <vt:lpstr>MBARI LRAUV  Now Available from Saab</vt:lpstr>
      <vt:lpstr>Sometimes Even Long Range,  Isn’t Long Enough</vt:lpstr>
      <vt:lpstr>Summary MBARI’s LRAUV is:</vt:lpstr>
      <vt:lpstr>Wasn’t easy pushing vehicles offshore to clock 60,000 hours</vt:lpstr>
      <vt:lpstr>Some things are beyond our Control!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Brett Hobson</cp:lastModifiedBy>
  <cp:revision>302</cp:revision>
  <dcterms:created xsi:type="dcterms:W3CDTF">2019-06-11T22:34:43Z</dcterms:created>
  <dcterms:modified xsi:type="dcterms:W3CDTF">2026-01-27T07:56:57Z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0x010100FEA3155E07676143A870FF316D2BDF97</vt:lpwstr>
  </property>
</Properties>
</file>