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580" r:id="rId3"/>
    <p:sldId id="581" r:id="rId4"/>
    <p:sldId id="1152" r:id="rId5"/>
    <p:sldId id="1153" r:id="rId6"/>
    <p:sldId id="1157" r:id="rId7"/>
    <p:sldId id="1159" r:id="rId8"/>
    <p:sldId id="1160" r:id="rId9"/>
    <p:sldId id="1158" r:id="rId10"/>
    <p:sldId id="1155" r:id="rId11"/>
    <p:sldId id="1156" r:id="rId12"/>
    <p:sldId id="1154"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009"/>
    <a:srgbClr val="2F5597"/>
    <a:srgbClr val="203864"/>
    <a:srgbClr val="111E35"/>
    <a:srgbClr val="4472C4"/>
    <a:srgbClr val="182B4C"/>
    <a:srgbClr val="F5F2BD"/>
    <a:srgbClr val="F2F2F2"/>
    <a:srgbClr val="FF9900"/>
    <a:srgbClr val="8F96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07" autoAdjust="0"/>
    <p:restoredTop sz="65275" autoAdjust="0"/>
  </p:normalViewPr>
  <p:slideViewPr>
    <p:cSldViewPr snapToGrid="0">
      <p:cViewPr varScale="1">
        <p:scale>
          <a:sx n="98" d="100"/>
          <a:sy n="98" d="100"/>
        </p:scale>
        <p:origin x="105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0AE68B-80BD-478E-BD59-73AF4FAEF6C5}" type="datetimeFigureOut">
              <a:rPr lang="en-US" smtClean="0"/>
              <a:t>1/26/2026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1E174C-F545-4F8B-A22F-445B84B45098}" type="slidenum">
              <a:rPr lang="en-US" smtClean="0"/>
              <a:t>‹#›</a:t>
            </a:fld>
            <a:endParaRPr lang="en-US"/>
          </a:p>
        </p:txBody>
      </p:sp>
    </p:spTree>
    <p:extLst>
      <p:ext uri="{BB962C8B-B14F-4D97-AF65-F5344CB8AC3E}">
        <p14:creationId xmlns:p14="http://schemas.microsoft.com/office/powerpoint/2010/main" val="2056101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My Name is Paul Roberts and I’m an electrical engineer at MBARI, I’ve been here for just over 5 years.</a:t>
            </a:r>
          </a:p>
          <a:p>
            <a:endParaRPr lang="en-US" dirty="0"/>
          </a:p>
          <a:p>
            <a:r>
              <a:rPr lang="en-US" dirty="0"/>
              <a:t>Today I’ll give an overview of imaging systems in production and development at MBARI</a:t>
            </a:r>
          </a:p>
        </p:txBody>
      </p:sp>
      <p:sp>
        <p:nvSpPr>
          <p:cNvPr id="4" name="Slide Number Placeholder 3"/>
          <p:cNvSpPr>
            <a:spLocks noGrp="1"/>
          </p:cNvSpPr>
          <p:nvPr>
            <p:ph type="sldNum" sz="quarter" idx="5"/>
          </p:nvPr>
        </p:nvSpPr>
        <p:spPr/>
        <p:txBody>
          <a:bodyPr/>
          <a:lstStyle/>
          <a:p>
            <a:fld id="{C01E174C-F545-4F8B-A22F-445B84B45098}" type="slidenum">
              <a:rPr lang="en-US" smtClean="0"/>
              <a:t>1</a:t>
            </a:fld>
            <a:endParaRPr lang="en-US"/>
          </a:p>
        </p:txBody>
      </p:sp>
    </p:spTree>
    <p:extLst>
      <p:ext uri="{BB962C8B-B14F-4D97-AF65-F5344CB8AC3E}">
        <p14:creationId xmlns:p14="http://schemas.microsoft.com/office/powerpoint/2010/main" val="3387396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Motivation:</a:t>
            </a:r>
          </a:p>
          <a:p>
            <a:endParaRPr lang="en-US" dirty="0"/>
          </a:p>
          <a:p>
            <a:r>
              <a:rPr lang="en-US" dirty="0"/>
              <a:t>Zooming out to the satellite view of the Monterey bay, when thinking how to explore and protect the ocean, these are some of the fundamental biological oceanography questions that we aim to answer</a:t>
            </a:r>
          </a:p>
          <a:p>
            <a:endParaRPr lang="en-US" dirty="0"/>
          </a:p>
          <a:p>
            <a:r>
              <a:rPr lang="en-US" dirty="0"/>
              <a:t>While these questions are easy to state, they are exceptionally difficult to answer in the ocean…</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01E174C-F545-4F8B-A22F-445B84B45098}" type="slidenum">
              <a:rPr lang="en-US" smtClean="0"/>
              <a:t>2</a:t>
            </a:fld>
            <a:endParaRPr lang="en-US"/>
          </a:p>
        </p:txBody>
      </p:sp>
    </p:spTree>
    <p:extLst>
      <p:ext uri="{BB962C8B-B14F-4D97-AF65-F5344CB8AC3E}">
        <p14:creationId xmlns:p14="http://schemas.microsoft.com/office/powerpoint/2010/main" val="2006502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are they so difficult to answer?</a:t>
            </a:r>
          </a:p>
          <a:p>
            <a:endParaRPr lang="en-US" dirty="0"/>
          </a:p>
          <a:p>
            <a:r>
              <a:rPr lang="en-US" dirty="0"/>
              <a:t>The ocean is a complex volume of fluid with a vast assortment of organisms that span nearly 9 orders of magnitude in size. </a:t>
            </a:r>
          </a:p>
          <a:p>
            <a:endParaRPr lang="en-US" dirty="0"/>
          </a:p>
          <a:p>
            <a:r>
              <a:rPr lang="en-US" dirty="0"/>
              <a:t>On the bottom right, we have the micron sized phytoplankton, protists, and bacteria</a:t>
            </a:r>
          </a:p>
          <a:p>
            <a:r>
              <a:rPr lang="en-US" dirty="0"/>
              <a:t>Moving to the left we have the zooplankton grazers like krill and copepods that feed on phytoplankton and other zooplankton </a:t>
            </a:r>
          </a:p>
          <a:p>
            <a:r>
              <a:rPr lang="en-US" dirty="0"/>
              <a:t>And on the left we have the large fish and mammals that feed on the zooplankton and other top predators</a:t>
            </a:r>
          </a:p>
          <a:p>
            <a:endParaRPr lang="en-US" dirty="0"/>
          </a:p>
          <a:p>
            <a:r>
              <a:rPr lang="en-US" dirty="0"/>
              <a:t>Despite this vast range is sizes, many of these organisms directly depend on and interact with each other. This makes it necessary to broaden our questions and samples to cover this immense range of space and time scales</a:t>
            </a:r>
          </a:p>
        </p:txBody>
      </p:sp>
      <p:sp>
        <p:nvSpPr>
          <p:cNvPr id="4" name="Slide Number Placeholder 3"/>
          <p:cNvSpPr>
            <a:spLocks noGrp="1"/>
          </p:cNvSpPr>
          <p:nvPr>
            <p:ph type="sldNum" sz="quarter" idx="5"/>
          </p:nvPr>
        </p:nvSpPr>
        <p:spPr/>
        <p:txBody>
          <a:bodyPr/>
          <a:lstStyle/>
          <a:p>
            <a:fld id="{C01E174C-F545-4F8B-A22F-445B84B45098}" type="slidenum">
              <a:rPr lang="en-US" smtClean="0"/>
              <a:t>3</a:t>
            </a:fld>
            <a:endParaRPr lang="en-US"/>
          </a:p>
        </p:txBody>
      </p:sp>
    </p:spTree>
    <p:extLst>
      <p:ext uri="{BB962C8B-B14F-4D97-AF65-F5344CB8AC3E}">
        <p14:creationId xmlns:p14="http://schemas.microsoft.com/office/powerpoint/2010/main" val="3100612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are they so difficult to answer?</a:t>
            </a:r>
          </a:p>
          <a:p>
            <a:endParaRPr lang="en-US" dirty="0"/>
          </a:p>
          <a:p>
            <a:r>
              <a:rPr lang="en-US" dirty="0"/>
              <a:t>The ocean is a complex volume of fluid with a vast assortment of organisms that span nearly 9 orders of magnitude in size. </a:t>
            </a:r>
          </a:p>
          <a:p>
            <a:endParaRPr lang="en-US" dirty="0"/>
          </a:p>
          <a:p>
            <a:r>
              <a:rPr lang="en-US" dirty="0"/>
              <a:t>On the bottom right, we have the micron sized phytoplankton, protists, and bacteria</a:t>
            </a:r>
          </a:p>
          <a:p>
            <a:r>
              <a:rPr lang="en-US" dirty="0"/>
              <a:t>Moving to the left we have the zooplankton grazers like krill and copepods that feed on phytoplankton and other zooplankton </a:t>
            </a:r>
          </a:p>
          <a:p>
            <a:r>
              <a:rPr lang="en-US" dirty="0"/>
              <a:t>And on the left we have the large fish and mammals that feed on the zooplankton and other top predators</a:t>
            </a:r>
          </a:p>
          <a:p>
            <a:endParaRPr lang="en-US" dirty="0"/>
          </a:p>
          <a:p>
            <a:r>
              <a:rPr lang="en-US" dirty="0"/>
              <a:t>Despite this vast range is sizes, many of these organisms directly depend on and interact with each other. This makes it necessary to broaden our questions and samples to cover this immense range of space and time scales</a:t>
            </a:r>
          </a:p>
        </p:txBody>
      </p:sp>
      <p:sp>
        <p:nvSpPr>
          <p:cNvPr id="4" name="Slide Number Placeholder 3"/>
          <p:cNvSpPr>
            <a:spLocks noGrp="1"/>
          </p:cNvSpPr>
          <p:nvPr>
            <p:ph type="sldNum" sz="quarter" idx="5"/>
          </p:nvPr>
        </p:nvSpPr>
        <p:spPr/>
        <p:txBody>
          <a:bodyPr/>
          <a:lstStyle/>
          <a:p>
            <a:fld id="{C01E174C-F545-4F8B-A22F-445B84B45098}" type="slidenum">
              <a:rPr lang="en-US" smtClean="0"/>
              <a:t>4</a:t>
            </a:fld>
            <a:endParaRPr lang="en-US"/>
          </a:p>
        </p:txBody>
      </p:sp>
    </p:spTree>
    <p:extLst>
      <p:ext uri="{BB962C8B-B14F-4D97-AF65-F5344CB8AC3E}">
        <p14:creationId xmlns:p14="http://schemas.microsoft.com/office/powerpoint/2010/main" val="5732625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are they so difficult to answer?</a:t>
            </a:r>
          </a:p>
          <a:p>
            <a:endParaRPr lang="en-US" dirty="0"/>
          </a:p>
          <a:p>
            <a:r>
              <a:rPr lang="en-US" dirty="0"/>
              <a:t>The ocean is a complex volume of fluid with a vast assortment of organisms that span nearly 9 orders of magnitude in size. </a:t>
            </a:r>
          </a:p>
          <a:p>
            <a:endParaRPr lang="en-US" dirty="0"/>
          </a:p>
          <a:p>
            <a:r>
              <a:rPr lang="en-US" dirty="0"/>
              <a:t>On the bottom right, we have the micron sized phytoplankton, protists, and bacteria</a:t>
            </a:r>
          </a:p>
          <a:p>
            <a:r>
              <a:rPr lang="en-US" dirty="0"/>
              <a:t>Moving to the left we have the zooplankton grazers like krill and copepods that feed on phytoplankton and other zooplankton </a:t>
            </a:r>
          </a:p>
          <a:p>
            <a:r>
              <a:rPr lang="en-US" dirty="0"/>
              <a:t>And on the left we have the large fish and mammals that feed on the zooplankton and other top predators</a:t>
            </a:r>
          </a:p>
          <a:p>
            <a:endParaRPr lang="en-US" dirty="0"/>
          </a:p>
          <a:p>
            <a:r>
              <a:rPr lang="en-US" dirty="0"/>
              <a:t>Despite this vast range is sizes, many of these organisms directly depend on and interact with each other. This makes it necessary to broaden our questions and samples to cover this immense range of space and time scales</a:t>
            </a:r>
          </a:p>
        </p:txBody>
      </p:sp>
      <p:sp>
        <p:nvSpPr>
          <p:cNvPr id="4" name="Slide Number Placeholder 3"/>
          <p:cNvSpPr>
            <a:spLocks noGrp="1"/>
          </p:cNvSpPr>
          <p:nvPr>
            <p:ph type="sldNum" sz="quarter" idx="5"/>
          </p:nvPr>
        </p:nvSpPr>
        <p:spPr/>
        <p:txBody>
          <a:bodyPr/>
          <a:lstStyle/>
          <a:p>
            <a:fld id="{C01E174C-F545-4F8B-A22F-445B84B45098}" type="slidenum">
              <a:rPr lang="en-US" smtClean="0"/>
              <a:t>5</a:t>
            </a:fld>
            <a:endParaRPr lang="en-US"/>
          </a:p>
        </p:txBody>
      </p:sp>
    </p:spTree>
    <p:extLst>
      <p:ext uri="{BB962C8B-B14F-4D97-AF65-F5344CB8AC3E}">
        <p14:creationId xmlns:p14="http://schemas.microsoft.com/office/powerpoint/2010/main" val="3859407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1E174C-F545-4F8B-A22F-445B84B45098}" type="slidenum">
              <a:rPr lang="en-US" smtClean="0"/>
              <a:t>6</a:t>
            </a:fld>
            <a:endParaRPr lang="en-US"/>
          </a:p>
        </p:txBody>
      </p:sp>
    </p:spTree>
    <p:extLst>
      <p:ext uri="{BB962C8B-B14F-4D97-AF65-F5344CB8AC3E}">
        <p14:creationId xmlns:p14="http://schemas.microsoft.com/office/powerpoint/2010/main" val="18109103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1E174C-F545-4F8B-A22F-445B84B45098}" type="slidenum">
              <a:rPr lang="en-US" smtClean="0"/>
              <a:t>12</a:t>
            </a:fld>
            <a:endParaRPr lang="en-US"/>
          </a:p>
        </p:txBody>
      </p:sp>
    </p:spTree>
    <p:extLst>
      <p:ext uri="{BB962C8B-B14F-4D97-AF65-F5344CB8AC3E}">
        <p14:creationId xmlns:p14="http://schemas.microsoft.com/office/powerpoint/2010/main" val="29001532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AB43F-3D9C-401C-A49A-8B760468AD4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DB59E42-D6F9-4C01-A02D-33FE779CBF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0D0D2A2-9CE7-4799-8C81-D463558D993B}"/>
              </a:ext>
            </a:extLst>
          </p:cNvPr>
          <p:cNvSpPr>
            <a:spLocks noGrp="1"/>
          </p:cNvSpPr>
          <p:nvPr>
            <p:ph type="dt" sz="half" idx="10"/>
          </p:nvPr>
        </p:nvSpPr>
        <p:spPr/>
        <p:txBody>
          <a:bodyPr/>
          <a:lstStyle/>
          <a:p>
            <a:fld id="{CC1C7CC7-CF51-413A-A0D2-945913F22C54}" type="datetimeFigureOut">
              <a:rPr lang="en-US" smtClean="0"/>
              <a:t>1/26/2026</a:t>
            </a:fld>
            <a:endParaRPr lang="en-US"/>
          </a:p>
        </p:txBody>
      </p:sp>
      <p:sp>
        <p:nvSpPr>
          <p:cNvPr id="5" name="Footer Placeholder 4">
            <a:extLst>
              <a:ext uri="{FF2B5EF4-FFF2-40B4-BE49-F238E27FC236}">
                <a16:creationId xmlns:a16="http://schemas.microsoft.com/office/drawing/2014/main" id="{D2D6E13D-23B7-4AFD-A64D-5564E88D94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3F61BC-C5B5-46F8-828D-C77FD6291EF2}"/>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3395951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1D19A-2895-4252-87D8-6E0BB04CBC6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9F04952-B7B9-4278-B2B7-03F52AE732D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D89F64-8E51-4C2E-BB33-E2F2A1C4ACD9}"/>
              </a:ext>
            </a:extLst>
          </p:cNvPr>
          <p:cNvSpPr>
            <a:spLocks noGrp="1"/>
          </p:cNvSpPr>
          <p:nvPr>
            <p:ph type="dt" sz="half" idx="10"/>
          </p:nvPr>
        </p:nvSpPr>
        <p:spPr/>
        <p:txBody>
          <a:bodyPr/>
          <a:lstStyle/>
          <a:p>
            <a:fld id="{CC1C7CC7-CF51-413A-A0D2-945913F22C54}" type="datetimeFigureOut">
              <a:rPr lang="en-US" smtClean="0"/>
              <a:t>1/26/2026</a:t>
            </a:fld>
            <a:endParaRPr lang="en-US"/>
          </a:p>
        </p:txBody>
      </p:sp>
      <p:sp>
        <p:nvSpPr>
          <p:cNvPr id="5" name="Footer Placeholder 4">
            <a:extLst>
              <a:ext uri="{FF2B5EF4-FFF2-40B4-BE49-F238E27FC236}">
                <a16:creationId xmlns:a16="http://schemas.microsoft.com/office/drawing/2014/main" id="{E10E08D2-9F4C-41A8-815E-CD713DEC88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CD25BD-DD73-4FDC-8632-BBF5F94A1E61}"/>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1834173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61B3A2-472C-4AC1-9D2F-08897A0A226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C857E7C-E6C9-4BA4-B89E-D22E52269C1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E212CF-248F-4CA1-8122-4E809064A677}"/>
              </a:ext>
            </a:extLst>
          </p:cNvPr>
          <p:cNvSpPr>
            <a:spLocks noGrp="1"/>
          </p:cNvSpPr>
          <p:nvPr>
            <p:ph type="dt" sz="half" idx="10"/>
          </p:nvPr>
        </p:nvSpPr>
        <p:spPr/>
        <p:txBody>
          <a:bodyPr/>
          <a:lstStyle/>
          <a:p>
            <a:fld id="{CC1C7CC7-CF51-413A-A0D2-945913F22C54}" type="datetimeFigureOut">
              <a:rPr lang="en-US" smtClean="0"/>
              <a:t>1/26/2026</a:t>
            </a:fld>
            <a:endParaRPr lang="en-US"/>
          </a:p>
        </p:txBody>
      </p:sp>
      <p:sp>
        <p:nvSpPr>
          <p:cNvPr id="5" name="Footer Placeholder 4">
            <a:extLst>
              <a:ext uri="{FF2B5EF4-FFF2-40B4-BE49-F238E27FC236}">
                <a16:creationId xmlns:a16="http://schemas.microsoft.com/office/drawing/2014/main" id="{399492A4-97A3-4131-83D2-8A7ED5F72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A45A82-F86D-43F2-8543-C1417C322A8F}"/>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2565102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F4F31-DC53-427E-8FFE-220A042E59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25E823-1490-44FF-8755-2F356CCACAD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4D1B72-68A0-4FBC-A7E1-AE9CC91C8B3B}"/>
              </a:ext>
            </a:extLst>
          </p:cNvPr>
          <p:cNvSpPr>
            <a:spLocks noGrp="1"/>
          </p:cNvSpPr>
          <p:nvPr>
            <p:ph type="dt" sz="half" idx="10"/>
          </p:nvPr>
        </p:nvSpPr>
        <p:spPr/>
        <p:txBody>
          <a:bodyPr/>
          <a:lstStyle/>
          <a:p>
            <a:fld id="{CC1C7CC7-CF51-413A-A0D2-945913F22C54}" type="datetimeFigureOut">
              <a:rPr lang="en-US" smtClean="0"/>
              <a:t>1/26/2026</a:t>
            </a:fld>
            <a:endParaRPr lang="en-US"/>
          </a:p>
        </p:txBody>
      </p:sp>
      <p:sp>
        <p:nvSpPr>
          <p:cNvPr id="5" name="Footer Placeholder 4">
            <a:extLst>
              <a:ext uri="{FF2B5EF4-FFF2-40B4-BE49-F238E27FC236}">
                <a16:creationId xmlns:a16="http://schemas.microsoft.com/office/drawing/2014/main" id="{B1DE41A5-4D03-4D88-96ED-E26D8C09EE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31C27F-B3B6-4F12-97A0-F236E74144B4}"/>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4283240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D77A8-3965-48AB-9F6B-4DEE16006C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3C7D5A1-22FF-4098-8420-F66A42DEA5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23C028E-9DDF-4B75-A57D-FD4210047B22}"/>
              </a:ext>
            </a:extLst>
          </p:cNvPr>
          <p:cNvSpPr>
            <a:spLocks noGrp="1"/>
          </p:cNvSpPr>
          <p:nvPr>
            <p:ph type="dt" sz="half" idx="10"/>
          </p:nvPr>
        </p:nvSpPr>
        <p:spPr/>
        <p:txBody>
          <a:bodyPr/>
          <a:lstStyle/>
          <a:p>
            <a:fld id="{CC1C7CC7-CF51-413A-A0D2-945913F22C54}" type="datetimeFigureOut">
              <a:rPr lang="en-US" smtClean="0"/>
              <a:t>1/26/2026</a:t>
            </a:fld>
            <a:endParaRPr lang="en-US"/>
          </a:p>
        </p:txBody>
      </p:sp>
      <p:sp>
        <p:nvSpPr>
          <p:cNvPr id="5" name="Footer Placeholder 4">
            <a:extLst>
              <a:ext uri="{FF2B5EF4-FFF2-40B4-BE49-F238E27FC236}">
                <a16:creationId xmlns:a16="http://schemas.microsoft.com/office/drawing/2014/main" id="{1CD693B2-4C90-4936-964B-6EEF43D62F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824245-9D33-4CD5-A626-7CA9F76779E2}"/>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2807137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ADF64-28B9-4700-85C5-489C5700D5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7411C6A-D53E-4979-A957-6C633FBDDC9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41B855F-DA1A-4318-93A6-8F727B1BFE4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851B695-14EA-439D-8499-C2360476C4BB}"/>
              </a:ext>
            </a:extLst>
          </p:cNvPr>
          <p:cNvSpPr>
            <a:spLocks noGrp="1"/>
          </p:cNvSpPr>
          <p:nvPr>
            <p:ph type="dt" sz="half" idx="10"/>
          </p:nvPr>
        </p:nvSpPr>
        <p:spPr/>
        <p:txBody>
          <a:bodyPr/>
          <a:lstStyle/>
          <a:p>
            <a:fld id="{CC1C7CC7-CF51-413A-A0D2-945913F22C54}" type="datetimeFigureOut">
              <a:rPr lang="en-US" smtClean="0"/>
              <a:t>1/26/2026</a:t>
            </a:fld>
            <a:endParaRPr lang="en-US"/>
          </a:p>
        </p:txBody>
      </p:sp>
      <p:sp>
        <p:nvSpPr>
          <p:cNvPr id="6" name="Footer Placeholder 5">
            <a:extLst>
              <a:ext uri="{FF2B5EF4-FFF2-40B4-BE49-F238E27FC236}">
                <a16:creationId xmlns:a16="http://schemas.microsoft.com/office/drawing/2014/main" id="{93122792-2DB0-4A4E-80F6-EDC181EF2A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E112BB-C2FF-40DA-9A31-82E01F89DE41}"/>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3437657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6A4F4-A208-4634-B33C-807D58E0131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B801C7E-97A3-4886-B198-BFE63552E9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3B76D4C-92AE-4C60-BBC7-40AA1EAFEE5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EC9D97E-D071-48E8-806E-58BF214AA9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027D81A-D651-4D5F-B3BA-451A5DBDAC1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1E134DA-DD4E-42FD-9A72-5F41EC234326}"/>
              </a:ext>
            </a:extLst>
          </p:cNvPr>
          <p:cNvSpPr>
            <a:spLocks noGrp="1"/>
          </p:cNvSpPr>
          <p:nvPr>
            <p:ph type="dt" sz="half" idx="10"/>
          </p:nvPr>
        </p:nvSpPr>
        <p:spPr/>
        <p:txBody>
          <a:bodyPr/>
          <a:lstStyle/>
          <a:p>
            <a:fld id="{CC1C7CC7-CF51-413A-A0D2-945913F22C54}" type="datetimeFigureOut">
              <a:rPr lang="en-US" smtClean="0"/>
              <a:t>1/26/2026</a:t>
            </a:fld>
            <a:endParaRPr lang="en-US"/>
          </a:p>
        </p:txBody>
      </p:sp>
      <p:sp>
        <p:nvSpPr>
          <p:cNvPr id="8" name="Footer Placeholder 7">
            <a:extLst>
              <a:ext uri="{FF2B5EF4-FFF2-40B4-BE49-F238E27FC236}">
                <a16:creationId xmlns:a16="http://schemas.microsoft.com/office/drawing/2014/main" id="{C228E6B3-B8F9-4A91-85CE-1478367471D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8FF63D5-CF54-4C89-B5CE-07CBBEC04A30}"/>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2910471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81E9C-39C6-4053-828E-A5F210CB0F5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0F63B84-28AC-412C-A979-88CEBA0618FA}"/>
              </a:ext>
            </a:extLst>
          </p:cNvPr>
          <p:cNvSpPr>
            <a:spLocks noGrp="1"/>
          </p:cNvSpPr>
          <p:nvPr>
            <p:ph type="dt" sz="half" idx="10"/>
          </p:nvPr>
        </p:nvSpPr>
        <p:spPr/>
        <p:txBody>
          <a:bodyPr/>
          <a:lstStyle/>
          <a:p>
            <a:fld id="{CC1C7CC7-CF51-413A-A0D2-945913F22C54}" type="datetimeFigureOut">
              <a:rPr lang="en-US" smtClean="0"/>
              <a:t>1/26/2026</a:t>
            </a:fld>
            <a:endParaRPr lang="en-US"/>
          </a:p>
        </p:txBody>
      </p:sp>
      <p:sp>
        <p:nvSpPr>
          <p:cNvPr id="4" name="Footer Placeholder 3">
            <a:extLst>
              <a:ext uri="{FF2B5EF4-FFF2-40B4-BE49-F238E27FC236}">
                <a16:creationId xmlns:a16="http://schemas.microsoft.com/office/drawing/2014/main" id="{BC7C76C5-F1E7-4A89-B637-5F281E8059C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9D8BD01-CF2A-48DD-A198-EEA666EDA80C}"/>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687422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2AF47F-2981-4F49-99CF-C0F2641512AF}"/>
              </a:ext>
            </a:extLst>
          </p:cNvPr>
          <p:cNvSpPr>
            <a:spLocks noGrp="1"/>
          </p:cNvSpPr>
          <p:nvPr>
            <p:ph type="dt" sz="half" idx="10"/>
          </p:nvPr>
        </p:nvSpPr>
        <p:spPr/>
        <p:txBody>
          <a:bodyPr/>
          <a:lstStyle/>
          <a:p>
            <a:fld id="{CC1C7CC7-CF51-413A-A0D2-945913F22C54}" type="datetimeFigureOut">
              <a:rPr lang="en-US" smtClean="0"/>
              <a:t>1/26/2026</a:t>
            </a:fld>
            <a:endParaRPr lang="en-US"/>
          </a:p>
        </p:txBody>
      </p:sp>
      <p:sp>
        <p:nvSpPr>
          <p:cNvPr id="3" name="Footer Placeholder 2">
            <a:extLst>
              <a:ext uri="{FF2B5EF4-FFF2-40B4-BE49-F238E27FC236}">
                <a16:creationId xmlns:a16="http://schemas.microsoft.com/office/drawing/2014/main" id="{CA26F2CC-F811-4E77-AAAB-68F6AF4B001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728AE77-58E2-40AD-BAC9-8A8E1B586C30}"/>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813034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98B75-B735-49CF-8678-B8EFA75048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18BB791-BFD4-440F-BCF4-28DE0D6473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23CBA31-1354-4EB5-977C-FA63BF97C8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A6FCDC2-FD15-4D8B-AB1A-39BBE7B44D37}"/>
              </a:ext>
            </a:extLst>
          </p:cNvPr>
          <p:cNvSpPr>
            <a:spLocks noGrp="1"/>
          </p:cNvSpPr>
          <p:nvPr>
            <p:ph type="dt" sz="half" idx="10"/>
          </p:nvPr>
        </p:nvSpPr>
        <p:spPr/>
        <p:txBody>
          <a:bodyPr/>
          <a:lstStyle/>
          <a:p>
            <a:fld id="{CC1C7CC7-CF51-413A-A0D2-945913F22C54}" type="datetimeFigureOut">
              <a:rPr lang="en-US" smtClean="0"/>
              <a:t>1/26/2026</a:t>
            </a:fld>
            <a:endParaRPr lang="en-US"/>
          </a:p>
        </p:txBody>
      </p:sp>
      <p:sp>
        <p:nvSpPr>
          <p:cNvPr id="6" name="Footer Placeholder 5">
            <a:extLst>
              <a:ext uri="{FF2B5EF4-FFF2-40B4-BE49-F238E27FC236}">
                <a16:creationId xmlns:a16="http://schemas.microsoft.com/office/drawing/2014/main" id="{FA7BBAC1-FEC0-4367-9CC0-ECB4E4371B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340BD4-7E26-44C8-AB52-CE98E1E3C843}"/>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2637982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88CA4-49DA-4A52-83D1-1183E98F8C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86695D-625A-40C9-8D7A-27D5D42B74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4535790-6BAB-4350-A417-BF7D4A4A0C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3F61F3C-CD2C-400E-BDE7-3012D4A0005F}"/>
              </a:ext>
            </a:extLst>
          </p:cNvPr>
          <p:cNvSpPr>
            <a:spLocks noGrp="1"/>
          </p:cNvSpPr>
          <p:nvPr>
            <p:ph type="dt" sz="half" idx="10"/>
          </p:nvPr>
        </p:nvSpPr>
        <p:spPr/>
        <p:txBody>
          <a:bodyPr/>
          <a:lstStyle/>
          <a:p>
            <a:fld id="{CC1C7CC7-CF51-413A-A0D2-945913F22C54}" type="datetimeFigureOut">
              <a:rPr lang="en-US" smtClean="0"/>
              <a:t>1/26/2026</a:t>
            </a:fld>
            <a:endParaRPr lang="en-US"/>
          </a:p>
        </p:txBody>
      </p:sp>
      <p:sp>
        <p:nvSpPr>
          <p:cNvPr id="6" name="Footer Placeholder 5">
            <a:extLst>
              <a:ext uri="{FF2B5EF4-FFF2-40B4-BE49-F238E27FC236}">
                <a16:creationId xmlns:a16="http://schemas.microsoft.com/office/drawing/2014/main" id="{C1C2B965-B1CE-4B86-840D-2FDE23F03D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2958EA-DD65-4DF8-9F46-FD84D3CD5ACF}"/>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1940699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0578E3-9206-4C41-B803-9D9AF527BA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6EB621C-6722-40A6-BDEA-A20BD34D3E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901C6E-F116-440E-A8E3-3D5B10CC50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1C7CC7-CF51-413A-A0D2-945913F22C54}" type="datetimeFigureOut">
              <a:rPr lang="en-US" smtClean="0"/>
              <a:t>1/26/2026</a:t>
            </a:fld>
            <a:endParaRPr lang="en-US"/>
          </a:p>
        </p:txBody>
      </p:sp>
      <p:sp>
        <p:nvSpPr>
          <p:cNvPr id="5" name="Footer Placeholder 4">
            <a:extLst>
              <a:ext uri="{FF2B5EF4-FFF2-40B4-BE49-F238E27FC236}">
                <a16:creationId xmlns:a16="http://schemas.microsoft.com/office/drawing/2014/main" id="{07989207-3F79-4670-A7DA-EB84BA80AD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55DAFB0-AA13-4F32-B466-45FEC1AF43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F181E0-4A14-4CB3-B2BC-9CB38103459A}" type="slidenum">
              <a:rPr lang="en-US" smtClean="0"/>
              <a:t>‹#›</a:t>
            </a:fld>
            <a:endParaRPr lang="en-US"/>
          </a:p>
        </p:txBody>
      </p:sp>
    </p:spTree>
    <p:extLst>
      <p:ext uri="{BB962C8B-B14F-4D97-AF65-F5344CB8AC3E}">
        <p14:creationId xmlns:p14="http://schemas.microsoft.com/office/powerpoint/2010/main" val="71160549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94DB8-848A-45FF-98FE-4D6445057A65}"/>
              </a:ext>
            </a:extLst>
          </p:cNvPr>
          <p:cNvSpPr>
            <a:spLocks noGrp="1"/>
          </p:cNvSpPr>
          <p:nvPr>
            <p:ph type="ctrTitle"/>
          </p:nvPr>
        </p:nvSpPr>
        <p:spPr>
          <a:xfrm>
            <a:off x="1524000" y="462454"/>
            <a:ext cx="9144000" cy="2387600"/>
          </a:xfrm>
        </p:spPr>
        <p:txBody>
          <a:bodyPr>
            <a:normAutofit/>
          </a:bodyPr>
          <a:lstStyle/>
          <a:p>
            <a:r>
              <a:rPr lang="en-US" dirty="0"/>
              <a:t>MBARI Imaging Systems Overview</a:t>
            </a:r>
            <a:endParaRPr lang="en-US" sz="4400" i="1" dirty="0"/>
          </a:p>
        </p:txBody>
      </p:sp>
      <p:sp>
        <p:nvSpPr>
          <p:cNvPr id="3" name="Subtitle 2">
            <a:extLst>
              <a:ext uri="{FF2B5EF4-FFF2-40B4-BE49-F238E27FC236}">
                <a16:creationId xmlns:a16="http://schemas.microsoft.com/office/drawing/2014/main" id="{84F061DD-38DE-4F99-81AB-124DEEA01592}"/>
              </a:ext>
            </a:extLst>
          </p:cNvPr>
          <p:cNvSpPr>
            <a:spLocks noGrp="1"/>
          </p:cNvSpPr>
          <p:nvPr>
            <p:ph type="subTitle" idx="1"/>
          </p:nvPr>
        </p:nvSpPr>
        <p:spPr>
          <a:xfrm>
            <a:off x="1524000" y="3066906"/>
            <a:ext cx="9144000" cy="1655762"/>
          </a:xfrm>
        </p:spPr>
        <p:txBody>
          <a:bodyPr>
            <a:normAutofit fontScale="92500" lnSpcReduction="20000"/>
          </a:bodyPr>
          <a:lstStyle/>
          <a:p>
            <a:endParaRPr lang="en-US" dirty="0"/>
          </a:p>
          <a:p>
            <a:r>
              <a:rPr lang="en-US" sz="3200" dirty="0"/>
              <a:t>NOWRDC, Jan 27, 2026</a:t>
            </a:r>
          </a:p>
          <a:p>
            <a:br>
              <a:rPr lang="en-US" sz="3200" dirty="0"/>
            </a:br>
            <a:r>
              <a:rPr lang="en-US" sz="3200" dirty="0"/>
              <a:t>Paul Roberts</a:t>
            </a:r>
          </a:p>
        </p:txBody>
      </p:sp>
    </p:spTree>
    <p:extLst>
      <p:ext uri="{BB962C8B-B14F-4D97-AF65-F5344CB8AC3E}">
        <p14:creationId xmlns:p14="http://schemas.microsoft.com/office/powerpoint/2010/main" val="20247367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05B7A8-A1B7-4137-B60B-68C2FAB574E4}"/>
              </a:ext>
            </a:extLst>
          </p:cNvPr>
          <p:cNvPicPr>
            <a:picLocks noChangeAspect="1"/>
          </p:cNvPicPr>
          <p:nvPr/>
        </p:nvPicPr>
        <p:blipFill>
          <a:blip r:embed="rId2"/>
          <a:stretch>
            <a:fillRect/>
          </a:stretch>
        </p:blipFill>
        <p:spPr>
          <a:xfrm>
            <a:off x="4493403" y="4462434"/>
            <a:ext cx="3575675" cy="2235053"/>
          </a:xfrm>
          <a:prstGeom prst="rect">
            <a:avLst/>
          </a:prstGeom>
        </p:spPr>
      </p:pic>
      <p:pic>
        <p:nvPicPr>
          <p:cNvPr id="5" name="Picture 4">
            <a:extLst>
              <a:ext uri="{FF2B5EF4-FFF2-40B4-BE49-F238E27FC236}">
                <a16:creationId xmlns:a16="http://schemas.microsoft.com/office/drawing/2014/main" id="{EE5E8473-BF33-4C2B-ADF3-D1E19A1F8379}"/>
              </a:ext>
            </a:extLst>
          </p:cNvPr>
          <p:cNvPicPr>
            <a:picLocks noChangeAspect="1"/>
          </p:cNvPicPr>
          <p:nvPr/>
        </p:nvPicPr>
        <p:blipFill>
          <a:blip r:embed="rId3"/>
          <a:stretch>
            <a:fillRect/>
          </a:stretch>
        </p:blipFill>
        <p:spPr>
          <a:xfrm>
            <a:off x="8383097" y="4451239"/>
            <a:ext cx="3229708" cy="2246248"/>
          </a:xfrm>
          <a:prstGeom prst="rect">
            <a:avLst/>
          </a:prstGeom>
        </p:spPr>
      </p:pic>
      <p:sp>
        <p:nvSpPr>
          <p:cNvPr id="3" name="Content Placeholder 2">
            <a:extLst>
              <a:ext uri="{FF2B5EF4-FFF2-40B4-BE49-F238E27FC236}">
                <a16:creationId xmlns:a16="http://schemas.microsoft.com/office/drawing/2014/main" id="{E58FACBE-5337-451A-9F1A-748F64CEF66F}"/>
              </a:ext>
            </a:extLst>
          </p:cNvPr>
          <p:cNvSpPr>
            <a:spLocks noGrp="1"/>
          </p:cNvSpPr>
          <p:nvPr>
            <p:ph idx="1"/>
          </p:nvPr>
        </p:nvSpPr>
        <p:spPr>
          <a:xfrm>
            <a:off x="7212891" y="82174"/>
            <a:ext cx="4806137" cy="4486275"/>
          </a:xfrm>
        </p:spPr>
        <p:txBody>
          <a:bodyPr>
            <a:normAutofit/>
          </a:bodyPr>
          <a:lstStyle/>
          <a:p>
            <a:r>
              <a:rPr lang="en-US" b="1" i="1" dirty="0"/>
              <a:t>Planktivore</a:t>
            </a:r>
          </a:p>
          <a:p>
            <a:r>
              <a:rPr lang="en-US" dirty="0"/>
              <a:t>Imaging: Dual 5 MB stills up to 10 Hz</a:t>
            </a:r>
          </a:p>
          <a:p>
            <a:r>
              <a:rPr lang="en-US" dirty="0"/>
              <a:t>Data Rate: 100 MB/s (1 MB/s)</a:t>
            </a:r>
          </a:p>
          <a:p>
            <a:r>
              <a:rPr lang="en-US" dirty="0"/>
              <a:t>Imaged Volume: milliliters / microliters</a:t>
            </a:r>
          </a:p>
          <a:p>
            <a:r>
              <a:rPr lang="en-US" dirty="0"/>
              <a:t>20 um to 2 cm size range</a:t>
            </a:r>
          </a:p>
        </p:txBody>
      </p:sp>
      <p:sp>
        <p:nvSpPr>
          <p:cNvPr id="19" name="TextBox 6">
            <a:extLst>
              <a:ext uri="{FF2B5EF4-FFF2-40B4-BE49-F238E27FC236}">
                <a16:creationId xmlns:a16="http://schemas.microsoft.com/office/drawing/2014/main" id="{F84A0DBC-55F4-46BB-81A8-B36CD0EB498C}"/>
              </a:ext>
            </a:extLst>
          </p:cNvPr>
          <p:cNvSpPr/>
          <p:nvPr/>
        </p:nvSpPr>
        <p:spPr>
          <a:xfrm>
            <a:off x="10762014" y="6115426"/>
            <a:ext cx="1553400" cy="36787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tabLst>
                <a:tab pos="0" algn="l"/>
              </a:tabLst>
            </a:pPr>
            <a:r>
              <a:rPr lang="en-US" sz="1800" b="0" strike="noStrike" spc="-1" dirty="0">
                <a:solidFill>
                  <a:srgbClr val="FFFFFF"/>
                </a:solidFill>
                <a:latin typeface="Arial"/>
              </a:rPr>
              <a:t>80 </a:t>
            </a:r>
            <a:r>
              <a:rPr lang="en-US" spc="-1" dirty="0">
                <a:solidFill>
                  <a:srgbClr val="FFFFFF"/>
                </a:solidFill>
                <a:latin typeface="Arial"/>
              </a:rPr>
              <a:t>u</a:t>
            </a:r>
            <a:r>
              <a:rPr lang="en-US" sz="1800" b="0" strike="noStrike" spc="-1" dirty="0">
                <a:solidFill>
                  <a:srgbClr val="FFFFFF"/>
                </a:solidFill>
                <a:latin typeface="Arial"/>
              </a:rPr>
              <a:t>m</a:t>
            </a:r>
            <a:endParaRPr lang="en-US" sz="1800" b="0" strike="noStrike" spc="-1" dirty="0">
              <a:latin typeface="Arial"/>
            </a:endParaRPr>
          </a:p>
        </p:txBody>
      </p:sp>
      <p:sp>
        <p:nvSpPr>
          <p:cNvPr id="20" name="Straight Connector 16">
            <a:extLst>
              <a:ext uri="{FF2B5EF4-FFF2-40B4-BE49-F238E27FC236}">
                <a16:creationId xmlns:a16="http://schemas.microsoft.com/office/drawing/2014/main" id="{7D7C025E-4B98-4912-8AFD-895E4EE91E34}"/>
              </a:ext>
            </a:extLst>
          </p:cNvPr>
          <p:cNvSpPr/>
          <p:nvPr/>
        </p:nvSpPr>
        <p:spPr>
          <a:xfrm flipH="1">
            <a:off x="10908408" y="6483304"/>
            <a:ext cx="506880" cy="0"/>
          </a:xfrm>
          <a:prstGeom prst="line">
            <a:avLst/>
          </a:prstGeom>
          <a:ln w="47625">
            <a:solidFill>
              <a:srgbClr val="FFFFFF"/>
            </a:solidFill>
          </a:ln>
        </p:spPr>
        <p:style>
          <a:lnRef idx="1">
            <a:schemeClr val="accent1"/>
          </a:lnRef>
          <a:fillRef idx="0">
            <a:schemeClr val="accent1"/>
          </a:fillRef>
          <a:effectRef idx="0">
            <a:schemeClr val="accent1"/>
          </a:effectRef>
          <a:fontRef idx="minor"/>
        </p:style>
      </p:sp>
      <p:sp>
        <p:nvSpPr>
          <p:cNvPr id="21" name="TextBox 4">
            <a:extLst>
              <a:ext uri="{FF2B5EF4-FFF2-40B4-BE49-F238E27FC236}">
                <a16:creationId xmlns:a16="http://schemas.microsoft.com/office/drawing/2014/main" id="{06F2EA52-056F-4E78-ACBE-4F7B0D1EE2A1}"/>
              </a:ext>
            </a:extLst>
          </p:cNvPr>
          <p:cNvSpPr/>
          <p:nvPr/>
        </p:nvSpPr>
        <p:spPr>
          <a:xfrm>
            <a:off x="7182031" y="6116381"/>
            <a:ext cx="1553400" cy="36787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tabLst>
                <a:tab pos="0" algn="l"/>
              </a:tabLst>
            </a:pPr>
            <a:r>
              <a:rPr lang="en-US" spc="-1" dirty="0">
                <a:solidFill>
                  <a:srgbClr val="FFFFFF"/>
                </a:solidFill>
                <a:latin typeface="Arial"/>
              </a:rPr>
              <a:t>2</a:t>
            </a:r>
            <a:r>
              <a:rPr lang="en-US" sz="1800" b="0" strike="noStrike" spc="-1" dirty="0">
                <a:solidFill>
                  <a:srgbClr val="FFFFFF"/>
                </a:solidFill>
                <a:latin typeface="Arial"/>
              </a:rPr>
              <a:t> mm</a:t>
            </a:r>
            <a:endParaRPr lang="en-US" sz="1800" b="0" strike="noStrike" spc="-1" dirty="0">
              <a:latin typeface="Arial"/>
            </a:endParaRPr>
          </a:p>
        </p:txBody>
      </p:sp>
      <p:sp>
        <p:nvSpPr>
          <p:cNvPr id="22" name="Straight Connector 5">
            <a:extLst>
              <a:ext uri="{FF2B5EF4-FFF2-40B4-BE49-F238E27FC236}">
                <a16:creationId xmlns:a16="http://schemas.microsoft.com/office/drawing/2014/main" id="{C8A2CB33-F910-409A-A8A9-658D2684D695}"/>
              </a:ext>
            </a:extLst>
          </p:cNvPr>
          <p:cNvSpPr/>
          <p:nvPr/>
        </p:nvSpPr>
        <p:spPr>
          <a:xfrm flipH="1">
            <a:off x="7284991" y="6485381"/>
            <a:ext cx="506880" cy="0"/>
          </a:xfrm>
          <a:prstGeom prst="line">
            <a:avLst/>
          </a:prstGeom>
          <a:ln w="47625">
            <a:solidFill>
              <a:srgbClr val="FFFFFF"/>
            </a:solidFill>
          </a:ln>
        </p:spPr>
        <p:style>
          <a:lnRef idx="1">
            <a:schemeClr val="accent1"/>
          </a:lnRef>
          <a:fillRef idx="0">
            <a:schemeClr val="accent1"/>
          </a:fillRef>
          <a:effectRef idx="0">
            <a:schemeClr val="accent1"/>
          </a:effectRef>
          <a:fontRef idx="minor"/>
        </p:style>
      </p:sp>
      <p:sp>
        <p:nvSpPr>
          <p:cNvPr id="23" name="TextBox 4">
            <a:extLst>
              <a:ext uri="{FF2B5EF4-FFF2-40B4-BE49-F238E27FC236}">
                <a16:creationId xmlns:a16="http://schemas.microsoft.com/office/drawing/2014/main" id="{66138128-FA17-41BD-B59B-8783CABBD179}"/>
              </a:ext>
            </a:extLst>
          </p:cNvPr>
          <p:cNvSpPr/>
          <p:nvPr/>
        </p:nvSpPr>
        <p:spPr>
          <a:xfrm>
            <a:off x="3282008" y="6116381"/>
            <a:ext cx="1553400" cy="36787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tabLst>
                <a:tab pos="0" algn="l"/>
              </a:tabLst>
            </a:pPr>
            <a:r>
              <a:rPr lang="en-US" sz="1800" b="0" strike="noStrike" spc="-1" dirty="0">
                <a:solidFill>
                  <a:srgbClr val="FFFFFF"/>
                </a:solidFill>
                <a:latin typeface="Arial"/>
              </a:rPr>
              <a:t>1 </a:t>
            </a:r>
            <a:r>
              <a:rPr lang="en-US" spc="-1" dirty="0">
                <a:solidFill>
                  <a:srgbClr val="FFFFFF"/>
                </a:solidFill>
                <a:latin typeface="Arial"/>
              </a:rPr>
              <a:t>c</a:t>
            </a:r>
            <a:r>
              <a:rPr lang="en-US" sz="1800" b="0" strike="noStrike" spc="-1" dirty="0">
                <a:solidFill>
                  <a:srgbClr val="FFFFFF"/>
                </a:solidFill>
                <a:latin typeface="Arial"/>
              </a:rPr>
              <a:t>m</a:t>
            </a:r>
            <a:endParaRPr lang="en-US" sz="1800" b="0" strike="noStrike" spc="-1" dirty="0">
              <a:latin typeface="Arial"/>
            </a:endParaRPr>
          </a:p>
        </p:txBody>
      </p:sp>
      <p:sp>
        <p:nvSpPr>
          <p:cNvPr id="24" name="Straight Connector 5">
            <a:extLst>
              <a:ext uri="{FF2B5EF4-FFF2-40B4-BE49-F238E27FC236}">
                <a16:creationId xmlns:a16="http://schemas.microsoft.com/office/drawing/2014/main" id="{3F84FA6C-2789-4A8E-81F8-138E2E7AAC95}"/>
              </a:ext>
            </a:extLst>
          </p:cNvPr>
          <p:cNvSpPr/>
          <p:nvPr/>
        </p:nvSpPr>
        <p:spPr>
          <a:xfrm flipH="1">
            <a:off x="3384968" y="6485741"/>
            <a:ext cx="660240" cy="0"/>
          </a:xfrm>
          <a:prstGeom prst="line">
            <a:avLst/>
          </a:prstGeom>
          <a:ln w="47625">
            <a:solidFill>
              <a:srgbClr val="FFFFFF"/>
            </a:solidFill>
          </a:ln>
        </p:spPr>
        <p:style>
          <a:lnRef idx="1">
            <a:schemeClr val="accent1"/>
          </a:lnRef>
          <a:fillRef idx="0">
            <a:schemeClr val="accent1"/>
          </a:fillRef>
          <a:effectRef idx="0">
            <a:schemeClr val="accent1"/>
          </a:effectRef>
          <a:fontRef idx="minor"/>
        </p:style>
      </p:sp>
      <p:pic>
        <p:nvPicPr>
          <p:cNvPr id="4" name="Picture 3">
            <a:extLst>
              <a:ext uri="{FF2B5EF4-FFF2-40B4-BE49-F238E27FC236}">
                <a16:creationId xmlns:a16="http://schemas.microsoft.com/office/drawing/2014/main" id="{4396E814-8B0F-4777-9CAF-1C49CCFF0022}"/>
              </a:ext>
            </a:extLst>
          </p:cNvPr>
          <p:cNvPicPr>
            <a:picLocks noChangeAspect="1"/>
          </p:cNvPicPr>
          <p:nvPr/>
        </p:nvPicPr>
        <p:blipFill rotWithShape="1">
          <a:blip r:embed="rId4"/>
          <a:srcRect b="6549"/>
          <a:stretch/>
        </p:blipFill>
        <p:spPr>
          <a:xfrm>
            <a:off x="265177" y="181926"/>
            <a:ext cx="6690650" cy="4073580"/>
          </a:xfrm>
          <a:prstGeom prst="rect">
            <a:avLst/>
          </a:prstGeom>
        </p:spPr>
      </p:pic>
      <p:pic>
        <p:nvPicPr>
          <p:cNvPr id="2052" name="Picture 4" descr="http://deeprip.shore.mbari.org/static/images/PTVR02LM/19829/1982951/LRAH12_20240416T122133.771833Z_PTVR02LM_466518_229_136_182_0_1048_1104_0.jpg">
            <a:extLst>
              <a:ext uri="{FF2B5EF4-FFF2-40B4-BE49-F238E27FC236}">
                <a16:creationId xmlns:a16="http://schemas.microsoft.com/office/drawing/2014/main" id="{353FBDA3-C021-411D-8E19-DBE31C12B0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679" y="4462434"/>
            <a:ext cx="2121747" cy="2235052"/>
          </a:xfrm>
          <a:prstGeom prst="rect">
            <a:avLst/>
          </a:prstGeom>
          <a:noFill/>
          <a:extLst>
            <a:ext uri="{909E8E84-426E-40DD-AFC4-6F175D3DCCD1}">
              <a14:hiddenFill xmlns:a14="http://schemas.microsoft.com/office/drawing/2010/main">
                <a:solidFill>
                  <a:srgbClr val="FFFFFF"/>
                </a:solidFill>
              </a14:hiddenFill>
            </a:ext>
          </a:extLst>
        </p:spPr>
      </p:pic>
      <p:sp>
        <p:nvSpPr>
          <p:cNvPr id="25" name="Straight Connector 5">
            <a:extLst>
              <a:ext uri="{FF2B5EF4-FFF2-40B4-BE49-F238E27FC236}">
                <a16:creationId xmlns:a16="http://schemas.microsoft.com/office/drawing/2014/main" id="{9FB8598E-499E-49C1-B151-628DB917A634}"/>
              </a:ext>
            </a:extLst>
          </p:cNvPr>
          <p:cNvSpPr/>
          <p:nvPr/>
        </p:nvSpPr>
        <p:spPr>
          <a:xfrm flipH="1">
            <a:off x="369078" y="6483304"/>
            <a:ext cx="1871201" cy="0"/>
          </a:xfrm>
          <a:prstGeom prst="line">
            <a:avLst/>
          </a:prstGeom>
          <a:ln w="47625">
            <a:solidFill>
              <a:srgbClr val="FFFFFF"/>
            </a:solidFill>
          </a:ln>
        </p:spPr>
        <p:style>
          <a:lnRef idx="1">
            <a:schemeClr val="accent1"/>
          </a:lnRef>
          <a:fillRef idx="0">
            <a:schemeClr val="accent1"/>
          </a:fillRef>
          <a:effectRef idx="0">
            <a:schemeClr val="accent1"/>
          </a:effectRef>
          <a:fontRef idx="minor"/>
        </p:style>
      </p:sp>
      <p:sp>
        <p:nvSpPr>
          <p:cNvPr id="26" name="TextBox 4">
            <a:extLst>
              <a:ext uri="{FF2B5EF4-FFF2-40B4-BE49-F238E27FC236}">
                <a16:creationId xmlns:a16="http://schemas.microsoft.com/office/drawing/2014/main" id="{CB1D2B22-B76D-4727-9EBB-2F4806A39C7C}"/>
              </a:ext>
            </a:extLst>
          </p:cNvPr>
          <p:cNvSpPr/>
          <p:nvPr/>
        </p:nvSpPr>
        <p:spPr>
          <a:xfrm>
            <a:off x="960604" y="6115426"/>
            <a:ext cx="1553400" cy="36787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tabLst>
                <a:tab pos="0" algn="l"/>
              </a:tabLst>
            </a:pPr>
            <a:r>
              <a:rPr lang="en-US" spc="-1" dirty="0">
                <a:solidFill>
                  <a:srgbClr val="FFFFFF"/>
                </a:solidFill>
                <a:latin typeface="Arial"/>
              </a:rPr>
              <a:t>7</a:t>
            </a:r>
            <a:r>
              <a:rPr lang="en-US" sz="1800" b="0" strike="noStrike" spc="-1" dirty="0">
                <a:solidFill>
                  <a:srgbClr val="FFFFFF"/>
                </a:solidFill>
                <a:latin typeface="Arial"/>
              </a:rPr>
              <a:t> mm</a:t>
            </a:r>
            <a:endParaRPr lang="en-US" sz="1800" b="0" strike="noStrike" spc="-1" dirty="0">
              <a:latin typeface="Arial"/>
            </a:endParaRPr>
          </a:p>
        </p:txBody>
      </p:sp>
      <p:pic>
        <p:nvPicPr>
          <p:cNvPr id="8" name="Picture 7">
            <a:extLst>
              <a:ext uri="{FF2B5EF4-FFF2-40B4-BE49-F238E27FC236}">
                <a16:creationId xmlns:a16="http://schemas.microsoft.com/office/drawing/2014/main" id="{0A9D38A3-034F-4CC3-80FA-56ED22EC7A4B}"/>
              </a:ext>
            </a:extLst>
          </p:cNvPr>
          <p:cNvPicPr>
            <a:picLocks noChangeAspect="1"/>
          </p:cNvPicPr>
          <p:nvPr/>
        </p:nvPicPr>
        <p:blipFill>
          <a:blip r:embed="rId6"/>
          <a:stretch>
            <a:fillRect/>
          </a:stretch>
        </p:blipFill>
        <p:spPr>
          <a:xfrm>
            <a:off x="2455252" y="4462434"/>
            <a:ext cx="1909213" cy="2237192"/>
          </a:xfrm>
          <a:prstGeom prst="rect">
            <a:avLst/>
          </a:prstGeom>
        </p:spPr>
      </p:pic>
      <p:sp>
        <p:nvSpPr>
          <p:cNvPr id="27" name="TextBox 4">
            <a:extLst>
              <a:ext uri="{FF2B5EF4-FFF2-40B4-BE49-F238E27FC236}">
                <a16:creationId xmlns:a16="http://schemas.microsoft.com/office/drawing/2014/main" id="{1E7F8264-6BE4-4FAD-9BB0-44FD25D126EA}"/>
              </a:ext>
            </a:extLst>
          </p:cNvPr>
          <p:cNvSpPr/>
          <p:nvPr/>
        </p:nvSpPr>
        <p:spPr>
          <a:xfrm>
            <a:off x="3002204" y="6117122"/>
            <a:ext cx="1553400" cy="36787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tabLst>
                <a:tab pos="0" algn="l"/>
              </a:tabLst>
            </a:pPr>
            <a:r>
              <a:rPr lang="en-US" sz="1800" b="0" strike="noStrike" spc="-1" dirty="0">
                <a:solidFill>
                  <a:srgbClr val="FFFFFF"/>
                </a:solidFill>
                <a:latin typeface="Arial"/>
              </a:rPr>
              <a:t>3 mm</a:t>
            </a:r>
            <a:endParaRPr lang="en-US" sz="1800" b="0" strike="noStrike" spc="-1" dirty="0">
              <a:latin typeface="Arial"/>
            </a:endParaRPr>
          </a:p>
        </p:txBody>
      </p:sp>
      <p:sp>
        <p:nvSpPr>
          <p:cNvPr id="28" name="Straight Connector 5">
            <a:extLst>
              <a:ext uri="{FF2B5EF4-FFF2-40B4-BE49-F238E27FC236}">
                <a16:creationId xmlns:a16="http://schemas.microsoft.com/office/drawing/2014/main" id="{01C24660-C837-4E9E-8E6F-D6BEB8362AF0}"/>
              </a:ext>
            </a:extLst>
          </p:cNvPr>
          <p:cNvSpPr/>
          <p:nvPr/>
        </p:nvSpPr>
        <p:spPr>
          <a:xfrm flipH="1">
            <a:off x="2514004" y="6486122"/>
            <a:ext cx="1756244" cy="0"/>
          </a:xfrm>
          <a:prstGeom prst="line">
            <a:avLst/>
          </a:prstGeom>
          <a:ln w="47625">
            <a:solidFill>
              <a:srgbClr val="FFFFFF"/>
            </a:solidFill>
          </a:ln>
        </p:spPr>
        <p:style>
          <a:lnRef idx="1">
            <a:schemeClr val="accent1"/>
          </a:lnRef>
          <a:fillRef idx="0">
            <a:schemeClr val="accent1"/>
          </a:fillRef>
          <a:effectRef idx="0">
            <a:schemeClr val="accent1"/>
          </a:effectRef>
          <a:fontRef idx="minor"/>
        </p:style>
      </p:sp>
    </p:spTree>
    <p:extLst>
      <p:ext uri="{BB962C8B-B14F-4D97-AF65-F5344CB8AC3E}">
        <p14:creationId xmlns:p14="http://schemas.microsoft.com/office/powerpoint/2010/main" val="15171164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FAEF2A-A0C9-4858-AAB4-A68C32CB6888}"/>
              </a:ext>
            </a:extLst>
          </p:cNvPr>
          <p:cNvPicPr>
            <a:picLocks noChangeAspect="1"/>
          </p:cNvPicPr>
          <p:nvPr/>
        </p:nvPicPr>
        <p:blipFill rotWithShape="1">
          <a:blip r:embed="rId2">
            <a:extLst>
              <a:ext uri="{28A0092B-C50C-407E-A947-70E740481C1C}">
                <a14:useLocalDpi xmlns:a14="http://schemas.microsoft.com/office/drawing/2010/main" val="0"/>
              </a:ext>
            </a:extLst>
          </a:blip>
          <a:srcRect l="42251" t="38790" r="32241" b="32352"/>
          <a:stretch/>
        </p:blipFill>
        <p:spPr>
          <a:xfrm>
            <a:off x="176535" y="4638501"/>
            <a:ext cx="2917767" cy="2200651"/>
          </a:xfrm>
          <a:prstGeom prst="rect">
            <a:avLst/>
          </a:prstGeom>
        </p:spPr>
      </p:pic>
      <p:pic>
        <p:nvPicPr>
          <p:cNvPr id="5" name="Picture 4">
            <a:extLst>
              <a:ext uri="{FF2B5EF4-FFF2-40B4-BE49-F238E27FC236}">
                <a16:creationId xmlns:a16="http://schemas.microsoft.com/office/drawing/2014/main" id="{03979534-B6F3-4322-AAA3-12CFA5B24CA0}"/>
              </a:ext>
            </a:extLst>
          </p:cNvPr>
          <p:cNvPicPr>
            <a:picLocks noChangeAspect="1"/>
          </p:cNvPicPr>
          <p:nvPr/>
        </p:nvPicPr>
        <p:blipFill rotWithShape="1">
          <a:blip r:embed="rId3">
            <a:extLst>
              <a:ext uri="{28A0092B-C50C-407E-A947-70E740481C1C}">
                <a14:useLocalDpi xmlns:a14="http://schemas.microsoft.com/office/drawing/2010/main" val="0"/>
              </a:ext>
            </a:extLst>
          </a:blip>
          <a:srcRect t="49451" r="56923" b="11836"/>
          <a:stretch/>
        </p:blipFill>
        <p:spPr>
          <a:xfrm>
            <a:off x="3123005" y="4638501"/>
            <a:ext cx="3585366" cy="2148054"/>
          </a:xfrm>
          <a:prstGeom prst="rect">
            <a:avLst/>
          </a:prstGeom>
        </p:spPr>
      </p:pic>
      <p:pic>
        <p:nvPicPr>
          <p:cNvPr id="6" name="Picture 5">
            <a:extLst>
              <a:ext uri="{FF2B5EF4-FFF2-40B4-BE49-F238E27FC236}">
                <a16:creationId xmlns:a16="http://schemas.microsoft.com/office/drawing/2014/main" id="{6A114CF8-3A44-4764-A2C4-867DA7FA4B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535" y="155642"/>
            <a:ext cx="6721417" cy="4482859"/>
          </a:xfrm>
          <a:prstGeom prst="rect">
            <a:avLst/>
          </a:prstGeom>
        </p:spPr>
      </p:pic>
      <p:sp>
        <p:nvSpPr>
          <p:cNvPr id="7" name="Content Placeholder 2">
            <a:extLst>
              <a:ext uri="{FF2B5EF4-FFF2-40B4-BE49-F238E27FC236}">
                <a16:creationId xmlns:a16="http://schemas.microsoft.com/office/drawing/2014/main" id="{CB11F699-F6A8-4370-A6D0-69391A1DA801}"/>
              </a:ext>
            </a:extLst>
          </p:cNvPr>
          <p:cNvSpPr txBox="1">
            <a:spLocks/>
          </p:cNvSpPr>
          <p:nvPr/>
        </p:nvSpPr>
        <p:spPr>
          <a:xfrm>
            <a:off x="7024254" y="155643"/>
            <a:ext cx="4991209" cy="41733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i="1" dirty="0"/>
              <a:t>Triton Camera (2025)</a:t>
            </a:r>
          </a:p>
          <a:p>
            <a:r>
              <a:rPr lang="en-US" dirty="0"/>
              <a:t>Three, 8 MP cameras 10 Hz</a:t>
            </a:r>
          </a:p>
          <a:p>
            <a:r>
              <a:rPr lang="en-US" dirty="0"/>
              <a:t>Nvidia Orin AGX</a:t>
            </a:r>
          </a:p>
          <a:p>
            <a:r>
              <a:rPr lang="en-US" dirty="0"/>
              <a:t>YOLOv11s</a:t>
            </a:r>
          </a:p>
          <a:p>
            <a:r>
              <a:rPr lang="en-US" dirty="0"/>
              <a:t>1 DOF (pitch control)</a:t>
            </a:r>
          </a:p>
          <a:p>
            <a:r>
              <a:rPr lang="en-US" dirty="0"/>
              <a:t>Automated targeted sampling</a:t>
            </a:r>
          </a:p>
          <a:p>
            <a:r>
              <a:rPr lang="en-US" dirty="0"/>
              <a:t>Power scaling, 1-60 Hz FPS , 20-200 W</a:t>
            </a:r>
          </a:p>
        </p:txBody>
      </p:sp>
      <p:pic>
        <p:nvPicPr>
          <p:cNvPr id="9" name="Picture 8">
            <a:extLst>
              <a:ext uri="{FF2B5EF4-FFF2-40B4-BE49-F238E27FC236}">
                <a16:creationId xmlns:a16="http://schemas.microsoft.com/office/drawing/2014/main" id="{9672CE94-C1AF-4472-AEB4-22B6A8C5D7BF}"/>
              </a:ext>
            </a:extLst>
          </p:cNvPr>
          <p:cNvPicPr>
            <a:picLocks noChangeAspect="1"/>
          </p:cNvPicPr>
          <p:nvPr/>
        </p:nvPicPr>
        <p:blipFill>
          <a:blip r:embed="rId5"/>
          <a:stretch>
            <a:fillRect/>
          </a:stretch>
        </p:blipFill>
        <p:spPr>
          <a:xfrm>
            <a:off x="6808403" y="4638501"/>
            <a:ext cx="952633" cy="1133633"/>
          </a:xfrm>
          <a:prstGeom prst="rect">
            <a:avLst/>
          </a:prstGeom>
        </p:spPr>
      </p:pic>
      <p:pic>
        <p:nvPicPr>
          <p:cNvPr id="11" name="Picture 10">
            <a:extLst>
              <a:ext uri="{FF2B5EF4-FFF2-40B4-BE49-F238E27FC236}">
                <a16:creationId xmlns:a16="http://schemas.microsoft.com/office/drawing/2014/main" id="{00947A99-87C4-47B6-B9A5-674009683EE9}"/>
              </a:ext>
            </a:extLst>
          </p:cNvPr>
          <p:cNvPicPr>
            <a:picLocks noChangeAspect="1"/>
          </p:cNvPicPr>
          <p:nvPr/>
        </p:nvPicPr>
        <p:blipFill>
          <a:blip r:embed="rId6"/>
          <a:stretch>
            <a:fillRect/>
          </a:stretch>
        </p:blipFill>
        <p:spPr>
          <a:xfrm>
            <a:off x="7811799" y="4638501"/>
            <a:ext cx="1800476" cy="1362265"/>
          </a:xfrm>
          <a:prstGeom prst="rect">
            <a:avLst/>
          </a:prstGeom>
        </p:spPr>
      </p:pic>
    </p:spTree>
    <p:extLst>
      <p:ext uri="{BB962C8B-B14F-4D97-AF65-F5344CB8AC3E}">
        <p14:creationId xmlns:p14="http://schemas.microsoft.com/office/powerpoint/2010/main" val="19812887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8FACBE-5337-451A-9F1A-748F64CEF66F}"/>
              </a:ext>
            </a:extLst>
          </p:cNvPr>
          <p:cNvSpPr>
            <a:spLocks noGrp="1"/>
          </p:cNvSpPr>
          <p:nvPr>
            <p:ph idx="1"/>
          </p:nvPr>
        </p:nvSpPr>
        <p:spPr>
          <a:xfrm>
            <a:off x="7187184" y="273366"/>
            <a:ext cx="4739640" cy="4486275"/>
          </a:xfrm>
        </p:spPr>
        <p:txBody>
          <a:bodyPr/>
          <a:lstStyle/>
          <a:p>
            <a:r>
              <a:rPr lang="en-US" b="1" i="1" dirty="0"/>
              <a:t>Piscivore</a:t>
            </a:r>
          </a:p>
          <a:p>
            <a:r>
              <a:rPr lang="en-US" dirty="0"/>
              <a:t>Imaging: 1920x1080p60</a:t>
            </a:r>
          </a:p>
          <a:p>
            <a:r>
              <a:rPr lang="en-US" dirty="0"/>
              <a:t>Data Rate: 3 MB/s</a:t>
            </a:r>
          </a:p>
          <a:p>
            <a:r>
              <a:rPr lang="en-US" dirty="0"/>
              <a:t>Imaged Volume: cubic meters</a:t>
            </a:r>
          </a:p>
          <a:p>
            <a:r>
              <a:rPr lang="en-US" dirty="0"/>
              <a:t>10 cm to 10 m size range</a:t>
            </a:r>
          </a:p>
        </p:txBody>
      </p:sp>
      <p:pic>
        <p:nvPicPr>
          <p:cNvPr id="2" name="Picture 1">
            <a:extLst>
              <a:ext uri="{FF2B5EF4-FFF2-40B4-BE49-F238E27FC236}">
                <a16:creationId xmlns:a16="http://schemas.microsoft.com/office/drawing/2014/main" id="{B0FB6EE6-533D-40A6-9621-DEBA3D0A8298}"/>
              </a:ext>
            </a:extLst>
          </p:cNvPr>
          <p:cNvPicPr>
            <a:picLocks noChangeAspect="1"/>
          </p:cNvPicPr>
          <p:nvPr/>
        </p:nvPicPr>
        <p:blipFill rotWithShape="1">
          <a:blip r:embed="rId3"/>
          <a:srcRect r="9559"/>
          <a:stretch/>
        </p:blipFill>
        <p:spPr>
          <a:xfrm>
            <a:off x="208533" y="273366"/>
            <a:ext cx="6921302" cy="4307778"/>
          </a:xfrm>
          <a:prstGeom prst="rect">
            <a:avLst/>
          </a:prstGeom>
        </p:spPr>
      </p:pic>
      <p:pic>
        <p:nvPicPr>
          <p:cNvPr id="6" name="Picture 5">
            <a:extLst>
              <a:ext uri="{FF2B5EF4-FFF2-40B4-BE49-F238E27FC236}">
                <a16:creationId xmlns:a16="http://schemas.microsoft.com/office/drawing/2014/main" id="{DB1381F0-3615-4D89-87B1-749166B89C3A}"/>
              </a:ext>
            </a:extLst>
          </p:cNvPr>
          <p:cNvPicPr>
            <a:picLocks noChangeAspect="1"/>
          </p:cNvPicPr>
          <p:nvPr/>
        </p:nvPicPr>
        <p:blipFill rotWithShape="1">
          <a:blip r:embed="rId4"/>
          <a:srcRect l="37740"/>
          <a:stretch/>
        </p:blipFill>
        <p:spPr>
          <a:xfrm>
            <a:off x="7209582" y="4974142"/>
            <a:ext cx="1892379" cy="1710122"/>
          </a:xfrm>
          <a:prstGeom prst="rect">
            <a:avLst/>
          </a:prstGeom>
        </p:spPr>
      </p:pic>
      <p:pic>
        <p:nvPicPr>
          <p:cNvPr id="12" name="Picture 11">
            <a:extLst>
              <a:ext uri="{FF2B5EF4-FFF2-40B4-BE49-F238E27FC236}">
                <a16:creationId xmlns:a16="http://schemas.microsoft.com/office/drawing/2014/main" id="{0F11657A-87E1-4795-A7F2-59B7A6FF89AD}"/>
              </a:ext>
            </a:extLst>
          </p:cNvPr>
          <p:cNvPicPr>
            <a:picLocks noChangeAspect="1"/>
          </p:cNvPicPr>
          <p:nvPr/>
        </p:nvPicPr>
        <p:blipFill>
          <a:blip r:embed="rId5"/>
          <a:stretch>
            <a:fillRect/>
          </a:stretch>
        </p:blipFill>
        <p:spPr>
          <a:xfrm>
            <a:off x="208533" y="4974142"/>
            <a:ext cx="2103616" cy="1710122"/>
          </a:xfrm>
          <a:prstGeom prst="rect">
            <a:avLst/>
          </a:prstGeom>
        </p:spPr>
      </p:pic>
      <p:pic>
        <p:nvPicPr>
          <p:cNvPr id="13" name="Picture 12">
            <a:extLst>
              <a:ext uri="{FF2B5EF4-FFF2-40B4-BE49-F238E27FC236}">
                <a16:creationId xmlns:a16="http://schemas.microsoft.com/office/drawing/2014/main" id="{FB6F2BA3-45FB-4556-B220-CF5418990602}"/>
              </a:ext>
            </a:extLst>
          </p:cNvPr>
          <p:cNvPicPr>
            <a:picLocks noChangeAspect="1"/>
          </p:cNvPicPr>
          <p:nvPr/>
        </p:nvPicPr>
        <p:blipFill>
          <a:blip r:embed="rId6"/>
          <a:stretch>
            <a:fillRect/>
          </a:stretch>
        </p:blipFill>
        <p:spPr>
          <a:xfrm>
            <a:off x="4819721" y="4974142"/>
            <a:ext cx="2229653" cy="1710122"/>
          </a:xfrm>
          <a:prstGeom prst="rect">
            <a:avLst/>
          </a:prstGeom>
        </p:spPr>
      </p:pic>
      <p:pic>
        <p:nvPicPr>
          <p:cNvPr id="15" name="Picture 14">
            <a:extLst>
              <a:ext uri="{FF2B5EF4-FFF2-40B4-BE49-F238E27FC236}">
                <a16:creationId xmlns:a16="http://schemas.microsoft.com/office/drawing/2014/main" id="{35C6C131-B2A1-455A-B434-92902F19E84A}"/>
              </a:ext>
            </a:extLst>
          </p:cNvPr>
          <p:cNvPicPr>
            <a:picLocks noChangeAspect="1"/>
          </p:cNvPicPr>
          <p:nvPr/>
        </p:nvPicPr>
        <p:blipFill>
          <a:blip r:embed="rId7"/>
          <a:stretch>
            <a:fillRect/>
          </a:stretch>
        </p:blipFill>
        <p:spPr>
          <a:xfrm>
            <a:off x="2472357" y="4974142"/>
            <a:ext cx="2187156" cy="1710122"/>
          </a:xfrm>
          <a:prstGeom prst="rect">
            <a:avLst/>
          </a:prstGeom>
        </p:spPr>
      </p:pic>
      <p:pic>
        <p:nvPicPr>
          <p:cNvPr id="16" name="Picture 15">
            <a:extLst>
              <a:ext uri="{FF2B5EF4-FFF2-40B4-BE49-F238E27FC236}">
                <a16:creationId xmlns:a16="http://schemas.microsoft.com/office/drawing/2014/main" id="{BF773B1B-BF31-458B-B1D6-FFBC31F5BFF0}"/>
              </a:ext>
            </a:extLst>
          </p:cNvPr>
          <p:cNvPicPr>
            <a:picLocks noChangeAspect="1"/>
          </p:cNvPicPr>
          <p:nvPr/>
        </p:nvPicPr>
        <p:blipFill>
          <a:blip r:embed="rId8"/>
          <a:stretch>
            <a:fillRect/>
          </a:stretch>
        </p:blipFill>
        <p:spPr>
          <a:xfrm>
            <a:off x="9241452" y="4974142"/>
            <a:ext cx="2950548" cy="1710122"/>
          </a:xfrm>
          <a:prstGeom prst="rect">
            <a:avLst/>
          </a:prstGeom>
        </p:spPr>
      </p:pic>
    </p:spTree>
    <p:extLst>
      <p:ext uri="{BB962C8B-B14F-4D97-AF65-F5344CB8AC3E}">
        <p14:creationId xmlns:p14="http://schemas.microsoft.com/office/powerpoint/2010/main" val="53276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CDF1F72-EEEF-4EF1-B6F5-B49114167863}"/>
              </a:ext>
            </a:extLst>
          </p:cNvPr>
          <p:cNvPicPr>
            <a:picLocks noChangeAspect="1"/>
          </p:cNvPicPr>
          <p:nvPr/>
        </p:nvPicPr>
        <p:blipFill>
          <a:blip r:embed="rId3"/>
          <a:stretch>
            <a:fillRect/>
          </a:stretch>
        </p:blipFill>
        <p:spPr>
          <a:xfrm>
            <a:off x="0" y="-615978"/>
            <a:ext cx="12192000" cy="8089956"/>
          </a:xfrm>
          <a:prstGeom prst="rect">
            <a:avLst/>
          </a:prstGeom>
        </p:spPr>
      </p:pic>
      <p:sp>
        <p:nvSpPr>
          <p:cNvPr id="8" name="Content Placeholder 2">
            <a:extLst>
              <a:ext uri="{FF2B5EF4-FFF2-40B4-BE49-F238E27FC236}">
                <a16:creationId xmlns:a16="http://schemas.microsoft.com/office/drawing/2014/main" id="{B7B3B873-680C-43EF-B2B7-3A3C9044DAA8}"/>
              </a:ext>
            </a:extLst>
          </p:cNvPr>
          <p:cNvSpPr>
            <a:spLocks noGrp="1"/>
          </p:cNvSpPr>
          <p:nvPr>
            <p:ph idx="1"/>
          </p:nvPr>
        </p:nvSpPr>
        <p:spPr>
          <a:xfrm>
            <a:off x="838200" y="1825625"/>
            <a:ext cx="10515600" cy="4351338"/>
          </a:xfrm>
        </p:spPr>
        <p:txBody>
          <a:bodyPr/>
          <a:lstStyle/>
          <a:p>
            <a:r>
              <a:rPr lang="en-US" dirty="0"/>
              <a:t>Who’s there?</a:t>
            </a:r>
          </a:p>
          <a:p>
            <a:r>
              <a:rPr lang="en-US" dirty="0"/>
              <a:t>How many and what size?</a:t>
            </a:r>
          </a:p>
          <a:p>
            <a:r>
              <a:rPr lang="en-US" dirty="0"/>
              <a:t>How do they interact? </a:t>
            </a:r>
          </a:p>
          <a:p>
            <a:r>
              <a:rPr lang="en-US" dirty="0"/>
              <a:t>How does the above change in space and time?</a:t>
            </a:r>
          </a:p>
          <a:p>
            <a:endParaRPr lang="en-US" dirty="0"/>
          </a:p>
        </p:txBody>
      </p:sp>
      <p:sp>
        <p:nvSpPr>
          <p:cNvPr id="4" name="Title 1">
            <a:extLst>
              <a:ext uri="{FF2B5EF4-FFF2-40B4-BE49-F238E27FC236}">
                <a16:creationId xmlns:a16="http://schemas.microsoft.com/office/drawing/2014/main" id="{C28AE2CA-578E-4237-A405-C1ACAEBCBFE8}"/>
              </a:ext>
            </a:extLst>
          </p:cNvPr>
          <p:cNvSpPr>
            <a:spLocks noGrp="1"/>
          </p:cNvSpPr>
          <p:nvPr>
            <p:ph type="title"/>
          </p:nvPr>
        </p:nvSpPr>
        <p:spPr>
          <a:xfrm>
            <a:off x="838200" y="365125"/>
            <a:ext cx="10515600" cy="1325563"/>
          </a:xfrm>
        </p:spPr>
        <p:txBody>
          <a:bodyPr/>
          <a:lstStyle/>
          <a:p>
            <a:r>
              <a:rPr lang="en-US" dirty="0"/>
              <a:t>Key Biological Questions</a:t>
            </a:r>
          </a:p>
        </p:txBody>
      </p:sp>
    </p:spTree>
    <p:extLst>
      <p:ext uri="{BB962C8B-B14F-4D97-AF65-F5344CB8AC3E}">
        <p14:creationId xmlns:p14="http://schemas.microsoft.com/office/powerpoint/2010/main" val="3593258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https://www.frontiersin.org/files/Articles/522602/fmars-07-00185-HTML/image_m/fmars-07-00185-g001.jpg">
            <a:extLst>
              <a:ext uri="{FF2B5EF4-FFF2-40B4-BE49-F238E27FC236}">
                <a16:creationId xmlns:a16="http://schemas.microsoft.com/office/drawing/2014/main" id="{692DF0DF-E98F-48A7-A985-ABE883C7BC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270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D6A716D-EEB7-4A62-BBAD-D6EC5F72E105}"/>
              </a:ext>
            </a:extLst>
          </p:cNvPr>
          <p:cNvSpPr txBox="1"/>
          <p:nvPr/>
        </p:nvSpPr>
        <p:spPr>
          <a:xfrm>
            <a:off x="8357616" y="211236"/>
            <a:ext cx="4142232" cy="307777"/>
          </a:xfrm>
          <a:prstGeom prst="rect">
            <a:avLst/>
          </a:prstGeom>
          <a:noFill/>
        </p:spPr>
        <p:txBody>
          <a:bodyPr wrap="square" rtlCol="0">
            <a:spAutoFit/>
          </a:bodyPr>
          <a:lstStyle/>
          <a:p>
            <a:r>
              <a:rPr lang="en-US" sz="1400" dirty="0" err="1"/>
              <a:t>Basterratxea</a:t>
            </a:r>
            <a:r>
              <a:rPr lang="en-US" sz="1400" dirty="0"/>
              <a:t> et al. Front. Mar. Sci., 25 March 2020</a:t>
            </a:r>
          </a:p>
        </p:txBody>
      </p:sp>
      <p:sp>
        <p:nvSpPr>
          <p:cNvPr id="5" name="Title 1">
            <a:extLst>
              <a:ext uri="{FF2B5EF4-FFF2-40B4-BE49-F238E27FC236}">
                <a16:creationId xmlns:a16="http://schemas.microsoft.com/office/drawing/2014/main" id="{9E9A74A7-0BE0-4F18-B9EB-35869069590D}"/>
              </a:ext>
            </a:extLst>
          </p:cNvPr>
          <p:cNvSpPr>
            <a:spLocks noGrp="1"/>
          </p:cNvSpPr>
          <p:nvPr>
            <p:ph type="title"/>
          </p:nvPr>
        </p:nvSpPr>
        <p:spPr>
          <a:xfrm>
            <a:off x="838200" y="365125"/>
            <a:ext cx="10515600" cy="1325563"/>
          </a:xfrm>
        </p:spPr>
        <p:txBody>
          <a:bodyPr/>
          <a:lstStyle/>
          <a:p>
            <a:r>
              <a:rPr lang="en-US" dirty="0"/>
              <a:t>Vast Size and Space Scales</a:t>
            </a:r>
          </a:p>
        </p:txBody>
      </p:sp>
    </p:spTree>
    <p:extLst>
      <p:ext uri="{BB962C8B-B14F-4D97-AF65-F5344CB8AC3E}">
        <p14:creationId xmlns:p14="http://schemas.microsoft.com/office/powerpoint/2010/main" val="590942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https://www.frontiersin.org/files/Articles/522602/fmars-07-00185-HTML/image_m/fmars-07-00185-g001.jpg">
            <a:extLst>
              <a:ext uri="{FF2B5EF4-FFF2-40B4-BE49-F238E27FC236}">
                <a16:creationId xmlns:a16="http://schemas.microsoft.com/office/drawing/2014/main" id="{692DF0DF-E98F-48A7-A985-ABE883C7BC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270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D6A716D-EEB7-4A62-BBAD-D6EC5F72E105}"/>
              </a:ext>
            </a:extLst>
          </p:cNvPr>
          <p:cNvSpPr txBox="1"/>
          <p:nvPr/>
        </p:nvSpPr>
        <p:spPr>
          <a:xfrm>
            <a:off x="8357616" y="211236"/>
            <a:ext cx="4142232" cy="307777"/>
          </a:xfrm>
          <a:prstGeom prst="rect">
            <a:avLst/>
          </a:prstGeom>
          <a:noFill/>
        </p:spPr>
        <p:txBody>
          <a:bodyPr wrap="square" rtlCol="0">
            <a:spAutoFit/>
          </a:bodyPr>
          <a:lstStyle/>
          <a:p>
            <a:r>
              <a:rPr lang="en-US" sz="1400" dirty="0" err="1"/>
              <a:t>Basterratxea</a:t>
            </a:r>
            <a:r>
              <a:rPr lang="en-US" sz="1400" dirty="0"/>
              <a:t> et al. Front. Mar. Sci., 25 March 2020</a:t>
            </a:r>
          </a:p>
        </p:txBody>
      </p:sp>
      <p:sp>
        <p:nvSpPr>
          <p:cNvPr id="5" name="Title 1">
            <a:extLst>
              <a:ext uri="{FF2B5EF4-FFF2-40B4-BE49-F238E27FC236}">
                <a16:creationId xmlns:a16="http://schemas.microsoft.com/office/drawing/2014/main" id="{9E9A74A7-0BE0-4F18-B9EB-35869069590D}"/>
              </a:ext>
            </a:extLst>
          </p:cNvPr>
          <p:cNvSpPr>
            <a:spLocks noGrp="1"/>
          </p:cNvSpPr>
          <p:nvPr>
            <p:ph type="title"/>
          </p:nvPr>
        </p:nvSpPr>
        <p:spPr>
          <a:xfrm>
            <a:off x="838200" y="365125"/>
            <a:ext cx="10515600" cy="1325563"/>
          </a:xfrm>
        </p:spPr>
        <p:txBody>
          <a:bodyPr/>
          <a:lstStyle/>
          <a:p>
            <a:r>
              <a:rPr lang="en-US" dirty="0"/>
              <a:t>Complementary Imaging Systems</a:t>
            </a:r>
          </a:p>
        </p:txBody>
      </p:sp>
      <p:sp>
        <p:nvSpPr>
          <p:cNvPr id="6" name="Rectangle: Rounded Corners 5">
            <a:extLst>
              <a:ext uri="{FF2B5EF4-FFF2-40B4-BE49-F238E27FC236}">
                <a16:creationId xmlns:a16="http://schemas.microsoft.com/office/drawing/2014/main" id="{118C5DAC-BE22-4515-8606-D3995ADF4AAC}"/>
              </a:ext>
            </a:extLst>
          </p:cNvPr>
          <p:cNvSpPr/>
          <p:nvPr/>
        </p:nvSpPr>
        <p:spPr>
          <a:xfrm>
            <a:off x="4971011" y="6032019"/>
            <a:ext cx="2147454" cy="357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Planktivore (Micro)</a:t>
            </a:r>
          </a:p>
        </p:txBody>
      </p:sp>
      <p:sp>
        <p:nvSpPr>
          <p:cNvPr id="7" name="Rectangle: Rounded Corners 6">
            <a:extLst>
              <a:ext uri="{FF2B5EF4-FFF2-40B4-BE49-F238E27FC236}">
                <a16:creationId xmlns:a16="http://schemas.microsoft.com/office/drawing/2014/main" id="{F5C96AF0-61EB-4181-9C0E-5B0616613AF2}"/>
              </a:ext>
            </a:extLst>
          </p:cNvPr>
          <p:cNvSpPr/>
          <p:nvPr/>
        </p:nvSpPr>
        <p:spPr>
          <a:xfrm>
            <a:off x="3635432" y="5571803"/>
            <a:ext cx="2150225" cy="357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Triton (Macro)</a:t>
            </a:r>
          </a:p>
        </p:txBody>
      </p:sp>
      <p:sp>
        <p:nvSpPr>
          <p:cNvPr id="8" name="Rectangle: Rounded Corners 7">
            <a:extLst>
              <a:ext uri="{FF2B5EF4-FFF2-40B4-BE49-F238E27FC236}">
                <a16:creationId xmlns:a16="http://schemas.microsoft.com/office/drawing/2014/main" id="{0A2E1B7E-5DA8-40C1-8AB8-B15D679B9A24}"/>
              </a:ext>
            </a:extLst>
          </p:cNvPr>
          <p:cNvSpPr/>
          <p:nvPr/>
        </p:nvSpPr>
        <p:spPr>
          <a:xfrm>
            <a:off x="2485505" y="5124441"/>
            <a:ext cx="2150225" cy="357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Piscivore (Mega)</a:t>
            </a:r>
          </a:p>
        </p:txBody>
      </p:sp>
    </p:spTree>
    <p:extLst>
      <p:ext uri="{BB962C8B-B14F-4D97-AF65-F5344CB8AC3E}">
        <p14:creationId xmlns:p14="http://schemas.microsoft.com/office/powerpoint/2010/main" val="3824935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https://www.frontiersin.org/files/Articles/522602/fmars-07-00185-HTML/image_m/fmars-07-00185-g001.jpg">
            <a:extLst>
              <a:ext uri="{FF2B5EF4-FFF2-40B4-BE49-F238E27FC236}">
                <a16:creationId xmlns:a16="http://schemas.microsoft.com/office/drawing/2014/main" id="{692DF0DF-E98F-48A7-A985-ABE883C7BC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270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D6A716D-EEB7-4A62-BBAD-D6EC5F72E105}"/>
              </a:ext>
            </a:extLst>
          </p:cNvPr>
          <p:cNvSpPr txBox="1"/>
          <p:nvPr/>
        </p:nvSpPr>
        <p:spPr>
          <a:xfrm>
            <a:off x="8357616" y="211236"/>
            <a:ext cx="4142232" cy="307777"/>
          </a:xfrm>
          <a:prstGeom prst="rect">
            <a:avLst/>
          </a:prstGeom>
          <a:noFill/>
        </p:spPr>
        <p:txBody>
          <a:bodyPr wrap="square" rtlCol="0">
            <a:spAutoFit/>
          </a:bodyPr>
          <a:lstStyle/>
          <a:p>
            <a:r>
              <a:rPr lang="en-US" sz="1400" dirty="0" err="1"/>
              <a:t>Basterratxea</a:t>
            </a:r>
            <a:r>
              <a:rPr lang="en-US" sz="1400" dirty="0"/>
              <a:t> et al. Front. Mar. Sci., 25 March 2020</a:t>
            </a:r>
          </a:p>
        </p:txBody>
      </p:sp>
      <p:sp>
        <p:nvSpPr>
          <p:cNvPr id="5" name="Title 1">
            <a:extLst>
              <a:ext uri="{FF2B5EF4-FFF2-40B4-BE49-F238E27FC236}">
                <a16:creationId xmlns:a16="http://schemas.microsoft.com/office/drawing/2014/main" id="{9E9A74A7-0BE0-4F18-B9EB-35869069590D}"/>
              </a:ext>
            </a:extLst>
          </p:cNvPr>
          <p:cNvSpPr>
            <a:spLocks noGrp="1"/>
          </p:cNvSpPr>
          <p:nvPr>
            <p:ph type="title"/>
          </p:nvPr>
        </p:nvSpPr>
        <p:spPr>
          <a:xfrm>
            <a:off x="838200" y="365125"/>
            <a:ext cx="10515600" cy="1325563"/>
          </a:xfrm>
        </p:spPr>
        <p:txBody>
          <a:bodyPr/>
          <a:lstStyle/>
          <a:p>
            <a:r>
              <a:rPr lang="en-US" dirty="0"/>
              <a:t>Platforms Expand our Sensing Range</a:t>
            </a:r>
          </a:p>
        </p:txBody>
      </p:sp>
      <p:sp>
        <p:nvSpPr>
          <p:cNvPr id="6" name="Rectangle: Rounded Corners 5">
            <a:extLst>
              <a:ext uri="{FF2B5EF4-FFF2-40B4-BE49-F238E27FC236}">
                <a16:creationId xmlns:a16="http://schemas.microsoft.com/office/drawing/2014/main" id="{118C5DAC-BE22-4515-8606-D3995ADF4AAC}"/>
              </a:ext>
            </a:extLst>
          </p:cNvPr>
          <p:cNvSpPr/>
          <p:nvPr/>
        </p:nvSpPr>
        <p:spPr>
          <a:xfrm>
            <a:off x="4971011" y="6032019"/>
            <a:ext cx="2147454" cy="357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Planktivore (Micro)</a:t>
            </a:r>
          </a:p>
        </p:txBody>
      </p:sp>
      <p:sp>
        <p:nvSpPr>
          <p:cNvPr id="7" name="Rectangle: Rounded Corners 6">
            <a:extLst>
              <a:ext uri="{FF2B5EF4-FFF2-40B4-BE49-F238E27FC236}">
                <a16:creationId xmlns:a16="http://schemas.microsoft.com/office/drawing/2014/main" id="{F5C96AF0-61EB-4181-9C0E-5B0616613AF2}"/>
              </a:ext>
            </a:extLst>
          </p:cNvPr>
          <p:cNvSpPr/>
          <p:nvPr/>
        </p:nvSpPr>
        <p:spPr>
          <a:xfrm>
            <a:off x="3635432" y="5571803"/>
            <a:ext cx="2150225" cy="357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Triton (Macro)</a:t>
            </a:r>
          </a:p>
        </p:txBody>
      </p:sp>
      <p:sp>
        <p:nvSpPr>
          <p:cNvPr id="8" name="Rectangle: Rounded Corners 7">
            <a:extLst>
              <a:ext uri="{FF2B5EF4-FFF2-40B4-BE49-F238E27FC236}">
                <a16:creationId xmlns:a16="http://schemas.microsoft.com/office/drawing/2014/main" id="{0A2E1B7E-5DA8-40C1-8AB8-B15D679B9A24}"/>
              </a:ext>
            </a:extLst>
          </p:cNvPr>
          <p:cNvSpPr/>
          <p:nvPr/>
        </p:nvSpPr>
        <p:spPr>
          <a:xfrm>
            <a:off x="2485505" y="5124441"/>
            <a:ext cx="2150225" cy="357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Piscivore (Mega)</a:t>
            </a:r>
          </a:p>
        </p:txBody>
      </p:sp>
      <p:cxnSp>
        <p:nvCxnSpPr>
          <p:cNvPr id="9" name="Straight Arrow Connector 8">
            <a:extLst>
              <a:ext uri="{FF2B5EF4-FFF2-40B4-BE49-F238E27FC236}">
                <a16:creationId xmlns:a16="http://schemas.microsoft.com/office/drawing/2014/main" id="{50F7FFC0-9EAA-450D-86BD-08A824DD18B6}"/>
              </a:ext>
            </a:extLst>
          </p:cNvPr>
          <p:cNvCxnSpPr>
            <a:stCxn id="8" idx="1"/>
          </p:cNvCxnSpPr>
          <p:nvPr/>
        </p:nvCxnSpPr>
        <p:spPr>
          <a:xfrm flipH="1">
            <a:off x="706582" y="5303165"/>
            <a:ext cx="1778923" cy="8669"/>
          </a:xfrm>
          <a:prstGeom prst="straightConnector1">
            <a:avLst/>
          </a:prstGeom>
          <a:ln w="38100">
            <a:solidFill>
              <a:srgbClr val="FFD009"/>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C51D4C82-4549-40F7-B931-A07D6117EB2E}"/>
              </a:ext>
            </a:extLst>
          </p:cNvPr>
          <p:cNvCxnSpPr>
            <a:cxnSpLocks/>
            <a:stCxn id="7" idx="1"/>
          </p:cNvCxnSpPr>
          <p:nvPr/>
        </p:nvCxnSpPr>
        <p:spPr>
          <a:xfrm flipH="1">
            <a:off x="706582" y="5750527"/>
            <a:ext cx="2928850" cy="0"/>
          </a:xfrm>
          <a:prstGeom prst="straightConnector1">
            <a:avLst/>
          </a:prstGeom>
          <a:ln w="38100">
            <a:solidFill>
              <a:srgbClr val="FFD009"/>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6D7086D0-FCE0-46DD-B445-25F8055A9876}"/>
              </a:ext>
            </a:extLst>
          </p:cNvPr>
          <p:cNvCxnSpPr>
            <a:cxnSpLocks/>
            <a:stCxn id="6" idx="1"/>
          </p:cNvCxnSpPr>
          <p:nvPr/>
        </p:nvCxnSpPr>
        <p:spPr>
          <a:xfrm flipH="1">
            <a:off x="706582" y="6210743"/>
            <a:ext cx="4264429" cy="0"/>
          </a:xfrm>
          <a:prstGeom prst="straightConnector1">
            <a:avLst/>
          </a:prstGeom>
          <a:ln w="38100">
            <a:solidFill>
              <a:srgbClr val="FFD009"/>
            </a:solidFill>
            <a:tailEnd type="triangle"/>
          </a:ln>
        </p:spPr>
        <p:style>
          <a:lnRef idx="1">
            <a:schemeClr val="accent1"/>
          </a:lnRef>
          <a:fillRef idx="0">
            <a:schemeClr val="accent1"/>
          </a:fillRef>
          <a:effectRef idx="0">
            <a:schemeClr val="accent1"/>
          </a:effectRef>
          <a:fontRef idx="minor">
            <a:schemeClr val="tx1"/>
          </a:fontRef>
        </p:style>
      </p:cxnSp>
      <p:pic>
        <p:nvPicPr>
          <p:cNvPr id="15" name="Shape 38">
            <a:extLst>
              <a:ext uri="{FF2B5EF4-FFF2-40B4-BE49-F238E27FC236}">
                <a16:creationId xmlns:a16="http://schemas.microsoft.com/office/drawing/2014/main" id="{2241B9E1-D12E-4BD5-95FB-BB8139F2BD90}"/>
              </a:ext>
            </a:extLst>
          </p:cNvPr>
          <p:cNvPicPr preferRelativeResize="0">
            <a:picLocks noChangeAspect="1"/>
          </p:cNvPicPr>
          <p:nvPr/>
        </p:nvPicPr>
        <p:blipFill>
          <a:blip r:embed="rId4"/>
          <a:stretch>
            <a:fillRect/>
          </a:stretch>
        </p:blipFill>
        <p:spPr>
          <a:xfrm rot="10800000" flipV="1">
            <a:off x="994474" y="5030340"/>
            <a:ext cx="1203137" cy="430314"/>
          </a:xfrm>
          <a:prstGeom prst="rect">
            <a:avLst/>
          </a:prstGeom>
          <a:noFill/>
          <a:ln>
            <a:noFill/>
          </a:ln>
        </p:spPr>
      </p:pic>
      <p:pic>
        <p:nvPicPr>
          <p:cNvPr id="21" name="Shape 38">
            <a:extLst>
              <a:ext uri="{FF2B5EF4-FFF2-40B4-BE49-F238E27FC236}">
                <a16:creationId xmlns:a16="http://schemas.microsoft.com/office/drawing/2014/main" id="{1F1810A4-E62B-42AF-A4F3-E2EC67CE5336}"/>
              </a:ext>
            </a:extLst>
          </p:cNvPr>
          <p:cNvPicPr preferRelativeResize="0">
            <a:picLocks noChangeAspect="1"/>
          </p:cNvPicPr>
          <p:nvPr/>
        </p:nvPicPr>
        <p:blipFill>
          <a:blip r:embed="rId4"/>
          <a:stretch>
            <a:fillRect/>
          </a:stretch>
        </p:blipFill>
        <p:spPr>
          <a:xfrm rot="10800000" flipV="1">
            <a:off x="2157152" y="5490555"/>
            <a:ext cx="1203137" cy="430314"/>
          </a:xfrm>
          <a:prstGeom prst="rect">
            <a:avLst/>
          </a:prstGeom>
          <a:noFill/>
          <a:ln>
            <a:noFill/>
          </a:ln>
        </p:spPr>
      </p:pic>
      <p:pic>
        <p:nvPicPr>
          <p:cNvPr id="22" name="Shape 38">
            <a:extLst>
              <a:ext uri="{FF2B5EF4-FFF2-40B4-BE49-F238E27FC236}">
                <a16:creationId xmlns:a16="http://schemas.microsoft.com/office/drawing/2014/main" id="{9C10E205-4B2D-4048-8ECC-96585CBE4CC4}"/>
              </a:ext>
            </a:extLst>
          </p:cNvPr>
          <p:cNvPicPr preferRelativeResize="0">
            <a:picLocks noChangeAspect="1"/>
          </p:cNvPicPr>
          <p:nvPr/>
        </p:nvPicPr>
        <p:blipFill>
          <a:blip r:embed="rId4"/>
          <a:stretch>
            <a:fillRect/>
          </a:stretch>
        </p:blipFill>
        <p:spPr>
          <a:xfrm rot="10800000" flipV="1">
            <a:off x="3507407" y="5959152"/>
            <a:ext cx="1203137" cy="430314"/>
          </a:xfrm>
          <a:prstGeom prst="rect">
            <a:avLst/>
          </a:prstGeom>
          <a:noFill/>
          <a:ln>
            <a:noFill/>
          </a:ln>
        </p:spPr>
      </p:pic>
    </p:spTree>
    <p:extLst>
      <p:ext uri="{BB962C8B-B14F-4D97-AF65-F5344CB8AC3E}">
        <p14:creationId xmlns:p14="http://schemas.microsoft.com/office/powerpoint/2010/main" val="3382152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8FA6BFC-7146-4598-8482-BC464559A29E" descr="38020E9A-59CA-4B0D-B4B0-C44E8925CA95">
            <a:extLst>
              <a:ext uri="{FF2B5EF4-FFF2-40B4-BE49-F238E27FC236}">
                <a16:creationId xmlns:a16="http://schemas.microsoft.com/office/drawing/2014/main" id="{7D3D27FB-8D7E-4D28-8459-D43C4BC85EE8}"/>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946" b="3194"/>
          <a:stretch/>
        </p:blipFill>
        <p:spPr bwMode="auto">
          <a:xfrm>
            <a:off x="0" y="1"/>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DABDE40E-161A-4370-9A8C-8C09A1DD6DCD}"/>
              </a:ext>
            </a:extLst>
          </p:cNvPr>
          <p:cNvSpPr>
            <a:spLocks noGrp="1"/>
          </p:cNvSpPr>
          <p:nvPr>
            <p:ph type="title"/>
          </p:nvPr>
        </p:nvSpPr>
        <p:spPr>
          <a:xfrm>
            <a:off x="838200" y="365125"/>
            <a:ext cx="10515600" cy="1325563"/>
          </a:xfrm>
        </p:spPr>
        <p:txBody>
          <a:bodyPr/>
          <a:lstStyle/>
          <a:p>
            <a:endParaRPr lang="en-US" dirty="0"/>
          </a:p>
        </p:txBody>
      </p:sp>
    </p:spTree>
    <p:extLst>
      <p:ext uri="{BB962C8B-B14F-4D97-AF65-F5344CB8AC3E}">
        <p14:creationId xmlns:p14="http://schemas.microsoft.com/office/powerpoint/2010/main" val="2419842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1A388-E7A6-4668-9AC1-A25D1C5C4CA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4AD5128-2357-4E7F-BDA1-1583592AC20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370458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39396-8587-4C02-9AB3-41F2188E3A3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E676C4C-C6E1-47D4-88D0-D1313FB9898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320664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osceles Triangle 3">
            <a:extLst>
              <a:ext uri="{FF2B5EF4-FFF2-40B4-BE49-F238E27FC236}">
                <a16:creationId xmlns:a16="http://schemas.microsoft.com/office/drawing/2014/main" id="{4B64CF0F-AC20-40E3-B42A-BC2B0E098DD7}"/>
              </a:ext>
            </a:extLst>
          </p:cNvPr>
          <p:cNvSpPr/>
          <p:nvPr/>
        </p:nvSpPr>
        <p:spPr>
          <a:xfrm rot="5400000">
            <a:off x="8643126" y="2455629"/>
            <a:ext cx="1052946" cy="1290952"/>
          </a:xfrm>
          <a:prstGeom prst="triangle">
            <a:avLst/>
          </a:prstGeom>
          <a:solidFill>
            <a:srgbClr val="F5F2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4">
            <a:extLst>
              <a:ext uri="{FF2B5EF4-FFF2-40B4-BE49-F238E27FC236}">
                <a16:creationId xmlns:a16="http://schemas.microsoft.com/office/drawing/2014/main" id="{1DAC349B-FB44-4C64-8FB1-CF0FBAFF6662}"/>
              </a:ext>
            </a:extLst>
          </p:cNvPr>
          <p:cNvSpPr/>
          <p:nvPr/>
        </p:nvSpPr>
        <p:spPr>
          <a:xfrm rot="16200000">
            <a:off x="4323675" y="916063"/>
            <a:ext cx="2154184" cy="4343040"/>
          </a:xfrm>
          <a:prstGeom prst="triangle">
            <a:avLst>
              <a:gd name="adj" fmla="val 48582"/>
            </a:avLst>
          </a:prstGeom>
          <a:solidFill>
            <a:srgbClr val="F5F2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226A512F-29CA-4EAF-990D-2A0D60451F0C}"/>
              </a:ext>
            </a:extLst>
          </p:cNvPr>
          <p:cNvSpPr/>
          <p:nvPr/>
        </p:nvSpPr>
        <p:spPr>
          <a:xfrm>
            <a:off x="6559188" y="2010492"/>
            <a:ext cx="2154184" cy="215418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Navigation, control, mapping, and tracking</a:t>
            </a:r>
          </a:p>
        </p:txBody>
      </p:sp>
      <p:sp>
        <p:nvSpPr>
          <p:cNvPr id="7" name="Isosceles Triangle 6">
            <a:extLst>
              <a:ext uri="{FF2B5EF4-FFF2-40B4-BE49-F238E27FC236}">
                <a16:creationId xmlns:a16="http://schemas.microsoft.com/office/drawing/2014/main" id="{C2A0C4C2-747E-40EC-829D-4EE88332B060}"/>
              </a:ext>
            </a:extLst>
          </p:cNvPr>
          <p:cNvSpPr/>
          <p:nvPr/>
        </p:nvSpPr>
        <p:spPr>
          <a:xfrm rot="16200000">
            <a:off x="2544467" y="2409771"/>
            <a:ext cx="1052946" cy="1290952"/>
          </a:xfrm>
          <a:prstGeom prst="triangle">
            <a:avLst/>
          </a:prstGeom>
          <a:solidFill>
            <a:srgbClr val="F5F2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90077B76-383E-40DB-94E0-36F6D12862F7}"/>
              </a:ext>
            </a:extLst>
          </p:cNvPr>
          <p:cNvSpPr/>
          <p:nvPr/>
        </p:nvSpPr>
        <p:spPr>
          <a:xfrm>
            <a:off x="3530311" y="2010492"/>
            <a:ext cx="2154184" cy="2154184"/>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Measurement and quantification</a:t>
            </a:r>
          </a:p>
        </p:txBody>
      </p:sp>
      <p:sp>
        <p:nvSpPr>
          <p:cNvPr id="9" name="Title 1">
            <a:extLst>
              <a:ext uri="{FF2B5EF4-FFF2-40B4-BE49-F238E27FC236}">
                <a16:creationId xmlns:a16="http://schemas.microsoft.com/office/drawing/2014/main" id="{C3A0F25D-2B63-4D60-B9FE-12A959F1BB8C}"/>
              </a:ext>
            </a:extLst>
          </p:cNvPr>
          <p:cNvSpPr>
            <a:spLocks noGrp="1"/>
          </p:cNvSpPr>
          <p:nvPr>
            <p:ph type="title"/>
          </p:nvPr>
        </p:nvSpPr>
        <p:spPr>
          <a:xfrm>
            <a:off x="838200" y="365125"/>
            <a:ext cx="10515600" cy="1325563"/>
          </a:xfrm>
        </p:spPr>
        <p:txBody>
          <a:bodyPr/>
          <a:lstStyle/>
          <a:p>
            <a:r>
              <a:rPr lang="en-US" dirty="0"/>
              <a:t>Innovate and Build</a:t>
            </a:r>
          </a:p>
        </p:txBody>
      </p:sp>
      <p:sp>
        <p:nvSpPr>
          <p:cNvPr id="10" name="Oval 9">
            <a:extLst>
              <a:ext uri="{FF2B5EF4-FFF2-40B4-BE49-F238E27FC236}">
                <a16:creationId xmlns:a16="http://schemas.microsoft.com/office/drawing/2014/main" id="{CF65AA74-C7B5-4C6B-9151-ECF9E2E3BD89}"/>
              </a:ext>
            </a:extLst>
          </p:cNvPr>
          <p:cNvSpPr/>
          <p:nvPr/>
        </p:nvSpPr>
        <p:spPr>
          <a:xfrm>
            <a:off x="501435" y="2010492"/>
            <a:ext cx="2154184" cy="2154184"/>
          </a:xfrm>
          <a:prstGeom prst="ellipse">
            <a:avLst/>
          </a:prstGeom>
          <a:solidFill>
            <a:srgbClr val="111E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Extending human perception</a:t>
            </a:r>
          </a:p>
        </p:txBody>
      </p:sp>
      <p:sp>
        <p:nvSpPr>
          <p:cNvPr id="11" name="TextBox 10">
            <a:extLst>
              <a:ext uri="{FF2B5EF4-FFF2-40B4-BE49-F238E27FC236}">
                <a16:creationId xmlns:a16="http://schemas.microsoft.com/office/drawing/2014/main" id="{8D4CA019-1148-4472-A84E-5FD7F131E2D1}"/>
              </a:ext>
            </a:extLst>
          </p:cNvPr>
          <p:cNvSpPr txBox="1"/>
          <p:nvPr/>
        </p:nvSpPr>
        <p:spPr>
          <a:xfrm>
            <a:off x="501435" y="4484480"/>
            <a:ext cx="2535382" cy="923330"/>
          </a:xfrm>
          <a:prstGeom prst="rect">
            <a:avLst/>
          </a:prstGeom>
          <a:noFill/>
        </p:spPr>
        <p:txBody>
          <a:bodyPr wrap="square" rtlCol="0">
            <a:spAutoFit/>
          </a:bodyPr>
          <a:lstStyle/>
          <a:p>
            <a:pPr marL="285750" indent="-285750">
              <a:buFont typeface="Arial" panose="020B0604020202020204" pitchFamily="34" charset="0"/>
              <a:buChar char="•"/>
            </a:pPr>
            <a:r>
              <a:rPr lang="en-US" dirty="0"/>
              <a:t>ROV Cameras</a:t>
            </a:r>
          </a:p>
          <a:p>
            <a:pPr marL="285750" indent="-285750">
              <a:buFont typeface="Arial" panose="020B0604020202020204" pitchFamily="34" charset="0"/>
              <a:buChar char="•"/>
            </a:pPr>
            <a:r>
              <a:rPr lang="en-US" dirty="0"/>
              <a:t>AUV Cameras</a:t>
            </a:r>
          </a:p>
          <a:p>
            <a:pPr marL="285750" indent="-285750">
              <a:buFont typeface="Arial" panose="020B0604020202020204" pitchFamily="34" charset="0"/>
              <a:buChar char="•"/>
            </a:pPr>
            <a:r>
              <a:rPr lang="en-US" dirty="0"/>
              <a:t>Time Lapse Cameras</a:t>
            </a:r>
          </a:p>
        </p:txBody>
      </p:sp>
      <p:sp>
        <p:nvSpPr>
          <p:cNvPr id="12" name="TextBox 11">
            <a:extLst>
              <a:ext uri="{FF2B5EF4-FFF2-40B4-BE49-F238E27FC236}">
                <a16:creationId xmlns:a16="http://schemas.microsoft.com/office/drawing/2014/main" id="{668AAD3F-5586-4D86-81CC-5AD41E80E0B9}"/>
              </a:ext>
            </a:extLst>
          </p:cNvPr>
          <p:cNvSpPr txBox="1"/>
          <p:nvPr/>
        </p:nvSpPr>
        <p:spPr>
          <a:xfrm>
            <a:off x="3530311" y="4484476"/>
            <a:ext cx="2535382" cy="1200329"/>
          </a:xfrm>
          <a:prstGeom prst="rect">
            <a:avLst/>
          </a:prstGeom>
          <a:noFill/>
        </p:spPr>
        <p:txBody>
          <a:bodyPr wrap="square" rtlCol="0">
            <a:spAutoFit/>
          </a:bodyPr>
          <a:lstStyle/>
          <a:p>
            <a:pPr marL="285750" indent="-285750">
              <a:buFont typeface="Arial" panose="020B0604020202020204" pitchFamily="34" charset="0"/>
              <a:buChar char="•"/>
            </a:pPr>
            <a:r>
              <a:rPr lang="en-US" dirty="0"/>
              <a:t>Machine Vision</a:t>
            </a:r>
          </a:p>
          <a:p>
            <a:pPr marL="285750" indent="-285750">
              <a:buFont typeface="Arial" panose="020B0604020202020204" pitchFamily="34" charset="0"/>
              <a:buChar char="•"/>
            </a:pPr>
            <a:r>
              <a:rPr lang="en-US" dirty="0"/>
              <a:t>Laser Imaging</a:t>
            </a:r>
          </a:p>
          <a:p>
            <a:pPr marL="285750" indent="-285750">
              <a:buFont typeface="Arial" panose="020B0604020202020204" pitchFamily="34" charset="0"/>
              <a:buChar char="•"/>
            </a:pPr>
            <a:r>
              <a:rPr lang="en-US" dirty="0" err="1"/>
              <a:t>Lightfield</a:t>
            </a:r>
            <a:endParaRPr lang="en-US" dirty="0"/>
          </a:p>
          <a:p>
            <a:pPr marL="285750" indent="-285750">
              <a:buFont typeface="Arial" panose="020B0604020202020204" pitchFamily="34" charset="0"/>
              <a:buChar char="•"/>
            </a:pPr>
            <a:r>
              <a:rPr lang="en-US" dirty="0"/>
              <a:t>Microscopy</a:t>
            </a:r>
          </a:p>
        </p:txBody>
      </p:sp>
      <p:sp>
        <p:nvSpPr>
          <p:cNvPr id="13" name="TextBox 12">
            <a:extLst>
              <a:ext uri="{FF2B5EF4-FFF2-40B4-BE49-F238E27FC236}">
                <a16:creationId xmlns:a16="http://schemas.microsoft.com/office/drawing/2014/main" id="{BFCA6049-312A-4FEF-9110-DE9C2FB22586}"/>
              </a:ext>
            </a:extLst>
          </p:cNvPr>
          <p:cNvSpPr txBox="1"/>
          <p:nvPr/>
        </p:nvSpPr>
        <p:spPr>
          <a:xfrm>
            <a:off x="6559187" y="4484477"/>
            <a:ext cx="2850819" cy="1200329"/>
          </a:xfrm>
          <a:prstGeom prst="rect">
            <a:avLst/>
          </a:prstGeom>
          <a:noFill/>
        </p:spPr>
        <p:txBody>
          <a:bodyPr wrap="square" rtlCol="0">
            <a:spAutoFit/>
          </a:bodyPr>
          <a:lstStyle/>
          <a:p>
            <a:pPr marL="285750" indent="-285750">
              <a:buFont typeface="Arial" panose="020B0604020202020204" pitchFamily="34" charset="0"/>
              <a:buChar char="•"/>
            </a:pPr>
            <a:r>
              <a:rPr lang="en-US" dirty="0"/>
              <a:t>Heterogenous Imaging</a:t>
            </a:r>
          </a:p>
          <a:p>
            <a:pPr marL="285750" indent="-285750">
              <a:buFont typeface="Arial" panose="020B0604020202020204" pitchFamily="34" charset="0"/>
              <a:buChar char="•"/>
            </a:pPr>
            <a:r>
              <a:rPr lang="en-US" dirty="0"/>
              <a:t>Camera Arrays</a:t>
            </a:r>
          </a:p>
          <a:p>
            <a:pPr marL="285750" indent="-285750">
              <a:buFont typeface="Arial" panose="020B0604020202020204" pitchFamily="34" charset="0"/>
              <a:buChar char="•"/>
            </a:pPr>
            <a:r>
              <a:rPr lang="en-US" dirty="0"/>
              <a:t>Lidar</a:t>
            </a:r>
          </a:p>
          <a:p>
            <a:pPr marL="285750" indent="-285750">
              <a:buFont typeface="Arial" panose="020B0604020202020204" pitchFamily="34" charset="0"/>
              <a:buChar char="•"/>
            </a:pPr>
            <a:r>
              <a:rPr lang="en-US" dirty="0"/>
              <a:t>Imaging Sonar</a:t>
            </a:r>
          </a:p>
        </p:txBody>
      </p:sp>
      <p:sp>
        <p:nvSpPr>
          <p:cNvPr id="14" name="Rectangle: Rounded Corners 13">
            <a:extLst>
              <a:ext uri="{FF2B5EF4-FFF2-40B4-BE49-F238E27FC236}">
                <a16:creationId xmlns:a16="http://schemas.microsoft.com/office/drawing/2014/main" id="{3E93503B-FD68-4F26-A316-CBDE865F8A1D}"/>
              </a:ext>
            </a:extLst>
          </p:cNvPr>
          <p:cNvSpPr/>
          <p:nvPr/>
        </p:nvSpPr>
        <p:spPr>
          <a:xfrm>
            <a:off x="10176445" y="1740582"/>
            <a:ext cx="1538863" cy="4630824"/>
          </a:xfrm>
          <a:prstGeom prst="roundRect">
            <a:avLst/>
          </a:prstGeom>
          <a:solidFill>
            <a:srgbClr val="ADC8F5">
              <a:alpha val="7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Inter-Vehicle Coordination</a:t>
            </a:r>
            <a:br>
              <a:rPr lang="en-US" sz="1400" dirty="0"/>
            </a:br>
            <a:endParaRPr lang="en-US" sz="1400" dirty="0"/>
          </a:p>
          <a:p>
            <a:pPr algn="ctr"/>
            <a:r>
              <a:rPr lang="en-US" sz="1400" dirty="0"/>
              <a:t>Synoptic</a:t>
            </a:r>
          </a:p>
          <a:p>
            <a:pPr algn="ctr"/>
            <a:r>
              <a:rPr lang="en-US" sz="1400" dirty="0"/>
              <a:t>Quantification</a:t>
            </a:r>
            <a:br>
              <a:rPr lang="en-US" sz="1400" dirty="0"/>
            </a:br>
            <a:r>
              <a:rPr lang="en-US" sz="1400" dirty="0"/>
              <a:t> </a:t>
            </a:r>
            <a:br>
              <a:rPr lang="en-US" sz="1400" dirty="0"/>
            </a:br>
            <a:r>
              <a:rPr lang="en-US" sz="1400" dirty="0"/>
              <a:t>Mapping</a:t>
            </a:r>
          </a:p>
          <a:p>
            <a:pPr algn="ctr"/>
            <a:endParaRPr lang="en-US" sz="1400" dirty="0"/>
          </a:p>
          <a:p>
            <a:pPr algn="ctr"/>
            <a:r>
              <a:rPr lang="en-US" sz="1400" dirty="0"/>
              <a:t>Autonomy</a:t>
            </a:r>
          </a:p>
        </p:txBody>
      </p:sp>
      <p:cxnSp>
        <p:nvCxnSpPr>
          <p:cNvPr id="15" name="Straight Arrow Connector 14">
            <a:extLst>
              <a:ext uri="{FF2B5EF4-FFF2-40B4-BE49-F238E27FC236}">
                <a16:creationId xmlns:a16="http://schemas.microsoft.com/office/drawing/2014/main" id="{91B9E614-D181-4319-A780-DF5F2112A8B1}"/>
              </a:ext>
            </a:extLst>
          </p:cNvPr>
          <p:cNvCxnSpPr/>
          <p:nvPr/>
        </p:nvCxnSpPr>
        <p:spPr>
          <a:xfrm>
            <a:off x="8713372" y="3087584"/>
            <a:ext cx="1463073" cy="6349"/>
          </a:xfrm>
          <a:prstGeom prst="straightConnector1">
            <a:avLst/>
          </a:prstGeom>
          <a:ln w="76200">
            <a:solidFill>
              <a:srgbClr val="F5F2BD"/>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Top Corners Snipped 15">
            <a:extLst>
              <a:ext uri="{FF2B5EF4-FFF2-40B4-BE49-F238E27FC236}">
                <a16:creationId xmlns:a16="http://schemas.microsoft.com/office/drawing/2014/main" id="{A0AC9A10-C910-460A-8399-537382C40221}"/>
              </a:ext>
            </a:extLst>
          </p:cNvPr>
          <p:cNvSpPr/>
          <p:nvPr/>
        </p:nvSpPr>
        <p:spPr>
          <a:xfrm>
            <a:off x="8022261" y="726183"/>
            <a:ext cx="2154184" cy="1044253"/>
          </a:xfrm>
          <a:prstGeom prst="snip2SameRect">
            <a:avLst>
              <a:gd name="adj1" fmla="val 28462"/>
              <a:gd name="adj2" fmla="val 30827"/>
            </a:avLst>
          </a:prstGeom>
          <a:solidFill>
            <a:schemeClr val="bg1">
              <a:lumMod val="75000"/>
              <a:lumOff val="25000"/>
              <a:alpha val="4705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Onboard quantification and decision making</a:t>
            </a:r>
          </a:p>
        </p:txBody>
      </p:sp>
      <p:cxnSp>
        <p:nvCxnSpPr>
          <p:cNvPr id="17" name="Straight Arrow Connector 16">
            <a:extLst>
              <a:ext uri="{FF2B5EF4-FFF2-40B4-BE49-F238E27FC236}">
                <a16:creationId xmlns:a16="http://schemas.microsoft.com/office/drawing/2014/main" id="{26C2E700-834B-44BA-A07D-F0892436D4CE}"/>
              </a:ext>
            </a:extLst>
          </p:cNvPr>
          <p:cNvCxnSpPr>
            <a:cxnSpLocks/>
            <a:stCxn id="16" idx="1"/>
          </p:cNvCxnSpPr>
          <p:nvPr/>
        </p:nvCxnSpPr>
        <p:spPr>
          <a:xfrm>
            <a:off x="9099353" y="1770436"/>
            <a:ext cx="0" cy="1317148"/>
          </a:xfrm>
          <a:prstGeom prst="straightConnector1">
            <a:avLst/>
          </a:prstGeom>
          <a:ln w="76200">
            <a:solidFill>
              <a:srgbClr val="F5F2BD"/>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62615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17629</TotalTime>
  <Words>754</Words>
  <Application>Microsoft Office PowerPoint</Application>
  <PresentationFormat>Widescreen</PresentationFormat>
  <Paragraphs>108</Paragraphs>
  <Slides>12</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MBARI Imaging Systems Overview</vt:lpstr>
      <vt:lpstr>Key Biological Questions</vt:lpstr>
      <vt:lpstr>Vast Size and Space Scales</vt:lpstr>
      <vt:lpstr>Complementary Imaging Systems</vt:lpstr>
      <vt:lpstr>Platforms Expand our Sensing Range</vt:lpstr>
      <vt:lpstr>PowerPoint Presentation</vt:lpstr>
      <vt:lpstr>PowerPoint Presentation</vt:lpstr>
      <vt:lpstr>PowerPoint Presentation</vt:lpstr>
      <vt:lpstr>Innovate and Build</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Roberts</dc:creator>
  <cp:lastModifiedBy>Paul Roberts</cp:lastModifiedBy>
  <cp:revision>166</cp:revision>
  <dcterms:created xsi:type="dcterms:W3CDTF">2022-05-27T18:29:43Z</dcterms:created>
  <dcterms:modified xsi:type="dcterms:W3CDTF">2026-01-26T20:01:08Z</dcterms:modified>
</cp:coreProperties>
</file>