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1.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1"/>
  </p:notesMasterIdLst>
  <p:sldIdLst>
    <p:sldId id="256" r:id="rId2"/>
    <p:sldId id="257" r:id="rId3"/>
    <p:sldId id="1502" r:id="rId4"/>
    <p:sldId id="359" r:id="rId5"/>
    <p:sldId id="259" r:id="rId6"/>
    <p:sldId id="4534" r:id="rId7"/>
    <p:sldId id="4516" r:id="rId8"/>
    <p:sldId id="4520" r:id="rId9"/>
    <p:sldId id="4521" r:id="rId10"/>
    <p:sldId id="4519" r:id="rId11"/>
    <p:sldId id="4527" r:id="rId12"/>
    <p:sldId id="4531" r:id="rId13"/>
    <p:sldId id="4532" r:id="rId14"/>
    <p:sldId id="4517" r:id="rId15"/>
    <p:sldId id="1549" r:id="rId16"/>
    <p:sldId id="1501" r:id="rId17"/>
    <p:sldId id="4529" r:id="rId18"/>
    <p:sldId id="4523" r:id="rId19"/>
    <p:sldId id="4533" r:id="rId20"/>
    <p:sldId id="4525" r:id="rId21"/>
    <p:sldId id="4524" r:id="rId22"/>
    <p:sldId id="4530" r:id="rId23"/>
    <p:sldId id="4526" r:id="rId24"/>
    <p:sldId id="4528" r:id="rId25"/>
    <p:sldId id="299" r:id="rId26"/>
    <p:sldId id="1590" r:id="rId27"/>
    <p:sldId id="1495" r:id="rId28"/>
    <p:sldId id="379" r:id="rId29"/>
    <p:sldId id="377" r:id="rId30"/>
    <p:sldId id="4518" r:id="rId31"/>
    <p:sldId id="304" r:id="rId32"/>
    <p:sldId id="277" r:id="rId33"/>
    <p:sldId id="535" r:id="rId34"/>
    <p:sldId id="1542" r:id="rId35"/>
    <p:sldId id="752" r:id="rId36"/>
    <p:sldId id="1547" r:id="rId37"/>
    <p:sldId id="284" r:id="rId38"/>
    <p:sldId id="718" r:id="rId39"/>
    <p:sldId id="266" r:id="rId4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userDrawn="1">
          <p15:clr>
            <a:srgbClr val="A4A3A4"/>
          </p15:clr>
        </p15:guide>
        <p15:guide id="2" orient="horz" pos="696"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g8wSFZTP7OlLxXrK3G/xdFdjXI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15B9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0024" autoAdjust="0"/>
    <p:restoredTop sz="94660"/>
  </p:normalViewPr>
  <p:slideViewPr>
    <p:cSldViewPr snapToGrid="0">
      <p:cViewPr varScale="1">
        <p:scale>
          <a:sx n="110" d="100"/>
          <a:sy n="110" d="100"/>
        </p:scale>
        <p:origin x="264" y="96"/>
      </p:cViewPr>
      <p:guideLst>
        <p:guide pos="3840"/>
        <p:guide orient="horz" pos="696"/>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7T01:03:41.918"/>
    </inkml:context>
    <inkml:brush xml:id="br0">
      <inkml:brushProperty name="width" value="0.05" units="cm"/>
      <inkml:brushProperty name="height" value="0.05" units="cm"/>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 name="Google Shape;8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a:t>
            </a:r>
            <a:r>
              <a:rPr lang="en-US" baseline="30000" dirty="0"/>
              <a:t>nd</a:t>
            </a:r>
            <a:r>
              <a:rPr lang="en-US" dirty="0"/>
              <a:t> chart to highlight possibility of siting in CA waters</a:t>
            </a:r>
          </a:p>
        </p:txBody>
      </p:sp>
      <p:sp>
        <p:nvSpPr>
          <p:cNvPr id="4" name="Slide Number Placeholder 3"/>
          <p:cNvSpPr>
            <a:spLocks noGrp="1"/>
          </p:cNvSpPr>
          <p:nvPr>
            <p:ph type="sldNum" sz="quarter" idx="5"/>
          </p:nvPr>
        </p:nvSpPr>
        <p:spPr/>
        <p:txBody>
          <a:bodyPr/>
          <a:lstStyle/>
          <a:p>
            <a:fld id="{21E80029-F373-4E1A-92E6-E88C226B2836}" type="slidenum">
              <a:rPr lang="en-US" smtClean="0"/>
              <a:t>16</a:t>
            </a:fld>
            <a:endParaRPr lang="en-US"/>
          </a:p>
        </p:txBody>
      </p:sp>
    </p:spTree>
    <p:extLst>
      <p:ext uri="{BB962C8B-B14F-4D97-AF65-F5344CB8AC3E}">
        <p14:creationId xmlns:p14="http://schemas.microsoft.com/office/powerpoint/2010/main" val="2832045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a:t>
            </a:r>
            <a:r>
              <a:rPr lang="en-US" baseline="30000" dirty="0"/>
              <a:t>nd</a:t>
            </a:r>
            <a:r>
              <a:rPr lang="en-US" dirty="0"/>
              <a:t> chart to highlight possibility of siting in CA waters</a:t>
            </a:r>
          </a:p>
        </p:txBody>
      </p:sp>
      <p:sp>
        <p:nvSpPr>
          <p:cNvPr id="4" name="Slide Number Placeholder 3"/>
          <p:cNvSpPr>
            <a:spLocks noGrp="1"/>
          </p:cNvSpPr>
          <p:nvPr>
            <p:ph type="sldNum" sz="quarter" idx="5"/>
          </p:nvPr>
        </p:nvSpPr>
        <p:spPr/>
        <p:txBody>
          <a:bodyPr/>
          <a:lstStyle/>
          <a:p>
            <a:fld id="{21E80029-F373-4E1A-92E6-E88C226B2836}" type="slidenum">
              <a:rPr lang="en-US" smtClean="0"/>
              <a:t>17</a:t>
            </a:fld>
            <a:endParaRPr lang="en-US"/>
          </a:p>
        </p:txBody>
      </p:sp>
    </p:spTree>
    <p:extLst>
      <p:ext uri="{BB962C8B-B14F-4D97-AF65-F5344CB8AC3E}">
        <p14:creationId xmlns:p14="http://schemas.microsoft.com/office/powerpoint/2010/main" val="1281140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00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21288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g230e8d40bf4_1_8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63" name="Google Shape;1263;g230e8d40bf4_1_88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538595" lvl="0" indent="-379844" algn="l" rtl="0">
              <a:spcBef>
                <a:spcPts val="0"/>
              </a:spcBef>
              <a:spcAft>
                <a:spcPts val="0"/>
              </a:spcAft>
              <a:buClr>
                <a:srgbClr val="000000"/>
              </a:buClr>
              <a:buSzPts val="1400"/>
              <a:buFont typeface="Arial"/>
              <a:buChar char="●"/>
            </a:pPr>
            <a:r>
              <a:rPr lang="en" sz="1400">
                <a:latin typeface="Arial"/>
                <a:ea typeface="Arial"/>
                <a:cs typeface="Arial"/>
                <a:sym typeface="Arial"/>
              </a:rPr>
              <a:t>[PORTAL BACKEND DERIVED FROM TATOR, ANNOTATION TOOL FROM CVISION THAT HAS BEEN SUPPORTED BY NOAA IN THE PAST]</a:t>
            </a:r>
            <a:endParaRPr/>
          </a:p>
          <a:p>
            <a:pPr marL="538595" lvl="0" indent="-379844" algn="l" rtl="0">
              <a:spcBef>
                <a:spcPts val="0"/>
              </a:spcBef>
              <a:spcAft>
                <a:spcPts val="0"/>
              </a:spcAft>
              <a:buClr>
                <a:srgbClr val="000000"/>
              </a:buClr>
              <a:buSzPts val="1400"/>
              <a:buFont typeface="Arial"/>
              <a:buChar char="●"/>
            </a:pPr>
            <a:r>
              <a:rPr lang="en" sz="1400">
                <a:latin typeface="Arial"/>
                <a:ea typeface="Arial"/>
                <a:cs typeface="Arial"/>
                <a:sym typeface="Arial"/>
              </a:rPr>
              <a:t>Our three-pronged approach integrates [CLICK] OVAI Portal, FathomNet, and Game interfaces to synergistically process underwater visual data.</a:t>
            </a:r>
            <a:endParaRPr/>
          </a:p>
          <a:p>
            <a:pPr marL="538595" lvl="0" indent="-379844" algn="l" rtl="0">
              <a:spcBef>
                <a:spcPts val="0"/>
              </a:spcBef>
              <a:spcAft>
                <a:spcPts val="0"/>
              </a:spcAft>
              <a:buClr>
                <a:srgbClr val="000000"/>
              </a:buClr>
              <a:buSzPts val="1400"/>
              <a:buFont typeface="Arial"/>
              <a:buChar char="●"/>
            </a:pPr>
            <a:r>
              <a:rPr lang="en" sz="1400">
                <a:latin typeface="Arial"/>
                <a:ea typeface="Arial"/>
                <a:cs typeface="Arial"/>
                <a:sym typeface="Arial"/>
              </a:rPr>
              <a:t>[CLICK] FathomNet is a stand-alone, global repository for labeled data and machine learning models that seeks to aggregate expert knowledge of marine life.</a:t>
            </a:r>
            <a:endParaRPr/>
          </a:p>
          <a:p>
            <a:pPr marL="538595" lvl="0" indent="-379844" algn="l" rtl="0">
              <a:spcBef>
                <a:spcPts val="0"/>
              </a:spcBef>
              <a:spcAft>
                <a:spcPts val="0"/>
              </a:spcAft>
              <a:buClr>
                <a:srgbClr val="000000"/>
              </a:buClr>
              <a:buSzPts val="1400"/>
              <a:buFont typeface="Arial"/>
              <a:buChar char="●"/>
            </a:pPr>
            <a:r>
              <a:rPr lang="en" sz="1400">
                <a:latin typeface="Arial"/>
                <a:ea typeface="Arial"/>
                <a:cs typeface="Arial"/>
                <a:sym typeface="Arial"/>
              </a:rPr>
              <a:t>[CLICK] The Portal allows users to upload their visual data, [CLICK] utilize FathomNet models and labeled data, deploy models, and generate proposals for verification.</a:t>
            </a:r>
            <a:endParaRPr/>
          </a:p>
          <a:p>
            <a:pPr marL="538595" lvl="0" indent="-379844" algn="l" rtl="0">
              <a:spcBef>
                <a:spcPts val="0"/>
              </a:spcBef>
              <a:spcAft>
                <a:spcPts val="0"/>
              </a:spcAft>
              <a:buClr>
                <a:srgbClr val="000000"/>
              </a:buClr>
              <a:buSzPts val="1400"/>
              <a:buFont typeface="Arial"/>
              <a:buChar char="●"/>
            </a:pPr>
            <a:r>
              <a:rPr lang="en" sz="1400">
                <a:latin typeface="Arial"/>
                <a:ea typeface="Arial"/>
                <a:cs typeface="Arial"/>
                <a:sym typeface="Arial"/>
              </a:rPr>
              <a:t>[CLICK] Through gaming, an enthusiast community will correct and verify these proposals, thereby playing a role in training the models that we use.</a:t>
            </a:r>
            <a:endParaRPr/>
          </a:p>
          <a:p>
            <a:pPr marL="538595" lvl="0" indent="-379844" algn="l" rtl="0">
              <a:spcBef>
                <a:spcPts val="0"/>
              </a:spcBef>
              <a:spcAft>
                <a:spcPts val="0"/>
              </a:spcAft>
              <a:buClr>
                <a:srgbClr val="000000"/>
              </a:buClr>
              <a:buSzPts val="1400"/>
              <a:buFont typeface="Arial"/>
              <a:buChar char="●"/>
            </a:pPr>
            <a:r>
              <a:rPr lang="en" sz="1400">
                <a:latin typeface="Arial"/>
                <a:ea typeface="Arial"/>
                <a:cs typeface="Arial"/>
                <a:sym typeface="Arial"/>
              </a:rPr>
              <a:t>Once complete, verified game labels will be [CLICK] ingested back into the Portal and exported as processed data to stakeholders; in addition, [CLICK] verified data from the Portal will go into FathomNet, creating a positive feedback loop.</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0"/>
        <p:cNvGrpSpPr/>
        <p:nvPr/>
      </p:nvGrpSpPr>
      <p:grpSpPr>
        <a:xfrm>
          <a:off x="0" y="0"/>
          <a:ext cx="0" cy="0"/>
          <a:chOff x="0" y="0"/>
          <a:chExt cx="0" cy="0"/>
        </a:xfrm>
      </p:grpSpPr>
      <p:sp>
        <p:nvSpPr>
          <p:cNvPr id="1481" name="Google Shape;148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2" name="Google Shape;148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E80029-F373-4E1A-92E6-E88C226B2836}" type="slidenum">
              <a:rPr lang="en-US" smtClean="0"/>
              <a:t>32</a:t>
            </a:fld>
            <a:endParaRPr lang="en-US"/>
          </a:p>
        </p:txBody>
      </p:sp>
    </p:spTree>
    <p:extLst>
      <p:ext uri="{BB962C8B-B14F-4D97-AF65-F5344CB8AC3E}">
        <p14:creationId xmlns:p14="http://schemas.microsoft.com/office/powerpoint/2010/main" val="3199338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E80029-F373-4E1A-92E6-E88C226B2836}" type="slidenum">
              <a:rPr lang="en-US" smtClean="0"/>
              <a:t>33</a:t>
            </a:fld>
            <a:endParaRPr lang="en-US"/>
          </a:p>
        </p:txBody>
      </p:sp>
    </p:spTree>
    <p:extLst>
      <p:ext uri="{BB962C8B-B14F-4D97-AF65-F5344CB8AC3E}">
        <p14:creationId xmlns:p14="http://schemas.microsoft.com/office/powerpoint/2010/main" val="488176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What’s the fundamental problem, question, or issue you are addressing? </a:t>
            </a:r>
          </a:p>
          <a:p>
            <a:r>
              <a:rPr lang="en-US" sz="1200" kern="1200" dirty="0">
                <a:solidFill>
                  <a:schemeClr val="tx1"/>
                </a:solidFill>
                <a:effectLst/>
                <a:latin typeface="+mn-lt"/>
                <a:ea typeface="+mn-ea"/>
                <a:cs typeface="+mn-cs"/>
              </a:rPr>
              <a:t>The ocean observing community faces challenges in the measurement and prediction of ocean weather and climate variability and change to support safe and efficient transportation and commerce, risk reduction for coastal communities, and sustaining healthy ecosystems and water quality. These issues require measurement and improved information delivery of many ocean, coastal and estuary phenomena including ocean warming and marine heatwaves, acidification and hypoxia, sea-level rise and flooding, managing protecting species and habitats, growing fisheries and aquaculture trade, vessel navigation, and supporting search and rescue operations.</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Why is it important/why should anyone care?</a:t>
            </a:r>
          </a:p>
          <a:p>
            <a:r>
              <a:rPr lang="en-US" sz="1200" kern="1200" dirty="0">
                <a:solidFill>
                  <a:schemeClr val="tx1"/>
                </a:solidFill>
                <a:effectLst/>
                <a:latin typeface="+mn-lt"/>
                <a:ea typeface="+mn-ea"/>
                <a:cs typeface="+mn-cs"/>
              </a:rPr>
              <a:t>Shipping, fisheries, tourism and recreation are key pillars of a Blue Economy that have the potential to double between 2010 and 2030, when powered by information solutions to enable sustainable growth and address the many compounding challenges.</a:t>
            </a:r>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34</a:t>
            </a:fld>
            <a:endParaRPr lang="en-US"/>
          </a:p>
        </p:txBody>
      </p:sp>
    </p:spTree>
    <p:extLst>
      <p:ext uri="{BB962C8B-B14F-4D97-AF65-F5344CB8AC3E}">
        <p14:creationId xmlns:p14="http://schemas.microsoft.com/office/powerpoint/2010/main" val="24020014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0"/>
        <p:cNvGrpSpPr/>
        <p:nvPr/>
      </p:nvGrpSpPr>
      <p:grpSpPr>
        <a:xfrm>
          <a:off x="0" y="0"/>
          <a:ext cx="0" cy="0"/>
          <a:chOff x="0" y="0"/>
          <a:chExt cx="0" cy="0"/>
        </a:xfrm>
      </p:grpSpPr>
      <p:sp>
        <p:nvSpPr>
          <p:cNvPr id="1481" name="Google Shape;148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2" name="Google Shape;148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1357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a:t>
            </a:r>
            <a:r>
              <a:rPr lang="en-US" baseline="30000" dirty="0"/>
              <a:t>nd</a:t>
            </a:r>
            <a:r>
              <a:rPr lang="en-US" dirty="0"/>
              <a:t> chart to highlight possibility of siting in CA waters</a:t>
            </a:r>
          </a:p>
        </p:txBody>
      </p:sp>
      <p:sp>
        <p:nvSpPr>
          <p:cNvPr id="4" name="Slide Number Placeholder 3"/>
          <p:cNvSpPr>
            <a:spLocks noGrp="1"/>
          </p:cNvSpPr>
          <p:nvPr>
            <p:ph type="sldNum" sz="quarter" idx="5"/>
          </p:nvPr>
        </p:nvSpPr>
        <p:spPr/>
        <p:txBody>
          <a:bodyPr/>
          <a:lstStyle/>
          <a:p>
            <a:fld id="{21E80029-F373-4E1A-92E6-E88C226B2836}" type="slidenum">
              <a:rPr lang="en-US" smtClean="0"/>
              <a:t>4</a:t>
            </a:fld>
            <a:endParaRPr lang="en-US"/>
          </a:p>
        </p:txBody>
      </p:sp>
    </p:spTree>
    <p:extLst>
      <p:ext uri="{BB962C8B-B14F-4D97-AF65-F5344CB8AC3E}">
        <p14:creationId xmlns:p14="http://schemas.microsoft.com/office/powerpoint/2010/main" val="2832045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a:t>
            </a:r>
            <a:r>
              <a:rPr lang="en-US" baseline="30000" dirty="0"/>
              <a:t>nd</a:t>
            </a:r>
            <a:r>
              <a:rPr lang="en-US" dirty="0"/>
              <a:t> chart to highlight possibility of siting in CA waters</a:t>
            </a:r>
          </a:p>
        </p:txBody>
      </p:sp>
      <p:sp>
        <p:nvSpPr>
          <p:cNvPr id="4" name="Slide Number Placeholder 3"/>
          <p:cNvSpPr>
            <a:spLocks noGrp="1"/>
          </p:cNvSpPr>
          <p:nvPr>
            <p:ph type="sldNum" sz="quarter" idx="5"/>
          </p:nvPr>
        </p:nvSpPr>
        <p:spPr/>
        <p:txBody>
          <a:bodyPr/>
          <a:lstStyle/>
          <a:p>
            <a:fld id="{21E80029-F373-4E1A-92E6-E88C226B2836}" type="slidenum">
              <a:rPr lang="en-US" smtClean="0"/>
              <a:t>6</a:t>
            </a:fld>
            <a:endParaRPr lang="en-US"/>
          </a:p>
        </p:txBody>
      </p:sp>
    </p:spTree>
    <p:extLst>
      <p:ext uri="{BB962C8B-B14F-4D97-AF65-F5344CB8AC3E}">
        <p14:creationId xmlns:p14="http://schemas.microsoft.com/office/powerpoint/2010/main" val="3647787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07225175"/>
      </p:ext>
    </p:extLst>
  </p:cSld>
  <p:clrMapOvr>
    <a:masterClrMapping/>
  </p:clrMapOvr>
  <p:extLst mod="1">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415600" y="593367"/>
            <a:ext cx="11360800" cy="763600"/>
          </a:xfrm>
          <a:prstGeom prst="rect">
            <a:avLst/>
          </a:prstGeom>
          <a:noFill/>
          <a:ln>
            <a:noFill/>
          </a:ln>
        </p:spPr>
        <p:txBody>
          <a:bodyPr spcFirstLastPara="1" wrap="square" lIns="51425" tIns="25700" rIns="51425" bIns="25700" anchor="ctr" anchorCtr="0">
            <a:normAutofit/>
          </a:bodyPr>
          <a:lstStyle>
            <a:lvl1pPr lvl="0" algn="l" rtl="0">
              <a:lnSpc>
                <a:spcPct val="90000"/>
              </a:lnSpc>
              <a:spcBef>
                <a:spcPts val="0"/>
              </a:spcBef>
              <a:spcAft>
                <a:spcPts val="0"/>
              </a:spcAft>
              <a:buSzPts val="2500"/>
              <a:buNone/>
              <a:defRPr/>
            </a:lvl1pPr>
            <a:lvl2pPr lvl="1" algn="l" rtl="0">
              <a:lnSpc>
                <a:spcPct val="100000"/>
              </a:lnSpc>
              <a:spcBef>
                <a:spcPts val="0"/>
              </a:spcBef>
              <a:spcAft>
                <a:spcPts val="0"/>
              </a:spcAft>
              <a:buSzPts val="800"/>
              <a:buNone/>
              <a:defRPr/>
            </a:lvl2pPr>
            <a:lvl3pPr lvl="2" algn="l" rtl="0">
              <a:lnSpc>
                <a:spcPct val="100000"/>
              </a:lnSpc>
              <a:spcBef>
                <a:spcPts val="0"/>
              </a:spcBef>
              <a:spcAft>
                <a:spcPts val="0"/>
              </a:spcAft>
              <a:buSzPts val="800"/>
              <a:buNone/>
              <a:defRPr/>
            </a:lvl3pPr>
            <a:lvl4pPr lvl="3" algn="l" rtl="0">
              <a:lnSpc>
                <a:spcPct val="100000"/>
              </a:lnSpc>
              <a:spcBef>
                <a:spcPts val="0"/>
              </a:spcBef>
              <a:spcAft>
                <a:spcPts val="0"/>
              </a:spcAft>
              <a:buSzPts val="800"/>
              <a:buNone/>
              <a:defRPr/>
            </a:lvl4pPr>
            <a:lvl5pPr lvl="4" algn="l" rtl="0">
              <a:lnSpc>
                <a:spcPct val="100000"/>
              </a:lnSpc>
              <a:spcBef>
                <a:spcPts val="0"/>
              </a:spcBef>
              <a:spcAft>
                <a:spcPts val="0"/>
              </a:spcAft>
              <a:buSzPts val="800"/>
              <a:buNone/>
              <a:defRPr/>
            </a:lvl5pPr>
            <a:lvl6pPr lvl="5" algn="l" rtl="0">
              <a:lnSpc>
                <a:spcPct val="100000"/>
              </a:lnSpc>
              <a:spcBef>
                <a:spcPts val="0"/>
              </a:spcBef>
              <a:spcAft>
                <a:spcPts val="0"/>
              </a:spcAft>
              <a:buSzPts val="800"/>
              <a:buNone/>
              <a:defRPr/>
            </a:lvl6pPr>
            <a:lvl7pPr lvl="6" algn="l" rtl="0">
              <a:lnSpc>
                <a:spcPct val="100000"/>
              </a:lnSpc>
              <a:spcBef>
                <a:spcPts val="0"/>
              </a:spcBef>
              <a:spcAft>
                <a:spcPts val="0"/>
              </a:spcAft>
              <a:buSzPts val="800"/>
              <a:buNone/>
              <a:defRPr/>
            </a:lvl7pPr>
            <a:lvl8pPr lvl="7" algn="l" rtl="0">
              <a:lnSpc>
                <a:spcPct val="100000"/>
              </a:lnSpc>
              <a:spcBef>
                <a:spcPts val="0"/>
              </a:spcBef>
              <a:spcAft>
                <a:spcPts val="0"/>
              </a:spcAft>
              <a:buSzPts val="800"/>
              <a:buNone/>
              <a:defRPr/>
            </a:lvl8pPr>
            <a:lvl9pPr lvl="8" algn="l" rtl="0">
              <a:lnSpc>
                <a:spcPct val="100000"/>
              </a:lnSpc>
              <a:spcBef>
                <a:spcPts val="0"/>
              </a:spcBef>
              <a:spcAft>
                <a:spcPts val="0"/>
              </a:spcAft>
              <a:buSzPts val="800"/>
              <a:buNone/>
              <a:defRPr/>
            </a:lvl9pPr>
          </a:lstStyle>
          <a:p>
            <a:endParaRPr/>
          </a:p>
        </p:txBody>
      </p:sp>
      <p:sp>
        <p:nvSpPr>
          <p:cNvPr id="92" name="Google Shape;92;p15"/>
          <p:cNvSpPr txBox="1">
            <a:spLocks noGrp="1"/>
          </p:cNvSpPr>
          <p:nvPr>
            <p:ph type="body" idx="1"/>
          </p:nvPr>
        </p:nvSpPr>
        <p:spPr>
          <a:xfrm>
            <a:off x="415600" y="1536633"/>
            <a:ext cx="11360800" cy="4555200"/>
          </a:xfrm>
          <a:prstGeom prst="rect">
            <a:avLst/>
          </a:prstGeom>
          <a:noFill/>
          <a:ln>
            <a:noFill/>
          </a:ln>
        </p:spPr>
        <p:txBody>
          <a:bodyPr spcFirstLastPara="1" wrap="square" lIns="51425" tIns="25700" rIns="51425" bIns="25700" anchor="t" anchorCtr="0">
            <a:normAutofit/>
          </a:bodyPr>
          <a:lstStyle>
            <a:lvl1pPr marL="609585" lvl="0" indent="-440256" algn="l" rtl="0">
              <a:lnSpc>
                <a:spcPct val="90000"/>
              </a:lnSpc>
              <a:spcBef>
                <a:spcPts val="1067"/>
              </a:spcBef>
              <a:spcAft>
                <a:spcPts val="0"/>
              </a:spcAft>
              <a:buSzPts val="1600"/>
              <a:buChar char="•"/>
              <a:defRPr/>
            </a:lvl1pPr>
            <a:lvl2pPr marL="1219170" lvl="1" indent="-423323" algn="l" rtl="0">
              <a:lnSpc>
                <a:spcPct val="90000"/>
              </a:lnSpc>
              <a:spcBef>
                <a:spcPts val="533"/>
              </a:spcBef>
              <a:spcAft>
                <a:spcPts val="0"/>
              </a:spcAft>
              <a:buSzPts val="1400"/>
              <a:buChar char="•"/>
              <a:defRPr/>
            </a:lvl2pPr>
            <a:lvl3pPr marL="1828754" lvl="2" indent="-397923" algn="l" rtl="0">
              <a:lnSpc>
                <a:spcPct val="90000"/>
              </a:lnSpc>
              <a:spcBef>
                <a:spcPts val="533"/>
              </a:spcBef>
              <a:spcAft>
                <a:spcPts val="0"/>
              </a:spcAft>
              <a:buSzPts val="1100"/>
              <a:buChar char="•"/>
              <a:defRPr/>
            </a:lvl3pPr>
            <a:lvl4pPr marL="2438339" lvl="3" indent="-397923" algn="l" rtl="0">
              <a:lnSpc>
                <a:spcPct val="90000"/>
              </a:lnSpc>
              <a:spcBef>
                <a:spcPts val="533"/>
              </a:spcBef>
              <a:spcAft>
                <a:spcPts val="0"/>
              </a:spcAft>
              <a:buSzPts val="1100"/>
              <a:buChar char="•"/>
              <a:defRPr/>
            </a:lvl4pPr>
            <a:lvl5pPr marL="3047924" lvl="4" indent="-397923" algn="l" rtl="0">
              <a:lnSpc>
                <a:spcPct val="90000"/>
              </a:lnSpc>
              <a:spcBef>
                <a:spcPts val="533"/>
              </a:spcBef>
              <a:spcAft>
                <a:spcPts val="0"/>
              </a:spcAft>
              <a:buSzPts val="1100"/>
              <a:buChar char="•"/>
              <a:defRPr/>
            </a:lvl5pPr>
            <a:lvl6pPr marL="3657509" lvl="5" indent="-397923" algn="l" rtl="0">
              <a:lnSpc>
                <a:spcPct val="90000"/>
              </a:lnSpc>
              <a:spcBef>
                <a:spcPts val="533"/>
              </a:spcBef>
              <a:spcAft>
                <a:spcPts val="0"/>
              </a:spcAft>
              <a:buSzPts val="1100"/>
              <a:buChar char="•"/>
              <a:defRPr/>
            </a:lvl6pPr>
            <a:lvl7pPr marL="4267093" lvl="6" indent="-397923" algn="l" rtl="0">
              <a:lnSpc>
                <a:spcPct val="90000"/>
              </a:lnSpc>
              <a:spcBef>
                <a:spcPts val="533"/>
              </a:spcBef>
              <a:spcAft>
                <a:spcPts val="0"/>
              </a:spcAft>
              <a:buSzPts val="1100"/>
              <a:buChar char="•"/>
              <a:defRPr/>
            </a:lvl7pPr>
            <a:lvl8pPr marL="4876678" lvl="7" indent="-397923" algn="l" rtl="0">
              <a:lnSpc>
                <a:spcPct val="90000"/>
              </a:lnSpc>
              <a:spcBef>
                <a:spcPts val="533"/>
              </a:spcBef>
              <a:spcAft>
                <a:spcPts val="0"/>
              </a:spcAft>
              <a:buSzPts val="1100"/>
              <a:buChar char="•"/>
              <a:defRPr/>
            </a:lvl8pPr>
            <a:lvl9pPr marL="5486263" lvl="8" indent="-397923" algn="l" rtl="0">
              <a:lnSpc>
                <a:spcPct val="90000"/>
              </a:lnSpc>
              <a:spcBef>
                <a:spcPts val="533"/>
              </a:spcBef>
              <a:spcAft>
                <a:spcPts val="0"/>
              </a:spcAft>
              <a:buSzPts val="1100"/>
              <a:buChar char="•"/>
              <a:defRPr/>
            </a:lvl9pPr>
          </a:lstStyle>
          <a:p>
            <a:endParaRPr/>
          </a:p>
        </p:txBody>
      </p:sp>
      <p:sp>
        <p:nvSpPr>
          <p:cNvPr id="93" name="Google Shape;93;p15"/>
          <p:cNvSpPr txBox="1">
            <a:spLocks noGrp="1"/>
          </p:cNvSpPr>
          <p:nvPr>
            <p:ph type="sldNum" idx="12"/>
          </p:nvPr>
        </p:nvSpPr>
        <p:spPr>
          <a:xfrm>
            <a:off x="11296611" y="6217623"/>
            <a:ext cx="731600" cy="524800"/>
          </a:xfrm>
          <a:prstGeom prst="rect">
            <a:avLst/>
          </a:prstGeom>
          <a:noFill/>
          <a:ln>
            <a:noFill/>
          </a:ln>
        </p:spPr>
        <p:txBody>
          <a:bodyPr spcFirstLastPara="1" wrap="square" lIns="51425" tIns="25700" rIns="51425" bIns="25700" anchor="ctr" anchorCtr="0">
            <a:noAutofit/>
          </a:bodyPr>
          <a:lstStyle>
            <a:lvl1pPr marL="0" lvl="0" indent="0" algn="r" rtl="0">
              <a:lnSpc>
                <a:spcPct val="100000"/>
              </a:lnSpc>
              <a:spcBef>
                <a:spcPts val="0"/>
              </a:spcBef>
              <a:spcAft>
                <a:spcPts val="0"/>
              </a:spcAft>
              <a:buSzPts val="900"/>
              <a:buNone/>
              <a:defRPr sz="1200" b="0" i="0" u="none" strike="noStrike" cap="none">
                <a:solidFill>
                  <a:schemeClr val="lt1"/>
                </a:solidFill>
                <a:latin typeface="Avenir"/>
                <a:ea typeface="Avenir"/>
                <a:cs typeface="Avenir"/>
                <a:sym typeface="Avenir"/>
              </a:defRPr>
            </a:lvl1pPr>
            <a:lvl2pPr marL="0" lvl="1" indent="0" algn="r" rtl="0">
              <a:lnSpc>
                <a:spcPct val="100000"/>
              </a:lnSpc>
              <a:spcBef>
                <a:spcPts val="0"/>
              </a:spcBef>
              <a:spcAft>
                <a:spcPts val="0"/>
              </a:spcAft>
              <a:buSzPts val="900"/>
              <a:buNone/>
              <a:defRPr sz="1200" b="0" i="0" u="none" strike="noStrike" cap="none">
                <a:solidFill>
                  <a:schemeClr val="lt1"/>
                </a:solidFill>
                <a:latin typeface="Avenir"/>
                <a:ea typeface="Avenir"/>
                <a:cs typeface="Avenir"/>
                <a:sym typeface="Avenir"/>
              </a:defRPr>
            </a:lvl2pPr>
            <a:lvl3pPr marL="0" lvl="2" indent="0" algn="r" rtl="0">
              <a:lnSpc>
                <a:spcPct val="100000"/>
              </a:lnSpc>
              <a:spcBef>
                <a:spcPts val="0"/>
              </a:spcBef>
              <a:spcAft>
                <a:spcPts val="0"/>
              </a:spcAft>
              <a:buSzPts val="900"/>
              <a:buNone/>
              <a:defRPr sz="1200" b="0" i="0" u="none" strike="noStrike" cap="none">
                <a:solidFill>
                  <a:schemeClr val="lt1"/>
                </a:solidFill>
                <a:latin typeface="Avenir"/>
                <a:ea typeface="Avenir"/>
                <a:cs typeface="Avenir"/>
                <a:sym typeface="Avenir"/>
              </a:defRPr>
            </a:lvl3pPr>
            <a:lvl4pPr marL="0" lvl="3" indent="0" algn="r" rtl="0">
              <a:lnSpc>
                <a:spcPct val="100000"/>
              </a:lnSpc>
              <a:spcBef>
                <a:spcPts val="0"/>
              </a:spcBef>
              <a:spcAft>
                <a:spcPts val="0"/>
              </a:spcAft>
              <a:buSzPts val="900"/>
              <a:buNone/>
              <a:defRPr sz="1200" b="0" i="0" u="none" strike="noStrike" cap="none">
                <a:solidFill>
                  <a:schemeClr val="lt1"/>
                </a:solidFill>
                <a:latin typeface="Avenir"/>
                <a:ea typeface="Avenir"/>
                <a:cs typeface="Avenir"/>
                <a:sym typeface="Avenir"/>
              </a:defRPr>
            </a:lvl4pPr>
            <a:lvl5pPr marL="0" lvl="4" indent="0" algn="r" rtl="0">
              <a:lnSpc>
                <a:spcPct val="100000"/>
              </a:lnSpc>
              <a:spcBef>
                <a:spcPts val="0"/>
              </a:spcBef>
              <a:spcAft>
                <a:spcPts val="0"/>
              </a:spcAft>
              <a:buSzPts val="900"/>
              <a:buNone/>
              <a:defRPr sz="1200" b="0" i="0" u="none" strike="noStrike" cap="none">
                <a:solidFill>
                  <a:schemeClr val="lt1"/>
                </a:solidFill>
                <a:latin typeface="Avenir"/>
                <a:ea typeface="Avenir"/>
                <a:cs typeface="Avenir"/>
                <a:sym typeface="Avenir"/>
              </a:defRPr>
            </a:lvl5pPr>
            <a:lvl6pPr marL="0" lvl="5" indent="0" algn="r" rtl="0">
              <a:lnSpc>
                <a:spcPct val="100000"/>
              </a:lnSpc>
              <a:spcBef>
                <a:spcPts val="0"/>
              </a:spcBef>
              <a:spcAft>
                <a:spcPts val="0"/>
              </a:spcAft>
              <a:buSzPts val="900"/>
              <a:buNone/>
              <a:defRPr sz="1200" b="0" i="0" u="none" strike="noStrike" cap="none">
                <a:solidFill>
                  <a:schemeClr val="lt1"/>
                </a:solidFill>
                <a:latin typeface="Avenir"/>
                <a:ea typeface="Avenir"/>
                <a:cs typeface="Avenir"/>
                <a:sym typeface="Avenir"/>
              </a:defRPr>
            </a:lvl6pPr>
            <a:lvl7pPr marL="0" lvl="6" indent="0" algn="r" rtl="0">
              <a:lnSpc>
                <a:spcPct val="100000"/>
              </a:lnSpc>
              <a:spcBef>
                <a:spcPts val="0"/>
              </a:spcBef>
              <a:spcAft>
                <a:spcPts val="0"/>
              </a:spcAft>
              <a:buSzPts val="900"/>
              <a:buNone/>
              <a:defRPr sz="1200" b="0" i="0" u="none" strike="noStrike" cap="none">
                <a:solidFill>
                  <a:schemeClr val="lt1"/>
                </a:solidFill>
                <a:latin typeface="Avenir"/>
                <a:ea typeface="Avenir"/>
                <a:cs typeface="Avenir"/>
                <a:sym typeface="Avenir"/>
              </a:defRPr>
            </a:lvl7pPr>
            <a:lvl8pPr marL="0" lvl="7" indent="0" algn="r" rtl="0">
              <a:lnSpc>
                <a:spcPct val="100000"/>
              </a:lnSpc>
              <a:spcBef>
                <a:spcPts val="0"/>
              </a:spcBef>
              <a:spcAft>
                <a:spcPts val="0"/>
              </a:spcAft>
              <a:buSzPts val="900"/>
              <a:buNone/>
              <a:defRPr sz="1200" b="0" i="0" u="none" strike="noStrike" cap="none">
                <a:solidFill>
                  <a:schemeClr val="lt1"/>
                </a:solidFill>
                <a:latin typeface="Avenir"/>
                <a:ea typeface="Avenir"/>
                <a:cs typeface="Avenir"/>
                <a:sym typeface="Avenir"/>
              </a:defRPr>
            </a:lvl8pPr>
            <a:lvl9pPr marL="0" lvl="8" indent="0" algn="r" rtl="0">
              <a:lnSpc>
                <a:spcPct val="100000"/>
              </a:lnSpc>
              <a:spcBef>
                <a:spcPts val="0"/>
              </a:spcBef>
              <a:spcAft>
                <a:spcPts val="0"/>
              </a:spcAft>
              <a:buSzPts val="900"/>
              <a:buNone/>
              <a:defRPr sz="1200" b="0" i="0" u="none" strike="noStrike" cap="none">
                <a:solidFill>
                  <a:schemeClr val="lt1"/>
                </a:solidFill>
                <a:latin typeface="Avenir"/>
                <a:ea typeface="Avenir"/>
                <a:cs typeface="Avenir"/>
                <a:sym typeface="Avenir"/>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388491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Bullets 1">
  <p:cSld name="Title &amp; Bullets 1">
    <p:spTree>
      <p:nvGrpSpPr>
        <p:cNvPr id="1" name="Shape 68"/>
        <p:cNvGrpSpPr/>
        <p:nvPr/>
      </p:nvGrpSpPr>
      <p:grpSpPr>
        <a:xfrm>
          <a:off x="0" y="0"/>
          <a:ext cx="0" cy="0"/>
          <a:chOff x="0" y="0"/>
          <a:chExt cx="0" cy="0"/>
        </a:xfrm>
      </p:grpSpPr>
      <p:pic>
        <p:nvPicPr>
          <p:cNvPr id="69" name="Google Shape;69;p18" descr="net-original.png"/>
          <p:cNvPicPr preferRelativeResize="0"/>
          <p:nvPr/>
        </p:nvPicPr>
        <p:blipFill rotWithShape="1">
          <a:blip r:embed="rId2">
            <a:alphaModFix amt="8269"/>
          </a:blip>
          <a:srcRect/>
          <a:stretch/>
        </p:blipFill>
        <p:spPr>
          <a:xfrm>
            <a:off x="-158013" y="-95593"/>
            <a:ext cx="12508028" cy="7049185"/>
          </a:xfrm>
          <a:prstGeom prst="rect">
            <a:avLst/>
          </a:prstGeom>
          <a:noFill/>
          <a:ln>
            <a:noFill/>
          </a:ln>
        </p:spPr>
      </p:pic>
      <p:sp>
        <p:nvSpPr>
          <p:cNvPr id="70" name="Google Shape;70;p18"/>
          <p:cNvSpPr txBox="1">
            <a:spLocks noGrp="1"/>
          </p:cNvSpPr>
          <p:nvPr>
            <p:ph type="title"/>
          </p:nvPr>
        </p:nvSpPr>
        <p:spPr>
          <a:xfrm>
            <a:off x="603249" y="539749"/>
            <a:ext cx="10985600" cy="7164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6A6CF6"/>
              </a:buClr>
              <a:buSzPts val="3000"/>
              <a:buFont typeface="Helvetica Neue"/>
              <a:buNone/>
              <a:defRPr sz="4000" b="1">
                <a:solidFill>
                  <a:srgbClr val="6A6CF6"/>
                </a:solidFill>
                <a:latin typeface="Helvetica Neue"/>
                <a:ea typeface="Helvetica Neue"/>
                <a:cs typeface="Helvetica Neue"/>
                <a:sym typeface="Helvetica Neue"/>
              </a:defRPr>
            </a:lvl1pPr>
            <a:lvl2pPr lvl="1" algn="l" rtl="0">
              <a:lnSpc>
                <a:spcPct val="100000"/>
              </a:lnSpc>
              <a:spcBef>
                <a:spcPts val="0"/>
              </a:spcBef>
              <a:spcAft>
                <a:spcPts val="0"/>
              </a:spcAft>
              <a:buClr>
                <a:srgbClr val="000000"/>
              </a:buClr>
              <a:buSzPts val="1800"/>
              <a:buNone/>
              <a:defRPr/>
            </a:lvl2pPr>
            <a:lvl3pPr lvl="2" algn="l" rtl="0">
              <a:lnSpc>
                <a:spcPct val="100000"/>
              </a:lnSpc>
              <a:spcBef>
                <a:spcPts val="0"/>
              </a:spcBef>
              <a:spcAft>
                <a:spcPts val="0"/>
              </a:spcAft>
              <a:buClr>
                <a:srgbClr val="000000"/>
              </a:buClr>
              <a:buSzPts val="1800"/>
              <a:buNone/>
              <a:defRPr/>
            </a:lvl3pPr>
            <a:lvl4pPr lvl="3" algn="l" rtl="0">
              <a:lnSpc>
                <a:spcPct val="100000"/>
              </a:lnSpc>
              <a:spcBef>
                <a:spcPts val="0"/>
              </a:spcBef>
              <a:spcAft>
                <a:spcPts val="0"/>
              </a:spcAft>
              <a:buClr>
                <a:srgbClr val="000000"/>
              </a:buClr>
              <a:buSzPts val="1800"/>
              <a:buNone/>
              <a:defRPr/>
            </a:lvl4pPr>
            <a:lvl5pPr lvl="4" algn="l" rtl="0">
              <a:lnSpc>
                <a:spcPct val="100000"/>
              </a:lnSpc>
              <a:spcBef>
                <a:spcPts val="0"/>
              </a:spcBef>
              <a:spcAft>
                <a:spcPts val="0"/>
              </a:spcAft>
              <a:buClr>
                <a:srgbClr val="000000"/>
              </a:buClr>
              <a:buSzPts val="1800"/>
              <a:buNone/>
              <a:defRPr/>
            </a:lvl5pPr>
            <a:lvl6pPr lvl="5" algn="l" rtl="0">
              <a:lnSpc>
                <a:spcPct val="100000"/>
              </a:lnSpc>
              <a:spcBef>
                <a:spcPts val="0"/>
              </a:spcBef>
              <a:spcAft>
                <a:spcPts val="0"/>
              </a:spcAft>
              <a:buClr>
                <a:srgbClr val="000000"/>
              </a:buClr>
              <a:buSzPts val="1800"/>
              <a:buNone/>
              <a:defRPr/>
            </a:lvl6pPr>
            <a:lvl7pPr lvl="6" algn="l" rtl="0">
              <a:lnSpc>
                <a:spcPct val="100000"/>
              </a:lnSpc>
              <a:spcBef>
                <a:spcPts val="0"/>
              </a:spcBef>
              <a:spcAft>
                <a:spcPts val="0"/>
              </a:spcAft>
              <a:buClr>
                <a:srgbClr val="000000"/>
              </a:buClr>
              <a:buSzPts val="1800"/>
              <a:buNone/>
              <a:defRPr/>
            </a:lvl7pPr>
            <a:lvl8pPr lvl="7" algn="l" rtl="0">
              <a:lnSpc>
                <a:spcPct val="100000"/>
              </a:lnSpc>
              <a:spcBef>
                <a:spcPts val="0"/>
              </a:spcBef>
              <a:spcAft>
                <a:spcPts val="0"/>
              </a:spcAft>
              <a:buClr>
                <a:srgbClr val="000000"/>
              </a:buClr>
              <a:buSzPts val="1800"/>
              <a:buNone/>
              <a:defRPr/>
            </a:lvl8pPr>
            <a:lvl9pPr lvl="8" algn="l" rtl="0">
              <a:lnSpc>
                <a:spcPct val="100000"/>
              </a:lnSpc>
              <a:spcBef>
                <a:spcPts val="0"/>
              </a:spcBef>
              <a:spcAft>
                <a:spcPts val="0"/>
              </a:spcAft>
              <a:buClr>
                <a:srgbClr val="000000"/>
              </a:buClr>
              <a:buSzPts val="1800"/>
              <a:buNone/>
              <a:defRPr/>
            </a:lvl9pPr>
          </a:lstStyle>
          <a:p>
            <a:endParaRPr/>
          </a:p>
        </p:txBody>
      </p:sp>
      <p:sp>
        <p:nvSpPr>
          <p:cNvPr id="71" name="Google Shape;71;p18"/>
          <p:cNvSpPr txBox="1">
            <a:spLocks noGrp="1"/>
          </p:cNvSpPr>
          <p:nvPr>
            <p:ph type="body" idx="1"/>
          </p:nvPr>
        </p:nvSpPr>
        <p:spPr>
          <a:xfrm>
            <a:off x="603249" y="1186480"/>
            <a:ext cx="10985600" cy="467200"/>
          </a:xfrm>
          <a:prstGeom prst="rect">
            <a:avLst/>
          </a:prstGeom>
          <a:noFill/>
          <a:ln>
            <a:noFill/>
          </a:ln>
        </p:spPr>
        <p:txBody>
          <a:bodyPr spcFirstLastPara="1" wrap="square" lIns="17125" tIns="17125" rIns="17125" bIns="17125" anchor="t" anchorCtr="0">
            <a:normAutofit/>
          </a:bodyPr>
          <a:lstStyle>
            <a:lvl1pPr marL="609585" lvl="0" indent="-457189" algn="l" rtl="0">
              <a:lnSpc>
                <a:spcPct val="115000"/>
              </a:lnSpc>
              <a:spcBef>
                <a:spcPts val="0"/>
              </a:spcBef>
              <a:spcAft>
                <a:spcPts val="0"/>
              </a:spcAft>
              <a:buSzPts val="1800"/>
              <a:buChar char="●"/>
              <a:defRPr/>
            </a:lvl1pPr>
            <a:lvl2pPr marL="1219170" lvl="1" indent="-457189" algn="l" rtl="0">
              <a:lnSpc>
                <a:spcPct val="115000"/>
              </a:lnSpc>
              <a:spcBef>
                <a:spcPts val="0"/>
              </a:spcBef>
              <a:spcAft>
                <a:spcPts val="0"/>
              </a:spcAft>
              <a:buSzPts val="1800"/>
              <a:buChar char="○"/>
              <a:defRPr/>
            </a:lvl2pPr>
            <a:lvl3pPr marL="1828754" lvl="2" indent="-457189" algn="l" rtl="0">
              <a:lnSpc>
                <a:spcPct val="115000"/>
              </a:lnSpc>
              <a:spcBef>
                <a:spcPts val="0"/>
              </a:spcBef>
              <a:spcAft>
                <a:spcPts val="0"/>
              </a:spcAft>
              <a:buSzPts val="1800"/>
              <a:buChar char="■"/>
              <a:defRPr/>
            </a:lvl3pPr>
            <a:lvl4pPr marL="2438339" lvl="3" indent="-457189" algn="l" rtl="0">
              <a:lnSpc>
                <a:spcPct val="115000"/>
              </a:lnSpc>
              <a:spcBef>
                <a:spcPts val="0"/>
              </a:spcBef>
              <a:spcAft>
                <a:spcPts val="0"/>
              </a:spcAft>
              <a:buSzPts val="1800"/>
              <a:buChar char="●"/>
              <a:defRPr/>
            </a:lvl4pPr>
            <a:lvl5pPr marL="3047924" lvl="4" indent="-457189" algn="l" rtl="0">
              <a:lnSpc>
                <a:spcPct val="115000"/>
              </a:lnSpc>
              <a:spcBef>
                <a:spcPts val="0"/>
              </a:spcBef>
              <a:spcAft>
                <a:spcPts val="0"/>
              </a:spcAft>
              <a:buSzPts val="1800"/>
              <a:buChar char="○"/>
              <a:defRPr/>
            </a:lvl5pPr>
            <a:lvl6pPr marL="3657509" lvl="5" indent="-457189" algn="l" rtl="0">
              <a:lnSpc>
                <a:spcPct val="115000"/>
              </a:lnSpc>
              <a:spcBef>
                <a:spcPts val="0"/>
              </a:spcBef>
              <a:spcAft>
                <a:spcPts val="0"/>
              </a:spcAft>
              <a:buSzPts val="1800"/>
              <a:buChar char="■"/>
              <a:defRPr/>
            </a:lvl6pPr>
            <a:lvl7pPr marL="4267093" lvl="6" indent="-457189" algn="l" rtl="0">
              <a:lnSpc>
                <a:spcPct val="115000"/>
              </a:lnSpc>
              <a:spcBef>
                <a:spcPts val="0"/>
              </a:spcBef>
              <a:spcAft>
                <a:spcPts val="0"/>
              </a:spcAft>
              <a:buSzPts val="1800"/>
              <a:buChar char="●"/>
              <a:defRPr/>
            </a:lvl7pPr>
            <a:lvl8pPr marL="4876678" lvl="7" indent="-457189" algn="l" rtl="0">
              <a:lnSpc>
                <a:spcPct val="115000"/>
              </a:lnSpc>
              <a:spcBef>
                <a:spcPts val="0"/>
              </a:spcBef>
              <a:spcAft>
                <a:spcPts val="0"/>
              </a:spcAft>
              <a:buSzPts val="1800"/>
              <a:buChar char="○"/>
              <a:defRPr/>
            </a:lvl8pPr>
            <a:lvl9pPr marL="5486263" lvl="8" indent="-457189" algn="l" rtl="0">
              <a:lnSpc>
                <a:spcPct val="115000"/>
              </a:lnSpc>
              <a:spcBef>
                <a:spcPts val="0"/>
              </a:spcBef>
              <a:spcAft>
                <a:spcPts val="0"/>
              </a:spcAft>
              <a:buSzPts val="1800"/>
              <a:buChar char="■"/>
              <a:defRPr/>
            </a:lvl9pPr>
          </a:lstStyle>
          <a:p>
            <a:endParaRPr/>
          </a:p>
        </p:txBody>
      </p:sp>
      <p:sp>
        <p:nvSpPr>
          <p:cNvPr id="72" name="Google Shape;72;p18"/>
          <p:cNvSpPr txBox="1">
            <a:spLocks noGrp="1"/>
          </p:cNvSpPr>
          <p:nvPr>
            <p:ph type="body" idx="2"/>
          </p:nvPr>
        </p:nvSpPr>
        <p:spPr>
          <a:xfrm>
            <a:off x="603249" y="2124252"/>
            <a:ext cx="10985600" cy="4128000"/>
          </a:xfrm>
          <a:prstGeom prst="rect">
            <a:avLst/>
          </a:prstGeom>
          <a:noFill/>
          <a:ln>
            <a:noFill/>
          </a:ln>
        </p:spPr>
        <p:txBody>
          <a:bodyPr spcFirstLastPara="1" wrap="square" lIns="19050" tIns="19050" rIns="19050" bIns="19050" anchor="t" anchorCtr="0">
            <a:normAutofit/>
          </a:bodyPr>
          <a:lstStyle>
            <a:lvl1pPr marL="609585" lvl="0" indent="-492240" algn="l" rtl="0">
              <a:lnSpc>
                <a:spcPct val="90000"/>
              </a:lnSpc>
              <a:spcBef>
                <a:spcPts val="2133"/>
              </a:spcBef>
              <a:spcAft>
                <a:spcPts val="0"/>
              </a:spcAft>
              <a:buClr>
                <a:srgbClr val="272D3C"/>
              </a:buClr>
              <a:buSzPts val="2214"/>
              <a:buFont typeface="Helvetica Neue"/>
              <a:buChar char="•"/>
              <a:defRPr>
                <a:solidFill>
                  <a:srgbClr val="272D3C"/>
                </a:solidFill>
                <a:latin typeface="Helvetica Neue"/>
                <a:ea typeface="Helvetica Neue"/>
                <a:cs typeface="Helvetica Neue"/>
                <a:sym typeface="Helvetica Neue"/>
              </a:defRPr>
            </a:lvl1pPr>
            <a:lvl2pPr marL="1219170" lvl="1" indent="-492240" algn="l" rtl="0">
              <a:lnSpc>
                <a:spcPct val="90000"/>
              </a:lnSpc>
              <a:spcBef>
                <a:spcPts val="2133"/>
              </a:spcBef>
              <a:spcAft>
                <a:spcPts val="0"/>
              </a:spcAft>
              <a:buClr>
                <a:srgbClr val="272D3C"/>
              </a:buClr>
              <a:buSzPts val="2214"/>
              <a:buFont typeface="Helvetica Neue"/>
              <a:buChar char="•"/>
              <a:defRPr>
                <a:solidFill>
                  <a:srgbClr val="272D3C"/>
                </a:solidFill>
                <a:latin typeface="Helvetica Neue"/>
                <a:ea typeface="Helvetica Neue"/>
                <a:cs typeface="Helvetica Neue"/>
                <a:sym typeface="Helvetica Neue"/>
              </a:defRPr>
            </a:lvl2pPr>
            <a:lvl3pPr marL="1828754" lvl="2" indent="-492240" algn="l" rtl="0">
              <a:lnSpc>
                <a:spcPct val="90000"/>
              </a:lnSpc>
              <a:spcBef>
                <a:spcPts val="2133"/>
              </a:spcBef>
              <a:spcAft>
                <a:spcPts val="0"/>
              </a:spcAft>
              <a:buClr>
                <a:srgbClr val="272D3C"/>
              </a:buClr>
              <a:buSzPts val="2214"/>
              <a:buFont typeface="Helvetica Neue"/>
              <a:buChar char="•"/>
              <a:defRPr>
                <a:solidFill>
                  <a:srgbClr val="272D3C"/>
                </a:solidFill>
                <a:latin typeface="Helvetica Neue"/>
                <a:ea typeface="Helvetica Neue"/>
                <a:cs typeface="Helvetica Neue"/>
                <a:sym typeface="Helvetica Neue"/>
              </a:defRPr>
            </a:lvl3pPr>
            <a:lvl4pPr marL="2438339" lvl="3" indent="-492240" algn="l" rtl="0">
              <a:lnSpc>
                <a:spcPct val="90000"/>
              </a:lnSpc>
              <a:spcBef>
                <a:spcPts val="2133"/>
              </a:spcBef>
              <a:spcAft>
                <a:spcPts val="0"/>
              </a:spcAft>
              <a:buClr>
                <a:srgbClr val="272D3C"/>
              </a:buClr>
              <a:buSzPts val="2214"/>
              <a:buFont typeface="Helvetica Neue"/>
              <a:buChar char="•"/>
              <a:defRPr>
                <a:solidFill>
                  <a:srgbClr val="272D3C"/>
                </a:solidFill>
                <a:latin typeface="Helvetica Neue"/>
                <a:ea typeface="Helvetica Neue"/>
                <a:cs typeface="Helvetica Neue"/>
                <a:sym typeface="Helvetica Neue"/>
              </a:defRPr>
            </a:lvl4pPr>
            <a:lvl5pPr marL="3047924" lvl="4" indent="-492240" algn="l" rtl="0">
              <a:lnSpc>
                <a:spcPct val="90000"/>
              </a:lnSpc>
              <a:spcBef>
                <a:spcPts val="2133"/>
              </a:spcBef>
              <a:spcAft>
                <a:spcPts val="0"/>
              </a:spcAft>
              <a:buClr>
                <a:srgbClr val="272D3C"/>
              </a:buClr>
              <a:buSzPts val="2214"/>
              <a:buFont typeface="Helvetica Neue"/>
              <a:buChar char="•"/>
              <a:defRPr>
                <a:solidFill>
                  <a:srgbClr val="272D3C"/>
                </a:solidFill>
                <a:latin typeface="Helvetica Neue"/>
                <a:ea typeface="Helvetica Neue"/>
                <a:cs typeface="Helvetica Neue"/>
                <a:sym typeface="Helvetica Neue"/>
              </a:defRPr>
            </a:lvl5pPr>
            <a:lvl6pPr marL="3657509" lvl="5" indent="-457189" algn="l" rtl="0">
              <a:lnSpc>
                <a:spcPct val="115000"/>
              </a:lnSpc>
              <a:spcBef>
                <a:spcPts val="0"/>
              </a:spcBef>
              <a:spcAft>
                <a:spcPts val="0"/>
              </a:spcAft>
              <a:buSzPts val="1800"/>
              <a:buChar char="■"/>
              <a:defRPr/>
            </a:lvl6pPr>
            <a:lvl7pPr marL="4267093" lvl="6" indent="-457189" algn="l" rtl="0">
              <a:lnSpc>
                <a:spcPct val="115000"/>
              </a:lnSpc>
              <a:spcBef>
                <a:spcPts val="0"/>
              </a:spcBef>
              <a:spcAft>
                <a:spcPts val="0"/>
              </a:spcAft>
              <a:buSzPts val="1800"/>
              <a:buChar char="●"/>
              <a:defRPr/>
            </a:lvl7pPr>
            <a:lvl8pPr marL="4876678" lvl="7" indent="-457189" algn="l" rtl="0">
              <a:lnSpc>
                <a:spcPct val="115000"/>
              </a:lnSpc>
              <a:spcBef>
                <a:spcPts val="0"/>
              </a:spcBef>
              <a:spcAft>
                <a:spcPts val="0"/>
              </a:spcAft>
              <a:buSzPts val="1800"/>
              <a:buChar char="○"/>
              <a:defRPr/>
            </a:lvl8pPr>
            <a:lvl9pPr marL="5486263" lvl="8" indent="-457189" algn="l" rtl="0">
              <a:lnSpc>
                <a:spcPct val="115000"/>
              </a:lnSpc>
              <a:spcBef>
                <a:spcPts val="0"/>
              </a:spcBef>
              <a:spcAft>
                <a:spcPts val="0"/>
              </a:spcAft>
              <a:buSzPts val="1800"/>
              <a:buChar char="■"/>
              <a:defRPr/>
            </a:lvl9pPr>
          </a:lstStyle>
          <a:p>
            <a:endParaRPr/>
          </a:p>
        </p:txBody>
      </p:sp>
      <p:sp>
        <p:nvSpPr>
          <p:cNvPr id="73" name="Google Shape;73;p18"/>
          <p:cNvSpPr txBox="1">
            <a:spLocks noGrp="1"/>
          </p:cNvSpPr>
          <p:nvPr>
            <p:ph type="sldNum" idx="12"/>
          </p:nvPr>
        </p:nvSpPr>
        <p:spPr>
          <a:xfrm>
            <a:off x="6002519" y="6571283"/>
            <a:ext cx="180800" cy="161583"/>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600"/>
              <a:buFont typeface="Helvetica Neue"/>
              <a:buNone/>
              <a:defRPr sz="800">
                <a:solidFill>
                  <a:srgbClr val="000000"/>
                </a:solidFill>
                <a:latin typeface="Helvetica Neue"/>
                <a:ea typeface="Helvetica Neue"/>
                <a:cs typeface="Helvetica Neue"/>
                <a:sym typeface="Helvetica Neue"/>
              </a:defRPr>
            </a:lvl1pPr>
            <a:lvl2pPr marL="0" lvl="1" indent="0" algn="ctr" rtl="0">
              <a:lnSpc>
                <a:spcPct val="100000"/>
              </a:lnSpc>
              <a:spcBef>
                <a:spcPts val="0"/>
              </a:spcBef>
              <a:spcAft>
                <a:spcPts val="0"/>
              </a:spcAft>
              <a:buClr>
                <a:srgbClr val="000000"/>
              </a:buClr>
              <a:buSzPts val="600"/>
              <a:buFont typeface="Helvetica Neue"/>
              <a:buNone/>
              <a:defRPr sz="800">
                <a:solidFill>
                  <a:srgbClr val="000000"/>
                </a:solidFill>
                <a:latin typeface="Helvetica Neue"/>
                <a:ea typeface="Helvetica Neue"/>
                <a:cs typeface="Helvetica Neue"/>
                <a:sym typeface="Helvetica Neue"/>
              </a:defRPr>
            </a:lvl2pPr>
            <a:lvl3pPr marL="0" lvl="2" indent="0" algn="ctr" rtl="0">
              <a:lnSpc>
                <a:spcPct val="100000"/>
              </a:lnSpc>
              <a:spcBef>
                <a:spcPts val="0"/>
              </a:spcBef>
              <a:spcAft>
                <a:spcPts val="0"/>
              </a:spcAft>
              <a:buClr>
                <a:srgbClr val="000000"/>
              </a:buClr>
              <a:buSzPts val="600"/>
              <a:buFont typeface="Helvetica Neue"/>
              <a:buNone/>
              <a:defRPr sz="800">
                <a:solidFill>
                  <a:srgbClr val="000000"/>
                </a:solidFill>
                <a:latin typeface="Helvetica Neue"/>
                <a:ea typeface="Helvetica Neue"/>
                <a:cs typeface="Helvetica Neue"/>
                <a:sym typeface="Helvetica Neue"/>
              </a:defRPr>
            </a:lvl3pPr>
            <a:lvl4pPr marL="0" lvl="3" indent="0" algn="ctr" rtl="0">
              <a:lnSpc>
                <a:spcPct val="100000"/>
              </a:lnSpc>
              <a:spcBef>
                <a:spcPts val="0"/>
              </a:spcBef>
              <a:spcAft>
                <a:spcPts val="0"/>
              </a:spcAft>
              <a:buClr>
                <a:srgbClr val="000000"/>
              </a:buClr>
              <a:buSzPts val="600"/>
              <a:buFont typeface="Helvetica Neue"/>
              <a:buNone/>
              <a:defRPr sz="800">
                <a:solidFill>
                  <a:srgbClr val="000000"/>
                </a:solidFill>
                <a:latin typeface="Helvetica Neue"/>
                <a:ea typeface="Helvetica Neue"/>
                <a:cs typeface="Helvetica Neue"/>
                <a:sym typeface="Helvetica Neue"/>
              </a:defRPr>
            </a:lvl4pPr>
            <a:lvl5pPr marL="0" lvl="4" indent="0" algn="ctr" rtl="0">
              <a:lnSpc>
                <a:spcPct val="100000"/>
              </a:lnSpc>
              <a:spcBef>
                <a:spcPts val="0"/>
              </a:spcBef>
              <a:spcAft>
                <a:spcPts val="0"/>
              </a:spcAft>
              <a:buClr>
                <a:srgbClr val="000000"/>
              </a:buClr>
              <a:buSzPts val="600"/>
              <a:buFont typeface="Helvetica Neue"/>
              <a:buNone/>
              <a:defRPr sz="800">
                <a:solidFill>
                  <a:srgbClr val="000000"/>
                </a:solidFill>
                <a:latin typeface="Helvetica Neue"/>
                <a:ea typeface="Helvetica Neue"/>
                <a:cs typeface="Helvetica Neue"/>
                <a:sym typeface="Helvetica Neue"/>
              </a:defRPr>
            </a:lvl5pPr>
            <a:lvl6pPr marL="0" lvl="5" indent="0" algn="ctr" rtl="0">
              <a:lnSpc>
                <a:spcPct val="100000"/>
              </a:lnSpc>
              <a:spcBef>
                <a:spcPts val="0"/>
              </a:spcBef>
              <a:spcAft>
                <a:spcPts val="0"/>
              </a:spcAft>
              <a:buClr>
                <a:srgbClr val="000000"/>
              </a:buClr>
              <a:buSzPts val="600"/>
              <a:buFont typeface="Helvetica Neue"/>
              <a:buNone/>
              <a:defRPr sz="800">
                <a:solidFill>
                  <a:srgbClr val="000000"/>
                </a:solidFill>
                <a:latin typeface="Helvetica Neue"/>
                <a:ea typeface="Helvetica Neue"/>
                <a:cs typeface="Helvetica Neue"/>
                <a:sym typeface="Helvetica Neue"/>
              </a:defRPr>
            </a:lvl6pPr>
            <a:lvl7pPr marL="0" lvl="6" indent="0" algn="ctr" rtl="0">
              <a:lnSpc>
                <a:spcPct val="100000"/>
              </a:lnSpc>
              <a:spcBef>
                <a:spcPts val="0"/>
              </a:spcBef>
              <a:spcAft>
                <a:spcPts val="0"/>
              </a:spcAft>
              <a:buClr>
                <a:srgbClr val="000000"/>
              </a:buClr>
              <a:buSzPts val="600"/>
              <a:buFont typeface="Helvetica Neue"/>
              <a:buNone/>
              <a:defRPr sz="800">
                <a:solidFill>
                  <a:srgbClr val="000000"/>
                </a:solidFill>
                <a:latin typeface="Helvetica Neue"/>
                <a:ea typeface="Helvetica Neue"/>
                <a:cs typeface="Helvetica Neue"/>
                <a:sym typeface="Helvetica Neue"/>
              </a:defRPr>
            </a:lvl7pPr>
            <a:lvl8pPr marL="0" lvl="7" indent="0" algn="ctr" rtl="0">
              <a:lnSpc>
                <a:spcPct val="100000"/>
              </a:lnSpc>
              <a:spcBef>
                <a:spcPts val="0"/>
              </a:spcBef>
              <a:spcAft>
                <a:spcPts val="0"/>
              </a:spcAft>
              <a:buClr>
                <a:srgbClr val="000000"/>
              </a:buClr>
              <a:buSzPts val="600"/>
              <a:buFont typeface="Helvetica Neue"/>
              <a:buNone/>
              <a:defRPr sz="800">
                <a:solidFill>
                  <a:srgbClr val="000000"/>
                </a:solidFill>
                <a:latin typeface="Helvetica Neue"/>
                <a:ea typeface="Helvetica Neue"/>
                <a:cs typeface="Helvetica Neue"/>
                <a:sym typeface="Helvetica Neue"/>
              </a:defRPr>
            </a:lvl8pPr>
            <a:lvl9pPr marL="0" lvl="8" indent="0" algn="ctr" rtl="0">
              <a:lnSpc>
                <a:spcPct val="100000"/>
              </a:lnSpc>
              <a:spcBef>
                <a:spcPts val="0"/>
              </a:spcBef>
              <a:spcAft>
                <a:spcPts val="0"/>
              </a:spcAft>
              <a:buClr>
                <a:srgbClr val="000000"/>
              </a:buClr>
              <a:buSzPts val="600"/>
              <a:buFont typeface="Helvetica Neue"/>
              <a:buNone/>
              <a:defRPr sz="800">
                <a:solidFill>
                  <a:srgbClr val="000000"/>
                </a:solidFill>
                <a:latin typeface="Helvetica Neue"/>
                <a:ea typeface="Helvetica Neue"/>
                <a:cs typeface="Helvetica Neue"/>
                <a:sym typeface="Helvetica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32862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0"/>
          <p:cNvSpPr>
            <a:spLocks noGrp="1"/>
          </p:cNvSpPr>
          <p:nvPr>
            <p:ph type="pic" idx="2"/>
          </p:nvPr>
        </p:nvSpPr>
        <p:spPr>
          <a:xfrm>
            <a:off x="5183188" y="987425"/>
            <a:ext cx="6172200" cy="4873625"/>
          </a:xfrm>
          <a:prstGeom prst="rect">
            <a:avLst/>
          </a:prstGeom>
          <a:noFill/>
          <a:ln>
            <a:noFill/>
          </a:ln>
        </p:spPr>
      </p:sp>
      <p:sp>
        <p:nvSpPr>
          <p:cNvPr id="31" name="Google Shape;31;p3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2" name="Google Shape;3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8" name="Google Shape;38;p2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9" name="Google Shape;3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2"/>
        <p:cNvGrpSpPr/>
        <p:nvPr/>
      </p:nvGrpSpPr>
      <p:grpSpPr>
        <a:xfrm>
          <a:off x="0" y="0"/>
          <a:ext cx="0" cy="0"/>
          <a:chOff x="0" y="0"/>
          <a:chExt cx="0" cy="0"/>
        </a:xfrm>
      </p:grpSpPr>
      <p:sp>
        <p:nvSpPr>
          <p:cNvPr id="43" name="Google Shape;43;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 name="Google Shape;4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3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2.png"/><Relationship Id="rId7" Type="http://schemas.openxmlformats.org/officeDocument/2006/relationships/image" Target="../media/image36.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43.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4.png"/><Relationship Id="rId7" Type="http://schemas.openxmlformats.org/officeDocument/2006/relationships/image" Target="../media/image36.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43.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5.png"/><Relationship Id="rId7" Type="http://schemas.openxmlformats.org/officeDocument/2006/relationships/image" Target="../media/image36.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43.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developers.google.com/machine-learning/clustering/overview"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jp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jp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svg"/><Relationship Id="rId10" Type="http://schemas.openxmlformats.org/officeDocument/2006/relationships/image" Target="../media/image36.svg"/><Relationship Id="rId4" Type="http://schemas.openxmlformats.org/officeDocument/2006/relationships/image" Target="../media/image59.png"/><Relationship Id="rId9" Type="http://schemas.openxmlformats.org/officeDocument/2006/relationships/image" Target="../media/image35.png"/></Relationships>
</file>

<file path=ppt/slides/_rels/slide25.xml.rels><?xml version="1.0" encoding="UTF-8" standalone="yes"?>
<Relationships xmlns="http://schemas.openxmlformats.org/package/2006/relationships"><Relationship Id="rId8" Type="http://schemas.openxmlformats.org/officeDocument/2006/relationships/image" Target="../media/image69.jpg"/><Relationship Id="rId13" Type="http://schemas.openxmlformats.org/officeDocument/2006/relationships/image" Target="../media/image74.png"/><Relationship Id="rId3" Type="http://schemas.openxmlformats.org/officeDocument/2006/relationships/image" Target="../media/image64.jp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s>
</file>

<file path=ppt/slides/_rels/slide2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jp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81.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s>
</file>

<file path=ppt/slides/_rels/slide2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7.png"/><Relationship Id="rId7" Type="http://schemas.openxmlformats.org/officeDocument/2006/relationships/image" Target="../media/image90.emf"/><Relationship Id="rId2" Type="http://schemas.openxmlformats.org/officeDocument/2006/relationships/image" Target="../media/image86.png"/><Relationship Id="rId1" Type="http://schemas.openxmlformats.org/officeDocument/2006/relationships/slideLayout" Target="../slideLayouts/slideLayout1.xml"/><Relationship Id="rId6" Type="http://schemas.openxmlformats.org/officeDocument/2006/relationships/image" Target="../media/image89.emf"/><Relationship Id="rId11" Type="http://schemas.openxmlformats.org/officeDocument/2006/relationships/hyperlink" Target="https://ifcb.caloos.org/dashboard" TargetMode="External"/><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hyperlink" Target="https://habdac.portal.axds.co/" TargetMode="External"/><Relationship Id="rId9" Type="http://schemas.openxmlformats.org/officeDocument/2006/relationships/image" Target="../media/image92.emf"/></Relationships>
</file>

<file path=ppt/slides/_rels/slide28.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png"/><Relationship Id="rId3" Type="http://schemas.openxmlformats.org/officeDocument/2006/relationships/image" Target="../media/image94.png"/><Relationship Id="rId7" Type="http://schemas.openxmlformats.org/officeDocument/2006/relationships/image" Target="../media/image96.png"/><Relationship Id="rId12" Type="http://schemas.openxmlformats.org/officeDocument/2006/relationships/image" Target="../media/image10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hyperlink" Target="http://dx.doi.org/10.25607/OBP-1955" TargetMode="External"/><Relationship Id="rId10" Type="http://schemas.openxmlformats.org/officeDocument/2006/relationships/image" Target="../media/image99.png"/><Relationship Id="rId4" Type="http://schemas.openxmlformats.org/officeDocument/2006/relationships/hyperlink" Target="https://github.com/CeNCOOS/OBIS_workshop_2024_IFCB/blob/main/notebooks/getSantaCruzdata.ipynb" TargetMode="External"/><Relationship Id="rId9" Type="http://schemas.openxmlformats.org/officeDocument/2006/relationships/image" Target="../media/image98.png"/><Relationship Id="rId14" Type="http://schemas.openxmlformats.org/officeDocument/2006/relationships/image" Target="../media/image10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4.png"/><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s://mjacox.com/upwelling-indices/%22"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https://royalsocietypublishing.org/doi/10.1098/rspb.2023.2461" TargetMode="External"/><Relationship Id="rId4" Type="http://schemas.openxmlformats.org/officeDocument/2006/relationships/image" Target="../media/image106.jpg"/></Relationships>
</file>

<file path=ppt/slides/_rels/slide32.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customXml" Target="../ink/ink1.xml"/><Relationship Id="rId3" Type="http://schemas.openxmlformats.org/officeDocument/2006/relationships/image" Target="../media/image5.jpg"/><Relationship Id="rId7" Type="http://schemas.openxmlformats.org/officeDocument/2006/relationships/image" Target="../media/image110.svg"/><Relationship Id="rId12"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09.png"/><Relationship Id="rId11" Type="http://schemas.openxmlformats.org/officeDocument/2006/relationships/image" Target="../media/image114.svg"/><Relationship Id="rId5" Type="http://schemas.openxmlformats.org/officeDocument/2006/relationships/image" Target="../media/image108.svg"/><Relationship Id="rId15" Type="http://schemas.openxmlformats.org/officeDocument/2006/relationships/image" Target="../media/image115.emf"/><Relationship Id="rId10" Type="http://schemas.openxmlformats.org/officeDocument/2006/relationships/image" Target="../media/image113.png"/><Relationship Id="rId4" Type="http://schemas.openxmlformats.org/officeDocument/2006/relationships/image" Target="../media/image107.png"/><Relationship Id="rId9" Type="http://schemas.openxmlformats.org/officeDocument/2006/relationships/image" Target="../media/image112.svg"/><Relationship Id="rId14" Type="http://schemas.openxmlformats.org/officeDocument/2006/relationships/image" Target="../media/image180.png"/></Relationships>
</file>

<file path=ppt/slides/_rels/slide33.xml.rels><?xml version="1.0" encoding="UTF-8" standalone="yes"?>
<Relationships xmlns="http://schemas.openxmlformats.org/package/2006/relationships"><Relationship Id="rId3" Type="http://schemas.openxmlformats.org/officeDocument/2006/relationships/hyperlink" Target="https://whalesafe.com/"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www.bluewhalesblueskies.org/about"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3.png"/><Relationship Id="rId3" Type="http://schemas.openxmlformats.org/officeDocument/2006/relationships/image" Target="../media/image116.png"/><Relationship Id="rId7" Type="http://schemas.openxmlformats.org/officeDocument/2006/relationships/image" Target="../media/image118.png"/><Relationship Id="rId12" Type="http://schemas.openxmlformats.org/officeDocument/2006/relationships/hyperlink" Target="https://data.caloos.org/"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77.png"/><Relationship Id="rId11" Type="http://schemas.openxmlformats.org/officeDocument/2006/relationships/image" Target="../media/image122.emf"/><Relationship Id="rId5" Type="http://schemas.openxmlformats.org/officeDocument/2006/relationships/hyperlink" Target="https://www.cencoos.org/strategic-plan/" TargetMode="External"/><Relationship Id="rId10" Type="http://schemas.openxmlformats.org/officeDocument/2006/relationships/image" Target="../media/image121.emf"/><Relationship Id="rId4" Type="http://schemas.openxmlformats.org/officeDocument/2006/relationships/image" Target="../media/image117.png"/><Relationship Id="rId9" Type="http://schemas.openxmlformats.org/officeDocument/2006/relationships/image" Target="../media/image120.png"/></Relationships>
</file>

<file path=ppt/slides/_rels/slide3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27.emf"/><Relationship Id="rId5" Type="http://schemas.openxmlformats.org/officeDocument/2006/relationships/hyperlink" Target="https://data.caloos.org/" TargetMode="External"/><Relationship Id="rId4" Type="http://schemas.openxmlformats.org/officeDocument/2006/relationships/image" Target="../media/image126.png"/></Relationships>
</file>

<file path=ppt/slides/_rels/slide37.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31.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jpg"/></Relationships>
</file>

<file path=ppt/slides/_rels/slide38.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image" Target="../media/image132.jpeg"/><Relationship Id="rId1" Type="http://schemas.openxmlformats.org/officeDocument/2006/relationships/slideLayout" Target="../slideLayouts/slideLayout1.xml"/><Relationship Id="rId6" Type="http://schemas.openxmlformats.org/officeDocument/2006/relationships/image" Target="../media/image125.png"/><Relationship Id="rId5" Type="http://schemas.openxmlformats.org/officeDocument/2006/relationships/hyperlink" Target="https://doi.org/10.5670/oceanog.2021.221" TargetMode="External"/><Relationship Id="rId4" Type="http://schemas.openxmlformats.org/officeDocument/2006/relationships/image" Target="../media/image134.jpg"/></Relationships>
</file>

<file path=ppt/slides/_rels/slide39.xml.rels><?xml version="1.0" encoding="UTF-8" standalone="yes"?>
<Relationships xmlns="http://schemas.openxmlformats.org/package/2006/relationships"><Relationship Id="rId13" Type="http://schemas.openxmlformats.org/officeDocument/2006/relationships/image" Target="../media/image22.png"/><Relationship Id="rId18" Type="http://schemas.openxmlformats.org/officeDocument/2006/relationships/image" Target="../media/image17.jpg"/><Relationship Id="rId26" Type="http://schemas.openxmlformats.org/officeDocument/2006/relationships/image" Target="../media/image152.jpg"/><Relationship Id="rId39" Type="http://schemas.openxmlformats.org/officeDocument/2006/relationships/image" Target="../media/image165.png"/><Relationship Id="rId21" Type="http://schemas.openxmlformats.org/officeDocument/2006/relationships/image" Target="../media/image148.png"/><Relationship Id="rId34" Type="http://schemas.openxmlformats.org/officeDocument/2006/relationships/image" Target="../media/image160.png"/><Relationship Id="rId42" Type="http://schemas.openxmlformats.org/officeDocument/2006/relationships/image" Target="../media/image168.jpg"/><Relationship Id="rId7" Type="http://schemas.openxmlformats.org/officeDocument/2006/relationships/image" Target="../media/image138.png"/><Relationship Id="rId2" Type="http://schemas.openxmlformats.org/officeDocument/2006/relationships/image" Target="../media/image3.png"/><Relationship Id="rId16" Type="http://schemas.openxmlformats.org/officeDocument/2006/relationships/image" Target="../media/image146.png"/><Relationship Id="rId20" Type="http://schemas.openxmlformats.org/officeDocument/2006/relationships/image" Target="../media/image19.png"/><Relationship Id="rId29" Type="http://schemas.openxmlformats.org/officeDocument/2006/relationships/image" Target="../media/image155.jpg"/><Relationship Id="rId41" Type="http://schemas.openxmlformats.org/officeDocument/2006/relationships/image" Target="../media/image167.png"/><Relationship Id="rId1" Type="http://schemas.openxmlformats.org/officeDocument/2006/relationships/slideLayout" Target="../slideLayouts/slideLayout1.xml"/><Relationship Id="rId6" Type="http://schemas.openxmlformats.org/officeDocument/2006/relationships/image" Target="../media/image125.png"/><Relationship Id="rId11" Type="http://schemas.openxmlformats.org/officeDocument/2006/relationships/image" Target="../media/image142.png"/><Relationship Id="rId24" Type="http://schemas.openxmlformats.org/officeDocument/2006/relationships/image" Target="../media/image150.jpg"/><Relationship Id="rId32" Type="http://schemas.openxmlformats.org/officeDocument/2006/relationships/image" Target="../media/image158.png"/><Relationship Id="rId37" Type="http://schemas.openxmlformats.org/officeDocument/2006/relationships/image" Target="../media/image163.png"/><Relationship Id="rId40" Type="http://schemas.openxmlformats.org/officeDocument/2006/relationships/image" Target="../media/image166.png"/><Relationship Id="rId5" Type="http://schemas.openxmlformats.org/officeDocument/2006/relationships/image" Target="../media/image137.png"/><Relationship Id="rId15" Type="http://schemas.openxmlformats.org/officeDocument/2006/relationships/image" Target="../media/image145.png"/><Relationship Id="rId23" Type="http://schemas.openxmlformats.org/officeDocument/2006/relationships/image" Target="../media/image149.png"/><Relationship Id="rId28" Type="http://schemas.openxmlformats.org/officeDocument/2006/relationships/image" Target="../media/image154.png"/><Relationship Id="rId36" Type="http://schemas.openxmlformats.org/officeDocument/2006/relationships/image" Target="../media/image162.png"/><Relationship Id="rId10" Type="http://schemas.openxmlformats.org/officeDocument/2006/relationships/image" Target="../media/image141.png"/><Relationship Id="rId19" Type="http://schemas.openxmlformats.org/officeDocument/2006/relationships/image" Target="../media/image18.png"/><Relationship Id="rId31" Type="http://schemas.openxmlformats.org/officeDocument/2006/relationships/image" Target="../media/image157.jpg"/><Relationship Id="rId44" Type="http://schemas.openxmlformats.org/officeDocument/2006/relationships/image" Target="../media/image170.jpg"/><Relationship Id="rId4" Type="http://schemas.openxmlformats.org/officeDocument/2006/relationships/image" Target="../media/image136.png"/><Relationship Id="rId9" Type="http://schemas.openxmlformats.org/officeDocument/2006/relationships/image" Target="../media/image140.png"/><Relationship Id="rId14" Type="http://schemas.openxmlformats.org/officeDocument/2006/relationships/image" Target="../media/image144.png"/><Relationship Id="rId22" Type="http://schemas.openxmlformats.org/officeDocument/2006/relationships/image" Target="../media/image20.png"/><Relationship Id="rId27" Type="http://schemas.openxmlformats.org/officeDocument/2006/relationships/image" Target="../media/image153.jpg"/><Relationship Id="rId30" Type="http://schemas.openxmlformats.org/officeDocument/2006/relationships/image" Target="../media/image156.png"/><Relationship Id="rId35" Type="http://schemas.openxmlformats.org/officeDocument/2006/relationships/image" Target="../media/image161.png"/><Relationship Id="rId43" Type="http://schemas.openxmlformats.org/officeDocument/2006/relationships/image" Target="../media/image169.png"/><Relationship Id="rId8" Type="http://schemas.openxmlformats.org/officeDocument/2006/relationships/image" Target="../media/image139.png"/><Relationship Id="rId3" Type="http://schemas.openxmlformats.org/officeDocument/2006/relationships/image" Target="../media/image135.jpg"/><Relationship Id="rId12" Type="http://schemas.openxmlformats.org/officeDocument/2006/relationships/image" Target="../media/image143.jpg"/><Relationship Id="rId17" Type="http://schemas.openxmlformats.org/officeDocument/2006/relationships/image" Target="../media/image147.png"/><Relationship Id="rId25" Type="http://schemas.openxmlformats.org/officeDocument/2006/relationships/image" Target="../media/image151.jpg"/><Relationship Id="rId33" Type="http://schemas.openxmlformats.org/officeDocument/2006/relationships/image" Target="../media/image159.png"/><Relationship Id="rId38" Type="http://schemas.openxmlformats.org/officeDocument/2006/relationships/image" Target="../media/image16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1.png"/><Relationship Id="rId7" Type="http://schemas.openxmlformats.org/officeDocument/2006/relationships/image" Target="../media/image36.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1.png"/><Relationship Id="rId7" Type="http://schemas.openxmlformats.org/officeDocument/2006/relationships/image" Target="../media/image36.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8.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82"/>
        <p:cNvGrpSpPr/>
        <p:nvPr/>
      </p:nvGrpSpPr>
      <p:grpSpPr>
        <a:xfrm>
          <a:off x="0" y="0"/>
          <a:ext cx="0" cy="0"/>
          <a:chOff x="0" y="0"/>
          <a:chExt cx="0" cy="0"/>
        </a:xfrm>
      </p:grpSpPr>
      <p:pic>
        <p:nvPicPr>
          <p:cNvPr id="2" name="Picture 1">
            <a:extLst>
              <a:ext uri="{FF2B5EF4-FFF2-40B4-BE49-F238E27FC236}">
                <a16:creationId xmlns:a16="http://schemas.microsoft.com/office/drawing/2014/main" id="{567B1AF4-6DFF-409F-B986-C065E0993586}"/>
              </a:ext>
            </a:extLst>
          </p:cNvPr>
          <p:cNvPicPr>
            <a:picLocks noChangeAspect="1"/>
          </p:cNvPicPr>
          <p:nvPr/>
        </p:nvPicPr>
        <p:blipFill>
          <a:blip r:embed="rId3"/>
          <a:stretch>
            <a:fillRect/>
          </a:stretch>
        </p:blipFill>
        <p:spPr>
          <a:xfrm>
            <a:off x="2228958" y="617467"/>
            <a:ext cx="7051249" cy="3690373"/>
          </a:xfrm>
          <a:prstGeom prst="rect">
            <a:avLst/>
          </a:prstGeom>
        </p:spPr>
      </p:pic>
      <p:sp>
        <p:nvSpPr>
          <p:cNvPr id="83" name="Google Shape;83;p6"/>
          <p:cNvSpPr/>
          <p:nvPr/>
        </p:nvSpPr>
        <p:spPr>
          <a:xfrm>
            <a:off x="0" y="-1"/>
            <a:ext cx="183000" cy="2311200"/>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4" name="Google Shape;84;p6"/>
          <p:cNvSpPr/>
          <p:nvPr/>
        </p:nvSpPr>
        <p:spPr>
          <a:xfrm>
            <a:off x="0" y="2286000"/>
            <a:ext cx="183000" cy="233160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5" name="Google Shape;85;p6"/>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6" name="Google Shape;86;p6"/>
          <p:cNvSpPr txBox="1">
            <a:spLocks noGrp="1"/>
          </p:cNvSpPr>
          <p:nvPr>
            <p:ph type="subTitle" idx="1"/>
          </p:nvPr>
        </p:nvSpPr>
        <p:spPr>
          <a:xfrm>
            <a:off x="1127051" y="4572000"/>
            <a:ext cx="9924994" cy="12120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accent6"/>
              </a:buClr>
              <a:buSzPts val="2800"/>
              <a:buNone/>
            </a:pPr>
            <a:r>
              <a:rPr lang="en-US" sz="2300" b="1" dirty="0" err="1">
                <a:solidFill>
                  <a:srgbClr val="FFE124"/>
                </a:solidFill>
                <a:latin typeface="Verdana"/>
                <a:ea typeface="Verdana"/>
                <a:cs typeface="Verdana"/>
                <a:sym typeface="Verdana"/>
              </a:rPr>
              <a:t>Planktivore</a:t>
            </a:r>
            <a:r>
              <a:rPr lang="en-US" sz="2300" b="1" dirty="0">
                <a:solidFill>
                  <a:srgbClr val="FFE124"/>
                </a:solidFill>
                <a:latin typeface="Verdana"/>
                <a:ea typeface="Verdana"/>
                <a:cs typeface="Verdana"/>
                <a:sym typeface="Verdana"/>
              </a:rPr>
              <a:t>: Example use as part of the Synchro tech testbed – Offshore wind pilot study</a:t>
            </a:r>
          </a:p>
          <a:p>
            <a:pPr marL="0" lvl="0" indent="0" algn="ctr" rtl="0">
              <a:lnSpc>
                <a:spcPct val="90000"/>
              </a:lnSpc>
              <a:spcBef>
                <a:spcPts val="0"/>
              </a:spcBef>
              <a:spcAft>
                <a:spcPts val="0"/>
              </a:spcAft>
              <a:buClr>
                <a:schemeClr val="accent6"/>
              </a:buClr>
              <a:buSzPts val="2800"/>
              <a:buNone/>
            </a:pPr>
            <a:endParaRPr lang="en-US" sz="2300" b="1" dirty="0">
              <a:solidFill>
                <a:srgbClr val="FFE124"/>
              </a:solidFill>
              <a:latin typeface="Verdana"/>
              <a:ea typeface="Verdana"/>
              <a:cs typeface="Verdana"/>
              <a:sym typeface="Verdana"/>
            </a:endParaRPr>
          </a:p>
          <a:p>
            <a:pPr marL="0" lvl="0" indent="0">
              <a:spcBef>
                <a:spcPts val="0"/>
              </a:spcBef>
              <a:buClr>
                <a:schemeClr val="accent6"/>
              </a:buClr>
              <a:buSzPts val="2800"/>
            </a:pPr>
            <a:r>
              <a:rPr lang="en-US" sz="1200" b="1" dirty="0">
                <a:solidFill>
                  <a:srgbClr val="FFE124"/>
                </a:solidFill>
                <a:latin typeface="Verdana"/>
                <a:ea typeface="Verdana"/>
                <a:cs typeface="Verdana"/>
                <a:sym typeface="Verdana"/>
              </a:rPr>
              <a:t>HA Ruhl, T Maughan, PLD Roberts, FP Chavez, CA Durkin, JH </a:t>
            </a:r>
            <a:r>
              <a:rPr lang="en-US" sz="1200" b="1" dirty="0" err="1">
                <a:solidFill>
                  <a:srgbClr val="FFE124"/>
                </a:solidFill>
                <a:latin typeface="Verdana"/>
                <a:ea typeface="Verdana"/>
                <a:cs typeface="Verdana"/>
                <a:sym typeface="Verdana"/>
              </a:rPr>
              <a:t>Adelaars</a:t>
            </a:r>
            <a:r>
              <a:rPr lang="en-US" sz="1200" b="1" dirty="0">
                <a:solidFill>
                  <a:srgbClr val="FFE124"/>
                </a:solidFill>
                <a:latin typeface="Verdana"/>
                <a:ea typeface="Verdana"/>
                <a:cs typeface="Verdana"/>
                <a:sym typeface="Verdana"/>
              </a:rPr>
              <a:t>, FL Bahr, J Erickson, SHD Haddock, B Jones, K </a:t>
            </a:r>
            <a:r>
              <a:rPr lang="en-US" sz="1200" b="1" dirty="0" err="1">
                <a:solidFill>
                  <a:srgbClr val="FFE124"/>
                </a:solidFill>
                <a:latin typeface="Verdana"/>
                <a:ea typeface="Verdana"/>
                <a:cs typeface="Verdana"/>
                <a:sym typeface="Verdana"/>
              </a:rPr>
              <a:t>Katija</a:t>
            </a:r>
            <a:r>
              <a:rPr lang="en-US" sz="1200" b="1" dirty="0">
                <a:solidFill>
                  <a:srgbClr val="FFE124"/>
                </a:solidFill>
                <a:latin typeface="Verdana"/>
                <a:ea typeface="Verdana"/>
                <a:cs typeface="Verdana"/>
                <a:sym typeface="Verdana"/>
              </a:rPr>
              <a:t>, D </a:t>
            </a:r>
            <a:r>
              <a:rPr lang="en-US" sz="1200" b="1" dirty="0" err="1">
                <a:solidFill>
                  <a:srgbClr val="FFE124"/>
                </a:solidFill>
                <a:latin typeface="Verdana"/>
                <a:ea typeface="Verdana"/>
                <a:cs typeface="Verdana"/>
                <a:sym typeface="Verdana"/>
              </a:rPr>
              <a:t>Klimov</a:t>
            </a:r>
            <a:r>
              <a:rPr lang="en-US" sz="1200" b="1" dirty="0">
                <a:solidFill>
                  <a:srgbClr val="FFE124"/>
                </a:solidFill>
                <a:latin typeface="Verdana"/>
                <a:ea typeface="Verdana"/>
                <a:cs typeface="Verdana"/>
                <a:sym typeface="Verdana"/>
              </a:rPr>
              <a:t>, T A Schnittger, L </a:t>
            </a:r>
            <a:r>
              <a:rPr lang="en-US" sz="1200" b="1" dirty="0" err="1">
                <a:solidFill>
                  <a:srgbClr val="FFE124"/>
                </a:solidFill>
                <a:latin typeface="Verdana"/>
                <a:ea typeface="Verdana"/>
                <a:cs typeface="Verdana"/>
                <a:sym typeface="Verdana"/>
              </a:rPr>
              <a:t>Chrobak</a:t>
            </a:r>
            <a:r>
              <a:rPr lang="en-US" sz="1200" b="1" dirty="0">
                <a:solidFill>
                  <a:srgbClr val="FFE124"/>
                </a:solidFill>
                <a:latin typeface="Verdana"/>
                <a:ea typeface="Verdana"/>
                <a:cs typeface="Verdana"/>
                <a:sym typeface="Verdana"/>
              </a:rPr>
              <a:t>, D Cline – MBARI</a:t>
            </a:r>
          </a:p>
          <a:p>
            <a:pPr marL="0" lvl="0" indent="0">
              <a:spcBef>
                <a:spcPts val="0"/>
              </a:spcBef>
              <a:buClr>
                <a:schemeClr val="accent6"/>
              </a:buClr>
              <a:buSzPts val="2800"/>
            </a:pPr>
            <a:endParaRPr lang="en-US" sz="1200" b="1" dirty="0">
              <a:solidFill>
                <a:srgbClr val="FFE124"/>
              </a:solidFill>
              <a:latin typeface="Verdana"/>
              <a:ea typeface="Verdana"/>
              <a:cs typeface="Verdana"/>
              <a:sym typeface="Verdana"/>
            </a:endParaRPr>
          </a:p>
          <a:p>
            <a:pPr marL="0" lvl="0" indent="0">
              <a:spcBef>
                <a:spcPts val="0"/>
              </a:spcBef>
              <a:buClr>
                <a:schemeClr val="accent6"/>
              </a:buClr>
              <a:buSzPts val="2800"/>
            </a:pPr>
            <a:r>
              <a:rPr lang="en-US" sz="1200" b="1" dirty="0">
                <a:solidFill>
                  <a:srgbClr val="FFE124"/>
                </a:solidFill>
                <a:latin typeface="Verdana"/>
                <a:ea typeface="Verdana"/>
                <a:cs typeface="Verdana"/>
                <a:sym typeface="Verdana"/>
              </a:rPr>
              <a:t>RM Kudela, P Daniel, B </a:t>
            </a:r>
            <a:r>
              <a:rPr lang="en-US" sz="1200" b="1" dirty="0" err="1">
                <a:solidFill>
                  <a:srgbClr val="FFE124"/>
                </a:solidFill>
                <a:latin typeface="Verdana"/>
                <a:ea typeface="Verdana"/>
                <a:cs typeface="Verdana"/>
                <a:sym typeface="Verdana"/>
              </a:rPr>
              <a:t>Marinovic</a:t>
            </a:r>
            <a:r>
              <a:rPr lang="en-US" sz="1200" b="1" dirty="0">
                <a:solidFill>
                  <a:srgbClr val="FFE124"/>
                </a:solidFill>
                <a:latin typeface="Verdana"/>
                <a:ea typeface="Verdana"/>
                <a:cs typeface="Verdana"/>
                <a:sym typeface="Verdana"/>
              </a:rPr>
              <a:t> - University of California Santa Cruz</a:t>
            </a:r>
          </a:p>
          <a:p>
            <a:pPr marL="0" lvl="0" indent="0">
              <a:spcBef>
                <a:spcPts val="0"/>
              </a:spcBef>
              <a:buClr>
                <a:schemeClr val="accent6"/>
              </a:buClr>
              <a:buSzPts val="2800"/>
            </a:pPr>
            <a:endParaRPr lang="en-US" sz="1200" b="1" dirty="0">
              <a:solidFill>
                <a:srgbClr val="FFE124"/>
              </a:solidFill>
              <a:latin typeface="Verdana"/>
              <a:ea typeface="Verdana"/>
              <a:cs typeface="Verdana"/>
              <a:sym typeface="Verdana"/>
            </a:endParaRPr>
          </a:p>
          <a:p>
            <a:pPr marL="0" lvl="0" indent="0">
              <a:spcBef>
                <a:spcPts val="0"/>
              </a:spcBef>
              <a:buClr>
                <a:schemeClr val="accent6"/>
              </a:buClr>
              <a:buSzPts val="2800"/>
            </a:pPr>
            <a:r>
              <a:rPr lang="en-US" sz="1200" b="1" i="1" dirty="0">
                <a:solidFill>
                  <a:srgbClr val="FFE124"/>
                </a:solidFill>
                <a:latin typeface="Verdana"/>
                <a:ea typeface="Verdana"/>
                <a:cs typeface="Verdana"/>
                <a:sym typeface="Verdana"/>
              </a:rPr>
              <a:t>An evolution of </a:t>
            </a:r>
            <a:r>
              <a:rPr lang="en-US" sz="1200" b="1" i="1" dirty="0" err="1">
                <a:solidFill>
                  <a:srgbClr val="FFE124"/>
                </a:solidFill>
                <a:latin typeface="Verdana"/>
                <a:ea typeface="Verdana"/>
                <a:cs typeface="Verdana"/>
                <a:sym typeface="Verdana"/>
              </a:rPr>
              <a:t>Zooglider</a:t>
            </a:r>
            <a:r>
              <a:rPr lang="en-US" sz="1200" b="1" i="1" dirty="0">
                <a:solidFill>
                  <a:srgbClr val="FFE124"/>
                </a:solidFill>
                <a:latin typeface="Verdana"/>
                <a:ea typeface="Verdana"/>
                <a:cs typeface="Verdana"/>
                <a:sym typeface="Verdana"/>
              </a:rPr>
              <a:t> of M </a:t>
            </a:r>
            <a:r>
              <a:rPr lang="en-US" sz="1200" b="1" i="1" dirty="0" err="1">
                <a:solidFill>
                  <a:srgbClr val="FFE124"/>
                </a:solidFill>
                <a:latin typeface="Verdana"/>
                <a:ea typeface="Verdana"/>
                <a:cs typeface="Verdana"/>
                <a:sym typeface="Verdana"/>
              </a:rPr>
              <a:t>Ohman</a:t>
            </a:r>
            <a:r>
              <a:rPr lang="en-US" sz="1200" b="1" i="1" dirty="0">
                <a:solidFill>
                  <a:srgbClr val="FFE124"/>
                </a:solidFill>
                <a:latin typeface="Verdana"/>
                <a:ea typeface="Verdana"/>
                <a:cs typeface="Verdana"/>
                <a:sym typeface="Verdana"/>
              </a:rPr>
              <a:t> et al. at UCSD</a:t>
            </a:r>
          </a:p>
          <a:p>
            <a:pPr marL="0" lvl="0" indent="0" algn="ctr" rtl="0">
              <a:lnSpc>
                <a:spcPct val="90000"/>
              </a:lnSpc>
              <a:spcBef>
                <a:spcPts val="0"/>
              </a:spcBef>
              <a:spcAft>
                <a:spcPts val="0"/>
              </a:spcAft>
              <a:buClr>
                <a:schemeClr val="accent6"/>
              </a:buClr>
              <a:buSzPts val="2800"/>
              <a:buNone/>
            </a:pPr>
            <a:endParaRPr sz="2300" b="1" dirty="0">
              <a:solidFill>
                <a:srgbClr val="FFE124"/>
              </a:solidFill>
              <a:latin typeface="Verdana"/>
              <a:ea typeface="Verdana"/>
              <a:cs typeface="Verdana"/>
              <a:sym typeface="Verdana"/>
            </a:endParaRPr>
          </a:p>
        </p:txBody>
      </p:sp>
      <p:sp>
        <p:nvSpPr>
          <p:cNvPr id="87" name="Google Shape;87;p6"/>
          <p:cNvSpPr/>
          <p:nvPr/>
        </p:nvSpPr>
        <p:spPr>
          <a:xfrm>
            <a:off x="0" y="-1"/>
            <a:ext cx="183000" cy="2311200"/>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8" name="Google Shape;88;p6"/>
          <p:cNvSpPr/>
          <p:nvPr/>
        </p:nvSpPr>
        <p:spPr>
          <a:xfrm>
            <a:off x="0" y="2286000"/>
            <a:ext cx="183000" cy="233160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9" name="Google Shape;89;p6"/>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91" name="Google Shape;91;p6"/>
          <p:cNvPicPr preferRelativeResize="0"/>
          <p:nvPr/>
        </p:nvPicPr>
        <p:blipFill rotWithShape="1">
          <a:blip r:embed="rId4">
            <a:alphaModFix/>
          </a:blip>
          <a:srcRect/>
          <a:stretch/>
        </p:blipFill>
        <p:spPr>
          <a:xfrm>
            <a:off x="10137661" y="289657"/>
            <a:ext cx="1828769" cy="1731882"/>
          </a:xfrm>
          <a:prstGeom prst="rect">
            <a:avLst/>
          </a:prstGeom>
          <a:solidFill>
            <a:srgbClr val="015B90"/>
          </a:solidFill>
          <a:ln>
            <a:noFill/>
          </a:ln>
        </p:spPr>
      </p:pic>
      <p:cxnSp>
        <p:nvCxnSpPr>
          <p:cNvPr id="92" name="Google Shape;92;p6"/>
          <p:cNvCxnSpPr/>
          <p:nvPr/>
        </p:nvCxnSpPr>
        <p:spPr>
          <a:xfrm flipH="1">
            <a:off x="2077199" y="498461"/>
            <a:ext cx="2430900" cy="1711200"/>
          </a:xfrm>
          <a:prstGeom prst="bentConnector3">
            <a:avLst>
              <a:gd name="adj1" fmla="val 99347"/>
            </a:avLst>
          </a:prstGeom>
          <a:noFill/>
          <a:ln w="38100" cap="flat" cmpd="sng">
            <a:solidFill>
              <a:srgbClr val="FFE124"/>
            </a:solidFill>
            <a:prstDash val="solid"/>
            <a:miter lim="800000"/>
            <a:headEnd type="none" w="sm" len="sm"/>
            <a:tailEnd type="none" w="sm" len="sm"/>
          </a:ln>
        </p:spPr>
      </p:cxnSp>
      <p:cxnSp>
        <p:nvCxnSpPr>
          <p:cNvPr id="93" name="Google Shape;93;p6"/>
          <p:cNvCxnSpPr/>
          <p:nvPr/>
        </p:nvCxnSpPr>
        <p:spPr>
          <a:xfrm flipH="1">
            <a:off x="7001066" y="2698694"/>
            <a:ext cx="2430900" cy="1711200"/>
          </a:xfrm>
          <a:prstGeom prst="bentConnector3">
            <a:avLst>
              <a:gd name="adj1" fmla="val 839"/>
            </a:avLst>
          </a:prstGeom>
          <a:noFill/>
          <a:ln w="38100" cap="flat" cmpd="sng">
            <a:solidFill>
              <a:srgbClr val="FFE124"/>
            </a:solidFill>
            <a:prstDash val="solid"/>
            <a:miter lim="800000"/>
            <a:headEnd type="none" w="sm" len="sm"/>
            <a:tailEnd type="none" w="sm" len="sm"/>
          </a:ln>
        </p:spPr>
      </p:cxnSp>
      <p:pic>
        <p:nvPicPr>
          <p:cNvPr id="1026" name="Picture 2" descr="Homepage • MBARI">
            <a:extLst>
              <a:ext uri="{FF2B5EF4-FFF2-40B4-BE49-F238E27FC236}">
                <a16:creationId xmlns:a16="http://schemas.microsoft.com/office/drawing/2014/main" id="{7CAA8A37-4714-462E-878F-CB77542E93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8393" y="786384"/>
            <a:ext cx="1066800" cy="1066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97"/>
        <p:cNvGrpSpPr/>
        <p:nvPr/>
      </p:nvGrpSpPr>
      <p:grpSpPr>
        <a:xfrm>
          <a:off x="0" y="0"/>
          <a:ext cx="0" cy="0"/>
          <a:chOff x="0" y="0"/>
          <a:chExt cx="0" cy="0"/>
        </a:xfrm>
      </p:grpSpPr>
      <p:pic>
        <p:nvPicPr>
          <p:cNvPr id="5" name="Picture 4">
            <a:extLst>
              <a:ext uri="{FF2B5EF4-FFF2-40B4-BE49-F238E27FC236}">
                <a16:creationId xmlns:a16="http://schemas.microsoft.com/office/drawing/2014/main" id="{A7B31465-A56A-4BDE-80D5-5A7FED874722}"/>
              </a:ext>
            </a:extLst>
          </p:cNvPr>
          <p:cNvPicPr>
            <a:picLocks noChangeAspect="1"/>
          </p:cNvPicPr>
          <p:nvPr/>
        </p:nvPicPr>
        <p:blipFill>
          <a:blip r:embed="rId3"/>
          <a:stretch>
            <a:fillRect/>
          </a:stretch>
        </p:blipFill>
        <p:spPr>
          <a:xfrm>
            <a:off x="804674" y="0"/>
            <a:ext cx="10582651" cy="6858000"/>
          </a:xfrm>
          <a:prstGeom prst="rect">
            <a:avLst/>
          </a:prstGeom>
        </p:spPr>
      </p:pic>
      <p:sp>
        <p:nvSpPr>
          <p:cNvPr id="106" name="Google Shape;106;g2bcba3668d2_0_9"/>
          <p:cNvSpPr/>
          <p:nvPr/>
        </p:nvSpPr>
        <p:spPr>
          <a:xfrm>
            <a:off x="154752" y="-3369"/>
            <a:ext cx="45600" cy="6858000"/>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C99FD323-045E-451A-AAED-911F76ED81C9}"/>
              </a:ext>
            </a:extLst>
          </p:cNvPr>
          <p:cNvPicPr>
            <a:picLocks noChangeAspect="1"/>
          </p:cNvPicPr>
          <p:nvPr/>
        </p:nvPicPr>
        <p:blipFill rotWithShape="1">
          <a:blip r:embed="rId4"/>
          <a:srcRect l="5401" t="28135" r="41392" b="28571"/>
          <a:stretch/>
        </p:blipFill>
        <p:spPr>
          <a:xfrm>
            <a:off x="355105" y="4914486"/>
            <a:ext cx="2602208" cy="1594254"/>
          </a:xfrm>
          <a:prstGeom prst="rect">
            <a:avLst/>
          </a:prstGeom>
        </p:spPr>
      </p:pic>
      <p:sp>
        <p:nvSpPr>
          <p:cNvPr id="10" name="Google Shape;75;p14">
            <a:extLst>
              <a:ext uri="{FF2B5EF4-FFF2-40B4-BE49-F238E27FC236}">
                <a16:creationId xmlns:a16="http://schemas.microsoft.com/office/drawing/2014/main" id="{780B1A85-4F48-4965-9F8A-7D8618356A2A}"/>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 name="Google Shape;76;p14">
            <a:extLst>
              <a:ext uri="{FF2B5EF4-FFF2-40B4-BE49-F238E27FC236}">
                <a16:creationId xmlns:a16="http://schemas.microsoft.com/office/drawing/2014/main" id="{5765F889-2C1D-495C-8D30-615759438E36}"/>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 name="Google Shape;77;p14">
            <a:extLst>
              <a:ext uri="{FF2B5EF4-FFF2-40B4-BE49-F238E27FC236}">
                <a16:creationId xmlns:a16="http://schemas.microsoft.com/office/drawing/2014/main" id="{BA43553E-CF71-4FDB-9A04-A57E3836E808}"/>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441181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2">
            <a:alphaModFix/>
          </a:blip>
          <a:stretch>
            <a:fillRect/>
          </a:stretch>
        </p:blipFill>
        <p:spPr>
          <a:xfrm>
            <a:off x="11072422" y="102833"/>
            <a:ext cx="978275" cy="977026"/>
          </a:xfrm>
          <a:prstGeom prst="rect">
            <a:avLst/>
          </a:prstGeom>
          <a:noFill/>
          <a:ln>
            <a:noFill/>
          </a:ln>
        </p:spPr>
      </p:pic>
      <p:pic>
        <p:nvPicPr>
          <p:cNvPr id="12" name="Picture 11">
            <a:extLst>
              <a:ext uri="{FF2B5EF4-FFF2-40B4-BE49-F238E27FC236}">
                <a16:creationId xmlns:a16="http://schemas.microsoft.com/office/drawing/2014/main" id="{29BE6549-4AA7-4E76-8CCE-F30E247A5E55}"/>
              </a:ext>
            </a:extLst>
          </p:cNvPr>
          <p:cNvPicPr>
            <a:picLocks noChangeAspect="1"/>
          </p:cNvPicPr>
          <p:nvPr/>
        </p:nvPicPr>
        <p:blipFill rotWithShape="1">
          <a:blip r:embed="rId3"/>
          <a:srcRect l="5046" t="57513" r="36012" b="17479"/>
          <a:stretch/>
        </p:blipFill>
        <p:spPr>
          <a:xfrm>
            <a:off x="2185686" y="2922895"/>
            <a:ext cx="7820627" cy="3760687"/>
          </a:xfrm>
          <a:prstGeom prst="rect">
            <a:avLst/>
          </a:prstGeom>
          <a:solidFill>
            <a:schemeClr val="bg1"/>
          </a:solidFill>
        </p:spPr>
      </p:pic>
      <p:pic>
        <p:nvPicPr>
          <p:cNvPr id="48" name="Picture 47">
            <a:extLst>
              <a:ext uri="{FF2B5EF4-FFF2-40B4-BE49-F238E27FC236}">
                <a16:creationId xmlns:a16="http://schemas.microsoft.com/office/drawing/2014/main" id="{94C5FF64-0DBD-40C7-A6CC-F05A0F71A65F}"/>
              </a:ext>
            </a:extLst>
          </p:cNvPr>
          <p:cNvPicPr>
            <a:picLocks noChangeAspect="1"/>
          </p:cNvPicPr>
          <p:nvPr/>
        </p:nvPicPr>
        <p:blipFill>
          <a:blip r:embed="rId4"/>
          <a:stretch>
            <a:fillRect/>
          </a:stretch>
        </p:blipFill>
        <p:spPr>
          <a:xfrm>
            <a:off x="2185686" y="156948"/>
            <a:ext cx="7820627" cy="2765947"/>
          </a:xfrm>
          <a:prstGeom prst="rect">
            <a:avLst/>
          </a:prstGeom>
        </p:spPr>
      </p:pic>
      <p:sp>
        <p:nvSpPr>
          <p:cNvPr id="50" name="TextBox 49">
            <a:extLst>
              <a:ext uri="{FF2B5EF4-FFF2-40B4-BE49-F238E27FC236}">
                <a16:creationId xmlns:a16="http://schemas.microsoft.com/office/drawing/2014/main" id="{CACAE10C-D67C-4A2B-9DAE-B65EA4F21994}"/>
              </a:ext>
            </a:extLst>
          </p:cNvPr>
          <p:cNvSpPr txBox="1"/>
          <p:nvPr/>
        </p:nvSpPr>
        <p:spPr>
          <a:xfrm flipH="1">
            <a:off x="3287667" y="5336358"/>
            <a:ext cx="4951897" cy="830997"/>
          </a:xfrm>
          <a:prstGeom prst="rect">
            <a:avLst/>
          </a:prstGeom>
          <a:noFill/>
          <a:ln>
            <a:noFill/>
          </a:ln>
        </p:spPr>
        <p:txBody>
          <a:bodyPr wrap="square" rtlCol="0">
            <a:spAutoFit/>
          </a:bodyPr>
          <a:lstStyle/>
          <a:p>
            <a:r>
              <a:rPr lang="en-US" sz="1600" b="1" dirty="0">
                <a:solidFill>
                  <a:schemeClr val="tx1"/>
                </a:solidFill>
                <a:latin typeface="Calibri" panose="020F0502020204030204" pitchFamily="34" charset="0"/>
                <a:ea typeface="Calibri" panose="020F0502020204030204" pitchFamily="34" charset="0"/>
                <a:cs typeface="Calibri" panose="020F0502020204030204" pitchFamily="34" charset="0"/>
              </a:rPr>
              <a:t>HFR hourly surface currents</a:t>
            </a:r>
          </a:p>
          <a:p>
            <a:r>
              <a:rPr lang="en-US" sz="1600" b="1" dirty="0">
                <a:solidFill>
                  <a:srgbClr val="FF0000"/>
                </a:solidFill>
                <a:latin typeface="Calibri" panose="020F0502020204030204" pitchFamily="34" charset="0"/>
                <a:ea typeface="Calibri" panose="020F0502020204030204" pitchFamily="34" charset="0"/>
                <a:cs typeface="Calibri" panose="020F0502020204030204" pitchFamily="34" charset="0"/>
              </a:rPr>
              <a:t>LRAUV track</a:t>
            </a:r>
          </a:p>
          <a:p>
            <a:r>
              <a:rPr lang="en-US" sz="1600" b="1" dirty="0">
                <a:solidFill>
                  <a:srgbClr val="3333FF"/>
                </a:solidFill>
                <a:latin typeface="Calibri" panose="020F0502020204030204" pitchFamily="34" charset="0"/>
                <a:ea typeface="Calibri" panose="020F0502020204030204" pitchFamily="34" charset="0"/>
                <a:cs typeface="Calibri" panose="020F0502020204030204" pitchFamily="34" charset="0"/>
              </a:rPr>
              <a:t>7-day history (where did the water likely come from)</a:t>
            </a:r>
            <a:endParaRPr lang="en-US" sz="1600" b="1" dirty="0">
              <a:solidFill>
                <a:srgbClr val="3333FF"/>
              </a:solidFill>
            </a:endParaRPr>
          </a:p>
        </p:txBody>
      </p:sp>
      <p:pic>
        <p:nvPicPr>
          <p:cNvPr id="5122" name="Picture 2" descr="https://www.cencoos.org/images/logos/vertical/CeNCOOS_VERT_LOGO_White.png">
            <a:extLst>
              <a:ext uri="{FF2B5EF4-FFF2-40B4-BE49-F238E27FC236}">
                <a16:creationId xmlns:a16="http://schemas.microsoft.com/office/drawing/2014/main" id="{FCE7A6B2-1AA6-4521-88BA-F174A0CCA6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7390" y="1305635"/>
            <a:ext cx="1128338" cy="1617260"/>
          </a:xfrm>
          <a:prstGeom prst="rect">
            <a:avLst/>
          </a:prstGeom>
          <a:noFill/>
          <a:extLst>
            <a:ext uri="{909E8E84-426E-40DD-AFC4-6F175D3DCCD1}">
              <a14:hiddenFill xmlns:a14="http://schemas.microsoft.com/office/drawing/2010/main">
                <a:solidFill>
                  <a:srgbClr val="FFFFFF"/>
                </a:solidFill>
              </a14:hiddenFill>
            </a:ext>
          </a:extLst>
        </p:spPr>
      </p:pic>
      <p:cxnSp>
        <p:nvCxnSpPr>
          <p:cNvPr id="55" name="Straight Arrow Connector 54">
            <a:extLst>
              <a:ext uri="{FF2B5EF4-FFF2-40B4-BE49-F238E27FC236}">
                <a16:creationId xmlns:a16="http://schemas.microsoft.com/office/drawing/2014/main" id="{3B9F4BE0-362C-435C-A199-ACD2AEBCD87E}"/>
              </a:ext>
            </a:extLst>
          </p:cNvPr>
          <p:cNvCxnSpPr>
            <a:cxnSpLocks/>
          </p:cNvCxnSpPr>
          <p:nvPr/>
        </p:nvCxnSpPr>
        <p:spPr>
          <a:xfrm flipH="1" flipV="1">
            <a:off x="7369791" y="584579"/>
            <a:ext cx="559558" cy="2957015"/>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31FFFCDF-2A77-452B-BEDA-B528E03F1820}"/>
              </a:ext>
            </a:extLst>
          </p:cNvPr>
          <p:cNvSpPr txBox="1"/>
          <p:nvPr/>
        </p:nvSpPr>
        <p:spPr>
          <a:xfrm>
            <a:off x="7929349" y="1941750"/>
            <a:ext cx="1146468" cy="369332"/>
          </a:xfrm>
          <a:prstGeom prst="rect">
            <a:avLst/>
          </a:prstGeom>
          <a:noFill/>
        </p:spPr>
        <p:txBody>
          <a:bodyPr wrap="none" rtlCol="0">
            <a:spAutoFit/>
          </a:bodyPr>
          <a:lstStyle/>
          <a:p>
            <a:r>
              <a:rPr lang="en-US" sz="1800" dirty="0"/>
              <a:t>outbound</a:t>
            </a:r>
          </a:p>
        </p:txBody>
      </p:sp>
      <p:cxnSp>
        <p:nvCxnSpPr>
          <p:cNvPr id="62" name="Straight Arrow Connector 61">
            <a:extLst>
              <a:ext uri="{FF2B5EF4-FFF2-40B4-BE49-F238E27FC236}">
                <a16:creationId xmlns:a16="http://schemas.microsoft.com/office/drawing/2014/main" id="{FCA8262C-C7D0-4C5F-B453-4053BB90C33F}"/>
              </a:ext>
            </a:extLst>
          </p:cNvPr>
          <p:cNvCxnSpPr/>
          <p:nvPr/>
        </p:nvCxnSpPr>
        <p:spPr>
          <a:xfrm flipH="1">
            <a:off x="7852544" y="2378727"/>
            <a:ext cx="1087599"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63" name="Graphic 62">
            <a:extLst>
              <a:ext uri="{FF2B5EF4-FFF2-40B4-BE49-F238E27FC236}">
                <a16:creationId xmlns:a16="http://schemas.microsoft.com/office/drawing/2014/main" id="{C667860C-194A-49DF-AED4-9AFF30E0FCF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39565" y="1799408"/>
            <a:ext cx="728265" cy="204824"/>
          </a:xfrm>
          <a:prstGeom prst="rect">
            <a:avLst/>
          </a:prstGeom>
        </p:spPr>
      </p:pic>
      <p:pic>
        <p:nvPicPr>
          <p:cNvPr id="64" name="Picture 63">
            <a:extLst>
              <a:ext uri="{FF2B5EF4-FFF2-40B4-BE49-F238E27FC236}">
                <a16:creationId xmlns:a16="http://schemas.microsoft.com/office/drawing/2014/main" id="{89D5B204-CC1E-48D2-80FE-057F054465A2}"/>
              </a:ext>
            </a:extLst>
          </p:cNvPr>
          <p:cNvPicPr>
            <a:picLocks noChangeAspect="1"/>
          </p:cNvPicPr>
          <p:nvPr/>
        </p:nvPicPr>
        <p:blipFill>
          <a:blip r:embed="rId8"/>
          <a:stretch>
            <a:fillRect/>
          </a:stretch>
        </p:blipFill>
        <p:spPr>
          <a:xfrm>
            <a:off x="224490" y="409993"/>
            <a:ext cx="1960511" cy="1968734"/>
          </a:xfrm>
          <a:prstGeom prst="rect">
            <a:avLst/>
          </a:prstGeom>
        </p:spPr>
      </p:pic>
      <p:sp>
        <p:nvSpPr>
          <p:cNvPr id="65" name="TextBox 64">
            <a:extLst>
              <a:ext uri="{FF2B5EF4-FFF2-40B4-BE49-F238E27FC236}">
                <a16:creationId xmlns:a16="http://schemas.microsoft.com/office/drawing/2014/main" id="{EC5A60A9-1CBD-4A44-9BD6-72255255762A}"/>
              </a:ext>
            </a:extLst>
          </p:cNvPr>
          <p:cNvSpPr txBox="1"/>
          <p:nvPr/>
        </p:nvSpPr>
        <p:spPr>
          <a:xfrm>
            <a:off x="220969" y="2099282"/>
            <a:ext cx="1946367" cy="1169551"/>
          </a:xfrm>
          <a:prstGeom prst="rect">
            <a:avLst/>
          </a:prstGeom>
          <a:noFill/>
        </p:spPr>
        <p:txBody>
          <a:bodyPr wrap="none" rtlCol="0">
            <a:spAutoFit/>
          </a:bodyPr>
          <a:lstStyle/>
          <a:p>
            <a:r>
              <a:rPr lang="en-US" i="1" dirty="0">
                <a:solidFill>
                  <a:schemeClr val="bg1"/>
                </a:solidFill>
              </a:rPr>
              <a:t>Pseudo-</a:t>
            </a:r>
            <a:r>
              <a:rPr lang="en-US" i="1" dirty="0" err="1">
                <a:solidFill>
                  <a:schemeClr val="bg1"/>
                </a:solidFill>
              </a:rPr>
              <a:t>nitzchia</a:t>
            </a:r>
            <a:r>
              <a:rPr lang="en-US" i="1" dirty="0">
                <a:solidFill>
                  <a:schemeClr val="bg1"/>
                </a:solidFill>
              </a:rPr>
              <a:t> spp.</a:t>
            </a:r>
          </a:p>
          <a:p>
            <a:endParaRPr lang="en-US" dirty="0">
              <a:solidFill>
                <a:schemeClr val="bg1"/>
              </a:solidFill>
            </a:endParaRPr>
          </a:p>
          <a:p>
            <a:r>
              <a:rPr lang="en-US" dirty="0">
                <a:solidFill>
                  <a:schemeClr val="bg1"/>
                </a:solidFill>
              </a:rPr>
              <a:t>Diatom</a:t>
            </a:r>
          </a:p>
          <a:p>
            <a:r>
              <a:rPr lang="en-US" dirty="0" err="1">
                <a:solidFill>
                  <a:schemeClr val="bg1"/>
                </a:solidFill>
              </a:rPr>
              <a:t>Demoic</a:t>
            </a:r>
            <a:r>
              <a:rPr lang="en-US" dirty="0">
                <a:solidFill>
                  <a:schemeClr val="bg1"/>
                </a:solidFill>
              </a:rPr>
              <a:t> Acid producer</a:t>
            </a:r>
          </a:p>
          <a:p>
            <a:endParaRPr lang="en-US" dirty="0">
              <a:solidFill>
                <a:schemeClr val="bg1"/>
              </a:solidFill>
            </a:endParaRPr>
          </a:p>
        </p:txBody>
      </p:sp>
    </p:spTree>
    <p:extLst>
      <p:ext uri="{BB962C8B-B14F-4D97-AF65-F5344CB8AC3E}">
        <p14:creationId xmlns:p14="http://schemas.microsoft.com/office/powerpoint/2010/main" val="3191251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2">
            <a:alphaModFix/>
          </a:blip>
          <a:stretch>
            <a:fillRect/>
          </a:stretch>
        </p:blipFill>
        <p:spPr>
          <a:xfrm>
            <a:off x="11072422" y="102833"/>
            <a:ext cx="978275" cy="977026"/>
          </a:xfrm>
          <a:prstGeom prst="rect">
            <a:avLst/>
          </a:prstGeom>
          <a:noFill/>
          <a:ln>
            <a:noFill/>
          </a:ln>
        </p:spPr>
      </p:pic>
      <p:pic>
        <p:nvPicPr>
          <p:cNvPr id="9" name="Picture 8">
            <a:extLst>
              <a:ext uri="{FF2B5EF4-FFF2-40B4-BE49-F238E27FC236}">
                <a16:creationId xmlns:a16="http://schemas.microsoft.com/office/drawing/2014/main" id="{159F1709-2194-4369-9B09-CD836C597A4C}"/>
              </a:ext>
            </a:extLst>
          </p:cNvPr>
          <p:cNvPicPr>
            <a:picLocks noChangeAspect="1"/>
          </p:cNvPicPr>
          <p:nvPr/>
        </p:nvPicPr>
        <p:blipFill rotWithShape="1">
          <a:blip r:embed="rId3"/>
          <a:srcRect l="4987" t="55929" r="35630" b="16825"/>
          <a:stretch/>
        </p:blipFill>
        <p:spPr>
          <a:xfrm>
            <a:off x="2185458" y="2684058"/>
            <a:ext cx="7821084" cy="4067035"/>
          </a:xfrm>
          <a:prstGeom prst="rect">
            <a:avLst/>
          </a:prstGeom>
          <a:solidFill>
            <a:schemeClr val="bg1"/>
          </a:solidFill>
        </p:spPr>
      </p:pic>
      <p:pic>
        <p:nvPicPr>
          <p:cNvPr id="13" name="Picture 12">
            <a:extLst>
              <a:ext uri="{FF2B5EF4-FFF2-40B4-BE49-F238E27FC236}">
                <a16:creationId xmlns:a16="http://schemas.microsoft.com/office/drawing/2014/main" id="{8C2FCB92-F584-4774-B7BC-F26693AA1012}"/>
              </a:ext>
            </a:extLst>
          </p:cNvPr>
          <p:cNvPicPr>
            <a:picLocks noChangeAspect="1"/>
          </p:cNvPicPr>
          <p:nvPr/>
        </p:nvPicPr>
        <p:blipFill>
          <a:blip r:embed="rId4"/>
          <a:stretch>
            <a:fillRect/>
          </a:stretch>
        </p:blipFill>
        <p:spPr>
          <a:xfrm>
            <a:off x="2185458" y="141025"/>
            <a:ext cx="7820627" cy="2765947"/>
          </a:xfrm>
          <a:prstGeom prst="rect">
            <a:avLst/>
          </a:prstGeom>
        </p:spPr>
      </p:pic>
      <p:sp>
        <p:nvSpPr>
          <p:cNvPr id="4" name="TextBox 3">
            <a:extLst>
              <a:ext uri="{FF2B5EF4-FFF2-40B4-BE49-F238E27FC236}">
                <a16:creationId xmlns:a16="http://schemas.microsoft.com/office/drawing/2014/main" id="{669FDAD3-D407-414B-8C84-BA1470E064A4}"/>
              </a:ext>
            </a:extLst>
          </p:cNvPr>
          <p:cNvSpPr txBox="1"/>
          <p:nvPr/>
        </p:nvSpPr>
        <p:spPr>
          <a:xfrm flipH="1">
            <a:off x="3287439" y="5320435"/>
            <a:ext cx="5331181" cy="830997"/>
          </a:xfrm>
          <a:prstGeom prst="rect">
            <a:avLst/>
          </a:prstGeom>
          <a:noFill/>
          <a:ln>
            <a:noFill/>
          </a:ln>
        </p:spPr>
        <p:txBody>
          <a:bodyPr wrap="square" rtlCol="0">
            <a:spAutoFit/>
          </a:bodyPr>
          <a:lstStyle/>
          <a:p>
            <a:r>
              <a:rPr lang="en-US" sz="1600" b="1" dirty="0">
                <a:solidFill>
                  <a:schemeClr val="tx1"/>
                </a:solidFill>
                <a:latin typeface="Calibri" panose="020F0502020204030204" pitchFamily="34" charset="0"/>
                <a:ea typeface="Calibri" panose="020F0502020204030204" pitchFamily="34" charset="0"/>
                <a:cs typeface="Calibri" panose="020F0502020204030204" pitchFamily="34" charset="0"/>
              </a:rPr>
              <a:t>HFR hourly surface currents</a:t>
            </a:r>
          </a:p>
          <a:p>
            <a:r>
              <a:rPr lang="en-US" sz="1600" b="1" dirty="0">
                <a:solidFill>
                  <a:srgbClr val="FF0000"/>
                </a:solidFill>
                <a:latin typeface="Calibri" panose="020F0502020204030204" pitchFamily="34" charset="0"/>
                <a:ea typeface="Calibri" panose="020F0502020204030204" pitchFamily="34" charset="0"/>
                <a:cs typeface="Calibri" panose="020F0502020204030204" pitchFamily="34" charset="0"/>
              </a:rPr>
              <a:t>LRAUV track</a:t>
            </a:r>
          </a:p>
          <a:p>
            <a:r>
              <a:rPr lang="en-US" sz="1600" b="1" dirty="0">
                <a:solidFill>
                  <a:srgbClr val="3333FF"/>
                </a:solidFill>
                <a:latin typeface="Calibri" panose="020F0502020204030204" pitchFamily="34" charset="0"/>
                <a:ea typeface="Calibri" panose="020F0502020204030204" pitchFamily="34" charset="0"/>
                <a:cs typeface="Calibri" panose="020F0502020204030204" pitchFamily="34" charset="0"/>
              </a:rPr>
              <a:t>7-day history (where did the water likely come from)</a:t>
            </a:r>
            <a:endParaRPr lang="en-US" sz="1600" b="1" dirty="0">
              <a:solidFill>
                <a:srgbClr val="3333FF"/>
              </a:solidFill>
            </a:endParaRPr>
          </a:p>
        </p:txBody>
      </p:sp>
      <p:pic>
        <p:nvPicPr>
          <p:cNvPr id="15" name="Picture 2" descr="https://www.cencoos.org/images/logos/vertical/CeNCOOS_VERT_LOGO_White.png">
            <a:extLst>
              <a:ext uri="{FF2B5EF4-FFF2-40B4-BE49-F238E27FC236}">
                <a16:creationId xmlns:a16="http://schemas.microsoft.com/office/drawing/2014/main" id="{EBAD8E0A-2705-4060-912A-D9C2800F1B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7390" y="1305635"/>
            <a:ext cx="1128338" cy="1617260"/>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Arrow Connector 15">
            <a:extLst>
              <a:ext uri="{FF2B5EF4-FFF2-40B4-BE49-F238E27FC236}">
                <a16:creationId xmlns:a16="http://schemas.microsoft.com/office/drawing/2014/main" id="{4055F7A9-9D62-4F70-A732-E72F71ACEB91}"/>
              </a:ext>
            </a:extLst>
          </p:cNvPr>
          <p:cNvCxnSpPr>
            <a:cxnSpLocks/>
          </p:cNvCxnSpPr>
          <p:nvPr/>
        </p:nvCxnSpPr>
        <p:spPr>
          <a:xfrm flipH="1" flipV="1">
            <a:off x="5559188" y="686937"/>
            <a:ext cx="1305637" cy="2961564"/>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CA4A538-CACC-43E6-B398-239991192939}"/>
              </a:ext>
            </a:extLst>
          </p:cNvPr>
          <p:cNvSpPr txBox="1"/>
          <p:nvPr/>
        </p:nvSpPr>
        <p:spPr>
          <a:xfrm>
            <a:off x="7929349" y="1941750"/>
            <a:ext cx="1146468" cy="369332"/>
          </a:xfrm>
          <a:prstGeom prst="rect">
            <a:avLst/>
          </a:prstGeom>
          <a:noFill/>
        </p:spPr>
        <p:txBody>
          <a:bodyPr wrap="none" rtlCol="0">
            <a:spAutoFit/>
          </a:bodyPr>
          <a:lstStyle/>
          <a:p>
            <a:r>
              <a:rPr lang="en-US" sz="1800" dirty="0"/>
              <a:t>outbound</a:t>
            </a:r>
          </a:p>
        </p:txBody>
      </p:sp>
      <p:cxnSp>
        <p:nvCxnSpPr>
          <p:cNvPr id="21" name="Straight Arrow Connector 20">
            <a:extLst>
              <a:ext uri="{FF2B5EF4-FFF2-40B4-BE49-F238E27FC236}">
                <a16:creationId xmlns:a16="http://schemas.microsoft.com/office/drawing/2014/main" id="{93F86FC3-8203-400F-AC33-6A844B885BC2}"/>
              </a:ext>
            </a:extLst>
          </p:cNvPr>
          <p:cNvCxnSpPr/>
          <p:nvPr/>
        </p:nvCxnSpPr>
        <p:spPr>
          <a:xfrm flipH="1">
            <a:off x="7852544" y="2378727"/>
            <a:ext cx="1087599"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2C1ED5A9-4D52-4098-8729-9F9455DBC83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39565" y="1799408"/>
            <a:ext cx="728265" cy="204824"/>
          </a:xfrm>
          <a:prstGeom prst="rect">
            <a:avLst/>
          </a:prstGeom>
        </p:spPr>
      </p:pic>
      <p:pic>
        <p:nvPicPr>
          <p:cNvPr id="24" name="Picture 23">
            <a:extLst>
              <a:ext uri="{FF2B5EF4-FFF2-40B4-BE49-F238E27FC236}">
                <a16:creationId xmlns:a16="http://schemas.microsoft.com/office/drawing/2014/main" id="{C29FD580-265A-445C-9197-B6C8D39D0427}"/>
              </a:ext>
            </a:extLst>
          </p:cNvPr>
          <p:cNvPicPr>
            <a:picLocks noChangeAspect="1"/>
          </p:cNvPicPr>
          <p:nvPr/>
        </p:nvPicPr>
        <p:blipFill>
          <a:blip r:embed="rId8"/>
          <a:stretch>
            <a:fillRect/>
          </a:stretch>
        </p:blipFill>
        <p:spPr>
          <a:xfrm>
            <a:off x="224490" y="409993"/>
            <a:ext cx="1960511" cy="1968734"/>
          </a:xfrm>
          <a:prstGeom prst="rect">
            <a:avLst/>
          </a:prstGeom>
        </p:spPr>
      </p:pic>
      <p:sp>
        <p:nvSpPr>
          <p:cNvPr id="6" name="TextBox 5">
            <a:extLst>
              <a:ext uri="{FF2B5EF4-FFF2-40B4-BE49-F238E27FC236}">
                <a16:creationId xmlns:a16="http://schemas.microsoft.com/office/drawing/2014/main" id="{66BBCECF-3607-43BA-9470-9EEBEB51C6AD}"/>
              </a:ext>
            </a:extLst>
          </p:cNvPr>
          <p:cNvSpPr txBox="1"/>
          <p:nvPr/>
        </p:nvSpPr>
        <p:spPr>
          <a:xfrm>
            <a:off x="220969" y="2099282"/>
            <a:ext cx="1946367" cy="1169551"/>
          </a:xfrm>
          <a:prstGeom prst="rect">
            <a:avLst/>
          </a:prstGeom>
          <a:noFill/>
        </p:spPr>
        <p:txBody>
          <a:bodyPr wrap="none" rtlCol="0">
            <a:spAutoFit/>
          </a:bodyPr>
          <a:lstStyle/>
          <a:p>
            <a:r>
              <a:rPr lang="en-US" i="1" dirty="0">
                <a:solidFill>
                  <a:schemeClr val="bg1"/>
                </a:solidFill>
              </a:rPr>
              <a:t>Pseudo-</a:t>
            </a:r>
            <a:r>
              <a:rPr lang="en-US" i="1" dirty="0" err="1">
                <a:solidFill>
                  <a:schemeClr val="bg1"/>
                </a:solidFill>
              </a:rPr>
              <a:t>nitzchia</a:t>
            </a:r>
            <a:r>
              <a:rPr lang="en-US" i="1" dirty="0">
                <a:solidFill>
                  <a:schemeClr val="bg1"/>
                </a:solidFill>
              </a:rPr>
              <a:t> spp.</a:t>
            </a:r>
          </a:p>
          <a:p>
            <a:endParaRPr lang="en-US" dirty="0">
              <a:solidFill>
                <a:schemeClr val="bg1"/>
              </a:solidFill>
            </a:endParaRPr>
          </a:p>
          <a:p>
            <a:r>
              <a:rPr lang="en-US" dirty="0">
                <a:solidFill>
                  <a:schemeClr val="bg1"/>
                </a:solidFill>
              </a:rPr>
              <a:t>Diatom</a:t>
            </a:r>
          </a:p>
          <a:p>
            <a:r>
              <a:rPr lang="en-US" dirty="0" err="1">
                <a:solidFill>
                  <a:schemeClr val="bg1"/>
                </a:solidFill>
              </a:rPr>
              <a:t>Demoic</a:t>
            </a:r>
            <a:r>
              <a:rPr lang="en-US" dirty="0">
                <a:solidFill>
                  <a:schemeClr val="bg1"/>
                </a:solidFill>
              </a:rPr>
              <a:t> Acid producer</a:t>
            </a:r>
          </a:p>
          <a:p>
            <a:endParaRPr lang="en-US" dirty="0">
              <a:solidFill>
                <a:schemeClr val="bg1"/>
              </a:solidFill>
            </a:endParaRPr>
          </a:p>
        </p:txBody>
      </p:sp>
    </p:spTree>
    <p:extLst>
      <p:ext uri="{BB962C8B-B14F-4D97-AF65-F5344CB8AC3E}">
        <p14:creationId xmlns:p14="http://schemas.microsoft.com/office/powerpoint/2010/main" val="1360569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2">
            <a:alphaModFix/>
          </a:blip>
          <a:stretch>
            <a:fillRect/>
          </a:stretch>
        </p:blipFill>
        <p:spPr>
          <a:xfrm>
            <a:off x="11072422" y="102833"/>
            <a:ext cx="978275" cy="977026"/>
          </a:xfrm>
          <a:prstGeom prst="rect">
            <a:avLst/>
          </a:prstGeom>
          <a:noFill/>
          <a:ln>
            <a:noFill/>
          </a:ln>
        </p:spPr>
      </p:pic>
      <p:pic>
        <p:nvPicPr>
          <p:cNvPr id="3" name="Picture 2">
            <a:extLst>
              <a:ext uri="{FF2B5EF4-FFF2-40B4-BE49-F238E27FC236}">
                <a16:creationId xmlns:a16="http://schemas.microsoft.com/office/drawing/2014/main" id="{4280C6EF-4B11-4531-BD18-BACECE2DA049}"/>
              </a:ext>
            </a:extLst>
          </p:cNvPr>
          <p:cNvPicPr>
            <a:picLocks noChangeAspect="1"/>
          </p:cNvPicPr>
          <p:nvPr/>
        </p:nvPicPr>
        <p:blipFill rotWithShape="1">
          <a:blip r:embed="rId3"/>
          <a:srcRect l="4817" t="57446" r="36167" b="17546"/>
          <a:stretch/>
        </p:blipFill>
        <p:spPr>
          <a:xfrm>
            <a:off x="2183822" y="2891050"/>
            <a:ext cx="7824356" cy="3757683"/>
          </a:xfrm>
          <a:prstGeom prst="rect">
            <a:avLst/>
          </a:prstGeom>
          <a:solidFill>
            <a:schemeClr val="bg1"/>
          </a:solidFill>
        </p:spPr>
      </p:pic>
      <p:pic>
        <p:nvPicPr>
          <p:cNvPr id="15" name="Picture 14">
            <a:extLst>
              <a:ext uri="{FF2B5EF4-FFF2-40B4-BE49-F238E27FC236}">
                <a16:creationId xmlns:a16="http://schemas.microsoft.com/office/drawing/2014/main" id="{55CF3425-E804-4CC6-81BD-E0791F5F8191}"/>
              </a:ext>
            </a:extLst>
          </p:cNvPr>
          <p:cNvPicPr>
            <a:picLocks noChangeAspect="1"/>
          </p:cNvPicPr>
          <p:nvPr/>
        </p:nvPicPr>
        <p:blipFill>
          <a:blip r:embed="rId4"/>
          <a:stretch>
            <a:fillRect/>
          </a:stretch>
        </p:blipFill>
        <p:spPr>
          <a:xfrm>
            <a:off x="2187551" y="152171"/>
            <a:ext cx="7820627" cy="2765947"/>
          </a:xfrm>
          <a:prstGeom prst="rect">
            <a:avLst/>
          </a:prstGeom>
        </p:spPr>
      </p:pic>
      <p:sp>
        <p:nvSpPr>
          <p:cNvPr id="16" name="TextBox 15">
            <a:extLst>
              <a:ext uri="{FF2B5EF4-FFF2-40B4-BE49-F238E27FC236}">
                <a16:creationId xmlns:a16="http://schemas.microsoft.com/office/drawing/2014/main" id="{A6E83B45-DE0D-438B-B434-ABAF29C16FAF}"/>
              </a:ext>
            </a:extLst>
          </p:cNvPr>
          <p:cNvSpPr txBox="1"/>
          <p:nvPr/>
        </p:nvSpPr>
        <p:spPr>
          <a:xfrm flipH="1">
            <a:off x="3289532" y="5331581"/>
            <a:ext cx="4771625" cy="830997"/>
          </a:xfrm>
          <a:prstGeom prst="rect">
            <a:avLst/>
          </a:prstGeom>
          <a:noFill/>
          <a:ln>
            <a:noFill/>
          </a:ln>
        </p:spPr>
        <p:txBody>
          <a:bodyPr wrap="square" rtlCol="0">
            <a:spAutoFit/>
          </a:bodyPr>
          <a:lstStyle/>
          <a:p>
            <a:r>
              <a:rPr lang="en-US" sz="1600" b="1" dirty="0">
                <a:solidFill>
                  <a:schemeClr val="tx1"/>
                </a:solidFill>
                <a:latin typeface="Calibri" panose="020F0502020204030204" pitchFamily="34" charset="0"/>
                <a:ea typeface="Calibri" panose="020F0502020204030204" pitchFamily="34" charset="0"/>
                <a:cs typeface="Calibri" panose="020F0502020204030204" pitchFamily="34" charset="0"/>
              </a:rPr>
              <a:t>HFR hourly surface currents</a:t>
            </a:r>
          </a:p>
          <a:p>
            <a:r>
              <a:rPr lang="en-US" sz="1600" b="1" dirty="0">
                <a:solidFill>
                  <a:srgbClr val="FF0000"/>
                </a:solidFill>
                <a:latin typeface="Calibri" panose="020F0502020204030204" pitchFamily="34" charset="0"/>
                <a:ea typeface="Calibri" panose="020F0502020204030204" pitchFamily="34" charset="0"/>
                <a:cs typeface="Calibri" panose="020F0502020204030204" pitchFamily="34" charset="0"/>
              </a:rPr>
              <a:t>LRAUV track</a:t>
            </a:r>
          </a:p>
          <a:p>
            <a:r>
              <a:rPr lang="en-US" sz="1600" b="1" dirty="0">
                <a:solidFill>
                  <a:srgbClr val="3333FF"/>
                </a:solidFill>
                <a:latin typeface="Calibri" panose="020F0502020204030204" pitchFamily="34" charset="0"/>
                <a:ea typeface="Calibri" panose="020F0502020204030204" pitchFamily="34" charset="0"/>
                <a:cs typeface="Calibri" panose="020F0502020204030204" pitchFamily="34" charset="0"/>
              </a:rPr>
              <a:t>7-day history (where did the water likely come from)</a:t>
            </a:r>
            <a:endParaRPr lang="en-US" sz="1600" b="1" dirty="0">
              <a:solidFill>
                <a:srgbClr val="3333FF"/>
              </a:solidFill>
            </a:endParaRPr>
          </a:p>
        </p:txBody>
      </p:sp>
      <p:pic>
        <p:nvPicPr>
          <p:cNvPr id="17" name="Picture 2" descr="https://www.cencoos.org/images/logos/vertical/CeNCOOS_VERT_LOGO_White.png">
            <a:extLst>
              <a:ext uri="{FF2B5EF4-FFF2-40B4-BE49-F238E27FC236}">
                <a16:creationId xmlns:a16="http://schemas.microsoft.com/office/drawing/2014/main" id="{6F6C4F4A-7839-485C-9835-EFC9A5FEC4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7390" y="1305635"/>
            <a:ext cx="1128338" cy="1617260"/>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a:extLst>
              <a:ext uri="{FF2B5EF4-FFF2-40B4-BE49-F238E27FC236}">
                <a16:creationId xmlns:a16="http://schemas.microsoft.com/office/drawing/2014/main" id="{A6293879-B727-4D04-BCA2-3DEE5E5F6A20}"/>
              </a:ext>
            </a:extLst>
          </p:cNvPr>
          <p:cNvCxnSpPr>
            <a:cxnSpLocks/>
          </p:cNvCxnSpPr>
          <p:nvPr/>
        </p:nvCxnSpPr>
        <p:spPr>
          <a:xfrm flipH="1" flipV="1">
            <a:off x="4316422" y="593450"/>
            <a:ext cx="2245060" cy="3325505"/>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C85642E-A149-4014-B893-7EFA7FDF9CEE}"/>
              </a:ext>
            </a:extLst>
          </p:cNvPr>
          <p:cNvSpPr txBox="1"/>
          <p:nvPr/>
        </p:nvSpPr>
        <p:spPr>
          <a:xfrm>
            <a:off x="7929349" y="1941750"/>
            <a:ext cx="1146468" cy="369332"/>
          </a:xfrm>
          <a:prstGeom prst="rect">
            <a:avLst/>
          </a:prstGeom>
          <a:noFill/>
        </p:spPr>
        <p:txBody>
          <a:bodyPr wrap="none" rtlCol="0">
            <a:spAutoFit/>
          </a:bodyPr>
          <a:lstStyle/>
          <a:p>
            <a:r>
              <a:rPr lang="en-US" sz="1800" dirty="0"/>
              <a:t>outbound</a:t>
            </a:r>
          </a:p>
        </p:txBody>
      </p:sp>
      <p:cxnSp>
        <p:nvCxnSpPr>
          <p:cNvPr id="24" name="Straight Arrow Connector 23">
            <a:extLst>
              <a:ext uri="{FF2B5EF4-FFF2-40B4-BE49-F238E27FC236}">
                <a16:creationId xmlns:a16="http://schemas.microsoft.com/office/drawing/2014/main" id="{85EE0B34-C914-4B1C-BDDB-679B3318A4F5}"/>
              </a:ext>
            </a:extLst>
          </p:cNvPr>
          <p:cNvCxnSpPr/>
          <p:nvPr/>
        </p:nvCxnSpPr>
        <p:spPr>
          <a:xfrm flipH="1">
            <a:off x="7852544" y="2378727"/>
            <a:ext cx="1087599"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25" name="Graphic 24">
            <a:extLst>
              <a:ext uri="{FF2B5EF4-FFF2-40B4-BE49-F238E27FC236}">
                <a16:creationId xmlns:a16="http://schemas.microsoft.com/office/drawing/2014/main" id="{2F803628-5DEA-4D49-917C-0C80BD5CF3A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39565" y="1799408"/>
            <a:ext cx="728265" cy="204824"/>
          </a:xfrm>
          <a:prstGeom prst="rect">
            <a:avLst/>
          </a:prstGeom>
        </p:spPr>
      </p:pic>
      <p:pic>
        <p:nvPicPr>
          <p:cNvPr id="26" name="Picture 25">
            <a:extLst>
              <a:ext uri="{FF2B5EF4-FFF2-40B4-BE49-F238E27FC236}">
                <a16:creationId xmlns:a16="http://schemas.microsoft.com/office/drawing/2014/main" id="{A2400A23-ABD3-4A60-809C-ED41F443AEC7}"/>
              </a:ext>
            </a:extLst>
          </p:cNvPr>
          <p:cNvPicPr>
            <a:picLocks noChangeAspect="1"/>
          </p:cNvPicPr>
          <p:nvPr/>
        </p:nvPicPr>
        <p:blipFill>
          <a:blip r:embed="rId8"/>
          <a:stretch>
            <a:fillRect/>
          </a:stretch>
        </p:blipFill>
        <p:spPr>
          <a:xfrm>
            <a:off x="224490" y="409993"/>
            <a:ext cx="1960511" cy="1968734"/>
          </a:xfrm>
          <a:prstGeom prst="rect">
            <a:avLst/>
          </a:prstGeom>
        </p:spPr>
      </p:pic>
      <p:sp>
        <p:nvSpPr>
          <p:cNvPr id="27" name="TextBox 26">
            <a:extLst>
              <a:ext uri="{FF2B5EF4-FFF2-40B4-BE49-F238E27FC236}">
                <a16:creationId xmlns:a16="http://schemas.microsoft.com/office/drawing/2014/main" id="{167EF614-689E-48EC-BFFB-BF004745DF6B}"/>
              </a:ext>
            </a:extLst>
          </p:cNvPr>
          <p:cNvSpPr txBox="1"/>
          <p:nvPr/>
        </p:nvSpPr>
        <p:spPr>
          <a:xfrm>
            <a:off x="220969" y="2099282"/>
            <a:ext cx="1946367" cy="1169551"/>
          </a:xfrm>
          <a:prstGeom prst="rect">
            <a:avLst/>
          </a:prstGeom>
          <a:noFill/>
        </p:spPr>
        <p:txBody>
          <a:bodyPr wrap="none" rtlCol="0">
            <a:spAutoFit/>
          </a:bodyPr>
          <a:lstStyle/>
          <a:p>
            <a:r>
              <a:rPr lang="en-US" i="1" dirty="0">
                <a:solidFill>
                  <a:schemeClr val="bg1"/>
                </a:solidFill>
              </a:rPr>
              <a:t>Pseudo-</a:t>
            </a:r>
            <a:r>
              <a:rPr lang="en-US" i="1" dirty="0" err="1">
                <a:solidFill>
                  <a:schemeClr val="bg1"/>
                </a:solidFill>
              </a:rPr>
              <a:t>nitzchia</a:t>
            </a:r>
            <a:r>
              <a:rPr lang="en-US" i="1" dirty="0">
                <a:solidFill>
                  <a:schemeClr val="bg1"/>
                </a:solidFill>
              </a:rPr>
              <a:t> spp.</a:t>
            </a:r>
          </a:p>
          <a:p>
            <a:endParaRPr lang="en-US" dirty="0">
              <a:solidFill>
                <a:schemeClr val="bg1"/>
              </a:solidFill>
            </a:endParaRPr>
          </a:p>
          <a:p>
            <a:r>
              <a:rPr lang="en-US" dirty="0">
                <a:solidFill>
                  <a:schemeClr val="bg1"/>
                </a:solidFill>
              </a:rPr>
              <a:t>Diatom</a:t>
            </a:r>
          </a:p>
          <a:p>
            <a:r>
              <a:rPr lang="en-US" dirty="0" err="1">
                <a:solidFill>
                  <a:schemeClr val="bg1"/>
                </a:solidFill>
              </a:rPr>
              <a:t>Demoic</a:t>
            </a:r>
            <a:r>
              <a:rPr lang="en-US" dirty="0">
                <a:solidFill>
                  <a:schemeClr val="bg1"/>
                </a:solidFill>
              </a:rPr>
              <a:t> Acid producer</a:t>
            </a:r>
          </a:p>
          <a:p>
            <a:endParaRPr lang="en-US" dirty="0">
              <a:solidFill>
                <a:schemeClr val="bg1"/>
              </a:solidFill>
            </a:endParaRPr>
          </a:p>
        </p:txBody>
      </p:sp>
    </p:spTree>
    <p:extLst>
      <p:ext uri="{BB962C8B-B14F-4D97-AF65-F5344CB8AC3E}">
        <p14:creationId xmlns:p14="http://schemas.microsoft.com/office/powerpoint/2010/main" val="1964696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2">
            <a:alphaModFix/>
          </a:blip>
          <a:stretch>
            <a:fillRect/>
          </a:stretch>
        </p:blipFill>
        <p:spPr>
          <a:xfrm>
            <a:off x="11072422" y="102833"/>
            <a:ext cx="978275" cy="977026"/>
          </a:xfrm>
          <a:prstGeom prst="rect">
            <a:avLst/>
          </a:prstGeom>
          <a:noFill/>
          <a:ln>
            <a:noFill/>
          </a:ln>
        </p:spPr>
      </p:pic>
      <p:sp>
        <p:nvSpPr>
          <p:cNvPr id="21" name="Google Shape;72;p14">
            <a:extLst>
              <a:ext uri="{FF2B5EF4-FFF2-40B4-BE49-F238E27FC236}">
                <a16:creationId xmlns:a16="http://schemas.microsoft.com/office/drawing/2014/main" id="{86D25441-8B7D-4373-8AA8-8A09ED0D18FC}"/>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Upwelling Quantified </a:t>
            </a:r>
          </a:p>
        </p:txBody>
      </p:sp>
      <p:sp>
        <p:nvSpPr>
          <p:cNvPr id="8" name="TextBox 7">
            <a:extLst>
              <a:ext uri="{FF2B5EF4-FFF2-40B4-BE49-F238E27FC236}">
                <a16:creationId xmlns:a16="http://schemas.microsoft.com/office/drawing/2014/main" id="{7CCF8A7F-593B-4124-B095-2877C916BC10}"/>
              </a:ext>
            </a:extLst>
          </p:cNvPr>
          <p:cNvSpPr txBox="1"/>
          <p:nvPr/>
        </p:nvSpPr>
        <p:spPr>
          <a:xfrm>
            <a:off x="367318" y="1027522"/>
            <a:ext cx="10409864" cy="738664"/>
          </a:xfrm>
          <a:prstGeom prst="rect">
            <a:avLst/>
          </a:prstGeom>
          <a:noFill/>
        </p:spPr>
        <p:txBody>
          <a:bodyPr wrap="square" rtlCol="0">
            <a:spAutoFit/>
          </a:bodyPr>
          <a:lstStyle/>
          <a:p>
            <a:r>
              <a:rPr lang="en-US" dirty="0">
                <a:solidFill>
                  <a:schemeClr val="bg1"/>
                </a:solidFill>
                <a:latin typeface="Verdana" panose="020B0604030504040204" pitchFamily="34" charset="0"/>
                <a:ea typeface="Verdana" panose="020B0604030504040204" pitchFamily="34" charset="0"/>
              </a:rPr>
              <a:t>Example:</a:t>
            </a:r>
          </a:p>
          <a:p>
            <a:pPr marL="285750" indent="-285750">
              <a:buFont typeface="Arial" panose="020B0604020202020204" pitchFamily="34" charset="0"/>
              <a:buChar char="•"/>
            </a:pPr>
            <a:r>
              <a:rPr lang="en-US" dirty="0">
                <a:solidFill>
                  <a:schemeClr val="bg1"/>
                </a:solidFill>
                <a:latin typeface="Verdana" panose="020B0604030504040204" pitchFamily="34" charset="0"/>
                <a:ea typeface="Verdana" panose="020B0604030504040204" pitchFamily="34" charset="0"/>
              </a:rPr>
              <a:t>West Coast Operational Forecast System (WCOFS) - Regional Ocean Modeling System (ROMS)</a:t>
            </a:r>
          </a:p>
          <a:p>
            <a:pPr marL="285750" indent="-285750">
              <a:buFont typeface="Arial" panose="020B0604020202020204" pitchFamily="34" charset="0"/>
              <a:buChar char="•"/>
            </a:pPr>
            <a:r>
              <a:rPr lang="en-US" dirty="0">
                <a:solidFill>
                  <a:schemeClr val="bg1"/>
                </a:solidFill>
                <a:latin typeface="Verdana" panose="020B0604030504040204" pitchFamily="34" charset="0"/>
                <a:ea typeface="Verdana" panose="020B0604030504040204" pitchFamily="34" charset="0"/>
              </a:rPr>
              <a:t>Currents, upwelling and more</a:t>
            </a:r>
          </a:p>
        </p:txBody>
      </p:sp>
      <p:pic>
        <p:nvPicPr>
          <p:cNvPr id="16" name="Google Shape;652;p30" descr="https://lh6.googleusercontent.com/vwpXy6oq0_bfoGhcTUn8E9w7BP0kQuyC7BvkAoYUewjxpD9NOQIhMkVnAkWEM4Q1qLp5zYqH_x03IQKRvz8HQ0XKhmt8ITqy3ZSqrkIkOwoiCdiwU1-aW8DzCb26xwdIZ4-yUmeRGakB3VChxQ">
            <a:extLst>
              <a:ext uri="{FF2B5EF4-FFF2-40B4-BE49-F238E27FC236}">
                <a16:creationId xmlns:a16="http://schemas.microsoft.com/office/drawing/2014/main" id="{F15FADB2-B89C-470B-BE95-F06BE0DFC649}"/>
              </a:ext>
            </a:extLst>
          </p:cNvPr>
          <p:cNvPicPr preferRelativeResize="0">
            <a:picLocks noChangeAspect="1"/>
          </p:cNvPicPr>
          <p:nvPr/>
        </p:nvPicPr>
        <p:blipFill rotWithShape="1">
          <a:blip r:embed="rId3">
            <a:alphaModFix/>
          </a:blip>
          <a:srcRect l="18904" t="16461" r="26361" b="10138"/>
          <a:stretch/>
        </p:blipFill>
        <p:spPr>
          <a:xfrm>
            <a:off x="226289" y="2467958"/>
            <a:ext cx="2348589" cy="3288061"/>
          </a:xfrm>
          <a:prstGeom prst="rect">
            <a:avLst/>
          </a:prstGeom>
          <a:noFill/>
          <a:ln>
            <a:noFill/>
          </a:ln>
        </p:spPr>
      </p:pic>
      <p:pic>
        <p:nvPicPr>
          <p:cNvPr id="15" name="Picture 14" descr="Two color maps of sea surface temperature in ocean waters around California, labaled 7 May 2021, 15:00:00. Both maps show the area from latitudes 34 to 40 degrees north and longtitudes 120 to 126 degrees west. The map on the right shows two black outlines of boxes indicating the extent of the two model nests. The larger 800m nest box goes from Point Arena in the north to Point Buchon in the south. The smaller 160m nest box goes from a point between Half Moon Bay and Pescadero in the north, to Point Sur in the south.">
            <a:extLst>
              <a:ext uri="{FF2B5EF4-FFF2-40B4-BE49-F238E27FC236}">
                <a16:creationId xmlns:a16="http://schemas.microsoft.com/office/drawing/2014/main" id="{2FA3A0D0-FFC1-428B-8A95-FB12D69D43D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427" t="2521"/>
          <a:stretch/>
        </p:blipFill>
        <p:spPr>
          <a:xfrm>
            <a:off x="2844105" y="2476638"/>
            <a:ext cx="3142714" cy="3282717"/>
          </a:xfrm>
          <a:prstGeom prst="rect">
            <a:avLst/>
          </a:prstGeom>
        </p:spPr>
      </p:pic>
      <p:sp>
        <p:nvSpPr>
          <p:cNvPr id="3" name="TextBox 2">
            <a:extLst>
              <a:ext uri="{FF2B5EF4-FFF2-40B4-BE49-F238E27FC236}">
                <a16:creationId xmlns:a16="http://schemas.microsoft.com/office/drawing/2014/main" id="{88AD3211-18D5-40EA-9478-B0D8CD0DA685}"/>
              </a:ext>
            </a:extLst>
          </p:cNvPr>
          <p:cNvSpPr txBox="1"/>
          <p:nvPr/>
        </p:nvSpPr>
        <p:spPr>
          <a:xfrm>
            <a:off x="421789" y="5741979"/>
            <a:ext cx="1957587" cy="523220"/>
          </a:xfrm>
          <a:prstGeom prst="rect">
            <a:avLst/>
          </a:prstGeom>
          <a:noFill/>
        </p:spPr>
        <p:txBody>
          <a:bodyPr wrap="none" rtlCol="0">
            <a:spAutoFit/>
          </a:bodyPr>
          <a:lstStyle/>
          <a:p>
            <a:pPr algn="ctr"/>
            <a:r>
              <a:rPr lang="en-US" dirty="0">
                <a:solidFill>
                  <a:schemeClr val="bg1"/>
                </a:solidFill>
              </a:rPr>
              <a:t>Overall WCOFS 4 km </a:t>
            </a:r>
          </a:p>
          <a:p>
            <a:pPr algn="ctr"/>
            <a:r>
              <a:rPr lang="en-US" dirty="0">
                <a:solidFill>
                  <a:schemeClr val="bg1"/>
                </a:solidFill>
              </a:rPr>
              <a:t>resolution domain</a:t>
            </a:r>
          </a:p>
        </p:txBody>
      </p:sp>
      <p:sp>
        <p:nvSpPr>
          <p:cNvPr id="18" name="TextBox 17">
            <a:extLst>
              <a:ext uri="{FF2B5EF4-FFF2-40B4-BE49-F238E27FC236}">
                <a16:creationId xmlns:a16="http://schemas.microsoft.com/office/drawing/2014/main" id="{07BF70E4-408F-4C81-BC71-8D02B62D1282}"/>
              </a:ext>
            </a:extLst>
          </p:cNvPr>
          <p:cNvSpPr txBox="1"/>
          <p:nvPr/>
        </p:nvSpPr>
        <p:spPr>
          <a:xfrm>
            <a:off x="3028409" y="2057987"/>
            <a:ext cx="2760692" cy="307777"/>
          </a:xfrm>
          <a:prstGeom prst="rect">
            <a:avLst/>
          </a:prstGeom>
          <a:noFill/>
          <a:ln>
            <a:solidFill>
              <a:schemeClr val="tx1"/>
            </a:solidFill>
          </a:ln>
        </p:spPr>
        <p:txBody>
          <a:bodyPr wrap="none" rtlCol="0">
            <a:spAutoFit/>
          </a:bodyPr>
          <a:lstStyle/>
          <a:p>
            <a:r>
              <a:rPr lang="en-US" dirty="0">
                <a:solidFill>
                  <a:schemeClr val="bg1"/>
                </a:solidFill>
              </a:rPr>
              <a:t>Nested 772 m resolution domain</a:t>
            </a:r>
          </a:p>
        </p:txBody>
      </p:sp>
      <p:cxnSp>
        <p:nvCxnSpPr>
          <p:cNvPr id="6" name="Straight Arrow Connector 5">
            <a:extLst>
              <a:ext uri="{FF2B5EF4-FFF2-40B4-BE49-F238E27FC236}">
                <a16:creationId xmlns:a16="http://schemas.microsoft.com/office/drawing/2014/main" id="{5BC11E92-170E-40DA-8D52-8A139EEEB59E}"/>
              </a:ext>
            </a:extLst>
          </p:cNvPr>
          <p:cNvCxnSpPr>
            <a:cxnSpLocks/>
            <a:stCxn id="18" idx="2"/>
          </p:cNvCxnSpPr>
          <p:nvPr/>
        </p:nvCxnSpPr>
        <p:spPr>
          <a:xfrm flipH="1">
            <a:off x="4058653" y="2365764"/>
            <a:ext cx="350102" cy="86672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9B48B0D-409C-487C-89C3-C7576CB8EBE1}"/>
              </a:ext>
            </a:extLst>
          </p:cNvPr>
          <p:cNvCxnSpPr>
            <a:cxnSpLocks/>
            <a:stCxn id="25" idx="0"/>
          </p:cNvCxnSpPr>
          <p:nvPr/>
        </p:nvCxnSpPr>
        <p:spPr>
          <a:xfrm flipV="1">
            <a:off x="4408755" y="4617720"/>
            <a:ext cx="155224" cy="1251682"/>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E165120-B14A-45FD-87A7-16F0D3AD2CD6}"/>
              </a:ext>
            </a:extLst>
          </p:cNvPr>
          <p:cNvSpPr txBox="1"/>
          <p:nvPr/>
        </p:nvSpPr>
        <p:spPr>
          <a:xfrm>
            <a:off x="3028409" y="5869402"/>
            <a:ext cx="2760692" cy="307777"/>
          </a:xfrm>
          <a:prstGeom prst="rect">
            <a:avLst/>
          </a:prstGeom>
          <a:noFill/>
          <a:ln>
            <a:solidFill>
              <a:schemeClr val="tx1"/>
            </a:solidFill>
          </a:ln>
        </p:spPr>
        <p:txBody>
          <a:bodyPr wrap="none" rtlCol="0">
            <a:spAutoFit/>
          </a:bodyPr>
          <a:lstStyle/>
          <a:p>
            <a:r>
              <a:rPr lang="en-US" dirty="0">
                <a:solidFill>
                  <a:schemeClr val="bg1"/>
                </a:solidFill>
              </a:rPr>
              <a:t>Nested 154 m resolution domain</a:t>
            </a:r>
          </a:p>
        </p:txBody>
      </p:sp>
      <p:pic>
        <p:nvPicPr>
          <p:cNvPr id="29" name="Picture 2" descr="772m nest w component">
            <a:extLst>
              <a:ext uri="{FF2B5EF4-FFF2-40B4-BE49-F238E27FC236}">
                <a16:creationId xmlns:a16="http://schemas.microsoft.com/office/drawing/2014/main" id="{63FC9F84-FBA2-4601-950C-1D1F4C363C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2560092"/>
            <a:ext cx="6096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C09427C2-82B2-453B-9CE9-7BCD61135AA1}"/>
              </a:ext>
            </a:extLst>
          </p:cNvPr>
          <p:cNvSpPr/>
          <p:nvPr/>
        </p:nvSpPr>
        <p:spPr>
          <a:xfrm>
            <a:off x="6469229" y="2560092"/>
            <a:ext cx="5349541" cy="307777"/>
          </a:xfrm>
          <a:prstGeom prst="rect">
            <a:avLst/>
          </a:prstGeom>
        </p:spPr>
        <p:txBody>
          <a:bodyPr wrap="none">
            <a:spAutoFit/>
          </a:bodyPr>
          <a:lstStyle/>
          <a:p>
            <a:r>
              <a:rPr lang="en-US" dirty="0"/>
              <a:t>772m WCOFS Nest plot of vertical velocity (near surface) in cm/s</a:t>
            </a:r>
          </a:p>
        </p:txBody>
      </p:sp>
      <p:pic>
        <p:nvPicPr>
          <p:cNvPr id="31" name="Picture 2" descr="https://www.cencoos.org/images/logos/vertical/CeNCOOS_VERT_LOGO_White.png">
            <a:extLst>
              <a:ext uri="{FF2B5EF4-FFF2-40B4-BE49-F238E27FC236}">
                <a16:creationId xmlns:a16="http://schemas.microsoft.com/office/drawing/2014/main" id="{09FCA352-B1D6-42A5-9BCB-77240901F9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2697" y="0"/>
            <a:ext cx="1128338" cy="1617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149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197"/>
        <p:cNvGrpSpPr/>
        <p:nvPr/>
      </p:nvGrpSpPr>
      <p:grpSpPr>
        <a:xfrm>
          <a:off x="0" y="0"/>
          <a:ext cx="0" cy="0"/>
          <a:chOff x="0" y="0"/>
          <a:chExt cx="0" cy="0"/>
        </a:xfrm>
      </p:grpSpPr>
      <p:pic>
        <p:nvPicPr>
          <p:cNvPr id="198" name="Google Shape;198;p15"/>
          <p:cNvPicPr preferRelativeResize="0"/>
          <p:nvPr/>
        </p:nvPicPr>
        <p:blipFill rotWithShape="1">
          <a:blip r:embed="rId3">
            <a:alphaModFix/>
            <a:duotone>
              <a:schemeClr val="accent6">
                <a:shade val="45000"/>
                <a:satMod val="135000"/>
              </a:schemeClr>
              <a:prstClr val="white"/>
            </a:duotone>
          </a:blip>
          <a:srcRect/>
          <a:stretch/>
        </p:blipFill>
        <p:spPr>
          <a:xfrm>
            <a:off x="0" y="0"/>
            <a:ext cx="12198927" cy="6858000"/>
          </a:xfrm>
          <a:prstGeom prst="rect">
            <a:avLst/>
          </a:prstGeom>
          <a:noFill/>
          <a:ln>
            <a:noFill/>
          </a:ln>
        </p:spPr>
      </p:pic>
      <p:sp>
        <p:nvSpPr>
          <p:cNvPr id="3" name="TextBox 2">
            <a:extLst>
              <a:ext uri="{FF2B5EF4-FFF2-40B4-BE49-F238E27FC236}">
                <a16:creationId xmlns:a16="http://schemas.microsoft.com/office/drawing/2014/main" id="{496D9D4A-287A-454F-B725-C0E017BD5C56}"/>
              </a:ext>
            </a:extLst>
          </p:cNvPr>
          <p:cNvSpPr txBox="1"/>
          <p:nvPr/>
        </p:nvSpPr>
        <p:spPr>
          <a:xfrm>
            <a:off x="2121783" y="37158"/>
            <a:ext cx="2720617" cy="830997"/>
          </a:xfrm>
          <a:prstGeom prst="rect">
            <a:avLst/>
          </a:prstGeom>
          <a:noFill/>
        </p:spPr>
        <p:txBody>
          <a:bodyPr wrap="none" rtlCol="0">
            <a:spAutoFit/>
          </a:bodyPr>
          <a:lstStyle/>
          <a:p>
            <a:r>
              <a:rPr lang="en-US" sz="4800" i="1" dirty="0">
                <a:solidFill>
                  <a:schemeClr val="bg1"/>
                </a:solidFill>
              </a:rPr>
              <a:t>Thanks!!!</a:t>
            </a:r>
          </a:p>
        </p:txBody>
      </p:sp>
      <p:pic>
        <p:nvPicPr>
          <p:cNvPr id="2" name="Picture 1">
            <a:extLst>
              <a:ext uri="{FF2B5EF4-FFF2-40B4-BE49-F238E27FC236}">
                <a16:creationId xmlns:a16="http://schemas.microsoft.com/office/drawing/2014/main" id="{DC62CFC2-6170-431C-88AE-AB25877B4DD9}"/>
              </a:ext>
            </a:extLst>
          </p:cNvPr>
          <p:cNvPicPr>
            <a:picLocks noChangeAspect="1"/>
          </p:cNvPicPr>
          <p:nvPr/>
        </p:nvPicPr>
        <p:blipFill>
          <a:blip r:embed="rId4"/>
          <a:stretch>
            <a:fillRect/>
          </a:stretch>
        </p:blipFill>
        <p:spPr>
          <a:xfrm>
            <a:off x="0" y="1597886"/>
            <a:ext cx="7432926" cy="2738446"/>
          </a:xfrm>
          <a:prstGeom prst="rect">
            <a:avLst/>
          </a:prstGeom>
        </p:spPr>
      </p:pic>
      <p:pic>
        <p:nvPicPr>
          <p:cNvPr id="5" name="Picture 4">
            <a:extLst>
              <a:ext uri="{FF2B5EF4-FFF2-40B4-BE49-F238E27FC236}">
                <a16:creationId xmlns:a16="http://schemas.microsoft.com/office/drawing/2014/main" id="{4504804F-20C5-4219-9FB1-034A9D883BCC}"/>
              </a:ext>
            </a:extLst>
          </p:cNvPr>
          <p:cNvPicPr>
            <a:picLocks noChangeAspect="1"/>
          </p:cNvPicPr>
          <p:nvPr/>
        </p:nvPicPr>
        <p:blipFill>
          <a:blip r:embed="rId5"/>
          <a:stretch>
            <a:fillRect/>
          </a:stretch>
        </p:blipFill>
        <p:spPr>
          <a:xfrm>
            <a:off x="7432926" y="1597886"/>
            <a:ext cx="2738446" cy="27384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 name="Google Shape;72;p14">
            <a:extLst>
              <a:ext uri="{FF2B5EF4-FFF2-40B4-BE49-F238E27FC236}">
                <a16:creationId xmlns:a16="http://schemas.microsoft.com/office/drawing/2014/main" id="{86D25441-8B7D-4373-8AA8-8A09ED0D18FC}"/>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AI/ML Approach</a:t>
            </a:r>
          </a:p>
        </p:txBody>
      </p:sp>
      <p:sp>
        <p:nvSpPr>
          <p:cNvPr id="4" name="Rectangle 3">
            <a:extLst>
              <a:ext uri="{FF2B5EF4-FFF2-40B4-BE49-F238E27FC236}">
                <a16:creationId xmlns:a16="http://schemas.microsoft.com/office/drawing/2014/main" id="{5902D7E8-AD03-4E04-A96E-4BB01454B4FF}"/>
              </a:ext>
            </a:extLst>
          </p:cNvPr>
          <p:cNvSpPr/>
          <p:nvPr/>
        </p:nvSpPr>
        <p:spPr>
          <a:xfrm>
            <a:off x="305853" y="1628904"/>
            <a:ext cx="3879035" cy="3385542"/>
          </a:xfrm>
          <a:prstGeom prst="rect">
            <a:avLst/>
          </a:prstGeom>
        </p:spPr>
        <p:txBody>
          <a:bodyPr wrap="square">
            <a:spAutoFit/>
          </a:bodyPr>
          <a:lstStyle/>
          <a:p>
            <a:pPr marL="285750" lvl="0" indent="-285750">
              <a:buClr>
                <a:schemeClr val="bg1"/>
              </a:buClr>
              <a:buFont typeface="Courier New" panose="02070309020205020404" pitchFamily="49" charset="0"/>
              <a:buChar char="o"/>
            </a:pPr>
            <a:r>
              <a:rPr lang="en-US" dirty="0">
                <a:solidFill>
                  <a:schemeClr val="bg1"/>
                </a:solidFill>
              </a:rPr>
              <a:t>5 Missions for Synchro, 2 for CANON + more = Millions of images so far…</a:t>
            </a:r>
          </a:p>
          <a:p>
            <a:pPr marL="285750" lvl="0" indent="-285750">
              <a:buClr>
                <a:schemeClr val="bg1"/>
              </a:buClr>
              <a:buFont typeface="Courier New" panose="02070309020205020404" pitchFamily="49" charset="0"/>
              <a:buChar char="o"/>
            </a:pPr>
            <a:endParaRPr lang="en-US" dirty="0">
              <a:solidFill>
                <a:schemeClr val="bg1"/>
              </a:solidFill>
            </a:endParaRPr>
          </a:p>
          <a:p>
            <a:pPr marL="285750" lvl="0" indent="-285750">
              <a:buClr>
                <a:schemeClr val="bg1"/>
              </a:buClr>
              <a:buFont typeface="Courier New" panose="02070309020205020404" pitchFamily="49" charset="0"/>
              <a:buChar char="o"/>
            </a:pPr>
            <a:r>
              <a:rPr lang="en-US" dirty="0">
                <a:solidFill>
                  <a:schemeClr val="bg1"/>
                </a:solidFill>
              </a:rPr>
              <a:t>Hierarchical clustering w/ human augmentation.</a:t>
            </a:r>
          </a:p>
          <a:p>
            <a:pPr marL="285750" lvl="0" indent="-285750">
              <a:spcBef>
                <a:spcPts val="1200"/>
              </a:spcBef>
              <a:buClr>
                <a:schemeClr val="bg1"/>
              </a:buClr>
              <a:buFont typeface="Courier New" panose="02070309020205020404" pitchFamily="49" charset="0"/>
              <a:buChar char="o"/>
            </a:pPr>
            <a:r>
              <a:rPr lang="en-US" dirty="0">
                <a:solidFill>
                  <a:schemeClr val="bg1"/>
                </a:solidFill>
              </a:rPr>
              <a:t>Efficient way to develop a first-pass training set.</a:t>
            </a:r>
          </a:p>
          <a:p>
            <a:pPr marL="285750" lvl="0" indent="-285750">
              <a:spcBef>
                <a:spcPts val="1200"/>
              </a:spcBef>
              <a:spcAft>
                <a:spcPts val="1200"/>
              </a:spcAft>
              <a:buClr>
                <a:schemeClr val="bg1"/>
              </a:buClr>
              <a:buFont typeface="Courier New" panose="02070309020205020404" pitchFamily="49" charset="0"/>
              <a:buChar char="o"/>
            </a:pPr>
            <a:r>
              <a:rPr lang="en-US" dirty="0">
                <a:solidFill>
                  <a:schemeClr val="bg1"/>
                </a:solidFill>
              </a:rPr>
              <a:t>Clustering images based on features and manually validating the clustered images.</a:t>
            </a:r>
          </a:p>
          <a:p>
            <a:pPr marL="285750" lvl="0" indent="-285750">
              <a:spcBef>
                <a:spcPts val="1200"/>
              </a:spcBef>
              <a:spcAft>
                <a:spcPts val="1200"/>
              </a:spcAft>
              <a:buFont typeface="Arial" panose="020B0604020202020204" pitchFamily="34" charset="0"/>
              <a:buChar char="•"/>
            </a:pPr>
            <a:endParaRPr lang="en-US" dirty="0">
              <a:solidFill>
                <a:schemeClr val="bg1"/>
              </a:solidFill>
            </a:endParaRPr>
          </a:p>
          <a:p>
            <a:pPr marL="285750" lvl="0" indent="-285750">
              <a:spcBef>
                <a:spcPts val="1200"/>
              </a:spcBef>
              <a:spcAft>
                <a:spcPts val="1200"/>
              </a:spcAft>
              <a:buFont typeface="Arial" panose="020B0604020202020204" pitchFamily="34" charset="0"/>
              <a:buChar char="•"/>
            </a:pPr>
            <a:endParaRPr lang="en-US" dirty="0">
              <a:solidFill>
                <a:schemeClr val="bg1"/>
              </a:solidFill>
            </a:endParaRPr>
          </a:p>
        </p:txBody>
      </p:sp>
      <p:pic>
        <p:nvPicPr>
          <p:cNvPr id="1030" name="Picture 6" descr="What is clustering? | Machine Learning | Google for Developers">
            <a:extLst>
              <a:ext uri="{FF2B5EF4-FFF2-40B4-BE49-F238E27FC236}">
                <a16:creationId xmlns:a16="http://schemas.microsoft.com/office/drawing/2014/main" id="{EEB741F6-33D5-4271-AE65-1CC9AF8C5D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74" t="-1" b="6349"/>
          <a:stretch/>
        </p:blipFill>
        <p:spPr bwMode="auto">
          <a:xfrm>
            <a:off x="4599296" y="1628904"/>
            <a:ext cx="7433220" cy="4112254"/>
          </a:xfrm>
          <a:prstGeom prst="rect">
            <a:avLst/>
          </a:prstGeom>
          <a:solidFill>
            <a:schemeClr val="bg1"/>
          </a:solidFill>
        </p:spPr>
      </p:pic>
      <p:sp>
        <p:nvSpPr>
          <p:cNvPr id="7" name="Rectangle 6">
            <a:extLst>
              <a:ext uri="{FF2B5EF4-FFF2-40B4-BE49-F238E27FC236}">
                <a16:creationId xmlns:a16="http://schemas.microsoft.com/office/drawing/2014/main" id="{EC5221DD-7CDA-459B-95B6-59CBB4506B3F}"/>
              </a:ext>
            </a:extLst>
          </p:cNvPr>
          <p:cNvSpPr/>
          <p:nvPr/>
        </p:nvSpPr>
        <p:spPr>
          <a:xfrm>
            <a:off x="5506475" y="6019929"/>
            <a:ext cx="5665333" cy="307777"/>
          </a:xfrm>
          <a:prstGeom prst="rect">
            <a:avLst/>
          </a:prstGeom>
        </p:spPr>
        <p:txBody>
          <a:bodyPr wrap="none">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https://developers.google.com/machine-learning/clustering/overview</a:t>
            </a:r>
            <a:r>
              <a:rPr lang="en-US" dirty="0">
                <a:solidFill>
                  <a:schemeClr val="bg1"/>
                </a:solidFill>
              </a:rPr>
              <a:t>  </a:t>
            </a:r>
          </a:p>
        </p:txBody>
      </p:sp>
      <p:sp>
        <p:nvSpPr>
          <p:cNvPr id="2" name="TextBox 1">
            <a:extLst>
              <a:ext uri="{FF2B5EF4-FFF2-40B4-BE49-F238E27FC236}">
                <a16:creationId xmlns:a16="http://schemas.microsoft.com/office/drawing/2014/main" id="{6E2D0578-A563-424B-8DC6-6F8FBD26EC0F}"/>
              </a:ext>
            </a:extLst>
          </p:cNvPr>
          <p:cNvSpPr txBox="1"/>
          <p:nvPr/>
        </p:nvSpPr>
        <p:spPr>
          <a:xfrm>
            <a:off x="5601375" y="416876"/>
            <a:ext cx="1602377" cy="738664"/>
          </a:xfrm>
          <a:prstGeom prst="rect">
            <a:avLst/>
          </a:prstGeom>
          <a:noFill/>
        </p:spPr>
        <p:txBody>
          <a:bodyPr wrap="square" rtlCol="0">
            <a:spAutoFit/>
          </a:bodyPr>
          <a:lstStyle/>
          <a:p>
            <a:pPr algn="ctr"/>
            <a:r>
              <a:rPr lang="en-US" dirty="0">
                <a:solidFill>
                  <a:schemeClr val="bg1"/>
                </a:solidFill>
              </a:rPr>
              <a:t>Each point represents an individual / image</a:t>
            </a:r>
          </a:p>
        </p:txBody>
      </p:sp>
      <p:sp>
        <p:nvSpPr>
          <p:cNvPr id="10" name="TextBox 9">
            <a:extLst>
              <a:ext uri="{FF2B5EF4-FFF2-40B4-BE49-F238E27FC236}">
                <a16:creationId xmlns:a16="http://schemas.microsoft.com/office/drawing/2014/main" id="{7F308B27-77E1-40E1-8DDB-8D8D978682BA}"/>
              </a:ext>
            </a:extLst>
          </p:cNvPr>
          <p:cNvSpPr txBox="1"/>
          <p:nvPr/>
        </p:nvSpPr>
        <p:spPr>
          <a:xfrm>
            <a:off x="7651331" y="386182"/>
            <a:ext cx="1820140" cy="954107"/>
          </a:xfrm>
          <a:prstGeom prst="rect">
            <a:avLst/>
          </a:prstGeom>
          <a:noFill/>
        </p:spPr>
        <p:txBody>
          <a:bodyPr wrap="square" rtlCol="0">
            <a:spAutoFit/>
          </a:bodyPr>
          <a:lstStyle/>
          <a:p>
            <a:pPr algn="ctr"/>
            <a:r>
              <a:rPr lang="en-US" dirty="0">
                <a:solidFill>
                  <a:schemeClr val="bg1"/>
                </a:solidFill>
              </a:rPr>
              <a:t>Similarity of features/individuals is distance between points</a:t>
            </a:r>
          </a:p>
        </p:txBody>
      </p:sp>
      <p:sp>
        <p:nvSpPr>
          <p:cNvPr id="11" name="TextBox 10">
            <a:extLst>
              <a:ext uri="{FF2B5EF4-FFF2-40B4-BE49-F238E27FC236}">
                <a16:creationId xmlns:a16="http://schemas.microsoft.com/office/drawing/2014/main" id="{59E505E0-E246-4665-A924-AE1700CB1CBF}"/>
              </a:ext>
            </a:extLst>
          </p:cNvPr>
          <p:cNvSpPr txBox="1"/>
          <p:nvPr/>
        </p:nvSpPr>
        <p:spPr>
          <a:xfrm>
            <a:off x="9701288" y="396026"/>
            <a:ext cx="2203329" cy="954107"/>
          </a:xfrm>
          <a:prstGeom prst="rect">
            <a:avLst/>
          </a:prstGeom>
          <a:noFill/>
        </p:spPr>
        <p:txBody>
          <a:bodyPr wrap="square" rtlCol="0">
            <a:spAutoFit/>
          </a:bodyPr>
          <a:lstStyle/>
          <a:p>
            <a:pPr algn="ctr"/>
            <a:r>
              <a:rPr lang="en-US" dirty="0">
                <a:solidFill>
                  <a:schemeClr val="bg1"/>
                </a:solidFill>
              </a:rPr>
              <a:t>Begin to label and examine / edit labels using the clusters and other  tools </a:t>
            </a:r>
          </a:p>
        </p:txBody>
      </p:sp>
    </p:spTree>
    <p:extLst>
      <p:ext uri="{BB962C8B-B14F-4D97-AF65-F5344CB8AC3E}">
        <p14:creationId xmlns:p14="http://schemas.microsoft.com/office/powerpoint/2010/main" val="2565488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6" name="Picture 2">
            <a:extLst>
              <a:ext uri="{FF2B5EF4-FFF2-40B4-BE49-F238E27FC236}">
                <a16:creationId xmlns:a16="http://schemas.microsoft.com/office/drawing/2014/main" id="{44F5CE49-2A11-4107-8851-2E220614A1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600"/>
          <a:stretch/>
        </p:blipFill>
        <p:spPr bwMode="auto">
          <a:xfrm>
            <a:off x="4830024" y="-2615"/>
            <a:ext cx="619964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1D48757E-66C1-486A-AA04-775D89B3A745}"/>
              </a:ext>
            </a:extLst>
          </p:cNvPr>
          <p:cNvSpPr/>
          <p:nvPr/>
        </p:nvSpPr>
        <p:spPr>
          <a:xfrm>
            <a:off x="305853" y="1628904"/>
            <a:ext cx="3879035" cy="3908762"/>
          </a:xfrm>
          <a:prstGeom prst="rect">
            <a:avLst/>
          </a:prstGeom>
        </p:spPr>
        <p:txBody>
          <a:bodyPr wrap="square">
            <a:spAutoFit/>
          </a:bodyPr>
          <a:lstStyle/>
          <a:p>
            <a:pPr marL="285750" lvl="0" indent="-285750">
              <a:buClr>
                <a:schemeClr val="bg1"/>
              </a:buClr>
              <a:buFont typeface="Courier New" panose="02070309020205020404" pitchFamily="49" charset="0"/>
              <a:buChar char="o"/>
            </a:pPr>
            <a:r>
              <a:rPr lang="en-US" dirty="0">
                <a:solidFill>
                  <a:schemeClr val="bg1"/>
                </a:solidFill>
              </a:rPr>
              <a:t>5 Missions for Synchro, 2 for CANON + more = Millions of images so far…</a:t>
            </a:r>
          </a:p>
          <a:p>
            <a:pPr marL="285750" lvl="0" indent="-285750">
              <a:buClr>
                <a:schemeClr val="bg1"/>
              </a:buClr>
              <a:buFont typeface="Courier New" panose="02070309020205020404" pitchFamily="49" charset="0"/>
              <a:buChar char="o"/>
            </a:pPr>
            <a:endParaRPr lang="en-US" dirty="0">
              <a:solidFill>
                <a:schemeClr val="bg1"/>
              </a:solidFill>
            </a:endParaRPr>
          </a:p>
          <a:p>
            <a:pPr marL="285750" lvl="0" indent="-285750">
              <a:buClr>
                <a:schemeClr val="bg1"/>
              </a:buClr>
              <a:buFont typeface="Courier New" panose="02070309020205020404" pitchFamily="49" charset="0"/>
              <a:buChar char="o"/>
            </a:pPr>
            <a:r>
              <a:rPr lang="en-US" dirty="0">
                <a:solidFill>
                  <a:schemeClr val="bg1"/>
                </a:solidFill>
              </a:rPr>
              <a:t>Hierarchical clustering w/ human augmentation.</a:t>
            </a:r>
          </a:p>
          <a:p>
            <a:pPr marL="285750" lvl="0" indent="-285750">
              <a:spcBef>
                <a:spcPts val="1200"/>
              </a:spcBef>
              <a:buClr>
                <a:schemeClr val="bg1"/>
              </a:buClr>
              <a:buFont typeface="Courier New" panose="02070309020205020404" pitchFamily="49" charset="0"/>
              <a:buChar char="o"/>
            </a:pPr>
            <a:r>
              <a:rPr lang="en-US" dirty="0">
                <a:solidFill>
                  <a:schemeClr val="bg1"/>
                </a:solidFill>
              </a:rPr>
              <a:t>Efficient way to develop a first-pass training set.</a:t>
            </a:r>
          </a:p>
          <a:p>
            <a:pPr marL="285750" lvl="0" indent="-285750">
              <a:spcBef>
                <a:spcPts val="1200"/>
              </a:spcBef>
              <a:spcAft>
                <a:spcPts val="1200"/>
              </a:spcAft>
              <a:buClr>
                <a:schemeClr val="bg1"/>
              </a:buClr>
              <a:buFont typeface="Courier New" panose="02070309020205020404" pitchFamily="49" charset="0"/>
              <a:buChar char="o"/>
            </a:pPr>
            <a:r>
              <a:rPr lang="en-US" dirty="0">
                <a:solidFill>
                  <a:schemeClr val="bg1"/>
                </a:solidFill>
              </a:rPr>
              <a:t>Clustering images based on features and manually validating the clustered images.</a:t>
            </a:r>
          </a:p>
          <a:p>
            <a:pPr lvl="0">
              <a:spcBef>
                <a:spcPts val="1200"/>
              </a:spcBef>
              <a:spcAft>
                <a:spcPts val="1200"/>
              </a:spcAft>
              <a:buClr>
                <a:schemeClr val="bg1"/>
              </a:buClr>
            </a:pPr>
            <a:endParaRPr lang="en-US" dirty="0">
              <a:solidFill>
                <a:schemeClr val="bg1"/>
              </a:solidFill>
            </a:endParaRPr>
          </a:p>
          <a:p>
            <a:pPr marL="285750" lvl="0" indent="-285750">
              <a:spcBef>
                <a:spcPts val="1200"/>
              </a:spcBef>
              <a:spcAft>
                <a:spcPts val="1200"/>
              </a:spcAft>
              <a:buFont typeface="Arial" panose="020B0604020202020204" pitchFamily="34" charset="0"/>
              <a:buChar char="•"/>
            </a:pPr>
            <a:endParaRPr lang="en-US" dirty="0">
              <a:solidFill>
                <a:schemeClr val="bg1"/>
              </a:solidFill>
            </a:endParaRPr>
          </a:p>
          <a:p>
            <a:pPr marL="285750" lvl="0" indent="-285750">
              <a:spcBef>
                <a:spcPts val="1200"/>
              </a:spcBef>
              <a:spcAft>
                <a:spcPts val="1200"/>
              </a:spcAft>
              <a:buFont typeface="Arial" panose="020B0604020202020204" pitchFamily="34" charset="0"/>
              <a:buChar char="•"/>
            </a:pPr>
            <a:endParaRPr lang="en-US" dirty="0">
              <a:solidFill>
                <a:schemeClr val="bg1"/>
              </a:solidFill>
            </a:endParaRPr>
          </a:p>
        </p:txBody>
      </p:sp>
      <p:sp>
        <p:nvSpPr>
          <p:cNvPr id="3" name="TextBox 2">
            <a:extLst>
              <a:ext uri="{FF2B5EF4-FFF2-40B4-BE49-F238E27FC236}">
                <a16:creationId xmlns:a16="http://schemas.microsoft.com/office/drawing/2014/main" id="{B58FF457-B64C-4FB3-AAFB-E069BD2A549A}"/>
              </a:ext>
            </a:extLst>
          </p:cNvPr>
          <p:cNvSpPr txBox="1"/>
          <p:nvPr/>
        </p:nvSpPr>
        <p:spPr>
          <a:xfrm rot="16200000">
            <a:off x="5085349" y="3200401"/>
            <a:ext cx="1468672" cy="307777"/>
          </a:xfrm>
          <a:prstGeom prst="rect">
            <a:avLst/>
          </a:prstGeom>
          <a:noFill/>
        </p:spPr>
        <p:txBody>
          <a:bodyPr wrap="none" rtlCol="0">
            <a:spAutoFit/>
          </a:bodyPr>
          <a:lstStyle/>
          <a:p>
            <a:r>
              <a:rPr lang="en-US" dirty="0"/>
              <a:t>Expert validated</a:t>
            </a:r>
          </a:p>
        </p:txBody>
      </p:sp>
      <p:sp>
        <p:nvSpPr>
          <p:cNvPr id="12" name="TextBox 11">
            <a:extLst>
              <a:ext uri="{FF2B5EF4-FFF2-40B4-BE49-F238E27FC236}">
                <a16:creationId xmlns:a16="http://schemas.microsoft.com/office/drawing/2014/main" id="{D38A2ECC-9269-4E31-A025-D8FCF5E3550E}"/>
              </a:ext>
            </a:extLst>
          </p:cNvPr>
          <p:cNvSpPr txBox="1"/>
          <p:nvPr/>
        </p:nvSpPr>
        <p:spPr>
          <a:xfrm>
            <a:off x="7037765" y="5832623"/>
            <a:ext cx="1705916" cy="307777"/>
          </a:xfrm>
          <a:prstGeom prst="rect">
            <a:avLst/>
          </a:prstGeom>
          <a:noFill/>
        </p:spPr>
        <p:txBody>
          <a:bodyPr wrap="none" rtlCol="0">
            <a:spAutoFit/>
          </a:bodyPr>
          <a:lstStyle/>
          <a:p>
            <a:r>
              <a:rPr lang="en-US" dirty="0"/>
              <a:t>Machine annotated</a:t>
            </a:r>
          </a:p>
        </p:txBody>
      </p:sp>
      <p:sp>
        <p:nvSpPr>
          <p:cNvPr id="6" name="Oval 5">
            <a:extLst>
              <a:ext uri="{FF2B5EF4-FFF2-40B4-BE49-F238E27FC236}">
                <a16:creationId xmlns:a16="http://schemas.microsoft.com/office/drawing/2014/main" id="{7C546C5B-7DF5-4E07-902F-E0DB269AEFB7}"/>
              </a:ext>
            </a:extLst>
          </p:cNvPr>
          <p:cNvSpPr/>
          <p:nvPr/>
        </p:nvSpPr>
        <p:spPr>
          <a:xfrm>
            <a:off x="5541396" y="727880"/>
            <a:ext cx="432178" cy="432209"/>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34D52DF-46D4-4867-853B-6E497D84C2F0}"/>
              </a:ext>
            </a:extLst>
          </p:cNvPr>
          <p:cNvSpPr/>
          <p:nvPr/>
        </p:nvSpPr>
        <p:spPr>
          <a:xfrm>
            <a:off x="8664459" y="3741761"/>
            <a:ext cx="432178" cy="432209"/>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72;p14">
            <a:extLst>
              <a:ext uri="{FF2B5EF4-FFF2-40B4-BE49-F238E27FC236}">
                <a16:creationId xmlns:a16="http://schemas.microsoft.com/office/drawing/2014/main" id="{772988ED-362F-4EC3-9733-2AB879392708}"/>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AI/ML Approach</a:t>
            </a:r>
          </a:p>
        </p:txBody>
      </p:sp>
    </p:spTree>
    <p:extLst>
      <p:ext uri="{BB962C8B-B14F-4D97-AF65-F5344CB8AC3E}">
        <p14:creationId xmlns:p14="http://schemas.microsoft.com/office/powerpoint/2010/main" val="129068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97"/>
        <p:cNvGrpSpPr/>
        <p:nvPr/>
      </p:nvGrpSpPr>
      <p:grpSpPr>
        <a:xfrm>
          <a:off x="0" y="0"/>
          <a:ext cx="0" cy="0"/>
          <a:chOff x="0" y="0"/>
          <a:chExt cx="0" cy="0"/>
        </a:xfrm>
      </p:grpSpPr>
      <p:pic>
        <p:nvPicPr>
          <p:cNvPr id="22" name="Picture 21">
            <a:extLst>
              <a:ext uri="{FF2B5EF4-FFF2-40B4-BE49-F238E27FC236}">
                <a16:creationId xmlns:a16="http://schemas.microsoft.com/office/drawing/2014/main" id="{CDC7ADA8-B7FE-49BD-9272-8AE65C3DAB24}"/>
              </a:ext>
            </a:extLst>
          </p:cNvPr>
          <p:cNvPicPr>
            <a:picLocks noChangeAspect="1"/>
          </p:cNvPicPr>
          <p:nvPr/>
        </p:nvPicPr>
        <p:blipFill>
          <a:blip r:embed="rId3"/>
          <a:stretch>
            <a:fillRect/>
          </a:stretch>
        </p:blipFill>
        <p:spPr>
          <a:xfrm>
            <a:off x="259080" y="1028700"/>
            <a:ext cx="11704320" cy="5451929"/>
          </a:xfrm>
          <a:prstGeom prst="rect">
            <a:avLst/>
          </a:prstGeom>
        </p:spPr>
      </p:pic>
      <p:sp>
        <p:nvSpPr>
          <p:cNvPr id="3" name="TextBox 2">
            <a:extLst>
              <a:ext uri="{FF2B5EF4-FFF2-40B4-BE49-F238E27FC236}">
                <a16:creationId xmlns:a16="http://schemas.microsoft.com/office/drawing/2014/main" id="{58A0626D-A147-45C7-9801-A174380CE446}"/>
              </a:ext>
            </a:extLst>
          </p:cNvPr>
          <p:cNvSpPr txBox="1"/>
          <p:nvPr/>
        </p:nvSpPr>
        <p:spPr>
          <a:xfrm>
            <a:off x="669600" y="6454521"/>
            <a:ext cx="4985660" cy="400110"/>
          </a:xfrm>
          <a:prstGeom prst="rect">
            <a:avLst/>
          </a:prstGeom>
          <a:noFill/>
        </p:spPr>
        <p:txBody>
          <a:bodyPr wrap="none" rtlCol="0">
            <a:spAutoFit/>
          </a:bodyPr>
          <a:lstStyle/>
          <a:p>
            <a:r>
              <a:rPr lang="en-US" sz="2000" b="1" dirty="0">
                <a:solidFill>
                  <a:schemeClr val="bg1"/>
                </a:solidFill>
              </a:rPr>
              <a:t>Example </a:t>
            </a:r>
            <a:r>
              <a:rPr lang="en-US" sz="2000" b="1" dirty="0" err="1">
                <a:solidFill>
                  <a:schemeClr val="bg1"/>
                </a:solidFill>
              </a:rPr>
              <a:t>Planktivore</a:t>
            </a:r>
            <a:r>
              <a:rPr lang="en-US" sz="2000" b="1" dirty="0">
                <a:solidFill>
                  <a:schemeClr val="bg1"/>
                </a:solidFill>
              </a:rPr>
              <a:t> Annotated Images</a:t>
            </a:r>
          </a:p>
        </p:txBody>
      </p:sp>
      <p:sp>
        <p:nvSpPr>
          <p:cNvPr id="10" name="TextBox 9">
            <a:extLst>
              <a:ext uri="{FF2B5EF4-FFF2-40B4-BE49-F238E27FC236}">
                <a16:creationId xmlns:a16="http://schemas.microsoft.com/office/drawing/2014/main" id="{4C4330E0-2190-4881-979B-DA193EAE7586}"/>
              </a:ext>
            </a:extLst>
          </p:cNvPr>
          <p:cNvSpPr txBox="1"/>
          <p:nvPr/>
        </p:nvSpPr>
        <p:spPr>
          <a:xfrm>
            <a:off x="7612192" y="6457890"/>
            <a:ext cx="2577950" cy="400110"/>
          </a:xfrm>
          <a:prstGeom prst="rect">
            <a:avLst/>
          </a:prstGeom>
          <a:noFill/>
        </p:spPr>
        <p:txBody>
          <a:bodyPr wrap="none" rtlCol="0">
            <a:spAutoFit/>
          </a:bodyPr>
          <a:lstStyle/>
          <a:p>
            <a:r>
              <a:rPr lang="en-US" sz="2000" b="1" dirty="0">
                <a:solidFill>
                  <a:schemeClr val="bg1"/>
                </a:solidFill>
              </a:rPr>
              <a:t>Example Clustering</a:t>
            </a:r>
          </a:p>
        </p:txBody>
      </p:sp>
      <p:cxnSp>
        <p:nvCxnSpPr>
          <p:cNvPr id="6" name="Straight Arrow Connector 5">
            <a:extLst>
              <a:ext uri="{FF2B5EF4-FFF2-40B4-BE49-F238E27FC236}">
                <a16:creationId xmlns:a16="http://schemas.microsoft.com/office/drawing/2014/main" id="{A58EEDE4-6A65-42A3-9DEC-6B4EBCC73A39}"/>
              </a:ext>
            </a:extLst>
          </p:cNvPr>
          <p:cNvCxnSpPr>
            <a:cxnSpLocks/>
            <a:endCxn id="7" idx="7"/>
          </p:cNvCxnSpPr>
          <p:nvPr/>
        </p:nvCxnSpPr>
        <p:spPr>
          <a:xfrm flipH="1">
            <a:off x="9076632" y="1423916"/>
            <a:ext cx="1545876" cy="961380"/>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D00934DE-24BC-4AAA-801B-C645A421FDEA}"/>
              </a:ext>
            </a:extLst>
          </p:cNvPr>
          <p:cNvSpPr/>
          <p:nvPr/>
        </p:nvSpPr>
        <p:spPr>
          <a:xfrm>
            <a:off x="8764436" y="2331732"/>
            <a:ext cx="365760" cy="3657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Google Shape;72;p14">
            <a:extLst>
              <a:ext uri="{FF2B5EF4-FFF2-40B4-BE49-F238E27FC236}">
                <a16:creationId xmlns:a16="http://schemas.microsoft.com/office/drawing/2014/main" id="{D1CC2A85-995B-4241-A235-753D350AEAF9}"/>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4000" dirty="0">
              <a:solidFill>
                <a:schemeClr val="bg1"/>
              </a:solidFill>
              <a:latin typeface="Verdana"/>
              <a:ea typeface="Verdana"/>
              <a:cs typeface="Verdana"/>
              <a:sym typeface="Verdana"/>
            </a:endParaRPr>
          </a:p>
        </p:txBody>
      </p:sp>
      <p:cxnSp>
        <p:nvCxnSpPr>
          <p:cNvPr id="20" name="Straight Arrow Connector 19">
            <a:extLst>
              <a:ext uri="{FF2B5EF4-FFF2-40B4-BE49-F238E27FC236}">
                <a16:creationId xmlns:a16="http://schemas.microsoft.com/office/drawing/2014/main" id="{51D3E7CF-3C50-456C-B067-8DB791F67ECE}"/>
              </a:ext>
            </a:extLst>
          </p:cNvPr>
          <p:cNvCxnSpPr>
            <a:cxnSpLocks/>
            <a:endCxn id="7" idx="2"/>
          </p:cNvCxnSpPr>
          <p:nvPr/>
        </p:nvCxnSpPr>
        <p:spPr>
          <a:xfrm flipV="1">
            <a:off x="5591033" y="2514612"/>
            <a:ext cx="3173403" cy="822506"/>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Google Shape;72;p14">
            <a:extLst>
              <a:ext uri="{FF2B5EF4-FFF2-40B4-BE49-F238E27FC236}">
                <a16:creationId xmlns:a16="http://schemas.microsoft.com/office/drawing/2014/main" id="{F658976E-EACB-4C98-A291-D6705B8EF044}"/>
              </a:ext>
            </a:extLst>
          </p:cNvPr>
          <p:cNvSpPr txBox="1">
            <a:spLocks/>
          </p:cNvSpPr>
          <p:nvPr/>
        </p:nvSpPr>
        <p:spPr>
          <a:xfrm>
            <a:off x="669600" y="14978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Bulk Editing / Validation – </a:t>
            </a:r>
            <a:r>
              <a:rPr lang="en-US" sz="4000" i="1" dirty="0" err="1">
                <a:solidFill>
                  <a:schemeClr val="bg1"/>
                </a:solidFill>
                <a:latin typeface="Verdana"/>
                <a:ea typeface="Verdana"/>
                <a:cs typeface="Verdana"/>
                <a:sym typeface="Verdana"/>
              </a:rPr>
              <a:t>Akashiwo</a:t>
            </a:r>
            <a:r>
              <a:rPr lang="en-US" sz="4000" i="1" dirty="0">
                <a:solidFill>
                  <a:schemeClr val="bg1"/>
                </a:solidFill>
                <a:latin typeface="Verdana"/>
                <a:ea typeface="Verdana"/>
                <a:cs typeface="Verdana"/>
                <a:sym typeface="Verdana"/>
              </a:rPr>
              <a:t> </a:t>
            </a:r>
            <a:endParaRPr lang="en-US" sz="4000" dirty="0">
              <a:solidFill>
                <a:schemeClr val="bg1"/>
              </a:solidFill>
              <a:latin typeface="Verdana"/>
              <a:ea typeface="Verdana"/>
              <a:cs typeface="Verdana"/>
              <a:sym typeface="Verdana"/>
            </a:endParaRPr>
          </a:p>
        </p:txBody>
      </p:sp>
      <p:sp>
        <p:nvSpPr>
          <p:cNvPr id="15" name="Google Shape;75;p14">
            <a:extLst>
              <a:ext uri="{FF2B5EF4-FFF2-40B4-BE49-F238E27FC236}">
                <a16:creationId xmlns:a16="http://schemas.microsoft.com/office/drawing/2014/main" id="{2335F3D3-6287-4687-A783-B887545F0E56}"/>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7" name="Google Shape;76;p14">
            <a:extLst>
              <a:ext uri="{FF2B5EF4-FFF2-40B4-BE49-F238E27FC236}">
                <a16:creationId xmlns:a16="http://schemas.microsoft.com/office/drawing/2014/main" id="{FF8B2C25-C984-4729-B4D7-4C8DF59FBFF8}"/>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8" name="Google Shape;77;p14">
            <a:extLst>
              <a:ext uri="{FF2B5EF4-FFF2-40B4-BE49-F238E27FC236}">
                <a16:creationId xmlns:a16="http://schemas.microsoft.com/office/drawing/2014/main" id="{A1704A8F-6D74-47EF-988F-ECE7DD3208AB}"/>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42930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97"/>
        <p:cNvGrpSpPr/>
        <p:nvPr/>
      </p:nvGrpSpPr>
      <p:grpSpPr>
        <a:xfrm>
          <a:off x="0" y="0"/>
          <a:ext cx="0" cy="0"/>
          <a:chOff x="0" y="0"/>
          <a:chExt cx="0" cy="0"/>
        </a:xfrm>
      </p:grpSpPr>
      <p:pic>
        <p:nvPicPr>
          <p:cNvPr id="22" name="Picture 21">
            <a:extLst>
              <a:ext uri="{FF2B5EF4-FFF2-40B4-BE49-F238E27FC236}">
                <a16:creationId xmlns:a16="http://schemas.microsoft.com/office/drawing/2014/main" id="{CDC7ADA8-B7FE-49BD-9272-8AE65C3DAB24}"/>
              </a:ext>
            </a:extLst>
          </p:cNvPr>
          <p:cNvPicPr>
            <a:picLocks noChangeAspect="1"/>
          </p:cNvPicPr>
          <p:nvPr/>
        </p:nvPicPr>
        <p:blipFill rotWithShape="1">
          <a:blip r:embed="rId3"/>
          <a:srcRect t="10401" r="82529" b="53753"/>
          <a:stretch/>
        </p:blipFill>
        <p:spPr>
          <a:xfrm>
            <a:off x="259080" y="1595719"/>
            <a:ext cx="2044849" cy="1954306"/>
          </a:xfrm>
          <a:prstGeom prst="rect">
            <a:avLst/>
          </a:prstGeom>
        </p:spPr>
      </p:pic>
      <p:sp>
        <p:nvSpPr>
          <p:cNvPr id="3" name="TextBox 2">
            <a:extLst>
              <a:ext uri="{FF2B5EF4-FFF2-40B4-BE49-F238E27FC236}">
                <a16:creationId xmlns:a16="http://schemas.microsoft.com/office/drawing/2014/main" id="{58A0626D-A147-45C7-9801-A174380CE446}"/>
              </a:ext>
            </a:extLst>
          </p:cNvPr>
          <p:cNvSpPr txBox="1"/>
          <p:nvPr/>
        </p:nvSpPr>
        <p:spPr>
          <a:xfrm>
            <a:off x="669600" y="6454521"/>
            <a:ext cx="4985660" cy="400110"/>
          </a:xfrm>
          <a:prstGeom prst="rect">
            <a:avLst/>
          </a:prstGeom>
          <a:noFill/>
        </p:spPr>
        <p:txBody>
          <a:bodyPr wrap="none" rtlCol="0">
            <a:spAutoFit/>
          </a:bodyPr>
          <a:lstStyle/>
          <a:p>
            <a:r>
              <a:rPr lang="en-US" sz="2000" b="1" dirty="0">
                <a:solidFill>
                  <a:schemeClr val="bg1"/>
                </a:solidFill>
              </a:rPr>
              <a:t>Example </a:t>
            </a:r>
            <a:r>
              <a:rPr lang="en-US" sz="2000" b="1" dirty="0" err="1">
                <a:solidFill>
                  <a:schemeClr val="bg1"/>
                </a:solidFill>
              </a:rPr>
              <a:t>Planktivore</a:t>
            </a:r>
            <a:r>
              <a:rPr lang="en-US" sz="2000" b="1" dirty="0">
                <a:solidFill>
                  <a:schemeClr val="bg1"/>
                </a:solidFill>
              </a:rPr>
              <a:t> Annotated Images</a:t>
            </a:r>
          </a:p>
        </p:txBody>
      </p:sp>
      <p:sp>
        <p:nvSpPr>
          <p:cNvPr id="10" name="TextBox 9">
            <a:extLst>
              <a:ext uri="{FF2B5EF4-FFF2-40B4-BE49-F238E27FC236}">
                <a16:creationId xmlns:a16="http://schemas.microsoft.com/office/drawing/2014/main" id="{4C4330E0-2190-4881-979B-DA193EAE7586}"/>
              </a:ext>
            </a:extLst>
          </p:cNvPr>
          <p:cNvSpPr txBox="1"/>
          <p:nvPr/>
        </p:nvSpPr>
        <p:spPr>
          <a:xfrm>
            <a:off x="7612192" y="6457890"/>
            <a:ext cx="2577950" cy="400110"/>
          </a:xfrm>
          <a:prstGeom prst="rect">
            <a:avLst/>
          </a:prstGeom>
          <a:noFill/>
        </p:spPr>
        <p:txBody>
          <a:bodyPr wrap="none" rtlCol="0">
            <a:spAutoFit/>
          </a:bodyPr>
          <a:lstStyle/>
          <a:p>
            <a:r>
              <a:rPr lang="en-US" sz="2000" b="1" dirty="0">
                <a:solidFill>
                  <a:schemeClr val="bg1"/>
                </a:solidFill>
              </a:rPr>
              <a:t>Example Clustering</a:t>
            </a:r>
          </a:p>
        </p:txBody>
      </p:sp>
      <p:cxnSp>
        <p:nvCxnSpPr>
          <p:cNvPr id="6" name="Straight Arrow Connector 5">
            <a:extLst>
              <a:ext uri="{FF2B5EF4-FFF2-40B4-BE49-F238E27FC236}">
                <a16:creationId xmlns:a16="http://schemas.microsoft.com/office/drawing/2014/main" id="{A58EEDE4-6A65-42A3-9DEC-6B4EBCC73A39}"/>
              </a:ext>
            </a:extLst>
          </p:cNvPr>
          <p:cNvCxnSpPr>
            <a:cxnSpLocks/>
            <a:endCxn id="7" idx="7"/>
          </p:cNvCxnSpPr>
          <p:nvPr/>
        </p:nvCxnSpPr>
        <p:spPr>
          <a:xfrm flipH="1">
            <a:off x="9076632" y="1423916"/>
            <a:ext cx="1545876" cy="961380"/>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D00934DE-24BC-4AAA-801B-C645A421FDEA}"/>
              </a:ext>
            </a:extLst>
          </p:cNvPr>
          <p:cNvSpPr/>
          <p:nvPr/>
        </p:nvSpPr>
        <p:spPr>
          <a:xfrm>
            <a:off x="8764436" y="2331732"/>
            <a:ext cx="365760" cy="3657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Google Shape;72;p14">
            <a:extLst>
              <a:ext uri="{FF2B5EF4-FFF2-40B4-BE49-F238E27FC236}">
                <a16:creationId xmlns:a16="http://schemas.microsoft.com/office/drawing/2014/main" id="{D1CC2A85-995B-4241-A235-753D350AEAF9}"/>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4000" dirty="0">
              <a:solidFill>
                <a:schemeClr val="bg1"/>
              </a:solidFill>
              <a:latin typeface="Verdana"/>
              <a:ea typeface="Verdana"/>
              <a:cs typeface="Verdana"/>
              <a:sym typeface="Verdana"/>
            </a:endParaRPr>
          </a:p>
        </p:txBody>
      </p:sp>
      <p:cxnSp>
        <p:nvCxnSpPr>
          <p:cNvPr id="20" name="Straight Arrow Connector 19">
            <a:extLst>
              <a:ext uri="{FF2B5EF4-FFF2-40B4-BE49-F238E27FC236}">
                <a16:creationId xmlns:a16="http://schemas.microsoft.com/office/drawing/2014/main" id="{51D3E7CF-3C50-456C-B067-8DB791F67ECE}"/>
              </a:ext>
            </a:extLst>
          </p:cNvPr>
          <p:cNvCxnSpPr>
            <a:cxnSpLocks/>
            <a:endCxn id="7" idx="2"/>
          </p:cNvCxnSpPr>
          <p:nvPr/>
        </p:nvCxnSpPr>
        <p:spPr>
          <a:xfrm flipV="1">
            <a:off x="5591033" y="2514612"/>
            <a:ext cx="3173403" cy="822506"/>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Google Shape;72;p14">
            <a:extLst>
              <a:ext uri="{FF2B5EF4-FFF2-40B4-BE49-F238E27FC236}">
                <a16:creationId xmlns:a16="http://schemas.microsoft.com/office/drawing/2014/main" id="{F658976E-EACB-4C98-A291-D6705B8EF044}"/>
              </a:ext>
            </a:extLst>
          </p:cNvPr>
          <p:cNvSpPr txBox="1">
            <a:spLocks/>
          </p:cNvSpPr>
          <p:nvPr/>
        </p:nvSpPr>
        <p:spPr>
          <a:xfrm>
            <a:off x="669600" y="14978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Bulk Editing / Validation – </a:t>
            </a:r>
            <a:r>
              <a:rPr lang="en-US" sz="4000" i="1" dirty="0" err="1">
                <a:solidFill>
                  <a:schemeClr val="bg1"/>
                </a:solidFill>
                <a:latin typeface="Verdana"/>
                <a:ea typeface="Verdana"/>
                <a:cs typeface="Verdana"/>
                <a:sym typeface="Verdana"/>
              </a:rPr>
              <a:t>Akashiwo</a:t>
            </a:r>
            <a:r>
              <a:rPr lang="en-US" sz="4000" i="1" dirty="0">
                <a:solidFill>
                  <a:schemeClr val="bg1"/>
                </a:solidFill>
                <a:latin typeface="Verdana"/>
                <a:ea typeface="Verdana"/>
                <a:cs typeface="Verdana"/>
                <a:sym typeface="Verdana"/>
              </a:rPr>
              <a:t> </a:t>
            </a:r>
            <a:endParaRPr lang="en-US" sz="4000" dirty="0">
              <a:solidFill>
                <a:schemeClr val="bg1"/>
              </a:solidFill>
              <a:latin typeface="Verdana"/>
              <a:ea typeface="Verdana"/>
              <a:cs typeface="Verdana"/>
              <a:sym typeface="Verdana"/>
            </a:endParaRPr>
          </a:p>
        </p:txBody>
      </p:sp>
      <p:sp>
        <p:nvSpPr>
          <p:cNvPr id="15" name="Google Shape;75;p14">
            <a:extLst>
              <a:ext uri="{FF2B5EF4-FFF2-40B4-BE49-F238E27FC236}">
                <a16:creationId xmlns:a16="http://schemas.microsoft.com/office/drawing/2014/main" id="{2335F3D3-6287-4687-A783-B887545F0E56}"/>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7" name="Google Shape;76;p14">
            <a:extLst>
              <a:ext uri="{FF2B5EF4-FFF2-40B4-BE49-F238E27FC236}">
                <a16:creationId xmlns:a16="http://schemas.microsoft.com/office/drawing/2014/main" id="{FF8B2C25-C984-4729-B4D7-4C8DF59FBFF8}"/>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8" name="Google Shape;77;p14">
            <a:extLst>
              <a:ext uri="{FF2B5EF4-FFF2-40B4-BE49-F238E27FC236}">
                <a16:creationId xmlns:a16="http://schemas.microsoft.com/office/drawing/2014/main" id="{A1704A8F-6D74-47EF-988F-ECE7DD3208AB}"/>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 name="Picture 12">
            <a:extLst>
              <a:ext uri="{FF2B5EF4-FFF2-40B4-BE49-F238E27FC236}">
                <a16:creationId xmlns:a16="http://schemas.microsoft.com/office/drawing/2014/main" id="{6B7E85E3-4FDF-4FFE-A494-F27907F469B4}"/>
              </a:ext>
            </a:extLst>
          </p:cNvPr>
          <p:cNvPicPr>
            <a:picLocks noChangeAspect="1"/>
          </p:cNvPicPr>
          <p:nvPr/>
        </p:nvPicPr>
        <p:blipFill rotWithShape="1">
          <a:blip r:embed="rId3"/>
          <a:srcRect l="49684" t="4454" b="7135"/>
          <a:stretch/>
        </p:blipFill>
        <p:spPr>
          <a:xfrm>
            <a:off x="3162430" y="1462901"/>
            <a:ext cx="5889171" cy="4820130"/>
          </a:xfrm>
          <a:prstGeom prst="rect">
            <a:avLst/>
          </a:prstGeom>
        </p:spPr>
      </p:pic>
    </p:spTree>
    <p:extLst>
      <p:ext uri="{BB962C8B-B14F-4D97-AF65-F5344CB8AC3E}">
        <p14:creationId xmlns:p14="http://schemas.microsoft.com/office/powerpoint/2010/main" val="4199859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98"/>
        <p:cNvGrpSpPr/>
        <p:nvPr/>
      </p:nvGrpSpPr>
      <p:grpSpPr>
        <a:xfrm>
          <a:off x="0" y="0"/>
          <a:ext cx="0" cy="0"/>
          <a:chOff x="0" y="0"/>
          <a:chExt cx="0" cy="0"/>
        </a:xfrm>
      </p:grpSpPr>
      <p:pic>
        <p:nvPicPr>
          <p:cNvPr id="19" name="Google Shape;182;g2de02a4d11c_0_488">
            <a:extLst>
              <a:ext uri="{FF2B5EF4-FFF2-40B4-BE49-F238E27FC236}">
                <a16:creationId xmlns:a16="http://schemas.microsoft.com/office/drawing/2014/main" id="{DDD5159C-FCC5-442F-B776-4FD71B181A5C}"/>
              </a:ext>
            </a:extLst>
          </p:cNvPr>
          <p:cNvPicPr preferRelativeResize="0"/>
          <p:nvPr/>
        </p:nvPicPr>
        <p:blipFill rotWithShape="1">
          <a:blip r:embed="rId3">
            <a:alphaModFix amt="14000"/>
          </a:blip>
          <a:srcRect t="7220" b="7219"/>
          <a:stretch/>
        </p:blipFill>
        <p:spPr>
          <a:xfrm>
            <a:off x="159296" y="-2615"/>
            <a:ext cx="12032704" cy="6860615"/>
          </a:xfrm>
          <a:prstGeom prst="rect">
            <a:avLst/>
          </a:prstGeom>
          <a:noFill/>
          <a:ln>
            <a:noFill/>
          </a:ln>
          <a:effectLst>
            <a:outerShdw blurRad="292100" dist="139700" dir="2700000" algn="tl" rotWithShape="0">
              <a:srgbClr val="333333">
                <a:alpha val="63529"/>
              </a:srgbClr>
            </a:outerShdw>
          </a:effectLst>
        </p:spPr>
      </p:pic>
      <p:sp>
        <p:nvSpPr>
          <p:cNvPr id="99" name="Google Shape;99;p3"/>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00" name="Google Shape;100;p3"/>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01" name="Google Shape;101;p3"/>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 name="Google Shape;102;p3"/>
          <p:cNvPicPr preferRelativeResize="0"/>
          <p:nvPr/>
        </p:nvPicPr>
        <p:blipFill rotWithShape="1">
          <a:blip r:embed="rId4">
            <a:alphaModFix/>
          </a:blip>
          <a:srcRect/>
          <a:stretch/>
        </p:blipFill>
        <p:spPr>
          <a:xfrm>
            <a:off x="11072422" y="102833"/>
            <a:ext cx="978275" cy="977026"/>
          </a:xfrm>
          <a:prstGeom prst="rect">
            <a:avLst/>
          </a:prstGeom>
          <a:noFill/>
          <a:ln>
            <a:noFill/>
          </a:ln>
        </p:spPr>
      </p:pic>
      <p:sp>
        <p:nvSpPr>
          <p:cNvPr id="103" name="Google Shape;103;p3"/>
          <p:cNvSpPr txBox="1"/>
          <p:nvPr/>
        </p:nvSpPr>
        <p:spPr>
          <a:xfrm>
            <a:off x="669600" y="149785"/>
            <a:ext cx="11157600" cy="914800"/>
          </a:xfrm>
          <a:prstGeom prst="rect">
            <a:avLst/>
          </a:prstGeom>
          <a:noFill/>
          <a:ln>
            <a:noFill/>
          </a:ln>
        </p:spPr>
        <p:txBody>
          <a:bodyPr spcFirstLastPara="1" wrap="square" lIns="121900" tIns="121900" rIns="121900" bIns="121900" anchor="b" anchorCtr="0">
            <a:normAutofit/>
          </a:bodyPr>
          <a:lstStyle/>
          <a:p>
            <a:pPr marL="0" marR="0" lvl="0" indent="0" algn="l" rtl="0">
              <a:lnSpc>
                <a:spcPct val="90000"/>
              </a:lnSpc>
              <a:spcBef>
                <a:spcPts val="0"/>
              </a:spcBef>
              <a:spcAft>
                <a:spcPts val="0"/>
              </a:spcAft>
              <a:buClr>
                <a:schemeClr val="lt1"/>
              </a:buClr>
              <a:buSzPts val="4000"/>
              <a:buFont typeface="Verdana"/>
              <a:buNone/>
            </a:pPr>
            <a:r>
              <a:rPr lang="en-US" sz="4000" b="0" i="0" u="none" strike="noStrike" cap="none" dirty="0">
                <a:solidFill>
                  <a:schemeClr val="lt1"/>
                </a:solidFill>
                <a:latin typeface="Verdana"/>
                <a:ea typeface="Verdana"/>
                <a:cs typeface="Verdana"/>
                <a:sym typeface="Verdana"/>
              </a:rPr>
              <a:t>What is Synchro?</a:t>
            </a:r>
            <a:endParaRPr sz="1400" b="0" i="0" u="none" strike="noStrike" cap="none" dirty="0">
              <a:solidFill>
                <a:srgbClr val="000000"/>
              </a:solidFill>
              <a:latin typeface="Arial"/>
              <a:ea typeface="Arial"/>
              <a:cs typeface="Arial"/>
              <a:sym typeface="Arial"/>
            </a:endParaRPr>
          </a:p>
        </p:txBody>
      </p:sp>
      <p:grpSp>
        <p:nvGrpSpPr>
          <p:cNvPr id="2" name="Group 1">
            <a:extLst>
              <a:ext uri="{FF2B5EF4-FFF2-40B4-BE49-F238E27FC236}">
                <a16:creationId xmlns:a16="http://schemas.microsoft.com/office/drawing/2014/main" id="{3FE80CEC-4AE9-4C15-A65A-F2516F26B094}"/>
              </a:ext>
            </a:extLst>
          </p:cNvPr>
          <p:cNvGrpSpPr>
            <a:grpSpLocks noChangeAspect="1"/>
          </p:cNvGrpSpPr>
          <p:nvPr/>
        </p:nvGrpSpPr>
        <p:grpSpPr>
          <a:xfrm>
            <a:off x="7054139" y="809156"/>
            <a:ext cx="4948317" cy="3762844"/>
            <a:chOff x="3385155" y="1993862"/>
            <a:chExt cx="3923100" cy="2983239"/>
          </a:xfrm>
        </p:grpSpPr>
        <p:sp>
          <p:nvSpPr>
            <p:cNvPr id="105" name="Google Shape;105;p3"/>
            <p:cNvSpPr/>
            <p:nvPr/>
          </p:nvSpPr>
          <p:spPr>
            <a:xfrm>
              <a:off x="3385155" y="2320300"/>
              <a:ext cx="3923100" cy="2656800"/>
            </a:xfrm>
            <a:prstGeom prst="rect">
              <a:avLst/>
            </a:prstGeom>
            <a:noFill/>
            <a:ln w="19050" cap="flat" cmpd="sng">
              <a:solidFill>
                <a:srgbClr val="FBAC3F"/>
              </a:solidFill>
              <a:prstDash val="dot"/>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106" name="Google Shape;106;p3"/>
            <p:cNvPicPr preferRelativeResize="0"/>
            <p:nvPr/>
          </p:nvPicPr>
          <p:blipFill rotWithShape="1">
            <a:blip r:embed="rId5">
              <a:alphaModFix/>
            </a:blip>
            <a:srcRect l="7356" r="65059"/>
            <a:stretch/>
          </p:blipFill>
          <p:spPr>
            <a:xfrm>
              <a:off x="4104367" y="1993862"/>
              <a:ext cx="2494351" cy="1148075"/>
            </a:xfrm>
            <a:prstGeom prst="rect">
              <a:avLst/>
            </a:prstGeom>
            <a:noFill/>
            <a:ln>
              <a:noFill/>
            </a:ln>
          </p:spPr>
        </p:pic>
        <p:pic>
          <p:nvPicPr>
            <p:cNvPr id="107" name="Google Shape;107;p3"/>
            <p:cNvPicPr preferRelativeResize="0"/>
            <p:nvPr/>
          </p:nvPicPr>
          <p:blipFill rotWithShape="1">
            <a:blip r:embed="rId6">
              <a:alphaModFix/>
            </a:blip>
            <a:srcRect/>
            <a:stretch/>
          </p:blipFill>
          <p:spPr>
            <a:xfrm>
              <a:off x="3544319" y="3524310"/>
              <a:ext cx="1641723" cy="295791"/>
            </a:xfrm>
            <a:prstGeom prst="rect">
              <a:avLst/>
            </a:prstGeom>
            <a:noFill/>
            <a:ln>
              <a:noFill/>
            </a:ln>
          </p:spPr>
        </p:pic>
        <p:pic>
          <p:nvPicPr>
            <p:cNvPr id="108" name="Google Shape;108;p3"/>
            <p:cNvPicPr preferRelativeResize="0"/>
            <p:nvPr/>
          </p:nvPicPr>
          <p:blipFill rotWithShape="1">
            <a:blip r:embed="rId7">
              <a:alphaModFix/>
            </a:blip>
            <a:srcRect/>
            <a:stretch/>
          </p:blipFill>
          <p:spPr>
            <a:xfrm>
              <a:off x="5537530" y="3960475"/>
              <a:ext cx="799140" cy="338375"/>
            </a:xfrm>
            <a:prstGeom prst="rect">
              <a:avLst/>
            </a:prstGeom>
            <a:noFill/>
            <a:ln>
              <a:noFill/>
            </a:ln>
          </p:spPr>
        </p:pic>
        <p:pic>
          <p:nvPicPr>
            <p:cNvPr id="109" name="Google Shape;109;p3"/>
            <p:cNvPicPr preferRelativeResize="0"/>
            <p:nvPr/>
          </p:nvPicPr>
          <p:blipFill rotWithShape="1">
            <a:blip r:embed="rId8">
              <a:alphaModFix/>
            </a:blip>
            <a:srcRect/>
            <a:stretch/>
          </p:blipFill>
          <p:spPr>
            <a:xfrm>
              <a:off x="6395467" y="4172375"/>
              <a:ext cx="804726" cy="804726"/>
            </a:xfrm>
            <a:prstGeom prst="rect">
              <a:avLst/>
            </a:prstGeom>
            <a:noFill/>
            <a:ln>
              <a:noFill/>
            </a:ln>
          </p:spPr>
        </p:pic>
        <p:pic>
          <p:nvPicPr>
            <p:cNvPr id="110" name="Google Shape;110;p3"/>
            <p:cNvPicPr preferRelativeResize="0"/>
            <p:nvPr/>
          </p:nvPicPr>
          <p:blipFill rotWithShape="1">
            <a:blip r:embed="rId9">
              <a:alphaModFix/>
            </a:blip>
            <a:srcRect/>
            <a:stretch/>
          </p:blipFill>
          <p:spPr>
            <a:xfrm>
              <a:off x="4104355" y="4461150"/>
              <a:ext cx="1996083" cy="414225"/>
            </a:xfrm>
            <a:prstGeom prst="rect">
              <a:avLst/>
            </a:prstGeom>
            <a:noFill/>
            <a:ln>
              <a:noFill/>
            </a:ln>
          </p:spPr>
        </p:pic>
        <p:pic>
          <p:nvPicPr>
            <p:cNvPr id="111" name="Google Shape;111;p3"/>
            <p:cNvPicPr preferRelativeResize="0"/>
            <p:nvPr/>
          </p:nvPicPr>
          <p:blipFill rotWithShape="1">
            <a:blip r:embed="rId10">
              <a:alphaModFix/>
            </a:blip>
            <a:srcRect/>
            <a:stretch/>
          </p:blipFill>
          <p:spPr>
            <a:xfrm>
              <a:off x="3519480" y="4021700"/>
              <a:ext cx="1870734" cy="338375"/>
            </a:xfrm>
            <a:prstGeom prst="rect">
              <a:avLst/>
            </a:prstGeom>
            <a:noFill/>
            <a:ln>
              <a:noFill/>
            </a:ln>
          </p:spPr>
        </p:pic>
        <p:pic>
          <p:nvPicPr>
            <p:cNvPr id="112" name="Google Shape;112;p3"/>
            <p:cNvPicPr preferRelativeResize="0"/>
            <p:nvPr/>
          </p:nvPicPr>
          <p:blipFill rotWithShape="1">
            <a:blip r:embed="rId11">
              <a:alphaModFix/>
            </a:blip>
            <a:srcRect/>
            <a:stretch/>
          </p:blipFill>
          <p:spPr>
            <a:xfrm>
              <a:off x="5706199" y="3357687"/>
              <a:ext cx="1268869" cy="440500"/>
            </a:xfrm>
            <a:prstGeom prst="rect">
              <a:avLst/>
            </a:prstGeom>
            <a:noFill/>
            <a:ln>
              <a:noFill/>
            </a:ln>
          </p:spPr>
        </p:pic>
        <p:pic>
          <p:nvPicPr>
            <p:cNvPr id="113" name="Google Shape;113;p3"/>
            <p:cNvPicPr preferRelativeResize="0"/>
            <p:nvPr/>
          </p:nvPicPr>
          <p:blipFill rotWithShape="1">
            <a:blip r:embed="rId12">
              <a:alphaModFix/>
            </a:blip>
            <a:srcRect/>
            <a:stretch/>
          </p:blipFill>
          <p:spPr>
            <a:xfrm>
              <a:off x="3579806" y="2762716"/>
              <a:ext cx="1501330" cy="594950"/>
            </a:xfrm>
            <a:prstGeom prst="rect">
              <a:avLst/>
            </a:prstGeom>
            <a:noFill/>
            <a:ln>
              <a:noFill/>
            </a:ln>
          </p:spPr>
        </p:pic>
        <p:pic>
          <p:nvPicPr>
            <p:cNvPr id="114" name="Google Shape;114;p3"/>
            <p:cNvPicPr preferRelativeResize="0"/>
            <p:nvPr/>
          </p:nvPicPr>
          <p:blipFill rotWithShape="1">
            <a:blip r:embed="rId13">
              <a:alphaModFix/>
            </a:blip>
            <a:srcRect/>
            <a:stretch/>
          </p:blipFill>
          <p:spPr>
            <a:xfrm>
              <a:off x="5537518" y="2832475"/>
              <a:ext cx="1501326" cy="309437"/>
            </a:xfrm>
            <a:prstGeom prst="rect">
              <a:avLst/>
            </a:prstGeom>
            <a:noFill/>
            <a:ln>
              <a:noFill/>
            </a:ln>
          </p:spPr>
        </p:pic>
      </p:grpSp>
      <p:pic>
        <p:nvPicPr>
          <p:cNvPr id="33" name="Google Shape;1385;p20">
            <a:extLst>
              <a:ext uri="{FF2B5EF4-FFF2-40B4-BE49-F238E27FC236}">
                <a16:creationId xmlns:a16="http://schemas.microsoft.com/office/drawing/2014/main" id="{D357332B-9CCC-4502-9AC8-DBE48FD16225}"/>
              </a:ext>
            </a:extLst>
          </p:cNvPr>
          <p:cNvPicPr preferRelativeResize="0"/>
          <p:nvPr/>
        </p:nvPicPr>
        <p:blipFill rotWithShape="1">
          <a:blip r:embed="rId14">
            <a:alphaModFix/>
          </a:blip>
          <a:srcRect t="59101" b="1717"/>
          <a:stretch/>
        </p:blipFill>
        <p:spPr>
          <a:xfrm>
            <a:off x="428519" y="1351300"/>
            <a:ext cx="6448049" cy="3069764"/>
          </a:xfrm>
          <a:prstGeom prst="rect">
            <a:avLst/>
          </a:prstGeom>
          <a:noFill/>
          <a:ln w="38100" cap="flat" cmpd="sng">
            <a:solidFill>
              <a:schemeClr val="accent6"/>
            </a:solidFill>
            <a:prstDash val="solid"/>
            <a:round/>
            <a:headEnd type="none" w="sm" len="sm"/>
            <a:tailEnd type="none" w="sm" len="sm"/>
          </a:ln>
        </p:spPr>
      </p:pic>
      <p:sp>
        <p:nvSpPr>
          <p:cNvPr id="36" name="Google Shape;1363;p20">
            <a:extLst>
              <a:ext uri="{FF2B5EF4-FFF2-40B4-BE49-F238E27FC236}">
                <a16:creationId xmlns:a16="http://schemas.microsoft.com/office/drawing/2014/main" id="{37DBBEE7-CC45-472F-809E-6D4013B13038}"/>
              </a:ext>
            </a:extLst>
          </p:cNvPr>
          <p:cNvSpPr/>
          <p:nvPr/>
        </p:nvSpPr>
        <p:spPr>
          <a:xfrm>
            <a:off x="428637" y="5368770"/>
            <a:ext cx="5743563" cy="932508"/>
          </a:xfrm>
          <a:prstGeom prst="rect">
            <a:avLst/>
          </a:prstGeom>
          <a:solidFill>
            <a:schemeClr val="lt1"/>
          </a:solidFill>
          <a:ln w="381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7" name="Google Shape;1375;p20">
            <a:extLst>
              <a:ext uri="{FF2B5EF4-FFF2-40B4-BE49-F238E27FC236}">
                <a16:creationId xmlns:a16="http://schemas.microsoft.com/office/drawing/2014/main" id="{23879385-CAF1-4CCD-A815-83D826B8FAAD}"/>
              </a:ext>
            </a:extLst>
          </p:cNvPr>
          <p:cNvPicPr preferRelativeResize="0"/>
          <p:nvPr/>
        </p:nvPicPr>
        <p:blipFill rotWithShape="1">
          <a:blip r:embed="rId15">
            <a:alphaModFix/>
          </a:blip>
          <a:srcRect/>
          <a:stretch/>
        </p:blipFill>
        <p:spPr>
          <a:xfrm>
            <a:off x="669828" y="5578060"/>
            <a:ext cx="1267431" cy="492186"/>
          </a:xfrm>
          <a:prstGeom prst="rect">
            <a:avLst/>
          </a:prstGeom>
          <a:solidFill>
            <a:srgbClr val="015B90"/>
          </a:solidFill>
          <a:ln>
            <a:noFill/>
          </a:ln>
        </p:spPr>
      </p:pic>
      <p:pic>
        <p:nvPicPr>
          <p:cNvPr id="38" name="Google Shape;1376;p20">
            <a:extLst>
              <a:ext uri="{FF2B5EF4-FFF2-40B4-BE49-F238E27FC236}">
                <a16:creationId xmlns:a16="http://schemas.microsoft.com/office/drawing/2014/main" id="{226353A7-B8DC-4017-8134-8E51CA47CA00}"/>
              </a:ext>
            </a:extLst>
          </p:cNvPr>
          <p:cNvPicPr preferRelativeResize="0"/>
          <p:nvPr/>
        </p:nvPicPr>
        <p:blipFill rotWithShape="1">
          <a:blip r:embed="rId16">
            <a:alphaModFix/>
          </a:blip>
          <a:srcRect/>
          <a:stretch/>
        </p:blipFill>
        <p:spPr>
          <a:xfrm>
            <a:off x="2200684" y="5516067"/>
            <a:ext cx="913638" cy="613128"/>
          </a:xfrm>
          <a:prstGeom prst="rect">
            <a:avLst/>
          </a:prstGeom>
          <a:noFill/>
          <a:ln>
            <a:noFill/>
          </a:ln>
        </p:spPr>
      </p:pic>
      <p:pic>
        <p:nvPicPr>
          <p:cNvPr id="39" name="Google Shape;1377;p20">
            <a:extLst>
              <a:ext uri="{FF2B5EF4-FFF2-40B4-BE49-F238E27FC236}">
                <a16:creationId xmlns:a16="http://schemas.microsoft.com/office/drawing/2014/main" id="{79EA6EA6-9BC9-44CC-B962-E5C641B03E80}"/>
              </a:ext>
            </a:extLst>
          </p:cNvPr>
          <p:cNvPicPr preferRelativeResize="0"/>
          <p:nvPr/>
        </p:nvPicPr>
        <p:blipFill rotWithShape="1">
          <a:blip r:embed="rId17">
            <a:alphaModFix/>
          </a:blip>
          <a:srcRect/>
          <a:stretch/>
        </p:blipFill>
        <p:spPr>
          <a:xfrm>
            <a:off x="3440528" y="5578060"/>
            <a:ext cx="1031311" cy="489143"/>
          </a:xfrm>
          <a:prstGeom prst="rect">
            <a:avLst/>
          </a:prstGeom>
          <a:noFill/>
          <a:ln>
            <a:noFill/>
          </a:ln>
        </p:spPr>
      </p:pic>
      <p:pic>
        <p:nvPicPr>
          <p:cNvPr id="40" name="Google Shape;1378;p20">
            <a:extLst>
              <a:ext uri="{FF2B5EF4-FFF2-40B4-BE49-F238E27FC236}">
                <a16:creationId xmlns:a16="http://schemas.microsoft.com/office/drawing/2014/main" id="{9346E721-E15F-46DA-ABD9-D4039089C40F}"/>
              </a:ext>
            </a:extLst>
          </p:cNvPr>
          <p:cNvPicPr preferRelativeResize="0"/>
          <p:nvPr/>
        </p:nvPicPr>
        <p:blipFill rotWithShape="1">
          <a:blip r:embed="rId18">
            <a:alphaModFix/>
          </a:blip>
          <a:srcRect/>
          <a:stretch/>
        </p:blipFill>
        <p:spPr>
          <a:xfrm>
            <a:off x="4798045" y="5632526"/>
            <a:ext cx="1030125" cy="434677"/>
          </a:xfrm>
          <a:prstGeom prst="rect">
            <a:avLst/>
          </a:prstGeom>
          <a:solidFill>
            <a:srgbClr val="015B90"/>
          </a:solidFill>
          <a:ln>
            <a:noFill/>
          </a:ln>
        </p:spPr>
      </p:pic>
      <p:pic>
        <p:nvPicPr>
          <p:cNvPr id="41" name="Google Shape;1381;p20">
            <a:extLst>
              <a:ext uri="{FF2B5EF4-FFF2-40B4-BE49-F238E27FC236}">
                <a16:creationId xmlns:a16="http://schemas.microsoft.com/office/drawing/2014/main" id="{380AEACA-3277-417F-960B-B1F66CAAD55F}"/>
              </a:ext>
            </a:extLst>
          </p:cNvPr>
          <p:cNvPicPr preferRelativeResize="0"/>
          <p:nvPr/>
        </p:nvPicPr>
        <p:blipFill rotWithShape="1">
          <a:blip r:embed="rId19">
            <a:alphaModFix/>
          </a:blip>
          <a:srcRect/>
          <a:stretch/>
        </p:blipFill>
        <p:spPr>
          <a:xfrm>
            <a:off x="10299582" y="4998154"/>
            <a:ext cx="1648496" cy="1653702"/>
          </a:xfrm>
          <a:prstGeom prst="rect">
            <a:avLst/>
          </a:prstGeom>
          <a:noFill/>
          <a:ln w="38100" cap="flat" cmpd="sng">
            <a:solidFill>
              <a:schemeClr val="lt1"/>
            </a:solidFill>
            <a:prstDash val="solid"/>
            <a:round/>
            <a:headEnd type="none" w="sm" len="sm"/>
            <a:tailEnd type="none" w="sm" len="sm"/>
          </a:ln>
        </p:spPr>
      </p:pic>
      <p:sp>
        <p:nvSpPr>
          <p:cNvPr id="42" name="Google Shape;1382;p20">
            <a:extLst>
              <a:ext uri="{FF2B5EF4-FFF2-40B4-BE49-F238E27FC236}">
                <a16:creationId xmlns:a16="http://schemas.microsoft.com/office/drawing/2014/main" id="{A3AEF9E3-A4DB-4C1C-A9FD-0B9F3A48DEAA}"/>
              </a:ext>
            </a:extLst>
          </p:cNvPr>
          <p:cNvSpPr/>
          <p:nvPr/>
        </p:nvSpPr>
        <p:spPr>
          <a:xfrm>
            <a:off x="6516418" y="5368770"/>
            <a:ext cx="3317765" cy="932508"/>
          </a:xfrm>
          <a:prstGeom prst="rect">
            <a:avLst/>
          </a:prstGeom>
          <a:solidFill>
            <a:schemeClr val="lt1"/>
          </a:solidFill>
          <a:ln w="381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3" name="Google Shape;1383;p20">
            <a:extLst>
              <a:ext uri="{FF2B5EF4-FFF2-40B4-BE49-F238E27FC236}">
                <a16:creationId xmlns:a16="http://schemas.microsoft.com/office/drawing/2014/main" id="{8D189A14-89BE-4E74-9703-F28DFFEFCDCD}"/>
              </a:ext>
            </a:extLst>
          </p:cNvPr>
          <p:cNvPicPr preferRelativeResize="0"/>
          <p:nvPr/>
        </p:nvPicPr>
        <p:blipFill rotWithShape="1">
          <a:blip r:embed="rId20">
            <a:alphaModFix/>
          </a:blip>
          <a:srcRect l="42091"/>
          <a:stretch/>
        </p:blipFill>
        <p:spPr>
          <a:xfrm>
            <a:off x="6735688" y="5448487"/>
            <a:ext cx="1369341" cy="773074"/>
          </a:xfrm>
          <a:prstGeom prst="rect">
            <a:avLst/>
          </a:prstGeom>
          <a:noFill/>
          <a:ln>
            <a:noFill/>
          </a:ln>
        </p:spPr>
      </p:pic>
      <p:pic>
        <p:nvPicPr>
          <p:cNvPr id="44" name="Google Shape;1384;p20">
            <a:extLst>
              <a:ext uri="{FF2B5EF4-FFF2-40B4-BE49-F238E27FC236}">
                <a16:creationId xmlns:a16="http://schemas.microsoft.com/office/drawing/2014/main" id="{EF9E450F-E873-4158-B323-F913DC0E9877}"/>
              </a:ext>
            </a:extLst>
          </p:cNvPr>
          <p:cNvPicPr preferRelativeResize="0"/>
          <p:nvPr/>
        </p:nvPicPr>
        <p:blipFill rotWithShape="1">
          <a:blip r:embed="rId21">
            <a:alphaModFix/>
          </a:blip>
          <a:srcRect/>
          <a:stretch/>
        </p:blipFill>
        <p:spPr>
          <a:xfrm>
            <a:off x="8147123" y="5578060"/>
            <a:ext cx="1369341" cy="500978"/>
          </a:xfrm>
          <a:prstGeom prst="rect">
            <a:avLst/>
          </a:prstGeom>
          <a:noFill/>
          <a:ln>
            <a:noFill/>
          </a:ln>
        </p:spPr>
      </p:pic>
      <p:sp>
        <p:nvSpPr>
          <p:cNvPr id="3" name="TextBox 2">
            <a:extLst>
              <a:ext uri="{FF2B5EF4-FFF2-40B4-BE49-F238E27FC236}">
                <a16:creationId xmlns:a16="http://schemas.microsoft.com/office/drawing/2014/main" id="{8C21C671-AA5B-4B1E-9EB3-5061F8F611F9}"/>
              </a:ext>
            </a:extLst>
          </p:cNvPr>
          <p:cNvSpPr txBox="1"/>
          <p:nvPr/>
        </p:nvSpPr>
        <p:spPr>
          <a:xfrm>
            <a:off x="722003" y="1402837"/>
            <a:ext cx="5910353" cy="1015663"/>
          </a:xfrm>
          <a:prstGeom prst="rect">
            <a:avLst/>
          </a:prstGeom>
          <a:solidFill>
            <a:srgbClr val="015B90"/>
          </a:solidFill>
        </p:spPr>
        <p:txBody>
          <a:bodyPr wrap="square" rtlCol="0">
            <a:spAutoFit/>
          </a:bodyPr>
          <a:lstStyle/>
          <a:p>
            <a:pPr algn="ctr"/>
            <a:r>
              <a:rPr lang="en-US" sz="2000" b="1" i="1" dirty="0">
                <a:solidFill>
                  <a:schemeClr val="bg1"/>
                </a:solidFill>
              </a:rPr>
              <a:t>Empowering a sustainable Blue Economy</a:t>
            </a:r>
            <a:r>
              <a:rPr lang="en-US" sz="2000" b="1" dirty="0">
                <a:solidFill>
                  <a:schemeClr val="bg1"/>
                </a:solidFill>
              </a:rPr>
              <a:t>: Synchronizing Research and monitoring with marine innovation</a:t>
            </a:r>
          </a:p>
        </p:txBody>
      </p:sp>
      <p:sp>
        <p:nvSpPr>
          <p:cNvPr id="5" name="Rectangle 4">
            <a:extLst>
              <a:ext uri="{FF2B5EF4-FFF2-40B4-BE49-F238E27FC236}">
                <a16:creationId xmlns:a16="http://schemas.microsoft.com/office/drawing/2014/main" id="{BAE32D49-F562-4675-ABC1-07D716A92249}"/>
              </a:ext>
            </a:extLst>
          </p:cNvPr>
          <p:cNvSpPr/>
          <p:nvPr/>
        </p:nvSpPr>
        <p:spPr>
          <a:xfrm>
            <a:off x="595987" y="3309377"/>
            <a:ext cx="6120282" cy="977499"/>
          </a:xfrm>
          <a:prstGeom prst="rect">
            <a:avLst/>
          </a:prstGeom>
          <a:solidFill>
            <a:srgbClr val="015B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 name="TextBox 3">
            <a:extLst>
              <a:ext uri="{FF2B5EF4-FFF2-40B4-BE49-F238E27FC236}">
                <a16:creationId xmlns:a16="http://schemas.microsoft.com/office/drawing/2014/main" id="{0D277A58-2994-489C-930E-185944E794BF}"/>
              </a:ext>
            </a:extLst>
          </p:cNvPr>
          <p:cNvSpPr txBox="1"/>
          <p:nvPr/>
        </p:nvSpPr>
        <p:spPr>
          <a:xfrm>
            <a:off x="718928" y="3403083"/>
            <a:ext cx="1993417" cy="738664"/>
          </a:xfrm>
          <a:prstGeom prst="rect">
            <a:avLst/>
          </a:prstGeom>
          <a:noFill/>
          <a:ln>
            <a:noFill/>
          </a:ln>
        </p:spPr>
        <p:txBody>
          <a:bodyPr wrap="square" rtlCol="0">
            <a:spAutoFit/>
          </a:bodyPr>
          <a:lstStyle/>
          <a:p>
            <a:pPr algn="ctr"/>
            <a:r>
              <a:rPr lang="en-US" b="1" dirty="0">
                <a:solidFill>
                  <a:schemeClr val="bg1"/>
                </a:solidFill>
              </a:rPr>
              <a:t>Testing ocean technology through facility access</a:t>
            </a:r>
          </a:p>
        </p:txBody>
      </p:sp>
      <p:sp>
        <p:nvSpPr>
          <p:cNvPr id="32" name="TextBox 31">
            <a:extLst>
              <a:ext uri="{FF2B5EF4-FFF2-40B4-BE49-F238E27FC236}">
                <a16:creationId xmlns:a16="http://schemas.microsoft.com/office/drawing/2014/main" id="{20C3665E-71B3-4E71-9A7F-20D51967C7E3}"/>
              </a:ext>
            </a:extLst>
          </p:cNvPr>
          <p:cNvSpPr txBox="1"/>
          <p:nvPr/>
        </p:nvSpPr>
        <p:spPr>
          <a:xfrm>
            <a:off x="2745006" y="3404059"/>
            <a:ext cx="1993417" cy="738664"/>
          </a:xfrm>
          <a:prstGeom prst="rect">
            <a:avLst/>
          </a:prstGeom>
          <a:noFill/>
          <a:ln>
            <a:noFill/>
          </a:ln>
        </p:spPr>
        <p:txBody>
          <a:bodyPr wrap="square" rtlCol="0">
            <a:spAutoFit/>
          </a:bodyPr>
          <a:lstStyle/>
          <a:p>
            <a:pPr algn="ctr"/>
            <a:r>
              <a:rPr lang="en-US" b="1" dirty="0">
                <a:solidFill>
                  <a:schemeClr val="bg1"/>
                </a:solidFill>
              </a:rPr>
              <a:t>Advancing Accessible Ocean Technology (AOT)</a:t>
            </a:r>
          </a:p>
        </p:txBody>
      </p:sp>
      <p:sp>
        <p:nvSpPr>
          <p:cNvPr id="34" name="TextBox 33">
            <a:extLst>
              <a:ext uri="{FF2B5EF4-FFF2-40B4-BE49-F238E27FC236}">
                <a16:creationId xmlns:a16="http://schemas.microsoft.com/office/drawing/2014/main" id="{F2C46521-E387-4CEE-AC2E-DA8D6931F76C}"/>
              </a:ext>
            </a:extLst>
          </p:cNvPr>
          <p:cNvSpPr txBox="1"/>
          <p:nvPr/>
        </p:nvSpPr>
        <p:spPr>
          <a:xfrm>
            <a:off x="4688593" y="3394409"/>
            <a:ext cx="1993417" cy="738664"/>
          </a:xfrm>
          <a:prstGeom prst="rect">
            <a:avLst/>
          </a:prstGeom>
          <a:noFill/>
          <a:ln>
            <a:noFill/>
          </a:ln>
        </p:spPr>
        <p:txBody>
          <a:bodyPr wrap="square" rtlCol="0">
            <a:spAutoFit/>
          </a:bodyPr>
          <a:lstStyle/>
          <a:p>
            <a:pPr algn="ctr"/>
            <a:r>
              <a:rPr lang="en-US" b="1" dirty="0">
                <a:solidFill>
                  <a:schemeClr val="bg1"/>
                </a:solidFill>
              </a:rPr>
              <a:t>Evaluating tech for offshore wind farm monitoring needs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97"/>
        <p:cNvGrpSpPr/>
        <p:nvPr/>
      </p:nvGrpSpPr>
      <p:grpSpPr>
        <a:xfrm>
          <a:off x="0" y="0"/>
          <a:ext cx="0" cy="0"/>
          <a:chOff x="0" y="0"/>
          <a:chExt cx="0" cy="0"/>
        </a:xfrm>
      </p:grpSpPr>
      <p:sp>
        <p:nvSpPr>
          <p:cNvPr id="106" name="Google Shape;106;g2bcba3668d2_0_9"/>
          <p:cNvSpPr/>
          <p:nvPr/>
        </p:nvSpPr>
        <p:spPr>
          <a:xfrm>
            <a:off x="154752" y="-3369"/>
            <a:ext cx="45600" cy="6858000"/>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F742CB60-CFB0-48E7-AD56-3816694C1B74}"/>
              </a:ext>
            </a:extLst>
          </p:cNvPr>
          <p:cNvPicPr>
            <a:picLocks noChangeAspect="1"/>
          </p:cNvPicPr>
          <p:nvPr/>
        </p:nvPicPr>
        <p:blipFill>
          <a:blip r:embed="rId3"/>
          <a:stretch>
            <a:fillRect/>
          </a:stretch>
        </p:blipFill>
        <p:spPr>
          <a:xfrm>
            <a:off x="259080" y="1028700"/>
            <a:ext cx="11704320" cy="5451929"/>
          </a:xfrm>
          <a:prstGeom prst="rect">
            <a:avLst/>
          </a:prstGeom>
        </p:spPr>
      </p:pic>
      <p:sp>
        <p:nvSpPr>
          <p:cNvPr id="10" name="Google Shape;72;p14">
            <a:extLst>
              <a:ext uri="{FF2B5EF4-FFF2-40B4-BE49-F238E27FC236}">
                <a16:creationId xmlns:a16="http://schemas.microsoft.com/office/drawing/2014/main" id="{F24B866F-9450-4087-9717-5221148B7C1F}"/>
              </a:ext>
            </a:extLst>
          </p:cNvPr>
          <p:cNvSpPr txBox="1">
            <a:spLocks/>
          </p:cNvSpPr>
          <p:nvPr/>
        </p:nvSpPr>
        <p:spPr>
          <a:xfrm>
            <a:off x="669600" y="14978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Bulk Editing / Validation – </a:t>
            </a:r>
            <a:r>
              <a:rPr lang="en-US" sz="4000" i="1" dirty="0">
                <a:solidFill>
                  <a:schemeClr val="bg1"/>
                </a:solidFill>
                <a:latin typeface="Verdana"/>
                <a:ea typeface="Verdana"/>
                <a:cs typeface="Verdana"/>
                <a:sym typeface="Verdana"/>
              </a:rPr>
              <a:t>Diatoms </a:t>
            </a:r>
          </a:p>
        </p:txBody>
      </p:sp>
      <p:cxnSp>
        <p:nvCxnSpPr>
          <p:cNvPr id="11" name="Straight Arrow Connector 10">
            <a:extLst>
              <a:ext uri="{FF2B5EF4-FFF2-40B4-BE49-F238E27FC236}">
                <a16:creationId xmlns:a16="http://schemas.microsoft.com/office/drawing/2014/main" id="{C539724A-E312-4CFE-BC2D-25C591ECE493}"/>
              </a:ext>
            </a:extLst>
          </p:cNvPr>
          <p:cNvCxnSpPr>
            <a:cxnSpLocks/>
            <a:endCxn id="12" idx="7"/>
          </p:cNvCxnSpPr>
          <p:nvPr/>
        </p:nvCxnSpPr>
        <p:spPr>
          <a:xfrm flipH="1">
            <a:off x="7857432" y="3461982"/>
            <a:ext cx="2751428" cy="315404"/>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36F72033-7395-41F0-B548-E42ED660EDDF}"/>
              </a:ext>
            </a:extLst>
          </p:cNvPr>
          <p:cNvSpPr/>
          <p:nvPr/>
        </p:nvSpPr>
        <p:spPr>
          <a:xfrm>
            <a:off x="7545236" y="3723822"/>
            <a:ext cx="365760" cy="3657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DADA55C5-161A-45CC-B8A3-EE0D0EE4D237}"/>
              </a:ext>
            </a:extLst>
          </p:cNvPr>
          <p:cNvCxnSpPr>
            <a:cxnSpLocks/>
            <a:endCxn id="12" idx="1"/>
          </p:cNvCxnSpPr>
          <p:nvPr/>
        </p:nvCxnSpPr>
        <p:spPr>
          <a:xfrm>
            <a:off x="6096000" y="2588525"/>
            <a:ext cx="1502800" cy="1188861"/>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4F6C32F-6489-424F-903A-BEE1DF751C0F}"/>
              </a:ext>
            </a:extLst>
          </p:cNvPr>
          <p:cNvCxnSpPr>
            <a:cxnSpLocks/>
          </p:cNvCxnSpPr>
          <p:nvPr/>
        </p:nvCxnSpPr>
        <p:spPr>
          <a:xfrm flipH="1" flipV="1">
            <a:off x="7910997" y="3906702"/>
            <a:ext cx="2697863" cy="51149"/>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5DC9475-01F6-4FDA-AED0-3E5142717CE6}"/>
              </a:ext>
            </a:extLst>
          </p:cNvPr>
          <p:cNvCxnSpPr>
            <a:cxnSpLocks/>
            <a:endCxn id="12" idx="2"/>
          </p:cNvCxnSpPr>
          <p:nvPr/>
        </p:nvCxnSpPr>
        <p:spPr>
          <a:xfrm>
            <a:off x="5909481" y="3384645"/>
            <a:ext cx="1635755" cy="522057"/>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C6FD484-431E-4DC6-9A87-2BBD73E03BC0}"/>
              </a:ext>
            </a:extLst>
          </p:cNvPr>
          <p:cNvSpPr txBox="1"/>
          <p:nvPr/>
        </p:nvSpPr>
        <p:spPr>
          <a:xfrm>
            <a:off x="669600" y="6454521"/>
            <a:ext cx="4985660" cy="400110"/>
          </a:xfrm>
          <a:prstGeom prst="rect">
            <a:avLst/>
          </a:prstGeom>
          <a:noFill/>
        </p:spPr>
        <p:txBody>
          <a:bodyPr wrap="none" rtlCol="0">
            <a:spAutoFit/>
          </a:bodyPr>
          <a:lstStyle/>
          <a:p>
            <a:r>
              <a:rPr lang="en-US" sz="2000" b="1" dirty="0">
                <a:solidFill>
                  <a:schemeClr val="bg1"/>
                </a:solidFill>
              </a:rPr>
              <a:t>Example </a:t>
            </a:r>
            <a:r>
              <a:rPr lang="en-US" sz="2000" b="1" dirty="0" err="1">
                <a:solidFill>
                  <a:schemeClr val="bg1"/>
                </a:solidFill>
              </a:rPr>
              <a:t>Planktivore</a:t>
            </a:r>
            <a:r>
              <a:rPr lang="en-US" sz="2000" b="1" dirty="0">
                <a:solidFill>
                  <a:schemeClr val="bg1"/>
                </a:solidFill>
              </a:rPr>
              <a:t> Annotated Images</a:t>
            </a:r>
          </a:p>
        </p:txBody>
      </p:sp>
      <p:sp>
        <p:nvSpPr>
          <p:cNvPr id="30" name="TextBox 29">
            <a:extLst>
              <a:ext uri="{FF2B5EF4-FFF2-40B4-BE49-F238E27FC236}">
                <a16:creationId xmlns:a16="http://schemas.microsoft.com/office/drawing/2014/main" id="{A966617C-D478-45A2-AD70-010F728F65EF}"/>
              </a:ext>
            </a:extLst>
          </p:cNvPr>
          <p:cNvSpPr txBox="1"/>
          <p:nvPr/>
        </p:nvSpPr>
        <p:spPr>
          <a:xfrm>
            <a:off x="7612192" y="6457890"/>
            <a:ext cx="2577950" cy="400110"/>
          </a:xfrm>
          <a:prstGeom prst="rect">
            <a:avLst/>
          </a:prstGeom>
          <a:noFill/>
        </p:spPr>
        <p:txBody>
          <a:bodyPr wrap="none" rtlCol="0">
            <a:spAutoFit/>
          </a:bodyPr>
          <a:lstStyle/>
          <a:p>
            <a:r>
              <a:rPr lang="en-US" sz="2000" b="1" dirty="0">
                <a:solidFill>
                  <a:schemeClr val="bg1"/>
                </a:solidFill>
              </a:rPr>
              <a:t>Example Clustering</a:t>
            </a:r>
          </a:p>
        </p:txBody>
      </p:sp>
      <p:sp>
        <p:nvSpPr>
          <p:cNvPr id="16" name="Google Shape;75;p14">
            <a:extLst>
              <a:ext uri="{FF2B5EF4-FFF2-40B4-BE49-F238E27FC236}">
                <a16:creationId xmlns:a16="http://schemas.microsoft.com/office/drawing/2014/main" id="{9CBEFAD6-5022-4ABB-B50E-3AD3276649D6}"/>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8" name="Google Shape;76;p14">
            <a:extLst>
              <a:ext uri="{FF2B5EF4-FFF2-40B4-BE49-F238E27FC236}">
                <a16:creationId xmlns:a16="http://schemas.microsoft.com/office/drawing/2014/main" id="{9C580A7F-84C2-4578-9E99-640BD81BCAA0}"/>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9" name="Google Shape;77;p14">
            <a:extLst>
              <a:ext uri="{FF2B5EF4-FFF2-40B4-BE49-F238E27FC236}">
                <a16:creationId xmlns:a16="http://schemas.microsoft.com/office/drawing/2014/main" id="{B6324AD7-16A7-46C2-A66B-C4E6308CE11C}"/>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846557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97"/>
        <p:cNvGrpSpPr/>
        <p:nvPr/>
      </p:nvGrpSpPr>
      <p:grpSpPr>
        <a:xfrm>
          <a:off x="0" y="0"/>
          <a:ext cx="0" cy="0"/>
          <a:chOff x="0" y="0"/>
          <a:chExt cx="0" cy="0"/>
        </a:xfrm>
      </p:grpSpPr>
      <p:pic>
        <p:nvPicPr>
          <p:cNvPr id="2" name="Picture 1">
            <a:extLst>
              <a:ext uri="{FF2B5EF4-FFF2-40B4-BE49-F238E27FC236}">
                <a16:creationId xmlns:a16="http://schemas.microsoft.com/office/drawing/2014/main" id="{5B5B3C1F-04D8-4F44-9582-094783E7B8E3}"/>
              </a:ext>
            </a:extLst>
          </p:cNvPr>
          <p:cNvPicPr>
            <a:picLocks noChangeAspect="1"/>
          </p:cNvPicPr>
          <p:nvPr/>
        </p:nvPicPr>
        <p:blipFill>
          <a:blip r:embed="rId3"/>
          <a:stretch>
            <a:fillRect/>
          </a:stretch>
        </p:blipFill>
        <p:spPr>
          <a:xfrm>
            <a:off x="259080" y="1028700"/>
            <a:ext cx="11704320" cy="5477993"/>
          </a:xfrm>
          <a:prstGeom prst="rect">
            <a:avLst/>
          </a:prstGeom>
        </p:spPr>
      </p:pic>
      <p:sp>
        <p:nvSpPr>
          <p:cNvPr id="106" name="Google Shape;106;g2bcba3668d2_0_9"/>
          <p:cNvSpPr/>
          <p:nvPr/>
        </p:nvSpPr>
        <p:spPr>
          <a:xfrm>
            <a:off x="154752" y="-3369"/>
            <a:ext cx="45600" cy="6858000"/>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 name="Google Shape;72;p14">
            <a:extLst>
              <a:ext uri="{FF2B5EF4-FFF2-40B4-BE49-F238E27FC236}">
                <a16:creationId xmlns:a16="http://schemas.microsoft.com/office/drawing/2014/main" id="{B5873942-CA97-4C5F-8AF1-925A38C31FD4}"/>
              </a:ext>
            </a:extLst>
          </p:cNvPr>
          <p:cNvSpPr txBox="1">
            <a:spLocks/>
          </p:cNvSpPr>
          <p:nvPr/>
        </p:nvSpPr>
        <p:spPr>
          <a:xfrm>
            <a:off x="669600" y="154334"/>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Bulk Editing / Validation – </a:t>
            </a:r>
            <a:r>
              <a:rPr lang="en-US" sz="4000" i="1" dirty="0">
                <a:solidFill>
                  <a:schemeClr val="bg1"/>
                </a:solidFill>
                <a:latin typeface="Verdana"/>
                <a:ea typeface="Verdana"/>
                <a:cs typeface="Verdana"/>
                <a:sym typeface="Verdana"/>
              </a:rPr>
              <a:t>Diatoms </a:t>
            </a:r>
          </a:p>
        </p:txBody>
      </p:sp>
      <p:sp>
        <p:nvSpPr>
          <p:cNvPr id="10" name="TextBox 9">
            <a:extLst>
              <a:ext uri="{FF2B5EF4-FFF2-40B4-BE49-F238E27FC236}">
                <a16:creationId xmlns:a16="http://schemas.microsoft.com/office/drawing/2014/main" id="{539F868F-641A-4DE5-8F2E-E99D4DBAB858}"/>
              </a:ext>
            </a:extLst>
          </p:cNvPr>
          <p:cNvSpPr txBox="1"/>
          <p:nvPr/>
        </p:nvSpPr>
        <p:spPr>
          <a:xfrm>
            <a:off x="669600" y="6454521"/>
            <a:ext cx="4985660" cy="400110"/>
          </a:xfrm>
          <a:prstGeom prst="rect">
            <a:avLst/>
          </a:prstGeom>
          <a:noFill/>
        </p:spPr>
        <p:txBody>
          <a:bodyPr wrap="none" rtlCol="0">
            <a:spAutoFit/>
          </a:bodyPr>
          <a:lstStyle/>
          <a:p>
            <a:r>
              <a:rPr lang="en-US" sz="2000" b="1" dirty="0">
                <a:solidFill>
                  <a:schemeClr val="bg1"/>
                </a:solidFill>
              </a:rPr>
              <a:t>Example </a:t>
            </a:r>
            <a:r>
              <a:rPr lang="en-US" sz="2000" b="1" dirty="0" err="1">
                <a:solidFill>
                  <a:schemeClr val="bg1"/>
                </a:solidFill>
              </a:rPr>
              <a:t>Planktivore</a:t>
            </a:r>
            <a:r>
              <a:rPr lang="en-US" sz="2000" b="1" dirty="0">
                <a:solidFill>
                  <a:schemeClr val="bg1"/>
                </a:solidFill>
              </a:rPr>
              <a:t> Annotated Images</a:t>
            </a:r>
          </a:p>
        </p:txBody>
      </p:sp>
      <p:sp>
        <p:nvSpPr>
          <p:cNvPr id="11" name="TextBox 10">
            <a:extLst>
              <a:ext uri="{FF2B5EF4-FFF2-40B4-BE49-F238E27FC236}">
                <a16:creationId xmlns:a16="http://schemas.microsoft.com/office/drawing/2014/main" id="{C0326BB9-B887-4C2F-B598-1C4242BEECB0}"/>
              </a:ext>
            </a:extLst>
          </p:cNvPr>
          <p:cNvSpPr txBox="1"/>
          <p:nvPr/>
        </p:nvSpPr>
        <p:spPr>
          <a:xfrm>
            <a:off x="7612192" y="6457890"/>
            <a:ext cx="2577950" cy="400110"/>
          </a:xfrm>
          <a:prstGeom prst="rect">
            <a:avLst/>
          </a:prstGeom>
          <a:noFill/>
        </p:spPr>
        <p:txBody>
          <a:bodyPr wrap="none" rtlCol="0">
            <a:spAutoFit/>
          </a:bodyPr>
          <a:lstStyle/>
          <a:p>
            <a:r>
              <a:rPr lang="en-US" sz="2000" b="1" dirty="0">
                <a:solidFill>
                  <a:schemeClr val="bg1"/>
                </a:solidFill>
              </a:rPr>
              <a:t>Example Clustering</a:t>
            </a:r>
          </a:p>
        </p:txBody>
      </p:sp>
      <p:cxnSp>
        <p:nvCxnSpPr>
          <p:cNvPr id="18" name="Straight Arrow Connector 17">
            <a:extLst>
              <a:ext uri="{FF2B5EF4-FFF2-40B4-BE49-F238E27FC236}">
                <a16:creationId xmlns:a16="http://schemas.microsoft.com/office/drawing/2014/main" id="{97F3F6AC-F9DF-48F7-A81D-CE1AEBB8F10D}"/>
              </a:ext>
            </a:extLst>
          </p:cNvPr>
          <p:cNvCxnSpPr>
            <a:cxnSpLocks/>
            <a:endCxn id="19" idx="7"/>
          </p:cNvCxnSpPr>
          <p:nvPr/>
        </p:nvCxnSpPr>
        <p:spPr>
          <a:xfrm flipH="1">
            <a:off x="8158205" y="4032035"/>
            <a:ext cx="2418810" cy="1097594"/>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855BC122-8D3F-4370-BCAC-4530B4DC2979}"/>
              </a:ext>
            </a:extLst>
          </p:cNvPr>
          <p:cNvSpPr/>
          <p:nvPr/>
        </p:nvSpPr>
        <p:spPr>
          <a:xfrm>
            <a:off x="7377716" y="4995660"/>
            <a:ext cx="914400" cy="91479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504BCF43-799D-4378-A14E-AA9DDAE4F902}"/>
              </a:ext>
            </a:extLst>
          </p:cNvPr>
          <p:cNvCxnSpPr>
            <a:cxnSpLocks/>
            <a:endCxn id="19" idx="1"/>
          </p:cNvCxnSpPr>
          <p:nvPr/>
        </p:nvCxnSpPr>
        <p:spPr>
          <a:xfrm>
            <a:off x="5973170" y="2520287"/>
            <a:ext cx="1538457" cy="2609342"/>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A07658F-ED41-4035-B078-72041B1C8D01}"/>
              </a:ext>
            </a:extLst>
          </p:cNvPr>
          <p:cNvCxnSpPr>
            <a:cxnSpLocks/>
            <a:endCxn id="19" idx="7"/>
          </p:cNvCxnSpPr>
          <p:nvPr/>
        </p:nvCxnSpPr>
        <p:spPr>
          <a:xfrm flipH="1">
            <a:off x="8158205" y="3470560"/>
            <a:ext cx="2459754" cy="1659069"/>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02B171F-0A75-4D53-BC10-4EFE5E684F3F}"/>
              </a:ext>
            </a:extLst>
          </p:cNvPr>
          <p:cNvCxnSpPr>
            <a:cxnSpLocks/>
            <a:endCxn id="19" idx="1"/>
          </p:cNvCxnSpPr>
          <p:nvPr/>
        </p:nvCxnSpPr>
        <p:spPr>
          <a:xfrm>
            <a:off x="5854890" y="3471081"/>
            <a:ext cx="1656737" cy="1658548"/>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Google Shape;75;p14">
            <a:extLst>
              <a:ext uri="{FF2B5EF4-FFF2-40B4-BE49-F238E27FC236}">
                <a16:creationId xmlns:a16="http://schemas.microsoft.com/office/drawing/2014/main" id="{B600C366-B15D-48D8-8555-8D701738472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7" name="Google Shape;76;p14">
            <a:extLst>
              <a:ext uri="{FF2B5EF4-FFF2-40B4-BE49-F238E27FC236}">
                <a16:creationId xmlns:a16="http://schemas.microsoft.com/office/drawing/2014/main" id="{0DFB03BA-2287-411C-AA07-E8B0FB213821}"/>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 name="Google Shape;77;p14">
            <a:extLst>
              <a:ext uri="{FF2B5EF4-FFF2-40B4-BE49-F238E27FC236}">
                <a16:creationId xmlns:a16="http://schemas.microsoft.com/office/drawing/2014/main" id="{B6C6D442-B560-4E50-A392-956AEC7EF4EE}"/>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819255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97"/>
        <p:cNvGrpSpPr/>
        <p:nvPr/>
      </p:nvGrpSpPr>
      <p:grpSpPr>
        <a:xfrm>
          <a:off x="0" y="0"/>
          <a:ext cx="0" cy="0"/>
          <a:chOff x="0" y="0"/>
          <a:chExt cx="0" cy="0"/>
        </a:xfrm>
      </p:grpSpPr>
      <p:pic>
        <p:nvPicPr>
          <p:cNvPr id="5" name="Picture 4">
            <a:extLst>
              <a:ext uri="{FF2B5EF4-FFF2-40B4-BE49-F238E27FC236}">
                <a16:creationId xmlns:a16="http://schemas.microsoft.com/office/drawing/2014/main" id="{482C7124-32D6-4C15-948A-0CEF0C8345E5}"/>
              </a:ext>
            </a:extLst>
          </p:cNvPr>
          <p:cNvPicPr>
            <a:picLocks noChangeAspect="1"/>
          </p:cNvPicPr>
          <p:nvPr/>
        </p:nvPicPr>
        <p:blipFill>
          <a:blip r:embed="rId3"/>
          <a:stretch>
            <a:fillRect/>
          </a:stretch>
        </p:blipFill>
        <p:spPr>
          <a:xfrm>
            <a:off x="259080" y="1028700"/>
            <a:ext cx="11704320" cy="5435367"/>
          </a:xfrm>
          <a:prstGeom prst="rect">
            <a:avLst/>
          </a:prstGeom>
        </p:spPr>
      </p:pic>
      <p:grpSp>
        <p:nvGrpSpPr>
          <p:cNvPr id="98" name="Google Shape;98;g2bcba3668d2_0_9"/>
          <p:cNvGrpSpPr/>
          <p:nvPr/>
        </p:nvGrpSpPr>
        <p:grpSpPr>
          <a:xfrm>
            <a:off x="-1" y="0"/>
            <a:ext cx="183000" cy="6858000"/>
            <a:chOff x="-1" y="0"/>
            <a:chExt cx="183000" cy="6858000"/>
          </a:xfrm>
        </p:grpSpPr>
        <p:sp>
          <p:nvSpPr>
            <p:cNvPr id="101" name="Google Shape;101;g2bcba3668d2_0_9"/>
            <p:cNvSpPr/>
            <p:nvPr/>
          </p:nvSpPr>
          <p:spPr>
            <a:xfrm>
              <a:off x="-1" y="0"/>
              <a:ext cx="183000" cy="2286000"/>
            </a:xfrm>
            <a:prstGeom prst="rect">
              <a:avLst/>
            </a:prstGeom>
            <a:solidFill>
              <a:srgbClr val="DF5B2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g2bcba3668d2_0_9"/>
            <p:cNvSpPr/>
            <p:nvPr/>
          </p:nvSpPr>
          <p:spPr>
            <a:xfrm>
              <a:off x="-1" y="4572000"/>
              <a:ext cx="183000" cy="2286000"/>
            </a:xfrm>
            <a:prstGeom prst="rect">
              <a:avLst/>
            </a:prstGeom>
            <a:solidFill>
              <a:srgbClr val="EDB9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g2bcba3668d2_0_9"/>
            <p:cNvSpPr/>
            <p:nvPr/>
          </p:nvSpPr>
          <p:spPr>
            <a:xfrm>
              <a:off x="-1" y="2286000"/>
              <a:ext cx="183000" cy="2286000"/>
            </a:xfrm>
            <a:prstGeom prst="rect">
              <a:avLst/>
            </a:prstGeom>
            <a:solidFill>
              <a:srgbClr val="68AC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6" name="Google Shape;106;g2bcba3668d2_0_9"/>
          <p:cNvSpPr/>
          <p:nvPr/>
        </p:nvSpPr>
        <p:spPr>
          <a:xfrm>
            <a:off x="154752" y="-3369"/>
            <a:ext cx="45600" cy="6858000"/>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 name="TextBox 2">
            <a:extLst>
              <a:ext uri="{FF2B5EF4-FFF2-40B4-BE49-F238E27FC236}">
                <a16:creationId xmlns:a16="http://schemas.microsoft.com/office/drawing/2014/main" id="{58A0626D-A147-45C7-9801-A174380CE446}"/>
              </a:ext>
            </a:extLst>
          </p:cNvPr>
          <p:cNvSpPr txBox="1"/>
          <p:nvPr/>
        </p:nvSpPr>
        <p:spPr>
          <a:xfrm>
            <a:off x="669600" y="6454521"/>
            <a:ext cx="4985660" cy="400110"/>
          </a:xfrm>
          <a:prstGeom prst="rect">
            <a:avLst/>
          </a:prstGeom>
          <a:noFill/>
        </p:spPr>
        <p:txBody>
          <a:bodyPr wrap="none" rtlCol="0">
            <a:spAutoFit/>
          </a:bodyPr>
          <a:lstStyle/>
          <a:p>
            <a:r>
              <a:rPr lang="en-US" sz="2000" b="1" dirty="0">
                <a:solidFill>
                  <a:schemeClr val="bg1"/>
                </a:solidFill>
              </a:rPr>
              <a:t>Example </a:t>
            </a:r>
            <a:r>
              <a:rPr lang="en-US" sz="2000" b="1" dirty="0" err="1">
                <a:solidFill>
                  <a:schemeClr val="bg1"/>
                </a:solidFill>
              </a:rPr>
              <a:t>Planktivore</a:t>
            </a:r>
            <a:r>
              <a:rPr lang="en-US" sz="2000" b="1" dirty="0">
                <a:solidFill>
                  <a:schemeClr val="bg1"/>
                </a:solidFill>
              </a:rPr>
              <a:t> Annotated Images</a:t>
            </a:r>
          </a:p>
        </p:txBody>
      </p:sp>
      <p:sp>
        <p:nvSpPr>
          <p:cNvPr id="10" name="TextBox 9">
            <a:extLst>
              <a:ext uri="{FF2B5EF4-FFF2-40B4-BE49-F238E27FC236}">
                <a16:creationId xmlns:a16="http://schemas.microsoft.com/office/drawing/2014/main" id="{4C4330E0-2190-4881-979B-DA193EAE7586}"/>
              </a:ext>
            </a:extLst>
          </p:cNvPr>
          <p:cNvSpPr txBox="1"/>
          <p:nvPr/>
        </p:nvSpPr>
        <p:spPr>
          <a:xfrm>
            <a:off x="7612192" y="6457890"/>
            <a:ext cx="2577950" cy="400110"/>
          </a:xfrm>
          <a:prstGeom prst="rect">
            <a:avLst/>
          </a:prstGeom>
          <a:noFill/>
        </p:spPr>
        <p:txBody>
          <a:bodyPr wrap="none" rtlCol="0">
            <a:spAutoFit/>
          </a:bodyPr>
          <a:lstStyle/>
          <a:p>
            <a:r>
              <a:rPr lang="en-US" sz="2000" b="1" dirty="0">
                <a:solidFill>
                  <a:schemeClr val="bg1"/>
                </a:solidFill>
              </a:rPr>
              <a:t>Example Clustering</a:t>
            </a:r>
          </a:p>
        </p:txBody>
      </p:sp>
      <p:cxnSp>
        <p:nvCxnSpPr>
          <p:cNvPr id="6" name="Straight Arrow Connector 5">
            <a:extLst>
              <a:ext uri="{FF2B5EF4-FFF2-40B4-BE49-F238E27FC236}">
                <a16:creationId xmlns:a16="http://schemas.microsoft.com/office/drawing/2014/main" id="{A58EEDE4-6A65-42A3-9DEC-6B4EBCC73A39}"/>
              </a:ext>
            </a:extLst>
          </p:cNvPr>
          <p:cNvCxnSpPr>
            <a:cxnSpLocks/>
            <a:endCxn id="7" idx="7"/>
          </p:cNvCxnSpPr>
          <p:nvPr/>
        </p:nvCxnSpPr>
        <p:spPr>
          <a:xfrm flipH="1">
            <a:off x="8348751" y="2420203"/>
            <a:ext cx="2260109" cy="2808377"/>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D00934DE-24BC-4AAA-801B-C645A421FDEA}"/>
              </a:ext>
            </a:extLst>
          </p:cNvPr>
          <p:cNvSpPr/>
          <p:nvPr/>
        </p:nvSpPr>
        <p:spPr>
          <a:xfrm>
            <a:off x="8036555" y="5175016"/>
            <a:ext cx="365760" cy="3657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Google Shape;72;p14">
            <a:extLst>
              <a:ext uri="{FF2B5EF4-FFF2-40B4-BE49-F238E27FC236}">
                <a16:creationId xmlns:a16="http://schemas.microsoft.com/office/drawing/2014/main" id="{D1CC2A85-995B-4241-A235-753D350AEAF9}"/>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4000" dirty="0">
              <a:solidFill>
                <a:schemeClr val="bg1"/>
              </a:solidFill>
              <a:latin typeface="Verdana"/>
              <a:ea typeface="Verdana"/>
              <a:cs typeface="Verdana"/>
              <a:sym typeface="Verdana"/>
            </a:endParaRPr>
          </a:p>
        </p:txBody>
      </p:sp>
      <p:cxnSp>
        <p:nvCxnSpPr>
          <p:cNvPr id="20" name="Straight Arrow Connector 19">
            <a:extLst>
              <a:ext uri="{FF2B5EF4-FFF2-40B4-BE49-F238E27FC236}">
                <a16:creationId xmlns:a16="http://schemas.microsoft.com/office/drawing/2014/main" id="{51D3E7CF-3C50-456C-B067-8DB791F67ECE}"/>
              </a:ext>
            </a:extLst>
          </p:cNvPr>
          <p:cNvCxnSpPr>
            <a:cxnSpLocks/>
            <a:endCxn id="7" idx="2"/>
          </p:cNvCxnSpPr>
          <p:nvPr/>
        </p:nvCxnSpPr>
        <p:spPr>
          <a:xfrm>
            <a:off x="5600131" y="5228580"/>
            <a:ext cx="2436424" cy="129316"/>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Google Shape;72;p14">
            <a:extLst>
              <a:ext uri="{FF2B5EF4-FFF2-40B4-BE49-F238E27FC236}">
                <a16:creationId xmlns:a16="http://schemas.microsoft.com/office/drawing/2014/main" id="{F658976E-EACB-4C98-A291-D6705B8EF044}"/>
              </a:ext>
            </a:extLst>
          </p:cNvPr>
          <p:cNvSpPr txBox="1">
            <a:spLocks/>
          </p:cNvSpPr>
          <p:nvPr/>
        </p:nvSpPr>
        <p:spPr>
          <a:xfrm>
            <a:off x="669600" y="14978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Bulk Editing / Validation – </a:t>
            </a:r>
            <a:r>
              <a:rPr lang="en-US" sz="4000" i="1" dirty="0" err="1">
                <a:solidFill>
                  <a:schemeClr val="bg1"/>
                </a:solidFill>
                <a:latin typeface="Verdana"/>
                <a:ea typeface="Verdana"/>
                <a:cs typeface="Verdana"/>
                <a:sym typeface="Verdana"/>
              </a:rPr>
              <a:t>Dictyocha</a:t>
            </a:r>
            <a:r>
              <a:rPr lang="en-US" sz="4000" i="1" dirty="0">
                <a:solidFill>
                  <a:schemeClr val="bg1"/>
                </a:solidFill>
                <a:latin typeface="Verdana"/>
                <a:ea typeface="Verdana"/>
                <a:cs typeface="Verdana"/>
                <a:sym typeface="Verdana"/>
              </a:rPr>
              <a:t> </a:t>
            </a:r>
            <a:endParaRPr lang="en-US" sz="4000" dirty="0">
              <a:solidFill>
                <a:schemeClr val="bg1"/>
              </a:solidFill>
              <a:latin typeface="Verdana"/>
              <a:ea typeface="Verdana"/>
              <a:cs typeface="Verdana"/>
              <a:sym typeface="Verdana"/>
            </a:endParaRPr>
          </a:p>
        </p:txBody>
      </p:sp>
    </p:spTree>
    <p:extLst>
      <p:ext uri="{BB962C8B-B14F-4D97-AF65-F5344CB8AC3E}">
        <p14:creationId xmlns:p14="http://schemas.microsoft.com/office/powerpoint/2010/main" val="4109578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97"/>
        <p:cNvGrpSpPr/>
        <p:nvPr/>
      </p:nvGrpSpPr>
      <p:grpSpPr>
        <a:xfrm>
          <a:off x="0" y="0"/>
          <a:ext cx="0" cy="0"/>
          <a:chOff x="0" y="0"/>
          <a:chExt cx="0" cy="0"/>
        </a:xfrm>
      </p:grpSpPr>
      <p:grpSp>
        <p:nvGrpSpPr>
          <p:cNvPr id="98" name="Google Shape;98;g2bcba3668d2_0_9"/>
          <p:cNvGrpSpPr/>
          <p:nvPr/>
        </p:nvGrpSpPr>
        <p:grpSpPr>
          <a:xfrm>
            <a:off x="-1" y="0"/>
            <a:ext cx="183000" cy="6858000"/>
            <a:chOff x="-1" y="0"/>
            <a:chExt cx="183000" cy="6858000"/>
          </a:xfrm>
        </p:grpSpPr>
        <p:sp>
          <p:nvSpPr>
            <p:cNvPr id="101" name="Google Shape;101;g2bcba3668d2_0_9"/>
            <p:cNvSpPr/>
            <p:nvPr/>
          </p:nvSpPr>
          <p:spPr>
            <a:xfrm>
              <a:off x="-1" y="0"/>
              <a:ext cx="183000" cy="2286000"/>
            </a:xfrm>
            <a:prstGeom prst="rect">
              <a:avLst/>
            </a:prstGeom>
            <a:solidFill>
              <a:srgbClr val="DF5B2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g2bcba3668d2_0_9"/>
            <p:cNvSpPr/>
            <p:nvPr/>
          </p:nvSpPr>
          <p:spPr>
            <a:xfrm>
              <a:off x="-1" y="4572000"/>
              <a:ext cx="183000" cy="2286000"/>
            </a:xfrm>
            <a:prstGeom prst="rect">
              <a:avLst/>
            </a:prstGeom>
            <a:solidFill>
              <a:srgbClr val="EDB9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g2bcba3668d2_0_9"/>
            <p:cNvSpPr/>
            <p:nvPr/>
          </p:nvSpPr>
          <p:spPr>
            <a:xfrm>
              <a:off x="-1" y="2286000"/>
              <a:ext cx="183000" cy="2286000"/>
            </a:xfrm>
            <a:prstGeom prst="rect">
              <a:avLst/>
            </a:prstGeom>
            <a:solidFill>
              <a:srgbClr val="68AC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6" name="Google Shape;106;g2bcba3668d2_0_9"/>
          <p:cNvSpPr/>
          <p:nvPr/>
        </p:nvSpPr>
        <p:spPr>
          <a:xfrm>
            <a:off x="154752" y="-3369"/>
            <a:ext cx="45600" cy="6858000"/>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 name="Google Shape;72;p14">
            <a:extLst>
              <a:ext uri="{FF2B5EF4-FFF2-40B4-BE49-F238E27FC236}">
                <a16:creationId xmlns:a16="http://schemas.microsoft.com/office/drawing/2014/main" id="{FB5C128C-736A-4579-8FED-05B2449077D1}"/>
              </a:ext>
            </a:extLst>
          </p:cNvPr>
          <p:cNvSpPr txBox="1">
            <a:spLocks/>
          </p:cNvSpPr>
          <p:nvPr/>
        </p:nvSpPr>
        <p:spPr>
          <a:xfrm>
            <a:off x="669600" y="14978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Bulk Editing / Validation – </a:t>
            </a:r>
            <a:r>
              <a:rPr lang="en-US" sz="4000" i="1" dirty="0" err="1">
                <a:solidFill>
                  <a:schemeClr val="bg1"/>
                </a:solidFill>
                <a:latin typeface="Verdana"/>
                <a:ea typeface="Verdana"/>
                <a:cs typeface="Verdana"/>
                <a:sym typeface="Verdana"/>
              </a:rPr>
              <a:t>Akashiwo</a:t>
            </a:r>
            <a:r>
              <a:rPr lang="en-US" sz="4000" i="1" dirty="0">
                <a:solidFill>
                  <a:schemeClr val="bg1"/>
                </a:solidFill>
                <a:latin typeface="Verdana"/>
                <a:ea typeface="Verdana"/>
                <a:cs typeface="Verdana"/>
                <a:sym typeface="Verdana"/>
              </a:rPr>
              <a:t> </a:t>
            </a:r>
          </a:p>
        </p:txBody>
      </p:sp>
      <p:pic>
        <p:nvPicPr>
          <p:cNvPr id="5" name="Picture 4">
            <a:extLst>
              <a:ext uri="{FF2B5EF4-FFF2-40B4-BE49-F238E27FC236}">
                <a16:creationId xmlns:a16="http://schemas.microsoft.com/office/drawing/2014/main" id="{64C047E9-49B9-420A-AD78-BEEFF35184EF}"/>
              </a:ext>
            </a:extLst>
          </p:cNvPr>
          <p:cNvPicPr>
            <a:picLocks noChangeAspect="1"/>
          </p:cNvPicPr>
          <p:nvPr/>
        </p:nvPicPr>
        <p:blipFill>
          <a:blip r:embed="rId3"/>
          <a:stretch>
            <a:fillRect/>
          </a:stretch>
        </p:blipFill>
        <p:spPr>
          <a:xfrm>
            <a:off x="243840" y="1028700"/>
            <a:ext cx="11704320" cy="5471134"/>
          </a:xfrm>
          <a:prstGeom prst="rect">
            <a:avLst/>
          </a:prstGeom>
        </p:spPr>
      </p:pic>
      <p:cxnSp>
        <p:nvCxnSpPr>
          <p:cNvPr id="15" name="Straight Arrow Connector 14">
            <a:extLst>
              <a:ext uri="{FF2B5EF4-FFF2-40B4-BE49-F238E27FC236}">
                <a16:creationId xmlns:a16="http://schemas.microsoft.com/office/drawing/2014/main" id="{E562D749-3EF5-4BA4-BE2F-6CB56FE0E33A}"/>
              </a:ext>
            </a:extLst>
          </p:cNvPr>
          <p:cNvCxnSpPr>
            <a:cxnSpLocks/>
            <a:endCxn id="16" idx="0"/>
          </p:cNvCxnSpPr>
          <p:nvPr/>
        </p:nvCxnSpPr>
        <p:spPr>
          <a:xfrm flipH="1">
            <a:off x="9929818" y="1423916"/>
            <a:ext cx="692694" cy="558606"/>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6A305844-E4D1-42EB-8CDA-6F27B190C62F}"/>
              </a:ext>
            </a:extLst>
          </p:cNvPr>
          <p:cNvSpPr/>
          <p:nvPr/>
        </p:nvSpPr>
        <p:spPr>
          <a:xfrm rot="2237125">
            <a:off x="6902503" y="1458237"/>
            <a:ext cx="2946535" cy="513068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6025F5A4-4C69-4B63-A613-5569992DA4EE}"/>
              </a:ext>
            </a:extLst>
          </p:cNvPr>
          <p:cNvCxnSpPr>
            <a:cxnSpLocks/>
          </p:cNvCxnSpPr>
          <p:nvPr/>
        </p:nvCxnSpPr>
        <p:spPr>
          <a:xfrm flipV="1">
            <a:off x="5591035" y="3111690"/>
            <a:ext cx="1605884" cy="225431"/>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7164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2">
            <a:alphaModFix/>
          </a:blip>
          <a:stretch>
            <a:fillRect/>
          </a:stretch>
        </p:blipFill>
        <p:spPr>
          <a:xfrm>
            <a:off x="11072422" y="102833"/>
            <a:ext cx="978275" cy="977026"/>
          </a:xfrm>
          <a:prstGeom prst="rect">
            <a:avLst/>
          </a:prstGeom>
          <a:noFill/>
          <a:ln>
            <a:noFill/>
          </a:ln>
        </p:spPr>
      </p:pic>
      <p:pic>
        <p:nvPicPr>
          <p:cNvPr id="7" name="Picture 6">
            <a:extLst>
              <a:ext uri="{FF2B5EF4-FFF2-40B4-BE49-F238E27FC236}">
                <a16:creationId xmlns:a16="http://schemas.microsoft.com/office/drawing/2014/main" id="{C41AAE91-2F7A-4B05-9082-1A88A2C1E806}"/>
              </a:ext>
            </a:extLst>
          </p:cNvPr>
          <p:cNvPicPr>
            <a:picLocks noChangeAspect="1"/>
          </p:cNvPicPr>
          <p:nvPr/>
        </p:nvPicPr>
        <p:blipFill rotWithShape="1">
          <a:blip r:embed="rId3"/>
          <a:srcRect l="17185" t="5913" r="19641" b="5566"/>
          <a:stretch/>
        </p:blipFill>
        <p:spPr>
          <a:xfrm>
            <a:off x="2404386" y="-3429"/>
            <a:ext cx="8700873" cy="6858000"/>
          </a:xfrm>
          <a:prstGeom prst="rect">
            <a:avLst/>
          </a:prstGeom>
        </p:spPr>
      </p:pic>
      <p:cxnSp>
        <p:nvCxnSpPr>
          <p:cNvPr id="9" name="Straight Connector 8">
            <a:extLst>
              <a:ext uri="{FF2B5EF4-FFF2-40B4-BE49-F238E27FC236}">
                <a16:creationId xmlns:a16="http://schemas.microsoft.com/office/drawing/2014/main" id="{182C4ED7-B598-4EF8-8925-86A03F15DFC9}"/>
              </a:ext>
            </a:extLst>
          </p:cNvPr>
          <p:cNvCxnSpPr>
            <a:cxnSpLocks/>
          </p:cNvCxnSpPr>
          <p:nvPr/>
        </p:nvCxnSpPr>
        <p:spPr>
          <a:xfrm flipH="1">
            <a:off x="5112927" y="2765366"/>
            <a:ext cx="4564027" cy="1421987"/>
          </a:xfrm>
          <a:prstGeom prst="line">
            <a:avLst/>
          </a:prstGeom>
          <a:ln w="53975" cmpd="tri">
            <a:solidFill>
              <a:schemeClr val="bg1"/>
            </a:solidFill>
            <a:prstDash val="solid"/>
            <a:headEnd type="arrow" w="lg" len="lg"/>
            <a:tailEnd type="arrow" w="lg" len="lg"/>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BADAF32-5CE1-4513-851E-60024A1FD799}"/>
              </a:ext>
            </a:extLst>
          </p:cNvPr>
          <p:cNvCxnSpPr>
            <a:cxnSpLocks/>
          </p:cNvCxnSpPr>
          <p:nvPr/>
        </p:nvCxnSpPr>
        <p:spPr>
          <a:xfrm flipH="1" flipV="1">
            <a:off x="3029343" y="182014"/>
            <a:ext cx="3246345" cy="6717156"/>
          </a:xfrm>
          <a:prstGeom prst="line">
            <a:avLst/>
          </a:prstGeom>
          <a:ln w="41275">
            <a:solidFill>
              <a:srgbClr val="FFFF00"/>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84DED782-BAAE-4481-B7DA-05E64B4DCE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08397" y="2968326"/>
            <a:ext cx="201689" cy="216095"/>
          </a:xfrm>
          <a:prstGeom prst="rect">
            <a:avLst/>
          </a:prstGeom>
        </p:spPr>
      </p:pic>
      <p:cxnSp>
        <p:nvCxnSpPr>
          <p:cNvPr id="12" name="Straight Connector 11">
            <a:extLst>
              <a:ext uri="{FF2B5EF4-FFF2-40B4-BE49-F238E27FC236}">
                <a16:creationId xmlns:a16="http://schemas.microsoft.com/office/drawing/2014/main" id="{617B7A9F-0652-436B-BD7A-B8ED544766D6}"/>
              </a:ext>
            </a:extLst>
          </p:cNvPr>
          <p:cNvCxnSpPr>
            <a:cxnSpLocks/>
          </p:cNvCxnSpPr>
          <p:nvPr/>
        </p:nvCxnSpPr>
        <p:spPr>
          <a:xfrm flipV="1">
            <a:off x="2591982" y="4264417"/>
            <a:ext cx="1" cy="2060"/>
          </a:xfrm>
          <a:prstGeom prst="line">
            <a:avLst/>
          </a:prstGeom>
          <a:ln w="38100">
            <a:solidFill>
              <a:schemeClr val="bg1"/>
            </a:solidFill>
            <a:prstDash val="sysDot"/>
            <a:tailEnd type="none" w="lg" len="lg"/>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596356C-9B06-445C-A116-8B40E7B6010D}"/>
              </a:ext>
            </a:extLst>
          </p:cNvPr>
          <p:cNvSpPr txBox="1"/>
          <p:nvPr/>
        </p:nvSpPr>
        <p:spPr>
          <a:xfrm rot="3827482">
            <a:off x="3118238" y="4726768"/>
            <a:ext cx="3894015" cy="369332"/>
          </a:xfrm>
          <a:prstGeom prst="rect">
            <a:avLst/>
          </a:prstGeom>
          <a:noFill/>
        </p:spPr>
        <p:txBody>
          <a:bodyPr wrap="none" rtlCol="0">
            <a:spAutoFit/>
          </a:bodyPr>
          <a:lstStyle/>
          <a:p>
            <a:r>
              <a:rPr lang="en-US" dirty="0">
                <a:solidFill>
                  <a:srgbClr val="FFFF00"/>
                </a:solidFill>
              </a:rPr>
              <a:t>&gt;Offshore extent of current OSW leases</a:t>
            </a:r>
          </a:p>
        </p:txBody>
      </p:sp>
      <p:sp>
        <p:nvSpPr>
          <p:cNvPr id="14" name="Flowchart: Or 13">
            <a:extLst>
              <a:ext uri="{FF2B5EF4-FFF2-40B4-BE49-F238E27FC236}">
                <a16:creationId xmlns:a16="http://schemas.microsoft.com/office/drawing/2014/main" id="{12D35352-9D21-415F-889C-4862678FAF8E}"/>
              </a:ext>
            </a:extLst>
          </p:cNvPr>
          <p:cNvSpPr/>
          <p:nvPr/>
        </p:nvSpPr>
        <p:spPr>
          <a:xfrm>
            <a:off x="7985686" y="3392978"/>
            <a:ext cx="182880" cy="182880"/>
          </a:xfrm>
          <a:prstGeom prst="flowChartOr">
            <a:avLst/>
          </a:prstGeom>
          <a:solidFill>
            <a:schemeClr val="accent6">
              <a:lumMod val="5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B7309AC-56A5-40CB-A71D-4BE9354107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44885" y="3575858"/>
            <a:ext cx="485984" cy="132541"/>
          </a:xfrm>
          <a:prstGeom prst="rect">
            <a:avLst/>
          </a:prstGeom>
        </p:spPr>
      </p:pic>
      <p:pic>
        <p:nvPicPr>
          <p:cNvPr id="16" name="Graphic 15">
            <a:extLst>
              <a:ext uri="{FF2B5EF4-FFF2-40B4-BE49-F238E27FC236}">
                <a16:creationId xmlns:a16="http://schemas.microsoft.com/office/drawing/2014/main" id="{85514C0F-B573-4CFF-B8F7-FCF2971CDF5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07510" y="3557203"/>
            <a:ext cx="439289" cy="207538"/>
          </a:xfrm>
          <a:prstGeom prst="rect">
            <a:avLst/>
          </a:prstGeom>
        </p:spPr>
      </p:pic>
      <p:sp>
        <p:nvSpPr>
          <p:cNvPr id="17" name="Cross 16">
            <a:extLst>
              <a:ext uri="{FF2B5EF4-FFF2-40B4-BE49-F238E27FC236}">
                <a16:creationId xmlns:a16="http://schemas.microsoft.com/office/drawing/2014/main" id="{0173A2F8-9E9C-430F-A33C-A528FFD8D081}"/>
              </a:ext>
            </a:extLst>
          </p:cNvPr>
          <p:cNvSpPr/>
          <p:nvPr/>
        </p:nvSpPr>
        <p:spPr>
          <a:xfrm>
            <a:off x="6204439" y="3764741"/>
            <a:ext cx="137160" cy="137160"/>
          </a:xfrm>
          <a:prstGeom prst="plus">
            <a:avLst>
              <a:gd name="adj" fmla="val 31830"/>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0B7B8EB-F24A-4875-AE25-6F6DAFCB9DAE}"/>
              </a:ext>
            </a:extLst>
          </p:cNvPr>
          <p:cNvSpPr/>
          <p:nvPr/>
        </p:nvSpPr>
        <p:spPr>
          <a:xfrm>
            <a:off x="7286031" y="4318580"/>
            <a:ext cx="2820495" cy="2421250"/>
          </a:xfrm>
          <a:prstGeom prst="rect">
            <a:avLst/>
          </a:prstGeom>
          <a:solidFill>
            <a:srgbClr val="015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22B8B0-5D5F-46AB-AAF0-D184FA0D8CCC}"/>
              </a:ext>
            </a:extLst>
          </p:cNvPr>
          <p:cNvSpPr txBox="1"/>
          <p:nvPr/>
        </p:nvSpPr>
        <p:spPr>
          <a:xfrm>
            <a:off x="7410528" y="4370345"/>
            <a:ext cx="2069862" cy="1846659"/>
          </a:xfrm>
          <a:prstGeom prst="rect">
            <a:avLst/>
          </a:prstGeom>
          <a:noFill/>
        </p:spPr>
        <p:txBody>
          <a:bodyPr wrap="none" rtlCol="0">
            <a:spAutoFit/>
          </a:bodyPr>
          <a:lstStyle/>
          <a:p>
            <a:r>
              <a:rPr lang="en-US" sz="1400" u="sng" dirty="0">
                <a:solidFill>
                  <a:schemeClr val="bg1"/>
                </a:solidFill>
              </a:rPr>
              <a:t>Assets</a:t>
            </a:r>
          </a:p>
          <a:p>
            <a:pPr algn="r"/>
            <a:r>
              <a:rPr lang="en-US" sz="1400" dirty="0">
                <a:solidFill>
                  <a:schemeClr val="bg1"/>
                </a:solidFill>
              </a:rPr>
              <a:t>LRAUV / </a:t>
            </a:r>
            <a:r>
              <a:rPr lang="en-US" sz="1400" dirty="0" err="1">
                <a:solidFill>
                  <a:schemeClr val="bg1"/>
                </a:solidFill>
              </a:rPr>
              <a:t>Planktivore</a:t>
            </a:r>
            <a:r>
              <a:rPr lang="en-US" sz="1400" dirty="0">
                <a:solidFill>
                  <a:schemeClr val="bg1"/>
                </a:solidFill>
              </a:rPr>
              <a:t> =</a:t>
            </a:r>
          </a:p>
          <a:p>
            <a:pPr algn="r"/>
            <a:r>
              <a:rPr lang="en-US" sz="1400" dirty="0">
                <a:solidFill>
                  <a:schemeClr val="bg1"/>
                </a:solidFill>
              </a:rPr>
              <a:t>Glider / PAM =</a:t>
            </a:r>
          </a:p>
          <a:p>
            <a:pPr algn="r"/>
            <a:endParaRPr lang="en-US" sz="200" dirty="0">
              <a:solidFill>
                <a:schemeClr val="bg1"/>
              </a:solidFill>
            </a:endParaRPr>
          </a:p>
          <a:p>
            <a:pPr algn="r"/>
            <a:r>
              <a:rPr lang="en-US" sz="1400" dirty="0">
                <a:solidFill>
                  <a:schemeClr val="bg1"/>
                </a:solidFill>
              </a:rPr>
              <a:t>Ship / eDNA </a:t>
            </a:r>
            <a:r>
              <a:rPr lang="en-US" sz="1400" dirty="0" err="1">
                <a:solidFill>
                  <a:schemeClr val="bg1"/>
                </a:solidFill>
              </a:rPr>
              <a:t>sames</a:t>
            </a:r>
            <a:r>
              <a:rPr lang="en-US" sz="1400" dirty="0">
                <a:solidFill>
                  <a:schemeClr val="bg1"/>
                </a:solidFill>
              </a:rPr>
              <a:t> =</a:t>
            </a:r>
          </a:p>
          <a:p>
            <a:pPr algn="r"/>
            <a:r>
              <a:rPr lang="en-US" sz="1400" dirty="0">
                <a:solidFill>
                  <a:schemeClr val="bg1"/>
                </a:solidFill>
              </a:rPr>
              <a:t>MARS hydrophone =</a:t>
            </a:r>
          </a:p>
          <a:p>
            <a:pPr algn="r"/>
            <a:r>
              <a:rPr lang="en-US" sz="1400" dirty="0">
                <a:solidFill>
                  <a:schemeClr val="bg1"/>
                </a:solidFill>
              </a:rPr>
              <a:t>UAV =</a:t>
            </a:r>
          </a:p>
          <a:p>
            <a:pPr algn="r"/>
            <a:r>
              <a:rPr lang="en-US" sz="1400" dirty="0">
                <a:solidFill>
                  <a:schemeClr val="bg1"/>
                </a:solidFill>
              </a:rPr>
              <a:t>Synchro shore station =</a:t>
            </a:r>
          </a:p>
          <a:p>
            <a:pPr algn="r"/>
            <a:r>
              <a:rPr lang="en-US" sz="1400" dirty="0">
                <a:solidFill>
                  <a:schemeClr val="bg1"/>
                </a:solidFill>
              </a:rPr>
              <a:t>M1 mooring =</a:t>
            </a:r>
          </a:p>
        </p:txBody>
      </p:sp>
      <p:sp>
        <p:nvSpPr>
          <p:cNvPr id="20" name="5-Point Star 45">
            <a:extLst>
              <a:ext uri="{FF2B5EF4-FFF2-40B4-BE49-F238E27FC236}">
                <a16:creationId xmlns:a16="http://schemas.microsoft.com/office/drawing/2014/main" id="{772DE1A1-25D5-4B90-A0CF-B22BD536D721}"/>
              </a:ext>
            </a:extLst>
          </p:cNvPr>
          <p:cNvSpPr/>
          <p:nvPr/>
        </p:nvSpPr>
        <p:spPr>
          <a:xfrm>
            <a:off x="9671061" y="5784482"/>
            <a:ext cx="109728" cy="109728"/>
          </a:xfrm>
          <a:prstGeom prst="star5">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85F76B21-7321-43E9-96FB-3BC6ACEE7B44}"/>
              </a:ext>
            </a:extLst>
          </p:cNvPr>
          <p:cNvCxnSpPr>
            <a:cxnSpLocks/>
          </p:cNvCxnSpPr>
          <p:nvPr/>
        </p:nvCxnSpPr>
        <p:spPr>
          <a:xfrm>
            <a:off x="8087898" y="6654389"/>
            <a:ext cx="1109967" cy="0"/>
          </a:xfrm>
          <a:prstGeom prst="line">
            <a:avLst/>
          </a:prstGeom>
          <a:ln w="38100" cmpd="dbl">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871C6E80-18A4-48D0-9A48-FDCCC5B9E6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97447" y="4893846"/>
            <a:ext cx="432184" cy="117868"/>
          </a:xfrm>
          <a:prstGeom prst="rect">
            <a:avLst/>
          </a:prstGeom>
        </p:spPr>
      </p:pic>
      <p:pic>
        <p:nvPicPr>
          <p:cNvPr id="24" name="Graphic 23">
            <a:extLst>
              <a:ext uri="{FF2B5EF4-FFF2-40B4-BE49-F238E27FC236}">
                <a16:creationId xmlns:a16="http://schemas.microsoft.com/office/drawing/2014/main" id="{997BFB3A-B201-4D8A-8763-AFDA14316D0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47886" y="4658082"/>
            <a:ext cx="577940" cy="162545"/>
          </a:xfrm>
          <a:prstGeom prst="rect">
            <a:avLst/>
          </a:prstGeom>
        </p:spPr>
      </p:pic>
      <p:sp>
        <p:nvSpPr>
          <p:cNvPr id="26" name="Cross 25">
            <a:extLst>
              <a:ext uri="{FF2B5EF4-FFF2-40B4-BE49-F238E27FC236}">
                <a16:creationId xmlns:a16="http://schemas.microsoft.com/office/drawing/2014/main" id="{278C5F4E-5051-42CE-A4CA-96D1DBCF2B32}"/>
              </a:ext>
            </a:extLst>
          </p:cNvPr>
          <p:cNvSpPr/>
          <p:nvPr/>
        </p:nvSpPr>
        <p:spPr>
          <a:xfrm>
            <a:off x="9657618" y="5551664"/>
            <a:ext cx="137160" cy="137160"/>
          </a:xfrm>
          <a:prstGeom prst="plus">
            <a:avLst>
              <a:gd name="adj" fmla="val 31830"/>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A92C7E4-3629-46D6-9BAE-C05D910BAFCD}"/>
              </a:ext>
            </a:extLst>
          </p:cNvPr>
          <p:cNvSpPr txBox="1"/>
          <p:nvPr/>
        </p:nvSpPr>
        <p:spPr>
          <a:xfrm>
            <a:off x="8049489" y="6346612"/>
            <a:ext cx="1188274" cy="307777"/>
          </a:xfrm>
          <a:prstGeom prst="rect">
            <a:avLst/>
          </a:prstGeom>
          <a:noFill/>
        </p:spPr>
        <p:txBody>
          <a:bodyPr wrap="none" rtlCol="0">
            <a:spAutoFit/>
          </a:bodyPr>
          <a:lstStyle/>
          <a:p>
            <a:r>
              <a:rPr lang="en-US" sz="1400" dirty="0">
                <a:solidFill>
                  <a:schemeClr val="bg1"/>
                </a:solidFill>
              </a:rPr>
              <a:t>Scale = 10 nm</a:t>
            </a:r>
          </a:p>
        </p:txBody>
      </p:sp>
      <p:sp>
        <p:nvSpPr>
          <p:cNvPr id="28" name="Flowchart: Or 27">
            <a:extLst>
              <a:ext uri="{FF2B5EF4-FFF2-40B4-BE49-F238E27FC236}">
                <a16:creationId xmlns:a16="http://schemas.microsoft.com/office/drawing/2014/main" id="{B74F7170-92FC-475E-8457-7B4CC043243D}"/>
              </a:ext>
            </a:extLst>
          </p:cNvPr>
          <p:cNvSpPr/>
          <p:nvPr/>
        </p:nvSpPr>
        <p:spPr>
          <a:xfrm>
            <a:off x="9658097" y="5341500"/>
            <a:ext cx="137160" cy="137160"/>
          </a:xfrm>
          <a:prstGeom prst="flowChartOr">
            <a:avLst/>
          </a:prstGeom>
          <a:solidFill>
            <a:schemeClr val="accent6">
              <a:lumMod val="5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a:extLst>
              <a:ext uri="{FF2B5EF4-FFF2-40B4-BE49-F238E27FC236}">
                <a16:creationId xmlns:a16="http://schemas.microsoft.com/office/drawing/2014/main" id="{5547C063-6FBA-46D0-A400-D0FDCBC5D5C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612694" y="5976195"/>
            <a:ext cx="201689" cy="216095"/>
          </a:xfrm>
          <a:prstGeom prst="rect">
            <a:avLst/>
          </a:prstGeom>
        </p:spPr>
      </p:pic>
      <p:pic>
        <p:nvPicPr>
          <p:cNvPr id="30" name="Graphic 29">
            <a:extLst>
              <a:ext uri="{FF2B5EF4-FFF2-40B4-BE49-F238E27FC236}">
                <a16:creationId xmlns:a16="http://schemas.microsoft.com/office/drawing/2014/main" id="{AA38A285-2526-45C3-9938-BD2A3093A1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480390" y="5063479"/>
            <a:ext cx="439289" cy="207538"/>
          </a:xfrm>
          <a:prstGeom prst="rect">
            <a:avLst/>
          </a:prstGeom>
        </p:spPr>
      </p:pic>
      <p:pic>
        <p:nvPicPr>
          <p:cNvPr id="8" name="Graphic 7">
            <a:extLst>
              <a:ext uri="{FF2B5EF4-FFF2-40B4-BE49-F238E27FC236}">
                <a16:creationId xmlns:a16="http://schemas.microsoft.com/office/drawing/2014/main" id="{FD94784A-301D-48F4-A382-5F395C57D95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00645" y="3459319"/>
            <a:ext cx="577940" cy="162545"/>
          </a:xfrm>
          <a:prstGeom prst="rect">
            <a:avLst/>
          </a:prstGeom>
        </p:spPr>
      </p:pic>
    </p:spTree>
    <p:extLst>
      <p:ext uri="{BB962C8B-B14F-4D97-AF65-F5344CB8AC3E}">
        <p14:creationId xmlns:p14="http://schemas.microsoft.com/office/powerpoint/2010/main" val="3909405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pic>
        <p:nvPicPr>
          <p:cNvPr id="1265" name="Google Shape;1265;p189" descr="shutterstock_1504383485-silhouette-for-keynote-2.jpg"/>
          <p:cNvPicPr preferRelativeResize="0"/>
          <p:nvPr/>
        </p:nvPicPr>
        <p:blipFill rotWithShape="1">
          <a:blip r:embed="rId3">
            <a:alphaModFix/>
          </a:blip>
          <a:srcRect/>
          <a:stretch/>
        </p:blipFill>
        <p:spPr>
          <a:xfrm>
            <a:off x="1250" y="-78"/>
            <a:ext cx="12189500" cy="6858001"/>
          </a:xfrm>
          <a:prstGeom prst="rect">
            <a:avLst/>
          </a:prstGeom>
          <a:noFill/>
          <a:ln>
            <a:noFill/>
          </a:ln>
        </p:spPr>
      </p:pic>
      <p:sp>
        <p:nvSpPr>
          <p:cNvPr id="1266" name="Google Shape;1266;p189"/>
          <p:cNvSpPr/>
          <p:nvPr/>
        </p:nvSpPr>
        <p:spPr>
          <a:xfrm>
            <a:off x="11921" y="0"/>
            <a:ext cx="12192000" cy="6858000"/>
          </a:xfrm>
          <a:prstGeom prst="roundRect">
            <a:avLst>
              <a:gd name="adj" fmla="val 1390"/>
            </a:avLst>
          </a:prstGeom>
          <a:solidFill>
            <a:srgbClr val="FFFFFF">
              <a:alpha val="49800"/>
            </a:srgbClr>
          </a:solidFill>
          <a:ln>
            <a:noFill/>
          </a:ln>
          <a:effectLst>
            <a:reflection endPos="30000" dist="38100" dir="5400000" fadeDir="5400012" sy="-100000" algn="bl" rotWithShape="0"/>
          </a:effectLst>
        </p:spPr>
        <p:txBody>
          <a:bodyPr spcFirstLastPara="1" wrap="square" lIns="67733" tIns="67733" rIns="67733" bIns="67733" anchor="ctr" anchorCtr="0">
            <a:noAutofit/>
          </a:bodyPr>
          <a:lstStyle/>
          <a:p>
            <a:pPr algn="ctr">
              <a:buClr>
                <a:srgbClr val="FFFFFF"/>
              </a:buClr>
              <a:buSzPts val="1400"/>
            </a:pPr>
            <a:endParaRPr sz="1867"/>
          </a:p>
        </p:txBody>
      </p:sp>
      <p:grpSp>
        <p:nvGrpSpPr>
          <p:cNvPr id="1267" name="Google Shape;1267;p189"/>
          <p:cNvGrpSpPr/>
          <p:nvPr/>
        </p:nvGrpSpPr>
        <p:grpSpPr>
          <a:xfrm>
            <a:off x="4826001" y="1524001"/>
            <a:ext cx="2540001" cy="2113844"/>
            <a:chOff x="0" y="0"/>
            <a:chExt cx="1905001" cy="1585382"/>
          </a:xfrm>
        </p:grpSpPr>
        <p:pic>
          <p:nvPicPr>
            <p:cNvPr id="1268" name="Google Shape;1268;p189" descr="fathomnet-screenshot-2.png"/>
            <p:cNvPicPr preferRelativeResize="0"/>
            <p:nvPr/>
          </p:nvPicPr>
          <p:blipFill rotWithShape="1">
            <a:blip r:embed="rId4">
              <a:alphaModFix/>
            </a:blip>
            <a:srcRect b="20110"/>
            <a:stretch/>
          </p:blipFill>
          <p:spPr>
            <a:xfrm>
              <a:off x="0" y="317500"/>
              <a:ext cx="1905001" cy="1267882"/>
            </a:xfrm>
            <a:prstGeom prst="rect">
              <a:avLst/>
            </a:prstGeom>
            <a:noFill/>
            <a:ln w="63500" cap="flat" cmpd="sng">
              <a:solidFill>
                <a:srgbClr val="0433FF"/>
              </a:solidFill>
              <a:prstDash val="solid"/>
              <a:round/>
              <a:headEnd type="none" w="sm" len="sm"/>
              <a:tailEnd type="none" w="sm" len="sm"/>
            </a:ln>
          </p:spPr>
        </p:pic>
        <p:sp>
          <p:nvSpPr>
            <p:cNvPr id="1269" name="Google Shape;1269;p189"/>
            <p:cNvSpPr/>
            <p:nvPr/>
          </p:nvSpPr>
          <p:spPr>
            <a:xfrm>
              <a:off x="1217" y="0"/>
              <a:ext cx="1902566" cy="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60933" tIns="60933" rIns="60933" bIns="60933" anchor="t" anchorCtr="0">
              <a:noAutofit/>
            </a:bodyPr>
            <a:lstStyle/>
            <a:p>
              <a:pPr algn="ctr">
                <a:buClr>
                  <a:srgbClr val="0433FF"/>
                </a:buClr>
                <a:buSzPts val="1400"/>
              </a:pPr>
              <a:endParaRPr sz="1867" dirty="0"/>
            </a:p>
          </p:txBody>
        </p:sp>
      </p:grpSp>
      <p:grpSp>
        <p:nvGrpSpPr>
          <p:cNvPr id="1270" name="Google Shape;1270;p189"/>
          <p:cNvGrpSpPr/>
          <p:nvPr/>
        </p:nvGrpSpPr>
        <p:grpSpPr>
          <a:xfrm>
            <a:off x="1524000" y="4028786"/>
            <a:ext cx="2540000" cy="2108405"/>
            <a:chOff x="0" y="0"/>
            <a:chExt cx="1905000" cy="1581302"/>
          </a:xfrm>
        </p:grpSpPr>
        <p:pic>
          <p:nvPicPr>
            <p:cNvPr id="1271" name="Google Shape;1271;p189" descr="ovai-portal.png"/>
            <p:cNvPicPr preferRelativeResize="0"/>
            <p:nvPr/>
          </p:nvPicPr>
          <p:blipFill rotWithShape="1">
            <a:blip r:embed="rId5">
              <a:alphaModFix/>
            </a:blip>
            <a:srcRect b="18969"/>
            <a:stretch/>
          </p:blipFill>
          <p:spPr>
            <a:xfrm>
              <a:off x="0" y="311922"/>
              <a:ext cx="1905000" cy="1269380"/>
            </a:xfrm>
            <a:prstGeom prst="rect">
              <a:avLst/>
            </a:prstGeom>
            <a:noFill/>
            <a:ln w="63500" cap="flat" cmpd="sng">
              <a:solidFill>
                <a:srgbClr val="0433FF"/>
              </a:solidFill>
              <a:prstDash val="solid"/>
              <a:round/>
              <a:headEnd type="none" w="sm" len="sm"/>
              <a:tailEnd type="none" w="sm" len="sm"/>
            </a:ln>
          </p:spPr>
        </p:pic>
        <p:sp>
          <p:nvSpPr>
            <p:cNvPr id="1272" name="Google Shape;1272;p189"/>
            <p:cNvSpPr/>
            <p:nvPr/>
          </p:nvSpPr>
          <p:spPr>
            <a:xfrm>
              <a:off x="1217" y="0"/>
              <a:ext cx="1902566" cy="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60933" tIns="60933" rIns="60933" bIns="60933" anchor="t" anchorCtr="0">
              <a:noAutofit/>
            </a:bodyPr>
            <a:lstStyle/>
            <a:p>
              <a:pPr algn="ctr">
                <a:buClr>
                  <a:srgbClr val="0433FF"/>
                </a:buClr>
                <a:buSzPts val="1400"/>
              </a:pPr>
              <a:endParaRPr sz="1867" dirty="0"/>
            </a:p>
          </p:txBody>
        </p:sp>
      </p:grpSp>
      <p:cxnSp>
        <p:nvCxnSpPr>
          <p:cNvPr id="1273" name="Google Shape;1273;p189"/>
          <p:cNvCxnSpPr/>
          <p:nvPr/>
        </p:nvCxnSpPr>
        <p:spPr>
          <a:xfrm rot="10800000" flipH="1">
            <a:off x="2551140" y="2572617"/>
            <a:ext cx="1957200" cy="1512400"/>
          </a:xfrm>
          <a:prstGeom prst="straightConnector1">
            <a:avLst/>
          </a:prstGeom>
          <a:noFill/>
          <a:ln w="38100" cap="flat" cmpd="sng">
            <a:solidFill>
              <a:srgbClr val="0433FF"/>
            </a:solidFill>
            <a:prstDash val="solid"/>
            <a:round/>
            <a:headEnd type="stealth" w="med" len="med"/>
            <a:tailEnd type="none" w="sm" len="sm"/>
          </a:ln>
        </p:spPr>
      </p:cxnSp>
      <p:grpSp>
        <p:nvGrpSpPr>
          <p:cNvPr id="1274" name="Google Shape;1274;p189"/>
          <p:cNvGrpSpPr/>
          <p:nvPr/>
        </p:nvGrpSpPr>
        <p:grpSpPr>
          <a:xfrm>
            <a:off x="122597" y="4021666"/>
            <a:ext cx="1267452" cy="1061769"/>
            <a:chOff x="0" y="201366"/>
            <a:chExt cx="950588" cy="796325"/>
          </a:xfrm>
        </p:grpSpPr>
        <p:sp>
          <p:nvSpPr>
            <p:cNvPr id="1275" name="Google Shape;1275;p189"/>
            <p:cNvSpPr/>
            <p:nvPr/>
          </p:nvSpPr>
          <p:spPr>
            <a:xfrm rot="1800000">
              <a:off x="82516" y="201366"/>
              <a:ext cx="868072" cy="233654"/>
            </a:xfrm>
            <a:prstGeom prst="rightArrow">
              <a:avLst>
                <a:gd name="adj1" fmla="val 33449"/>
                <a:gd name="adj2" fmla="val 150896"/>
              </a:avLst>
            </a:prstGeom>
            <a:solidFill>
              <a:srgbClr val="000000"/>
            </a:solidFill>
            <a:ln>
              <a:noFill/>
            </a:ln>
            <a:effectLst>
              <a:outerShdw blurRad="38100" dist="23000" dir="5400000" rotWithShape="0">
                <a:srgbClr val="000000">
                  <a:alpha val="34901"/>
                </a:srgbClr>
              </a:outerShdw>
            </a:effectLst>
          </p:spPr>
          <p:txBody>
            <a:bodyPr spcFirstLastPara="1" wrap="square" lIns="60933" tIns="60933" rIns="60933" bIns="60933" anchor="ctr" anchorCtr="0">
              <a:noAutofit/>
            </a:bodyPr>
            <a:lstStyle/>
            <a:p>
              <a:pPr>
                <a:buSzPts val="1400"/>
              </a:pPr>
              <a:endParaRPr sz="1867"/>
            </a:p>
          </p:txBody>
        </p:sp>
        <p:sp>
          <p:nvSpPr>
            <p:cNvPr id="1276" name="Google Shape;1276;p189"/>
            <p:cNvSpPr txBox="1"/>
            <p:nvPr/>
          </p:nvSpPr>
          <p:spPr>
            <a:xfrm>
              <a:off x="0" y="474416"/>
              <a:ext cx="775242" cy="523275"/>
            </a:xfrm>
            <a:prstGeom prst="rect">
              <a:avLst/>
            </a:prstGeom>
            <a:noFill/>
            <a:ln>
              <a:noFill/>
            </a:ln>
          </p:spPr>
          <p:txBody>
            <a:bodyPr spcFirstLastPara="1" wrap="square" lIns="60933" tIns="60933" rIns="60933" bIns="60933" anchor="t" anchorCtr="0">
              <a:spAutoFit/>
            </a:bodyPr>
            <a:lstStyle/>
            <a:p>
              <a:pPr algn="ctr">
                <a:buSzPts val="1400"/>
              </a:pPr>
              <a:r>
                <a:rPr lang="en" sz="1867" b="1"/>
                <a:t>Visual data</a:t>
              </a:r>
              <a:endParaRPr sz="1867"/>
            </a:p>
          </p:txBody>
        </p:sp>
      </p:grpSp>
      <p:grpSp>
        <p:nvGrpSpPr>
          <p:cNvPr id="1277" name="Google Shape;1277;p189"/>
          <p:cNvGrpSpPr/>
          <p:nvPr/>
        </p:nvGrpSpPr>
        <p:grpSpPr>
          <a:xfrm>
            <a:off x="7248765" y="953123"/>
            <a:ext cx="2959544" cy="1142725"/>
            <a:chOff x="-1" y="-1"/>
            <a:chExt cx="2219658" cy="857044"/>
          </a:xfrm>
        </p:grpSpPr>
        <p:sp>
          <p:nvSpPr>
            <p:cNvPr id="1278" name="Google Shape;1278;p189"/>
            <p:cNvSpPr/>
            <p:nvPr/>
          </p:nvSpPr>
          <p:spPr>
            <a:xfrm rot="-1800000">
              <a:off x="165363" y="422022"/>
              <a:ext cx="868073" cy="233655"/>
            </a:xfrm>
            <a:prstGeom prst="rightArrow">
              <a:avLst>
                <a:gd name="adj1" fmla="val 33449"/>
                <a:gd name="adj2" fmla="val 150896"/>
              </a:avLst>
            </a:prstGeom>
            <a:solidFill>
              <a:srgbClr val="000000"/>
            </a:solidFill>
            <a:ln>
              <a:noFill/>
            </a:ln>
            <a:effectLst>
              <a:outerShdw blurRad="38100" dist="23000" dir="5400000" rotWithShape="0">
                <a:srgbClr val="000000">
                  <a:alpha val="34901"/>
                </a:srgbClr>
              </a:outerShdw>
            </a:effectLst>
          </p:spPr>
          <p:txBody>
            <a:bodyPr spcFirstLastPara="1" wrap="square" lIns="60933" tIns="60933" rIns="60933" bIns="60933" anchor="ctr" anchorCtr="0">
              <a:noAutofit/>
            </a:bodyPr>
            <a:lstStyle/>
            <a:p>
              <a:pPr>
                <a:buSzPts val="1400"/>
              </a:pPr>
              <a:endParaRPr sz="1867"/>
            </a:p>
          </p:txBody>
        </p:sp>
        <p:sp>
          <p:nvSpPr>
            <p:cNvPr id="1279" name="Google Shape;1279;p189"/>
            <p:cNvSpPr/>
            <p:nvPr/>
          </p:nvSpPr>
          <p:spPr>
            <a:xfrm rot="9000000">
              <a:off x="263" y="255442"/>
              <a:ext cx="868073" cy="233654"/>
            </a:xfrm>
            <a:prstGeom prst="rightArrow">
              <a:avLst>
                <a:gd name="adj1" fmla="val 33449"/>
                <a:gd name="adj2" fmla="val 150896"/>
              </a:avLst>
            </a:prstGeom>
            <a:solidFill>
              <a:srgbClr val="000000"/>
            </a:solidFill>
            <a:ln>
              <a:noFill/>
            </a:ln>
            <a:effectLst>
              <a:outerShdw blurRad="38100" dist="23000" dir="5400000" rotWithShape="0">
                <a:srgbClr val="000000">
                  <a:alpha val="34901"/>
                </a:srgbClr>
              </a:outerShdw>
            </a:effectLst>
          </p:spPr>
          <p:txBody>
            <a:bodyPr spcFirstLastPara="1" wrap="square" lIns="60933" tIns="60933" rIns="60933" bIns="60933" anchor="ctr" anchorCtr="0">
              <a:noAutofit/>
            </a:bodyPr>
            <a:lstStyle/>
            <a:p>
              <a:pPr>
                <a:buSzPts val="1400"/>
              </a:pPr>
              <a:endParaRPr sz="1867"/>
            </a:p>
          </p:txBody>
        </p:sp>
        <p:sp>
          <p:nvSpPr>
            <p:cNvPr id="1280" name="Google Shape;1280;p189"/>
            <p:cNvSpPr/>
            <p:nvPr/>
          </p:nvSpPr>
          <p:spPr>
            <a:xfrm>
              <a:off x="759061" y="-1"/>
              <a:ext cx="1460596" cy="1"/>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60933" tIns="60933" rIns="60933" bIns="60933" anchor="t" anchorCtr="0">
              <a:noAutofit/>
            </a:bodyPr>
            <a:lstStyle/>
            <a:p>
              <a:pPr algn="ctr">
                <a:buSzPts val="1400"/>
              </a:pPr>
              <a:r>
                <a:rPr lang="en" sz="1867" b="1"/>
                <a:t>Labeled data, ML models</a:t>
              </a:r>
              <a:endParaRPr sz="1867"/>
            </a:p>
          </p:txBody>
        </p:sp>
      </p:grpSp>
      <p:cxnSp>
        <p:nvCxnSpPr>
          <p:cNvPr id="1281" name="Google Shape;1281;p189"/>
          <p:cNvCxnSpPr/>
          <p:nvPr/>
        </p:nvCxnSpPr>
        <p:spPr>
          <a:xfrm rot="10800000" flipH="1">
            <a:off x="2748379" y="2736731"/>
            <a:ext cx="1957200" cy="1512400"/>
          </a:xfrm>
          <a:prstGeom prst="straightConnector1">
            <a:avLst/>
          </a:prstGeom>
          <a:noFill/>
          <a:ln w="38100" cap="flat" cmpd="sng">
            <a:solidFill>
              <a:srgbClr val="0433FF"/>
            </a:solidFill>
            <a:prstDash val="solid"/>
            <a:round/>
            <a:headEnd type="none" w="sm" len="sm"/>
            <a:tailEnd type="stealth" w="med" len="med"/>
          </a:ln>
        </p:spPr>
      </p:cxnSp>
      <p:sp>
        <p:nvSpPr>
          <p:cNvPr id="1282" name="Google Shape;1282;p189"/>
          <p:cNvSpPr/>
          <p:nvPr/>
        </p:nvSpPr>
        <p:spPr>
          <a:xfrm>
            <a:off x="8129623" y="4028785"/>
            <a:ext cx="2536776" cy="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60933" tIns="60933" rIns="60933" bIns="60933" anchor="t" anchorCtr="0">
            <a:noAutofit/>
          </a:bodyPr>
          <a:lstStyle/>
          <a:p>
            <a:pPr algn="ctr">
              <a:buClr>
                <a:srgbClr val="0433FF"/>
              </a:buClr>
              <a:buSzPts val="1400"/>
            </a:pPr>
            <a:endParaRPr sz="1867" dirty="0"/>
          </a:p>
        </p:txBody>
      </p:sp>
      <p:cxnSp>
        <p:nvCxnSpPr>
          <p:cNvPr id="1283" name="Google Shape;1283;p189"/>
          <p:cNvCxnSpPr/>
          <p:nvPr/>
        </p:nvCxnSpPr>
        <p:spPr>
          <a:xfrm rot="10800000">
            <a:off x="7486421" y="2736731"/>
            <a:ext cx="1957200" cy="1512400"/>
          </a:xfrm>
          <a:prstGeom prst="straightConnector1">
            <a:avLst/>
          </a:prstGeom>
          <a:noFill/>
          <a:ln w="38100" cap="flat" cmpd="sng">
            <a:solidFill>
              <a:srgbClr val="0433FF"/>
            </a:solidFill>
            <a:prstDash val="solid"/>
            <a:round/>
            <a:headEnd type="stealth" w="med" len="med"/>
            <a:tailEnd type="none" w="sm" len="sm"/>
          </a:ln>
        </p:spPr>
      </p:cxnSp>
      <p:cxnSp>
        <p:nvCxnSpPr>
          <p:cNvPr id="1284" name="Google Shape;1284;p189"/>
          <p:cNvCxnSpPr/>
          <p:nvPr/>
        </p:nvCxnSpPr>
        <p:spPr>
          <a:xfrm>
            <a:off x="4275487" y="5218116"/>
            <a:ext cx="3641200" cy="0"/>
          </a:xfrm>
          <a:prstGeom prst="straightConnector1">
            <a:avLst/>
          </a:prstGeom>
          <a:noFill/>
          <a:ln w="38100" cap="flat" cmpd="sng">
            <a:solidFill>
              <a:srgbClr val="0433FF"/>
            </a:solidFill>
            <a:prstDash val="solid"/>
            <a:round/>
            <a:headEnd type="stealth" w="med" len="med"/>
            <a:tailEnd type="none" w="sm" len="sm"/>
          </a:ln>
        </p:spPr>
      </p:cxnSp>
      <p:cxnSp>
        <p:nvCxnSpPr>
          <p:cNvPr id="1285" name="Google Shape;1285;p189"/>
          <p:cNvCxnSpPr/>
          <p:nvPr/>
        </p:nvCxnSpPr>
        <p:spPr>
          <a:xfrm>
            <a:off x="4275487" y="5477098"/>
            <a:ext cx="3641027" cy="1"/>
          </a:xfrm>
          <a:prstGeom prst="straightConnector1">
            <a:avLst/>
          </a:prstGeom>
          <a:noFill/>
          <a:ln w="38100" cap="flat" cmpd="sng">
            <a:solidFill>
              <a:srgbClr val="0433FF"/>
            </a:solidFill>
            <a:prstDash val="solid"/>
            <a:round/>
            <a:headEnd type="none" w="sm" len="sm"/>
            <a:tailEnd type="stealth" w="med" len="med"/>
          </a:ln>
        </p:spPr>
      </p:cxnSp>
      <p:grpSp>
        <p:nvGrpSpPr>
          <p:cNvPr id="1286" name="Google Shape;1286;p189"/>
          <p:cNvGrpSpPr/>
          <p:nvPr/>
        </p:nvGrpSpPr>
        <p:grpSpPr>
          <a:xfrm>
            <a:off x="351149" y="3100984"/>
            <a:ext cx="1516899" cy="925448"/>
            <a:chOff x="263" y="0"/>
            <a:chExt cx="1137673" cy="694085"/>
          </a:xfrm>
        </p:grpSpPr>
        <p:sp>
          <p:nvSpPr>
            <p:cNvPr id="1287" name="Google Shape;1287;p189"/>
            <p:cNvSpPr/>
            <p:nvPr/>
          </p:nvSpPr>
          <p:spPr>
            <a:xfrm rot="-9000000">
              <a:off x="263" y="460431"/>
              <a:ext cx="868073" cy="233654"/>
            </a:xfrm>
            <a:prstGeom prst="rightArrow">
              <a:avLst>
                <a:gd name="adj1" fmla="val 33449"/>
                <a:gd name="adj2" fmla="val 150896"/>
              </a:avLst>
            </a:prstGeom>
            <a:solidFill>
              <a:srgbClr val="000000"/>
            </a:solidFill>
            <a:ln>
              <a:noFill/>
            </a:ln>
            <a:effectLst>
              <a:outerShdw blurRad="38100" dist="23000" dir="5400000" rotWithShape="0">
                <a:srgbClr val="000000">
                  <a:alpha val="34901"/>
                </a:srgbClr>
              </a:outerShdw>
            </a:effectLst>
          </p:spPr>
          <p:txBody>
            <a:bodyPr spcFirstLastPara="1" wrap="square" lIns="60933" tIns="60933" rIns="60933" bIns="60933" anchor="ctr" anchorCtr="0">
              <a:noAutofit/>
            </a:bodyPr>
            <a:lstStyle/>
            <a:p>
              <a:pPr>
                <a:buSzPts val="1400"/>
              </a:pPr>
              <a:endParaRPr sz="1867"/>
            </a:p>
          </p:txBody>
        </p:sp>
        <p:sp>
          <p:nvSpPr>
            <p:cNvPr id="1288" name="Google Shape;1288;p189"/>
            <p:cNvSpPr txBox="1"/>
            <p:nvPr/>
          </p:nvSpPr>
          <p:spPr>
            <a:xfrm>
              <a:off x="133647" y="0"/>
              <a:ext cx="1004289" cy="523275"/>
            </a:xfrm>
            <a:prstGeom prst="rect">
              <a:avLst/>
            </a:prstGeom>
            <a:noFill/>
            <a:ln>
              <a:noFill/>
            </a:ln>
          </p:spPr>
          <p:txBody>
            <a:bodyPr spcFirstLastPara="1" wrap="square" lIns="60933" tIns="60933" rIns="60933" bIns="60933" anchor="t" anchorCtr="0">
              <a:spAutoFit/>
            </a:bodyPr>
            <a:lstStyle/>
            <a:p>
              <a:pPr algn="ctr">
                <a:buSzPts val="1400"/>
              </a:pPr>
              <a:r>
                <a:rPr lang="en" sz="1867" b="1"/>
                <a:t>Processed data</a:t>
              </a:r>
              <a:endParaRPr sz="1867"/>
            </a:p>
          </p:txBody>
        </p:sp>
      </p:grpSp>
      <p:cxnSp>
        <p:nvCxnSpPr>
          <p:cNvPr id="1289" name="Google Shape;1289;p189"/>
          <p:cNvCxnSpPr/>
          <p:nvPr/>
        </p:nvCxnSpPr>
        <p:spPr>
          <a:xfrm rot="10800000">
            <a:off x="7616660" y="2521817"/>
            <a:ext cx="1957200" cy="1512400"/>
          </a:xfrm>
          <a:prstGeom prst="straightConnector1">
            <a:avLst/>
          </a:prstGeom>
          <a:noFill/>
          <a:ln w="38100" cap="flat" cmpd="sng">
            <a:solidFill>
              <a:srgbClr val="0433FF"/>
            </a:solidFill>
            <a:prstDash val="solid"/>
            <a:round/>
            <a:headEnd type="none" w="sm" len="sm"/>
            <a:tailEnd type="stealth" w="med" len="med"/>
          </a:ln>
        </p:spPr>
      </p:cxnSp>
      <p:sp>
        <p:nvSpPr>
          <p:cNvPr id="1290" name="Google Shape;1290;p189"/>
          <p:cNvSpPr txBox="1"/>
          <p:nvPr/>
        </p:nvSpPr>
        <p:spPr>
          <a:xfrm>
            <a:off x="1524200" y="6137200"/>
            <a:ext cx="2540000" cy="533504"/>
          </a:xfrm>
          <a:prstGeom prst="rect">
            <a:avLst/>
          </a:prstGeom>
          <a:noFill/>
          <a:ln>
            <a:noFill/>
          </a:ln>
        </p:spPr>
        <p:txBody>
          <a:bodyPr spcFirstLastPara="1" wrap="square" lIns="121900" tIns="121900" rIns="121900" bIns="121900" anchor="t" anchorCtr="0">
            <a:spAutoFit/>
          </a:bodyPr>
          <a:lstStyle/>
          <a:p>
            <a:pPr algn="ctr"/>
            <a:r>
              <a:rPr lang="en" sz="1867" b="1">
                <a:solidFill>
                  <a:srgbClr val="0433FF"/>
                </a:solidFill>
              </a:rPr>
              <a:t>FathomNet Portal</a:t>
            </a:r>
            <a:endParaRPr sz="1867" b="1">
              <a:solidFill>
                <a:srgbClr val="0433FF"/>
              </a:solidFill>
            </a:endParaRPr>
          </a:p>
        </p:txBody>
      </p:sp>
      <p:sp>
        <p:nvSpPr>
          <p:cNvPr id="1291" name="Google Shape;1291;p189"/>
          <p:cNvSpPr txBox="1"/>
          <p:nvPr/>
        </p:nvSpPr>
        <p:spPr>
          <a:xfrm>
            <a:off x="4772121" y="1409464"/>
            <a:ext cx="2671600" cy="533504"/>
          </a:xfrm>
          <a:prstGeom prst="rect">
            <a:avLst/>
          </a:prstGeom>
          <a:noFill/>
          <a:ln>
            <a:noFill/>
          </a:ln>
        </p:spPr>
        <p:txBody>
          <a:bodyPr spcFirstLastPara="1" wrap="square" lIns="121900" tIns="121900" rIns="121900" bIns="121900" anchor="t" anchorCtr="0">
            <a:spAutoFit/>
          </a:bodyPr>
          <a:lstStyle/>
          <a:p>
            <a:pPr algn="ctr"/>
            <a:r>
              <a:rPr lang="en" sz="1867" b="1" dirty="0">
                <a:solidFill>
                  <a:srgbClr val="0433FF"/>
                </a:solidFill>
              </a:rPr>
              <a:t>FathomNet Database</a:t>
            </a:r>
            <a:endParaRPr sz="1867" b="1" dirty="0">
              <a:solidFill>
                <a:srgbClr val="0433FF"/>
              </a:solidFill>
            </a:endParaRPr>
          </a:p>
        </p:txBody>
      </p:sp>
      <p:sp>
        <p:nvSpPr>
          <p:cNvPr id="1292" name="Google Shape;1292;p189"/>
          <p:cNvSpPr txBox="1"/>
          <p:nvPr/>
        </p:nvSpPr>
        <p:spPr>
          <a:xfrm rot="-2293404">
            <a:off x="1859827" y="2919756"/>
            <a:ext cx="3034607" cy="492402"/>
          </a:xfrm>
          <a:prstGeom prst="rect">
            <a:avLst/>
          </a:prstGeom>
          <a:noFill/>
          <a:ln>
            <a:noFill/>
          </a:ln>
        </p:spPr>
        <p:txBody>
          <a:bodyPr spcFirstLastPara="1" wrap="square" lIns="121900" tIns="121900" rIns="121900" bIns="121900" anchor="t" anchorCtr="0">
            <a:spAutoFit/>
          </a:bodyPr>
          <a:lstStyle/>
          <a:p>
            <a:pPr algn="ctr"/>
            <a:r>
              <a:rPr lang="en" sz="1600" b="1">
                <a:solidFill>
                  <a:srgbClr val="0433FF"/>
                </a:solidFill>
              </a:rPr>
              <a:t>labeled data / ML models</a:t>
            </a:r>
            <a:endParaRPr sz="1600" b="1">
              <a:solidFill>
                <a:srgbClr val="0433FF"/>
              </a:solidFill>
            </a:endParaRPr>
          </a:p>
        </p:txBody>
      </p:sp>
      <p:sp>
        <p:nvSpPr>
          <p:cNvPr id="1293" name="Google Shape;1293;p189"/>
          <p:cNvSpPr txBox="1"/>
          <p:nvPr/>
        </p:nvSpPr>
        <p:spPr>
          <a:xfrm rot="2253977">
            <a:off x="6863363" y="3381992"/>
            <a:ext cx="3034384" cy="492402"/>
          </a:xfrm>
          <a:prstGeom prst="rect">
            <a:avLst/>
          </a:prstGeom>
          <a:noFill/>
          <a:ln>
            <a:noFill/>
          </a:ln>
        </p:spPr>
        <p:txBody>
          <a:bodyPr spcFirstLastPara="1" wrap="square" lIns="121900" tIns="121900" rIns="121900" bIns="121900" anchor="t" anchorCtr="0">
            <a:spAutoFit/>
          </a:bodyPr>
          <a:lstStyle/>
          <a:p>
            <a:pPr algn="ctr"/>
            <a:r>
              <a:rPr lang="en" sz="1600" b="1">
                <a:solidFill>
                  <a:srgbClr val="0433FF"/>
                </a:solidFill>
              </a:rPr>
              <a:t>labeled data</a:t>
            </a:r>
            <a:endParaRPr sz="1600" b="1">
              <a:solidFill>
                <a:srgbClr val="0433FF"/>
              </a:solidFill>
            </a:endParaRPr>
          </a:p>
        </p:txBody>
      </p:sp>
      <p:sp>
        <p:nvSpPr>
          <p:cNvPr id="1294" name="Google Shape;1294;p189"/>
          <p:cNvSpPr txBox="1"/>
          <p:nvPr/>
        </p:nvSpPr>
        <p:spPr>
          <a:xfrm rot="2253977">
            <a:off x="7228599" y="2918487"/>
            <a:ext cx="3034384" cy="492402"/>
          </a:xfrm>
          <a:prstGeom prst="rect">
            <a:avLst/>
          </a:prstGeom>
          <a:noFill/>
          <a:ln>
            <a:noFill/>
          </a:ln>
        </p:spPr>
        <p:txBody>
          <a:bodyPr spcFirstLastPara="1" wrap="square" lIns="121900" tIns="121900" rIns="121900" bIns="121900" anchor="t" anchorCtr="0">
            <a:spAutoFit/>
          </a:bodyPr>
          <a:lstStyle/>
          <a:p>
            <a:pPr algn="ctr"/>
            <a:r>
              <a:rPr lang="en" sz="1600" b="1">
                <a:solidFill>
                  <a:srgbClr val="0433FF"/>
                </a:solidFill>
              </a:rPr>
              <a:t>new labeled data</a:t>
            </a:r>
            <a:endParaRPr sz="1600" b="1">
              <a:solidFill>
                <a:srgbClr val="0433FF"/>
              </a:solidFill>
            </a:endParaRPr>
          </a:p>
        </p:txBody>
      </p:sp>
      <p:sp>
        <p:nvSpPr>
          <p:cNvPr id="1295" name="Google Shape;1295;p189"/>
          <p:cNvSpPr txBox="1"/>
          <p:nvPr/>
        </p:nvSpPr>
        <p:spPr>
          <a:xfrm>
            <a:off x="5031000" y="4808237"/>
            <a:ext cx="2130000" cy="492402"/>
          </a:xfrm>
          <a:prstGeom prst="rect">
            <a:avLst/>
          </a:prstGeom>
          <a:noFill/>
          <a:ln>
            <a:noFill/>
          </a:ln>
        </p:spPr>
        <p:txBody>
          <a:bodyPr spcFirstLastPara="1" wrap="square" lIns="121900" tIns="121900" rIns="121900" bIns="121900" anchor="t" anchorCtr="0">
            <a:spAutoFit/>
          </a:bodyPr>
          <a:lstStyle/>
          <a:p>
            <a:pPr algn="ctr"/>
            <a:r>
              <a:rPr lang="en" sz="1600" b="1">
                <a:solidFill>
                  <a:srgbClr val="0433FF"/>
                </a:solidFill>
              </a:rPr>
              <a:t>new labeled data</a:t>
            </a:r>
            <a:endParaRPr sz="1600" b="1">
              <a:solidFill>
                <a:srgbClr val="0433FF"/>
              </a:solidFill>
            </a:endParaRPr>
          </a:p>
        </p:txBody>
      </p:sp>
      <p:sp>
        <p:nvSpPr>
          <p:cNvPr id="1296" name="Google Shape;1296;p189"/>
          <p:cNvSpPr txBox="1"/>
          <p:nvPr/>
        </p:nvSpPr>
        <p:spPr>
          <a:xfrm>
            <a:off x="8333000" y="6137190"/>
            <a:ext cx="2130000" cy="533504"/>
          </a:xfrm>
          <a:prstGeom prst="rect">
            <a:avLst/>
          </a:prstGeom>
          <a:noFill/>
          <a:ln>
            <a:noFill/>
          </a:ln>
        </p:spPr>
        <p:txBody>
          <a:bodyPr spcFirstLastPara="1" wrap="square" lIns="121900" tIns="121900" rIns="121900" bIns="121900" anchor="t" anchorCtr="0">
            <a:spAutoFit/>
          </a:bodyPr>
          <a:lstStyle/>
          <a:p>
            <a:pPr algn="ctr"/>
            <a:r>
              <a:rPr lang="en" sz="1867" b="1">
                <a:solidFill>
                  <a:srgbClr val="0433FF"/>
                </a:solidFill>
              </a:rPr>
              <a:t>FathomVerse</a:t>
            </a:r>
            <a:endParaRPr sz="1867" b="1">
              <a:solidFill>
                <a:srgbClr val="0433FF"/>
              </a:solidFill>
            </a:endParaRPr>
          </a:p>
        </p:txBody>
      </p:sp>
      <p:sp>
        <p:nvSpPr>
          <p:cNvPr id="1297" name="Google Shape;1297;p189"/>
          <p:cNvSpPr txBox="1"/>
          <p:nvPr/>
        </p:nvSpPr>
        <p:spPr>
          <a:xfrm>
            <a:off x="5061661" y="5401745"/>
            <a:ext cx="2130000" cy="492402"/>
          </a:xfrm>
          <a:prstGeom prst="rect">
            <a:avLst/>
          </a:prstGeom>
          <a:noFill/>
          <a:ln>
            <a:noFill/>
          </a:ln>
        </p:spPr>
        <p:txBody>
          <a:bodyPr spcFirstLastPara="1" wrap="square" lIns="121900" tIns="121900" rIns="121900" bIns="121900" anchor="t" anchorCtr="0">
            <a:spAutoFit/>
          </a:bodyPr>
          <a:lstStyle/>
          <a:p>
            <a:pPr algn="ctr"/>
            <a:r>
              <a:rPr lang="en" sz="1600" b="1">
                <a:solidFill>
                  <a:srgbClr val="0433FF"/>
                </a:solidFill>
              </a:rPr>
              <a:t>unlabeled data</a:t>
            </a:r>
            <a:endParaRPr sz="1600" b="1">
              <a:solidFill>
                <a:srgbClr val="0433FF"/>
              </a:solidFill>
            </a:endParaRPr>
          </a:p>
        </p:txBody>
      </p:sp>
      <p:sp>
        <p:nvSpPr>
          <p:cNvPr id="1298" name="Google Shape;1298;p189"/>
          <p:cNvSpPr txBox="1"/>
          <p:nvPr/>
        </p:nvSpPr>
        <p:spPr>
          <a:xfrm rot="-2293571">
            <a:off x="2896498" y="3323070"/>
            <a:ext cx="2071860" cy="738623"/>
          </a:xfrm>
          <a:prstGeom prst="rect">
            <a:avLst/>
          </a:prstGeom>
          <a:noFill/>
          <a:ln>
            <a:noFill/>
          </a:ln>
        </p:spPr>
        <p:txBody>
          <a:bodyPr spcFirstLastPara="1" wrap="square" lIns="121900" tIns="121900" rIns="121900" bIns="121900" anchor="t" anchorCtr="0">
            <a:spAutoFit/>
          </a:bodyPr>
          <a:lstStyle/>
          <a:p>
            <a:pPr algn="ctr"/>
            <a:r>
              <a:rPr lang="en" sz="1600" b="1">
                <a:solidFill>
                  <a:srgbClr val="0433FF"/>
                </a:solidFill>
              </a:rPr>
              <a:t>new labeled data / ML models</a:t>
            </a:r>
            <a:endParaRPr sz="1600" b="1">
              <a:solidFill>
                <a:srgbClr val="0433FF"/>
              </a:solidFill>
            </a:endParaRPr>
          </a:p>
        </p:txBody>
      </p:sp>
      <p:pic>
        <p:nvPicPr>
          <p:cNvPr id="1299" name="Google Shape;1299;p189"/>
          <p:cNvPicPr preferRelativeResize="0"/>
          <p:nvPr/>
        </p:nvPicPr>
        <p:blipFill rotWithShape="1">
          <a:blip r:embed="rId6">
            <a:alphaModFix/>
          </a:blip>
          <a:srcRect l="16315" t="13802" r="16321" b="18803"/>
          <a:stretch/>
        </p:blipFill>
        <p:spPr>
          <a:xfrm>
            <a:off x="8128201" y="4460226"/>
            <a:ext cx="2539999" cy="1693332"/>
          </a:xfrm>
          <a:prstGeom prst="rect">
            <a:avLst/>
          </a:prstGeom>
          <a:noFill/>
          <a:ln w="50800" cap="flat" cmpd="sng">
            <a:solidFill>
              <a:srgbClr val="0433FF"/>
            </a:solidFill>
            <a:prstDash val="solid"/>
            <a:round/>
            <a:headEnd type="none" w="sm" len="sm"/>
            <a:tailEnd type="none" w="sm" len="sm"/>
          </a:ln>
        </p:spPr>
      </p:pic>
      <p:sp>
        <p:nvSpPr>
          <p:cNvPr id="1300" name="Google Shape;1300;p189"/>
          <p:cNvSpPr txBox="1"/>
          <p:nvPr/>
        </p:nvSpPr>
        <p:spPr>
          <a:xfrm>
            <a:off x="758721" y="258304"/>
            <a:ext cx="5349200" cy="846800"/>
          </a:xfrm>
          <a:prstGeom prst="rect">
            <a:avLst/>
          </a:prstGeom>
          <a:noFill/>
          <a:ln>
            <a:noFill/>
          </a:ln>
        </p:spPr>
        <p:txBody>
          <a:bodyPr spcFirstLastPara="1" wrap="square" lIns="67733" tIns="67733" rIns="67733" bIns="67733" anchor="ctr" anchorCtr="0">
            <a:normAutofit/>
          </a:bodyPr>
          <a:lstStyle/>
          <a:p>
            <a:pPr>
              <a:lnSpc>
                <a:spcPct val="120000"/>
              </a:lnSpc>
              <a:buSzPts val="2400"/>
            </a:pPr>
            <a:r>
              <a:rPr lang="en" sz="3200" b="1">
                <a:latin typeface="Helvetica Neue"/>
                <a:ea typeface="Helvetica Neue"/>
                <a:cs typeface="Helvetica Neue"/>
                <a:sym typeface="Helvetica Neue"/>
              </a:rPr>
              <a:t>        Integrated Pipeline</a:t>
            </a:r>
            <a:endParaRPr sz="1867" b="1"/>
          </a:p>
        </p:txBody>
      </p:sp>
      <p:pic>
        <p:nvPicPr>
          <p:cNvPr id="1301" name="Google Shape;1301;p189"/>
          <p:cNvPicPr preferRelativeResize="0"/>
          <p:nvPr/>
        </p:nvPicPr>
        <p:blipFill>
          <a:blip r:embed="rId7">
            <a:alphaModFix/>
          </a:blip>
          <a:stretch>
            <a:fillRect/>
          </a:stretch>
        </p:blipFill>
        <p:spPr>
          <a:xfrm>
            <a:off x="189034" y="200534"/>
            <a:ext cx="1410967" cy="1248700"/>
          </a:xfrm>
          <a:prstGeom prst="rect">
            <a:avLst/>
          </a:prstGeom>
          <a:noFill/>
          <a:ln>
            <a:noFill/>
          </a:ln>
        </p:spPr>
      </p:pic>
      <p:pic>
        <p:nvPicPr>
          <p:cNvPr id="39" name="Picture 38">
            <a:extLst>
              <a:ext uri="{FF2B5EF4-FFF2-40B4-BE49-F238E27FC236}">
                <a16:creationId xmlns:a16="http://schemas.microsoft.com/office/drawing/2014/main" id="{FEC5D178-1C6F-4EA4-8D66-D395AFF6AA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33239" y="705048"/>
            <a:ext cx="876315" cy="438158"/>
          </a:xfrm>
          <a:prstGeom prst="rect">
            <a:avLst/>
          </a:prstGeom>
        </p:spPr>
      </p:pic>
      <p:pic>
        <p:nvPicPr>
          <p:cNvPr id="40" name="Picture 39">
            <a:extLst>
              <a:ext uri="{FF2B5EF4-FFF2-40B4-BE49-F238E27FC236}">
                <a16:creationId xmlns:a16="http://schemas.microsoft.com/office/drawing/2014/main" id="{EDCF47D5-B39F-48D4-963B-C8B2341E9F9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213665" y="1334625"/>
            <a:ext cx="934833" cy="348466"/>
          </a:xfrm>
          <a:prstGeom prst="rect">
            <a:avLst/>
          </a:prstGeom>
        </p:spPr>
      </p:pic>
      <p:pic>
        <p:nvPicPr>
          <p:cNvPr id="41" name="Picture 40">
            <a:extLst>
              <a:ext uri="{FF2B5EF4-FFF2-40B4-BE49-F238E27FC236}">
                <a16:creationId xmlns:a16="http://schemas.microsoft.com/office/drawing/2014/main" id="{6132BF88-2181-45A8-8BAE-9AB1F70D423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32428" y="1806737"/>
            <a:ext cx="697305" cy="697305"/>
          </a:xfrm>
          <a:prstGeom prst="rect">
            <a:avLst/>
          </a:prstGeom>
        </p:spPr>
      </p:pic>
      <p:pic>
        <p:nvPicPr>
          <p:cNvPr id="42" name="Picture 41">
            <a:extLst>
              <a:ext uri="{FF2B5EF4-FFF2-40B4-BE49-F238E27FC236}">
                <a16:creationId xmlns:a16="http://schemas.microsoft.com/office/drawing/2014/main" id="{2CA4B4EB-D661-48A9-A5B2-E7AFC364135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233239" y="116089"/>
            <a:ext cx="815038" cy="475001"/>
          </a:xfrm>
          <a:prstGeom prst="rect">
            <a:avLst/>
          </a:prstGeom>
        </p:spPr>
      </p:pic>
      <p:pic>
        <p:nvPicPr>
          <p:cNvPr id="43" name="Google Shape;99;p2" descr="A logo with a spiral in the center&#10;&#10;Description automatically generated">
            <a:extLst>
              <a:ext uri="{FF2B5EF4-FFF2-40B4-BE49-F238E27FC236}">
                <a16:creationId xmlns:a16="http://schemas.microsoft.com/office/drawing/2014/main" id="{8AAFD044-FDDF-4C53-9634-4D5984DF7D72}"/>
              </a:ext>
            </a:extLst>
          </p:cNvPr>
          <p:cNvPicPr preferRelativeResize="0">
            <a:picLocks noChangeAspect="1"/>
          </p:cNvPicPr>
          <p:nvPr/>
        </p:nvPicPr>
        <p:blipFill rotWithShape="1">
          <a:blip r:embed="rId12">
            <a:alphaModFix/>
            <a:extLst>
              <a:ext uri="{28A0092B-C50C-407E-A947-70E740481C1C}">
                <a14:useLocalDpi xmlns:a14="http://schemas.microsoft.com/office/drawing/2010/main" val="0"/>
              </a:ext>
            </a:extLst>
          </a:blip>
          <a:srcRect/>
          <a:stretch/>
        </p:blipFill>
        <p:spPr>
          <a:xfrm>
            <a:off x="11141845" y="3003773"/>
            <a:ext cx="1078469" cy="770878"/>
          </a:xfrm>
          <a:prstGeom prst="rect">
            <a:avLst/>
          </a:prstGeom>
          <a:noFill/>
          <a:ln>
            <a:noFill/>
          </a:ln>
        </p:spPr>
      </p:pic>
      <p:pic>
        <p:nvPicPr>
          <p:cNvPr id="44" name="Picture 43">
            <a:extLst>
              <a:ext uri="{FF2B5EF4-FFF2-40B4-BE49-F238E27FC236}">
                <a16:creationId xmlns:a16="http://schemas.microsoft.com/office/drawing/2014/main" id="{63D8041A-2E5D-42E6-944D-C3155C6A538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263625" y="2548918"/>
            <a:ext cx="807385" cy="424684"/>
          </a:xfrm>
          <a:prstGeom prst="rect">
            <a:avLst/>
          </a:prstGeom>
        </p:spPr>
      </p:pic>
      <p:pic>
        <p:nvPicPr>
          <p:cNvPr id="45" name="Picture 44">
            <a:extLst>
              <a:ext uri="{FF2B5EF4-FFF2-40B4-BE49-F238E27FC236}">
                <a16:creationId xmlns:a16="http://schemas.microsoft.com/office/drawing/2014/main" id="{58DEA0D4-0F74-4387-8680-987717E0BB56}"/>
              </a:ext>
            </a:extLst>
          </p:cNvPr>
          <p:cNvPicPr>
            <a:picLocks noChangeAspect="1"/>
          </p:cNvPicPr>
          <p:nvPr/>
        </p:nvPicPr>
        <p:blipFill>
          <a:blip r:embed="rId14"/>
          <a:stretch>
            <a:fillRect/>
          </a:stretch>
        </p:blipFill>
        <p:spPr>
          <a:xfrm>
            <a:off x="6573923" y="3210592"/>
            <a:ext cx="914400" cy="914400"/>
          </a:xfrm>
          <a:prstGeom prst="rect">
            <a:avLst/>
          </a:prstGeom>
          <a:ln>
            <a:solidFill>
              <a:schemeClr val="tx1"/>
            </a:solidFill>
          </a:ln>
        </p:spPr>
      </p:pic>
      <p:pic>
        <p:nvPicPr>
          <p:cNvPr id="46" name="Picture 45">
            <a:extLst>
              <a:ext uri="{FF2B5EF4-FFF2-40B4-BE49-F238E27FC236}">
                <a16:creationId xmlns:a16="http://schemas.microsoft.com/office/drawing/2014/main" id="{EF6D15A1-5295-4453-83A8-47BC265EFE83}"/>
              </a:ext>
            </a:extLst>
          </p:cNvPr>
          <p:cNvPicPr>
            <a:picLocks noChangeAspect="1"/>
          </p:cNvPicPr>
          <p:nvPr/>
        </p:nvPicPr>
        <p:blipFill>
          <a:blip r:embed="rId15"/>
          <a:stretch>
            <a:fillRect/>
          </a:stretch>
        </p:blipFill>
        <p:spPr>
          <a:xfrm>
            <a:off x="10262184" y="5535754"/>
            <a:ext cx="914400" cy="914400"/>
          </a:xfrm>
          <a:prstGeom prst="rect">
            <a:avLst/>
          </a:prstGeom>
          <a:ln>
            <a:solidFill>
              <a:schemeClr val="tx1"/>
            </a:solidFill>
          </a:ln>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FDA09650-BCFD-475E-A7F5-5F8DED72E7EE}"/>
              </a:ext>
            </a:extLst>
          </p:cNvPr>
          <p:cNvSpPr/>
          <p:nvPr/>
        </p:nvSpPr>
        <p:spPr>
          <a:xfrm>
            <a:off x="337632" y="3849764"/>
            <a:ext cx="3433482" cy="2833425"/>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p>
        </p:txBody>
      </p:sp>
      <p:grpSp>
        <p:nvGrpSpPr>
          <p:cNvPr id="13" name="Group 12"/>
          <p:cNvGrpSpPr/>
          <p:nvPr/>
        </p:nvGrpSpPr>
        <p:grpSpPr>
          <a:xfrm>
            <a:off x="-1" y="0"/>
            <a:ext cx="12192001" cy="6858000"/>
            <a:chOff x="-1" y="0"/>
            <a:chExt cx="12192001" cy="6858000"/>
          </a:xfrm>
        </p:grpSpPr>
        <p:sp>
          <p:nvSpPr>
            <p:cNvPr id="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a:solidFill>
                    <a:srgbClr val="005C90"/>
                  </a:solidFill>
                  <a:latin typeface="Arial Narrow" panose="020B0606020202030204" pitchFamily="34" charset="0"/>
                  <a:ea typeface="Arial Narrow"/>
                  <a:cs typeface="Calibri" panose="020F0502020204030204" pitchFamily="34" charset="0"/>
                  <a:sym typeface="Arial Narrow"/>
                </a:rPr>
                <a:t>	Integrated Observing – Global to Regional</a:t>
              </a:r>
            </a:p>
          </p:txBody>
        </p:sp>
        <p:pic>
          <p:nvPicPr>
            <p:cNvPr id="5" name="Google Shape;101;p2"/>
            <p:cNvPicPr preferRelativeResize="0">
              <a:picLocks noChangeAspect="1"/>
            </p:cNvPicPr>
            <p:nvPr/>
          </p:nvPicPr>
          <p:blipFill rotWithShape="1">
            <a:blip r:embed="rId2"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33531"/>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54753" y="-3370"/>
            <a:ext cx="45719" cy="6861369"/>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949" y="1530036"/>
            <a:ext cx="7739051" cy="5325953"/>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7687" y="835225"/>
            <a:ext cx="5318309" cy="2467695"/>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70573" y="1059606"/>
            <a:ext cx="2666675" cy="1163641"/>
          </a:xfrm>
          <a:prstGeom prst="rect">
            <a:avLst/>
          </a:prstGeom>
          <a:ln>
            <a:solidFill>
              <a:schemeClr val="tx1"/>
            </a:solidFill>
          </a:ln>
        </p:spPr>
      </p:pic>
      <p:cxnSp>
        <p:nvCxnSpPr>
          <p:cNvPr id="23" name="Straight Arrow Connector 22"/>
          <p:cNvCxnSpPr>
            <a:cxnSpLocks/>
          </p:cNvCxnSpPr>
          <p:nvPr/>
        </p:nvCxnSpPr>
        <p:spPr>
          <a:xfrm>
            <a:off x="6706931" y="1439501"/>
            <a:ext cx="971685" cy="717545"/>
          </a:xfrm>
          <a:prstGeom prst="straightConnector1">
            <a:avLst/>
          </a:prstGeom>
          <a:ln w="762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6706932" y="3917836"/>
            <a:ext cx="2501893" cy="1147222"/>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D10406A-B03A-460D-935C-6E05660C54DC}"/>
              </a:ext>
            </a:extLst>
          </p:cNvPr>
          <p:cNvPicPr>
            <a:picLocks noChangeAspect="1"/>
          </p:cNvPicPr>
          <p:nvPr/>
        </p:nvPicPr>
        <p:blipFill>
          <a:blip r:embed="rId6"/>
          <a:stretch>
            <a:fillRect/>
          </a:stretch>
        </p:blipFill>
        <p:spPr>
          <a:xfrm>
            <a:off x="565088" y="4094350"/>
            <a:ext cx="1383451" cy="1551534"/>
          </a:xfrm>
          <a:prstGeom prst="rect">
            <a:avLst/>
          </a:prstGeom>
        </p:spPr>
      </p:pic>
      <p:pic>
        <p:nvPicPr>
          <p:cNvPr id="17" name="Picture 16">
            <a:extLst>
              <a:ext uri="{FF2B5EF4-FFF2-40B4-BE49-F238E27FC236}">
                <a16:creationId xmlns:a16="http://schemas.microsoft.com/office/drawing/2014/main" id="{7F3B4EA7-57A6-4428-8664-38FA4980D571}"/>
              </a:ext>
            </a:extLst>
          </p:cNvPr>
          <p:cNvPicPr>
            <a:picLocks noChangeAspect="1"/>
          </p:cNvPicPr>
          <p:nvPr/>
        </p:nvPicPr>
        <p:blipFill>
          <a:blip r:embed="rId7"/>
          <a:stretch>
            <a:fillRect/>
          </a:stretch>
        </p:blipFill>
        <p:spPr>
          <a:xfrm>
            <a:off x="569146" y="5840338"/>
            <a:ext cx="2701021" cy="620574"/>
          </a:xfrm>
          <a:prstGeom prst="rect">
            <a:avLst/>
          </a:prstGeom>
        </p:spPr>
      </p:pic>
      <p:pic>
        <p:nvPicPr>
          <p:cNvPr id="20" name="Picture 19">
            <a:extLst>
              <a:ext uri="{FF2B5EF4-FFF2-40B4-BE49-F238E27FC236}">
                <a16:creationId xmlns:a16="http://schemas.microsoft.com/office/drawing/2014/main" id="{57ACE1F9-AECB-42DA-82EF-53278E5B725E}"/>
              </a:ext>
            </a:extLst>
          </p:cNvPr>
          <p:cNvPicPr>
            <a:picLocks noChangeAspect="1"/>
          </p:cNvPicPr>
          <p:nvPr/>
        </p:nvPicPr>
        <p:blipFill>
          <a:blip r:embed="rId8"/>
          <a:stretch>
            <a:fillRect/>
          </a:stretch>
        </p:blipFill>
        <p:spPr>
          <a:xfrm>
            <a:off x="2041567" y="4085578"/>
            <a:ext cx="1100932" cy="1569076"/>
          </a:xfrm>
          <a:prstGeom prst="rect">
            <a:avLst/>
          </a:prstGeom>
        </p:spPr>
      </p:pic>
      <p:pic>
        <p:nvPicPr>
          <p:cNvPr id="22" name="Picture 21">
            <a:extLst>
              <a:ext uri="{FF2B5EF4-FFF2-40B4-BE49-F238E27FC236}">
                <a16:creationId xmlns:a16="http://schemas.microsoft.com/office/drawing/2014/main" id="{095B6E5B-321B-4FCB-A04F-CFBE02F7EF8E}"/>
              </a:ext>
            </a:extLst>
          </p:cNvPr>
          <p:cNvPicPr>
            <a:picLocks noChangeAspect="1"/>
          </p:cNvPicPr>
          <p:nvPr/>
        </p:nvPicPr>
        <p:blipFill>
          <a:blip r:embed="rId9"/>
          <a:stretch>
            <a:fillRect/>
          </a:stretch>
        </p:blipFill>
        <p:spPr>
          <a:xfrm>
            <a:off x="462854" y="1022790"/>
            <a:ext cx="1784602" cy="1263210"/>
          </a:xfrm>
          <a:prstGeom prst="rect">
            <a:avLst/>
          </a:prstGeom>
          <a:solidFill>
            <a:schemeClr val="bg1"/>
          </a:solidFill>
          <a:ln>
            <a:solidFill>
              <a:schemeClr val="tx1"/>
            </a:solidFill>
          </a:ln>
        </p:spPr>
      </p:pic>
      <p:sp>
        <p:nvSpPr>
          <p:cNvPr id="25" name="TextBox 24">
            <a:extLst>
              <a:ext uri="{FF2B5EF4-FFF2-40B4-BE49-F238E27FC236}">
                <a16:creationId xmlns:a16="http://schemas.microsoft.com/office/drawing/2014/main" id="{864BD7E2-A25E-4B11-BBE3-F925C37D7CDB}"/>
              </a:ext>
            </a:extLst>
          </p:cNvPr>
          <p:cNvSpPr txBox="1"/>
          <p:nvPr/>
        </p:nvSpPr>
        <p:spPr>
          <a:xfrm>
            <a:off x="514640" y="3388569"/>
            <a:ext cx="3682418" cy="297454"/>
          </a:xfrm>
          <a:prstGeom prst="rect">
            <a:avLst/>
          </a:prstGeom>
          <a:noFill/>
        </p:spPr>
        <p:txBody>
          <a:bodyPr wrap="none" rtlCol="0">
            <a:spAutoFit/>
          </a:bodyPr>
          <a:lstStyle/>
          <a:p>
            <a:r>
              <a:rPr lang="en-US" sz="1333" b="1" u="sng" dirty="0">
                <a:solidFill>
                  <a:srgbClr val="336699"/>
                </a:solidFill>
              </a:rPr>
              <a:t>West Coast Regional Associations of IOOS</a:t>
            </a:r>
          </a:p>
        </p:txBody>
      </p:sp>
      <p:pic>
        <p:nvPicPr>
          <p:cNvPr id="26" name="Picture 25">
            <a:extLst>
              <a:ext uri="{FF2B5EF4-FFF2-40B4-BE49-F238E27FC236}">
                <a16:creationId xmlns:a16="http://schemas.microsoft.com/office/drawing/2014/main" id="{FCE84193-C95E-4EFD-BD57-A6169E63EB61}"/>
              </a:ext>
            </a:extLst>
          </p:cNvPr>
          <p:cNvPicPr>
            <a:picLocks noChangeAspect="1"/>
          </p:cNvPicPr>
          <p:nvPr/>
        </p:nvPicPr>
        <p:blipFill>
          <a:blip r:embed="rId10"/>
          <a:stretch>
            <a:fillRect/>
          </a:stretch>
        </p:blipFill>
        <p:spPr>
          <a:xfrm>
            <a:off x="3223266" y="3697475"/>
            <a:ext cx="1748307" cy="1748307"/>
          </a:xfrm>
          <a:prstGeom prst="rect">
            <a:avLst/>
          </a:prstGeom>
        </p:spPr>
      </p:pic>
    </p:spTree>
    <p:extLst>
      <p:ext uri="{BB962C8B-B14F-4D97-AF65-F5344CB8AC3E}">
        <p14:creationId xmlns:p14="http://schemas.microsoft.com/office/powerpoint/2010/main" val="853356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 y="-3370"/>
            <a:ext cx="12192001" cy="6858000"/>
            <a:chOff x="-1" y="0"/>
            <a:chExt cx="12192001" cy="6858000"/>
          </a:xfrm>
        </p:grpSpPr>
        <p:sp>
          <p:nvSpPr>
            <p:cNvPr id="4" name="Shape 195"/>
            <p:cNvSpPr txBox="1">
              <a:spLocks/>
            </p:cNvSpPr>
            <p:nvPr/>
          </p:nvSpPr>
          <p:spPr>
            <a:xfrm>
              <a:off x="4670118" y="2011"/>
              <a:ext cx="7521881"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200" dirty="0">
                  <a:solidFill>
                    <a:srgbClr val="005C90"/>
                  </a:solidFill>
                  <a:latin typeface="Arial Narrow" panose="020B0606020202030204" pitchFamily="34" charset="0"/>
                  <a:ea typeface="Arial Narrow"/>
                  <a:cs typeface="Calibri" panose="020F0502020204030204" pitchFamily="34" charset="0"/>
                  <a:sym typeface="Arial Narrow"/>
                </a:rPr>
                <a:t> </a:t>
              </a:r>
              <a:r>
                <a:rPr lang="en-US" sz="3200" dirty="0" err="1">
                  <a:solidFill>
                    <a:srgbClr val="005C90"/>
                  </a:solidFill>
                  <a:latin typeface="Arial Narrow" panose="020B0606020202030204" pitchFamily="34" charset="0"/>
                  <a:sym typeface="Arial"/>
                </a:rPr>
                <a:t>Documentatio</a:t>
              </a:r>
              <a:r>
                <a:rPr lang="en-US" sz="3200" dirty="0" err="1">
                  <a:solidFill>
                    <a:srgbClr val="005C90"/>
                  </a:solidFill>
                  <a:latin typeface="Arial Narrow" panose="020B0606020202030204" pitchFamily="34" charset="0"/>
                </a:rPr>
                <a:t>n</a:t>
              </a:r>
              <a:r>
                <a:rPr lang="en-US" sz="3200" dirty="0" err="1">
                  <a:solidFill>
                    <a:srgbClr val="005C90"/>
                  </a:solidFill>
                  <a:latin typeface="Calibri" panose="020F0502020204030204" pitchFamily="34" charset="0"/>
                  <a:cs typeface="Calibri" panose="020F0502020204030204" pitchFamily="34" charset="0"/>
                </a:rPr>
                <a:t>→</a:t>
              </a:r>
              <a:r>
                <a:rPr lang="en-US" sz="3200" dirty="0" err="1">
                  <a:solidFill>
                    <a:srgbClr val="005C90"/>
                  </a:solidFill>
                  <a:latin typeface="Arial Narrow" panose="020B0606020202030204" pitchFamily="34" charset="0"/>
                </a:rPr>
                <a:t>Understanding</a:t>
              </a:r>
              <a:r>
                <a:rPr lang="en-US" sz="3200" dirty="0" err="1">
                  <a:solidFill>
                    <a:srgbClr val="005C90"/>
                  </a:solidFill>
                  <a:latin typeface="Calibri" panose="020F0502020204030204" pitchFamily="34" charset="0"/>
                  <a:cs typeface="Calibri" panose="020F0502020204030204" pitchFamily="34" charset="0"/>
                </a:rPr>
                <a:t>→</a:t>
              </a:r>
              <a:r>
                <a:rPr lang="en-US" sz="3200" dirty="0" err="1">
                  <a:solidFill>
                    <a:srgbClr val="005C90"/>
                  </a:solidFill>
                  <a:latin typeface="Arial Narrow" panose="020B0606020202030204" pitchFamily="34" charset="0"/>
                </a:rPr>
                <a:t>Trust</a:t>
              </a:r>
              <a:r>
                <a:rPr lang="en-US" sz="3200" dirty="0" err="1">
                  <a:solidFill>
                    <a:srgbClr val="005C90"/>
                  </a:solidFill>
                  <a:latin typeface="Calibri" panose="020F0502020204030204" pitchFamily="34" charset="0"/>
                  <a:cs typeface="Calibri" panose="020F0502020204030204" pitchFamily="34" charset="0"/>
                </a:rPr>
                <a:t>→</a:t>
              </a:r>
              <a:r>
                <a:rPr lang="en-US" sz="3200" b="1" i="1" dirty="0" err="1">
                  <a:solidFill>
                    <a:srgbClr val="005C90"/>
                  </a:solidFill>
                  <a:latin typeface="Arial Narrow" panose="020B0606020202030204" pitchFamily="34" charset="0"/>
                </a:rPr>
                <a:t>Use</a:t>
              </a:r>
              <a:endParaRPr lang="en-US" sz="3200" b="1" i="1" dirty="0">
                <a:solidFill>
                  <a:srgbClr val="005C90"/>
                </a:solidFill>
                <a:latin typeface="Arial Narrow" panose="020B0606020202030204" pitchFamily="34" charset="0"/>
                <a:ea typeface="Arial Narrow"/>
                <a:cs typeface="Calibri" panose="020F0502020204030204" pitchFamily="34" charset="0"/>
                <a:sym typeface="Arial Narrow"/>
              </a:endParaRPr>
            </a:p>
          </p:txBody>
        </p:sp>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624399" y="3370"/>
              <a:ext cx="45719" cy="695205"/>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54751" y="-3370"/>
            <a:ext cx="46388" cy="686137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oogle Shape;101;p2">
            <a:extLst>
              <a:ext uri="{FF2B5EF4-FFF2-40B4-BE49-F238E27FC236}">
                <a16:creationId xmlns:a16="http://schemas.microsoft.com/office/drawing/2014/main" id="{1BA6720B-1117-3B45-9FC8-61BB8F16E04D}"/>
              </a:ext>
            </a:extLst>
          </p:cNvPr>
          <p:cNvPicPr preferRelativeResize="0"/>
          <p:nvPr/>
        </p:nvPicPr>
        <p:blipFill>
          <a:blip r:embed="rId2" cstate="print">
            <a:alphaModFix/>
            <a:extLst>
              <a:ext uri="{28A0092B-C50C-407E-A947-70E740481C1C}">
                <a14:useLocalDpi xmlns:a14="http://schemas.microsoft.com/office/drawing/2010/main" val="0"/>
              </a:ext>
            </a:extLst>
          </a:blip>
          <a:stretch>
            <a:fillRect/>
          </a:stretch>
        </p:blipFill>
        <p:spPr>
          <a:xfrm>
            <a:off x="286715" y="108195"/>
            <a:ext cx="4130798" cy="472075"/>
          </a:xfrm>
          <a:prstGeom prst="rect">
            <a:avLst/>
          </a:prstGeom>
          <a:noFill/>
          <a:ln>
            <a:noFill/>
          </a:ln>
        </p:spPr>
      </p:pic>
      <p:pic>
        <p:nvPicPr>
          <p:cNvPr id="32" name="Picture 31">
            <a:extLst>
              <a:ext uri="{FF2B5EF4-FFF2-40B4-BE49-F238E27FC236}">
                <a16:creationId xmlns:a16="http://schemas.microsoft.com/office/drawing/2014/main" id="{2E86B9A5-6382-40BE-834C-0B00BE58829E}"/>
              </a:ext>
            </a:extLst>
          </p:cNvPr>
          <p:cNvPicPr>
            <a:picLocks noChangeAspect="1"/>
          </p:cNvPicPr>
          <p:nvPr/>
        </p:nvPicPr>
        <p:blipFill>
          <a:blip r:embed="rId3"/>
          <a:stretch>
            <a:fillRect/>
          </a:stretch>
        </p:blipFill>
        <p:spPr>
          <a:xfrm>
            <a:off x="8274568" y="830772"/>
            <a:ext cx="3043005" cy="2767477"/>
          </a:xfrm>
          <a:prstGeom prst="rect">
            <a:avLst/>
          </a:prstGeom>
        </p:spPr>
      </p:pic>
      <p:sp>
        <p:nvSpPr>
          <p:cNvPr id="33" name="Rectangle 32">
            <a:extLst>
              <a:ext uri="{FF2B5EF4-FFF2-40B4-BE49-F238E27FC236}">
                <a16:creationId xmlns:a16="http://schemas.microsoft.com/office/drawing/2014/main" id="{68F623F2-678A-4F39-84DA-8EED70BBD95D}"/>
              </a:ext>
            </a:extLst>
          </p:cNvPr>
          <p:cNvSpPr/>
          <p:nvPr/>
        </p:nvSpPr>
        <p:spPr>
          <a:xfrm>
            <a:off x="8633289" y="6578317"/>
            <a:ext cx="2571538" cy="307777"/>
          </a:xfrm>
          <a:prstGeom prst="rect">
            <a:avLst/>
          </a:prstGeom>
        </p:spPr>
        <p:txBody>
          <a:bodyPr wrap="none">
            <a:spAutoFit/>
          </a:bodyPr>
          <a:lstStyle/>
          <a:p>
            <a:r>
              <a:rPr lang="en-US" dirty="0">
                <a:hlinkClick r:id="rId4"/>
              </a:rPr>
              <a:t>https://habdac.portal.axds.co/</a:t>
            </a:r>
            <a:r>
              <a:rPr lang="en-US" dirty="0"/>
              <a:t> </a:t>
            </a:r>
          </a:p>
        </p:txBody>
      </p:sp>
      <p:pic>
        <p:nvPicPr>
          <p:cNvPr id="34" name="Picture 33">
            <a:extLst>
              <a:ext uri="{FF2B5EF4-FFF2-40B4-BE49-F238E27FC236}">
                <a16:creationId xmlns:a16="http://schemas.microsoft.com/office/drawing/2014/main" id="{03F97D1A-1876-4745-AB0F-16E6904E2E53}"/>
              </a:ext>
            </a:extLst>
          </p:cNvPr>
          <p:cNvPicPr>
            <a:picLocks noChangeAspect="1"/>
          </p:cNvPicPr>
          <p:nvPr/>
        </p:nvPicPr>
        <p:blipFill>
          <a:blip r:embed="rId5"/>
          <a:stretch>
            <a:fillRect/>
          </a:stretch>
        </p:blipFill>
        <p:spPr>
          <a:xfrm>
            <a:off x="7870465" y="3762965"/>
            <a:ext cx="4097186" cy="2815352"/>
          </a:xfrm>
          <a:prstGeom prst="rect">
            <a:avLst/>
          </a:prstGeom>
        </p:spPr>
      </p:pic>
      <p:pic>
        <p:nvPicPr>
          <p:cNvPr id="35" name="Picture 34">
            <a:extLst>
              <a:ext uri="{FF2B5EF4-FFF2-40B4-BE49-F238E27FC236}">
                <a16:creationId xmlns:a16="http://schemas.microsoft.com/office/drawing/2014/main" id="{A37B46FA-2A8E-4E03-B0D1-2049DA517E13}"/>
              </a:ext>
            </a:extLst>
          </p:cNvPr>
          <p:cNvPicPr>
            <a:picLocks noChangeAspect="1"/>
          </p:cNvPicPr>
          <p:nvPr/>
        </p:nvPicPr>
        <p:blipFill>
          <a:blip r:embed="rId6"/>
          <a:stretch>
            <a:fillRect/>
          </a:stretch>
        </p:blipFill>
        <p:spPr>
          <a:xfrm>
            <a:off x="294675" y="1512640"/>
            <a:ext cx="3289076" cy="4650155"/>
          </a:xfrm>
          <a:prstGeom prst="rect">
            <a:avLst/>
          </a:prstGeom>
          <a:ln>
            <a:solidFill>
              <a:schemeClr val="tx1"/>
            </a:solidFill>
          </a:ln>
          <a:effectLst>
            <a:outerShdw blurRad="50800" dist="38100" dir="2700000" algn="tl" rotWithShape="0">
              <a:prstClr val="black">
                <a:alpha val="40000"/>
              </a:prstClr>
            </a:outerShdw>
          </a:effectLst>
        </p:spPr>
      </p:pic>
      <p:pic>
        <p:nvPicPr>
          <p:cNvPr id="36" name="Picture 35">
            <a:extLst>
              <a:ext uri="{FF2B5EF4-FFF2-40B4-BE49-F238E27FC236}">
                <a16:creationId xmlns:a16="http://schemas.microsoft.com/office/drawing/2014/main" id="{53EC243A-0A13-4786-A06E-19A88D4826DD}"/>
              </a:ext>
            </a:extLst>
          </p:cNvPr>
          <p:cNvPicPr>
            <a:picLocks noChangeAspect="1"/>
          </p:cNvPicPr>
          <p:nvPr/>
        </p:nvPicPr>
        <p:blipFill>
          <a:blip r:embed="rId7"/>
          <a:stretch>
            <a:fillRect/>
          </a:stretch>
        </p:blipFill>
        <p:spPr>
          <a:xfrm>
            <a:off x="3068922" y="2672028"/>
            <a:ext cx="1921257" cy="2716307"/>
          </a:xfrm>
          <a:prstGeom prst="rect">
            <a:avLst/>
          </a:prstGeom>
          <a:ln>
            <a:solidFill>
              <a:schemeClr val="tx1"/>
            </a:solidFill>
          </a:ln>
          <a:effectLst>
            <a:outerShdw blurRad="50800" dist="38100" dir="2700000" algn="tl" rotWithShape="0">
              <a:prstClr val="black">
                <a:alpha val="40000"/>
              </a:prstClr>
            </a:outerShdw>
          </a:effectLst>
        </p:spPr>
      </p:pic>
      <p:pic>
        <p:nvPicPr>
          <p:cNvPr id="37" name="Picture 36">
            <a:extLst>
              <a:ext uri="{FF2B5EF4-FFF2-40B4-BE49-F238E27FC236}">
                <a16:creationId xmlns:a16="http://schemas.microsoft.com/office/drawing/2014/main" id="{5A72E60B-60FF-4716-9B3A-FA35A934FF9D}"/>
              </a:ext>
            </a:extLst>
          </p:cNvPr>
          <p:cNvPicPr>
            <a:picLocks noChangeAspect="1"/>
          </p:cNvPicPr>
          <p:nvPr/>
        </p:nvPicPr>
        <p:blipFill>
          <a:blip r:embed="rId8"/>
          <a:stretch>
            <a:fillRect/>
          </a:stretch>
        </p:blipFill>
        <p:spPr>
          <a:xfrm>
            <a:off x="2656599" y="825994"/>
            <a:ext cx="1630366" cy="1630366"/>
          </a:xfrm>
          <a:prstGeom prst="rect">
            <a:avLst/>
          </a:prstGeom>
        </p:spPr>
      </p:pic>
      <p:pic>
        <p:nvPicPr>
          <p:cNvPr id="38" name="Picture 37">
            <a:extLst>
              <a:ext uri="{FF2B5EF4-FFF2-40B4-BE49-F238E27FC236}">
                <a16:creationId xmlns:a16="http://schemas.microsoft.com/office/drawing/2014/main" id="{1943D88A-3437-47DA-ABD4-A00CDC6B2531}"/>
              </a:ext>
            </a:extLst>
          </p:cNvPr>
          <p:cNvPicPr>
            <a:picLocks noChangeAspect="1"/>
          </p:cNvPicPr>
          <p:nvPr/>
        </p:nvPicPr>
        <p:blipFill>
          <a:blip r:embed="rId9"/>
          <a:stretch>
            <a:fillRect/>
          </a:stretch>
        </p:blipFill>
        <p:spPr>
          <a:xfrm>
            <a:off x="5299920" y="852167"/>
            <a:ext cx="2147985" cy="2910798"/>
          </a:xfrm>
          <a:prstGeom prst="rect">
            <a:avLst/>
          </a:prstGeom>
          <a:ln>
            <a:solidFill>
              <a:schemeClr val="tx1"/>
            </a:solidFill>
          </a:ln>
          <a:effectLst>
            <a:outerShdw blurRad="50800" dist="38100" dir="2700000" algn="tl" rotWithShape="0">
              <a:prstClr val="black">
                <a:alpha val="40000"/>
              </a:prstClr>
            </a:outerShdw>
          </a:effectLst>
        </p:spPr>
      </p:pic>
      <p:pic>
        <p:nvPicPr>
          <p:cNvPr id="39" name="Picture 38">
            <a:extLst>
              <a:ext uri="{FF2B5EF4-FFF2-40B4-BE49-F238E27FC236}">
                <a16:creationId xmlns:a16="http://schemas.microsoft.com/office/drawing/2014/main" id="{D3FFD701-2903-42A2-BCF9-CB1D4426231C}"/>
              </a:ext>
            </a:extLst>
          </p:cNvPr>
          <p:cNvPicPr>
            <a:picLocks noChangeAspect="1"/>
          </p:cNvPicPr>
          <p:nvPr/>
        </p:nvPicPr>
        <p:blipFill>
          <a:blip r:embed="rId10"/>
          <a:stretch>
            <a:fillRect/>
          </a:stretch>
        </p:blipFill>
        <p:spPr>
          <a:xfrm>
            <a:off x="5309135" y="3882601"/>
            <a:ext cx="2147985" cy="2189775"/>
          </a:xfrm>
          <a:prstGeom prst="rect">
            <a:avLst/>
          </a:prstGeom>
          <a:ln>
            <a:solidFill>
              <a:schemeClr val="tx1"/>
            </a:solidFill>
          </a:ln>
          <a:effectLst>
            <a:outerShdw blurRad="50800" dist="38100" dir="2700000" algn="tl" rotWithShape="0">
              <a:prstClr val="black">
                <a:alpha val="40000"/>
              </a:prstClr>
            </a:outerShdw>
          </a:effectLst>
        </p:spPr>
      </p:pic>
      <p:sp>
        <p:nvSpPr>
          <p:cNvPr id="40" name="Rectangle 39">
            <a:extLst>
              <a:ext uri="{FF2B5EF4-FFF2-40B4-BE49-F238E27FC236}">
                <a16:creationId xmlns:a16="http://schemas.microsoft.com/office/drawing/2014/main" id="{A0AD6B50-6F5E-4E39-BA1D-300171B90C27}"/>
              </a:ext>
            </a:extLst>
          </p:cNvPr>
          <p:cNvSpPr/>
          <p:nvPr/>
        </p:nvSpPr>
        <p:spPr>
          <a:xfrm rot="16200000">
            <a:off x="10212235" y="1951318"/>
            <a:ext cx="2820003" cy="307777"/>
          </a:xfrm>
          <a:prstGeom prst="rect">
            <a:avLst/>
          </a:prstGeom>
        </p:spPr>
        <p:txBody>
          <a:bodyPr wrap="none">
            <a:spAutoFit/>
          </a:bodyPr>
          <a:lstStyle/>
          <a:p>
            <a:r>
              <a:rPr lang="en-US" dirty="0">
                <a:hlinkClick r:id="rId11"/>
              </a:rPr>
              <a:t>https://ifcb.caloos.org/dashboard</a:t>
            </a:r>
            <a:r>
              <a:rPr lang="en-US" dirty="0"/>
              <a:t> </a:t>
            </a:r>
          </a:p>
        </p:txBody>
      </p:sp>
      <p:sp>
        <p:nvSpPr>
          <p:cNvPr id="41" name="TextBox 40">
            <a:extLst>
              <a:ext uri="{FF2B5EF4-FFF2-40B4-BE49-F238E27FC236}">
                <a16:creationId xmlns:a16="http://schemas.microsoft.com/office/drawing/2014/main" id="{7CC97191-09A8-43F2-9F34-C9997AE27E2F}"/>
              </a:ext>
            </a:extLst>
          </p:cNvPr>
          <p:cNvSpPr txBox="1"/>
          <p:nvPr/>
        </p:nvSpPr>
        <p:spPr>
          <a:xfrm>
            <a:off x="5448725" y="6288237"/>
            <a:ext cx="1944763" cy="523220"/>
          </a:xfrm>
          <a:prstGeom prst="rect">
            <a:avLst/>
          </a:prstGeom>
          <a:noFill/>
        </p:spPr>
        <p:txBody>
          <a:bodyPr wrap="none" rtlCol="0">
            <a:spAutoFit/>
          </a:bodyPr>
          <a:lstStyle/>
          <a:p>
            <a:pPr algn="ctr"/>
            <a:r>
              <a:rPr lang="en-US" dirty="0">
                <a:solidFill>
                  <a:srgbClr val="015B90"/>
                </a:solidFill>
              </a:rPr>
              <a:t>Model documentation </a:t>
            </a:r>
          </a:p>
          <a:p>
            <a:pPr algn="ctr"/>
            <a:r>
              <a:rPr lang="en-US" dirty="0">
                <a:solidFill>
                  <a:srgbClr val="015B90"/>
                </a:solidFill>
              </a:rPr>
              <a:t>&amp; source code </a:t>
            </a:r>
          </a:p>
        </p:txBody>
      </p:sp>
      <p:sp>
        <p:nvSpPr>
          <p:cNvPr id="42" name="TextBox 41">
            <a:extLst>
              <a:ext uri="{FF2B5EF4-FFF2-40B4-BE49-F238E27FC236}">
                <a16:creationId xmlns:a16="http://schemas.microsoft.com/office/drawing/2014/main" id="{B826E9D3-57CF-4560-9D26-AE8066B26822}"/>
              </a:ext>
            </a:extLst>
          </p:cNvPr>
          <p:cNvSpPr txBox="1"/>
          <p:nvPr/>
        </p:nvSpPr>
        <p:spPr>
          <a:xfrm>
            <a:off x="1731572" y="6378463"/>
            <a:ext cx="2303836" cy="307777"/>
          </a:xfrm>
          <a:prstGeom prst="rect">
            <a:avLst/>
          </a:prstGeom>
          <a:noFill/>
        </p:spPr>
        <p:txBody>
          <a:bodyPr wrap="none" rtlCol="0">
            <a:spAutoFit/>
          </a:bodyPr>
          <a:lstStyle/>
          <a:p>
            <a:pPr algn="ctr"/>
            <a:r>
              <a:rPr lang="en-US" dirty="0">
                <a:solidFill>
                  <a:srgbClr val="015B90"/>
                </a:solidFill>
              </a:rPr>
              <a:t>Operations &amp; Maintenance</a:t>
            </a:r>
          </a:p>
        </p:txBody>
      </p:sp>
    </p:spTree>
    <p:extLst>
      <p:ext uri="{BB962C8B-B14F-4D97-AF65-F5344CB8AC3E}">
        <p14:creationId xmlns:p14="http://schemas.microsoft.com/office/powerpoint/2010/main" val="4118123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g3047a5bfeb0_0_98"/>
          <p:cNvPicPr preferRelativeResize="0"/>
          <p:nvPr/>
        </p:nvPicPr>
        <p:blipFill rotWithShape="1">
          <a:blip r:embed="rId3">
            <a:alphaModFix/>
          </a:blip>
          <a:srcRect l="38564" t="85201" r="30031" b="4474"/>
          <a:stretch/>
        </p:blipFill>
        <p:spPr>
          <a:xfrm>
            <a:off x="404800" y="2353125"/>
            <a:ext cx="1310150" cy="648999"/>
          </a:xfrm>
          <a:prstGeom prst="rect">
            <a:avLst/>
          </a:prstGeom>
          <a:noFill/>
          <a:ln>
            <a:noFill/>
          </a:ln>
        </p:spPr>
      </p:pic>
      <p:sp>
        <p:nvSpPr>
          <p:cNvPr id="313" name="Google Shape;313;g3047a5bfeb0_0_98"/>
          <p:cNvSpPr txBox="1"/>
          <p:nvPr/>
        </p:nvSpPr>
        <p:spPr>
          <a:xfrm>
            <a:off x="884800" y="144350"/>
            <a:ext cx="10410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3600" b="1" i="0" u="none" strike="noStrike" cap="none">
                <a:solidFill>
                  <a:schemeClr val="dk1"/>
                </a:solidFill>
                <a:latin typeface="Calibri"/>
                <a:ea typeface="Calibri"/>
                <a:cs typeface="Calibri"/>
                <a:sym typeface="Calibri"/>
              </a:rPr>
              <a:t>Downstream product development: OBIS use case</a:t>
            </a:r>
            <a:endParaRPr sz="3600" b="1" i="0" u="none" strike="noStrike" cap="none">
              <a:solidFill>
                <a:schemeClr val="dk1"/>
              </a:solidFill>
              <a:latin typeface="Calibri"/>
              <a:ea typeface="Calibri"/>
              <a:cs typeface="Calibri"/>
              <a:sym typeface="Calibri"/>
            </a:endParaRPr>
          </a:p>
        </p:txBody>
      </p:sp>
      <p:sp>
        <p:nvSpPr>
          <p:cNvPr id="314" name="Google Shape;314;g3047a5bfeb0_0_98"/>
          <p:cNvSpPr txBox="1"/>
          <p:nvPr/>
        </p:nvSpPr>
        <p:spPr>
          <a:xfrm>
            <a:off x="6950500" y="1010950"/>
            <a:ext cx="49302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FF"/>
                </a:solidFill>
                <a:latin typeface="Calibri"/>
                <a:ea typeface="Calibri"/>
                <a:cs typeface="Calibri"/>
                <a:sym typeface="Calibri"/>
              </a:rPr>
              <a:t>Building FA</a:t>
            </a:r>
            <a:r>
              <a:rPr lang="en-US" sz="2400" b="1" i="0" u="none" strike="noStrike" cap="none">
                <a:solidFill>
                  <a:srgbClr val="FF0000"/>
                </a:solidFill>
                <a:latin typeface="Calibri"/>
                <a:ea typeface="Calibri"/>
                <a:cs typeface="Calibri"/>
                <a:sym typeface="Calibri"/>
              </a:rPr>
              <a:t>IR</a:t>
            </a:r>
            <a:r>
              <a:rPr lang="en-US" sz="2400" b="1" i="0" u="none" strike="noStrike" cap="none">
                <a:solidFill>
                  <a:srgbClr val="0000FF"/>
                </a:solidFill>
                <a:latin typeface="Calibri"/>
                <a:ea typeface="Calibri"/>
                <a:cs typeface="Calibri"/>
                <a:sym typeface="Calibri"/>
              </a:rPr>
              <a:t> data products from IFCB autoclassification and size data</a:t>
            </a:r>
            <a:endParaRPr sz="2400" b="1" i="0" u="none" strike="noStrike" cap="none">
              <a:solidFill>
                <a:srgbClr val="0000FF"/>
              </a:solidFill>
              <a:latin typeface="Calibri"/>
              <a:ea typeface="Calibri"/>
              <a:cs typeface="Calibri"/>
              <a:sym typeface="Calibri"/>
            </a:endParaRPr>
          </a:p>
        </p:txBody>
      </p:sp>
      <p:sp>
        <p:nvSpPr>
          <p:cNvPr id="315" name="Google Shape;315;g3047a5bfeb0_0_98"/>
          <p:cNvSpPr txBox="1"/>
          <p:nvPr/>
        </p:nvSpPr>
        <p:spPr>
          <a:xfrm>
            <a:off x="9401875" y="2119975"/>
            <a:ext cx="2513400" cy="2160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1000"/>
              </a:spcBef>
              <a:spcAft>
                <a:spcPts val="0"/>
              </a:spcAft>
              <a:buClr>
                <a:schemeClr val="dk1"/>
              </a:buClr>
              <a:buSzPts val="1800"/>
              <a:buFont typeface="Arial"/>
              <a:buNone/>
            </a:pPr>
            <a:r>
              <a:rPr lang="en-US" sz="1800" b="1" i="0" u="none" strike="noStrike" cap="none">
                <a:solidFill>
                  <a:srgbClr val="FF0000"/>
                </a:solidFill>
                <a:latin typeface="Calibri"/>
                <a:ea typeface="Calibri"/>
                <a:cs typeface="Calibri"/>
                <a:sym typeface="Calibri"/>
              </a:rPr>
              <a:t>Link to </a:t>
            </a:r>
            <a:r>
              <a:rPr lang="en-US" sz="1800" b="1" i="0" u="sng" strike="noStrike" cap="none">
                <a:solidFill>
                  <a:schemeClr val="hlink"/>
                </a:solidFill>
                <a:latin typeface="Calibri"/>
                <a:ea typeface="Calibri"/>
                <a:cs typeface="Calibri"/>
                <a:sym typeface="Calibri"/>
                <a:hlinkClick r:id="rId4"/>
              </a:rPr>
              <a:t>our notebook</a:t>
            </a:r>
            <a:endParaRPr sz="1800" b="1" i="0" u="none" strike="noStrike" cap="none">
              <a:solidFill>
                <a:srgbClr val="FF0000"/>
              </a:solidFill>
              <a:latin typeface="Calibri"/>
              <a:ea typeface="Calibri"/>
              <a:cs typeface="Calibri"/>
              <a:sym typeface="Calibri"/>
            </a:endParaRPr>
          </a:p>
          <a:p>
            <a:pPr marL="0" marR="0" lvl="0" indent="0" algn="l" rtl="0">
              <a:lnSpc>
                <a:spcPct val="100000"/>
              </a:lnSpc>
              <a:spcBef>
                <a:spcPts val="1000"/>
              </a:spcBef>
              <a:spcAft>
                <a:spcPts val="0"/>
              </a:spcAft>
              <a:buClr>
                <a:schemeClr val="dk1"/>
              </a:buClr>
              <a:buSzPts val="1800"/>
              <a:buFont typeface="Arial"/>
              <a:buNone/>
            </a:pPr>
            <a:r>
              <a:rPr lang="en-US" sz="1800" b="1" i="0" u="none" strike="noStrike" cap="none">
                <a:solidFill>
                  <a:srgbClr val="0000FF"/>
                </a:solidFill>
                <a:latin typeface="Calibri"/>
                <a:ea typeface="Calibri"/>
                <a:cs typeface="Calibri"/>
                <a:sym typeface="Calibri"/>
              </a:rPr>
              <a:t>Implemented </a:t>
            </a:r>
            <a:r>
              <a:rPr lang="en-US" sz="1800" b="1" i="0" u="sng" strike="noStrike" cap="none">
                <a:solidFill>
                  <a:schemeClr val="hlink"/>
                </a:solidFill>
                <a:latin typeface="Calibri"/>
                <a:ea typeface="Calibri"/>
                <a:cs typeface="Calibri"/>
                <a:sym typeface="Calibri"/>
                <a:hlinkClick r:id="rId5"/>
              </a:rPr>
              <a:t>EU Horizon 2020 “Best practices and recommendations for plankton imagery data management”</a:t>
            </a:r>
            <a:endParaRPr sz="1800" b="1" i="0" u="none" strike="noStrike" cap="none">
              <a:solidFill>
                <a:srgbClr val="0000FF"/>
              </a:solidFill>
              <a:latin typeface="Calibri"/>
              <a:ea typeface="Calibri"/>
              <a:cs typeface="Calibri"/>
              <a:sym typeface="Calibri"/>
            </a:endParaRPr>
          </a:p>
        </p:txBody>
      </p:sp>
      <p:sp>
        <p:nvSpPr>
          <p:cNvPr id="316" name="Google Shape;316;g3047a5bfeb0_0_98"/>
          <p:cNvSpPr/>
          <p:nvPr/>
        </p:nvSpPr>
        <p:spPr>
          <a:xfrm>
            <a:off x="102350" y="5395550"/>
            <a:ext cx="12018300" cy="1356300"/>
          </a:xfrm>
          <a:prstGeom prst="rect">
            <a:avLst/>
          </a:prstGeom>
          <a:solidFill>
            <a:schemeClr val="accent3"/>
          </a:solidFill>
          <a:ln w="127000" cap="sq" cmpd="thinThick">
            <a:solidFill>
              <a:srgbClr val="40404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17" name="Google Shape;317;g3047a5bfeb0_0_98"/>
          <p:cNvPicPr preferRelativeResize="0"/>
          <p:nvPr/>
        </p:nvPicPr>
        <p:blipFill rotWithShape="1">
          <a:blip r:embed="rId6">
            <a:alphaModFix/>
          </a:blip>
          <a:srcRect/>
          <a:stretch/>
        </p:blipFill>
        <p:spPr>
          <a:xfrm>
            <a:off x="521404" y="5547949"/>
            <a:ext cx="1691895" cy="648999"/>
          </a:xfrm>
          <a:prstGeom prst="rect">
            <a:avLst/>
          </a:prstGeom>
          <a:noFill/>
          <a:ln>
            <a:noFill/>
          </a:ln>
        </p:spPr>
      </p:pic>
      <p:pic>
        <p:nvPicPr>
          <p:cNvPr id="318" name="Google Shape;318;g3047a5bfeb0_0_98"/>
          <p:cNvPicPr preferRelativeResize="0"/>
          <p:nvPr/>
        </p:nvPicPr>
        <p:blipFill rotWithShape="1">
          <a:blip r:embed="rId7">
            <a:alphaModFix/>
          </a:blip>
          <a:srcRect/>
          <a:stretch/>
        </p:blipFill>
        <p:spPr>
          <a:xfrm>
            <a:off x="6846916" y="5424575"/>
            <a:ext cx="1994859" cy="836550"/>
          </a:xfrm>
          <a:prstGeom prst="rect">
            <a:avLst/>
          </a:prstGeom>
          <a:noFill/>
          <a:ln>
            <a:noFill/>
          </a:ln>
        </p:spPr>
      </p:pic>
      <p:pic>
        <p:nvPicPr>
          <p:cNvPr id="319" name="Google Shape;319;g3047a5bfeb0_0_98"/>
          <p:cNvPicPr preferRelativeResize="0"/>
          <p:nvPr/>
        </p:nvPicPr>
        <p:blipFill rotWithShape="1">
          <a:blip r:embed="rId8">
            <a:alphaModFix/>
          </a:blip>
          <a:srcRect/>
          <a:stretch/>
        </p:blipFill>
        <p:spPr>
          <a:xfrm>
            <a:off x="4894575" y="5569175"/>
            <a:ext cx="1691899" cy="547376"/>
          </a:xfrm>
          <a:prstGeom prst="rect">
            <a:avLst/>
          </a:prstGeom>
          <a:noFill/>
          <a:ln>
            <a:noFill/>
          </a:ln>
        </p:spPr>
      </p:pic>
      <p:pic>
        <p:nvPicPr>
          <p:cNvPr id="320" name="Google Shape;320;g3047a5bfeb0_0_98"/>
          <p:cNvPicPr preferRelativeResize="0"/>
          <p:nvPr/>
        </p:nvPicPr>
        <p:blipFill rotWithShape="1">
          <a:blip r:embed="rId9">
            <a:alphaModFix/>
          </a:blip>
          <a:srcRect/>
          <a:stretch/>
        </p:blipFill>
        <p:spPr>
          <a:xfrm>
            <a:off x="8917978" y="5600448"/>
            <a:ext cx="2734198" cy="547375"/>
          </a:xfrm>
          <a:prstGeom prst="rect">
            <a:avLst/>
          </a:prstGeom>
          <a:noFill/>
          <a:ln>
            <a:noFill/>
          </a:ln>
        </p:spPr>
      </p:pic>
      <p:pic>
        <p:nvPicPr>
          <p:cNvPr id="321" name="Google Shape;321;g3047a5bfeb0_0_98"/>
          <p:cNvPicPr preferRelativeResize="0"/>
          <p:nvPr/>
        </p:nvPicPr>
        <p:blipFill rotWithShape="1">
          <a:blip r:embed="rId10">
            <a:alphaModFix/>
          </a:blip>
          <a:srcRect/>
          <a:stretch/>
        </p:blipFill>
        <p:spPr>
          <a:xfrm>
            <a:off x="2563075" y="5547950"/>
            <a:ext cx="1994849" cy="547375"/>
          </a:xfrm>
          <a:prstGeom prst="rect">
            <a:avLst/>
          </a:prstGeom>
          <a:noFill/>
          <a:ln>
            <a:noFill/>
          </a:ln>
        </p:spPr>
      </p:pic>
      <p:sp>
        <p:nvSpPr>
          <p:cNvPr id="322" name="Google Shape;322;g3047a5bfeb0_0_98"/>
          <p:cNvSpPr txBox="1"/>
          <p:nvPr/>
        </p:nvSpPr>
        <p:spPr>
          <a:xfrm>
            <a:off x="404800" y="3675338"/>
            <a:ext cx="2382300" cy="1293000"/>
          </a:xfrm>
          <a:prstGeom prst="rect">
            <a:avLst/>
          </a:prstGeom>
          <a:noFill/>
          <a:ln w="28575" cap="flat" cmpd="sng">
            <a:solidFill>
              <a:srgbClr val="666666"/>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Roboto"/>
                <a:ea typeface="Roboto"/>
                <a:cs typeface="Roboto"/>
                <a:sym typeface="Roboto"/>
              </a:rPr>
              <a:t>Darwin Core Tables:</a:t>
            </a:r>
            <a:endParaRPr sz="1800" b="0" i="0" u="none" strike="noStrike" cap="none">
              <a:solidFill>
                <a:srgbClr val="000000"/>
              </a:solidFill>
              <a:latin typeface="Roboto"/>
              <a:ea typeface="Roboto"/>
              <a:cs typeface="Roboto"/>
              <a:sym typeface="Roboto"/>
            </a:endParaRPr>
          </a:p>
          <a:p>
            <a:pPr marL="457200" marR="0" lvl="0" indent="-342900" algn="l" rtl="0">
              <a:lnSpc>
                <a:spcPct val="100000"/>
              </a:lnSpc>
              <a:spcBef>
                <a:spcPts val="0"/>
              </a:spcBef>
              <a:spcAft>
                <a:spcPts val="0"/>
              </a:spcAft>
              <a:buSzPts val="1800"/>
              <a:buFont typeface="Roboto"/>
              <a:buChar char="●"/>
            </a:pPr>
            <a:r>
              <a:rPr lang="en-US" sz="1800">
                <a:latin typeface="Roboto"/>
                <a:ea typeface="Roboto"/>
                <a:cs typeface="Roboto"/>
                <a:sym typeface="Roboto"/>
              </a:rPr>
              <a:t>event</a:t>
            </a:r>
            <a:endParaRPr sz="1800">
              <a:latin typeface="Roboto"/>
              <a:ea typeface="Roboto"/>
              <a:cs typeface="Roboto"/>
              <a:sym typeface="Roboto"/>
            </a:endParaRPr>
          </a:p>
          <a:p>
            <a:pPr marL="457200" marR="0" lvl="0" indent="-342900" algn="l" rtl="0">
              <a:lnSpc>
                <a:spcPct val="100000"/>
              </a:lnSpc>
              <a:spcBef>
                <a:spcPts val="0"/>
              </a:spcBef>
              <a:spcAft>
                <a:spcPts val="0"/>
              </a:spcAft>
              <a:buSzPts val="1800"/>
              <a:buFont typeface="Roboto"/>
              <a:buChar char="●"/>
            </a:pPr>
            <a:r>
              <a:rPr lang="en-US" sz="1800">
                <a:latin typeface="Roboto"/>
                <a:ea typeface="Roboto"/>
                <a:cs typeface="Roboto"/>
                <a:sym typeface="Roboto"/>
              </a:rPr>
              <a:t>occurrence</a:t>
            </a:r>
            <a:endParaRPr sz="1800">
              <a:latin typeface="Roboto"/>
              <a:ea typeface="Roboto"/>
              <a:cs typeface="Roboto"/>
              <a:sym typeface="Roboto"/>
            </a:endParaRPr>
          </a:p>
          <a:p>
            <a:pPr marL="457200" marR="0" lvl="0" indent="-342900" algn="l" rtl="0">
              <a:lnSpc>
                <a:spcPct val="100000"/>
              </a:lnSpc>
              <a:spcBef>
                <a:spcPts val="0"/>
              </a:spcBef>
              <a:spcAft>
                <a:spcPts val="0"/>
              </a:spcAft>
              <a:buSzPts val="1800"/>
              <a:buFont typeface="Roboto"/>
              <a:buChar char="●"/>
            </a:pPr>
            <a:r>
              <a:rPr lang="en-US" sz="1800">
                <a:latin typeface="Roboto"/>
                <a:ea typeface="Roboto"/>
                <a:cs typeface="Roboto"/>
                <a:sym typeface="Roboto"/>
              </a:rPr>
              <a:t>emof</a:t>
            </a:r>
            <a:endParaRPr sz="1800">
              <a:latin typeface="Roboto"/>
              <a:ea typeface="Roboto"/>
              <a:cs typeface="Roboto"/>
              <a:sym typeface="Roboto"/>
            </a:endParaRPr>
          </a:p>
        </p:txBody>
      </p:sp>
      <p:cxnSp>
        <p:nvCxnSpPr>
          <p:cNvPr id="323" name="Google Shape;323;g3047a5bfeb0_0_98"/>
          <p:cNvCxnSpPr/>
          <p:nvPr/>
        </p:nvCxnSpPr>
        <p:spPr>
          <a:xfrm>
            <a:off x="1059875" y="2941450"/>
            <a:ext cx="0" cy="831900"/>
          </a:xfrm>
          <a:prstGeom prst="straightConnector1">
            <a:avLst/>
          </a:prstGeom>
          <a:noFill/>
          <a:ln w="76200" cap="flat" cmpd="sng">
            <a:solidFill>
              <a:srgbClr val="666666"/>
            </a:solidFill>
            <a:prstDash val="solid"/>
            <a:round/>
            <a:headEnd type="none" w="sm" len="sm"/>
            <a:tailEnd type="triangle" w="med" len="med"/>
          </a:ln>
        </p:spPr>
      </p:cxnSp>
      <p:pic>
        <p:nvPicPr>
          <p:cNvPr id="324" name="Google Shape;324;g3047a5bfeb0_0_98"/>
          <p:cNvPicPr preferRelativeResize="0"/>
          <p:nvPr/>
        </p:nvPicPr>
        <p:blipFill rotWithShape="1">
          <a:blip r:embed="rId11">
            <a:alphaModFix/>
          </a:blip>
          <a:srcRect/>
          <a:stretch/>
        </p:blipFill>
        <p:spPr>
          <a:xfrm>
            <a:off x="3949000" y="3959774"/>
            <a:ext cx="4930284" cy="732900"/>
          </a:xfrm>
          <a:prstGeom prst="rect">
            <a:avLst/>
          </a:prstGeom>
          <a:noFill/>
          <a:ln w="57150" cap="flat" cmpd="sng">
            <a:solidFill>
              <a:srgbClr val="00B050"/>
            </a:solidFill>
            <a:prstDash val="solid"/>
            <a:round/>
            <a:headEnd type="none" w="sm" len="sm"/>
            <a:tailEnd type="none" w="sm" len="sm"/>
          </a:ln>
        </p:spPr>
      </p:pic>
      <p:cxnSp>
        <p:nvCxnSpPr>
          <p:cNvPr id="325" name="Google Shape;325;g3047a5bfeb0_0_98"/>
          <p:cNvCxnSpPr/>
          <p:nvPr/>
        </p:nvCxnSpPr>
        <p:spPr>
          <a:xfrm rot="-5400000">
            <a:off x="3375625" y="3740625"/>
            <a:ext cx="3300" cy="1171200"/>
          </a:xfrm>
          <a:prstGeom prst="straightConnector1">
            <a:avLst/>
          </a:prstGeom>
          <a:noFill/>
          <a:ln w="76200" cap="flat" cmpd="sng">
            <a:solidFill>
              <a:srgbClr val="666666"/>
            </a:solidFill>
            <a:prstDash val="solid"/>
            <a:round/>
            <a:headEnd type="none" w="sm" len="sm"/>
            <a:tailEnd type="triangle" w="med" len="med"/>
          </a:ln>
        </p:spPr>
      </p:cxnSp>
      <p:pic>
        <p:nvPicPr>
          <p:cNvPr id="326" name="Google Shape;326;g3047a5bfeb0_0_98"/>
          <p:cNvPicPr preferRelativeResize="0"/>
          <p:nvPr/>
        </p:nvPicPr>
        <p:blipFill rotWithShape="1">
          <a:blip r:embed="rId12">
            <a:alphaModFix/>
          </a:blip>
          <a:srcRect t="28571"/>
          <a:stretch/>
        </p:blipFill>
        <p:spPr>
          <a:xfrm>
            <a:off x="254750" y="1108475"/>
            <a:ext cx="5964800" cy="836550"/>
          </a:xfrm>
          <a:prstGeom prst="rect">
            <a:avLst/>
          </a:prstGeom>
          <a:noFill/>
          <a:ln>
            <a:noFill/>
          </a:ln>
        </p:spPr>
      </p:pic>
      <p:pic>
        <p:nvPicPr>
          <p:cNvPr id="327" name="Google Shape;327;g3047a5bfeb0_0_98"/>
          <p:cNvPicPr preferRelativeResize="0"/>
          <p:nvPr/>
        </p:nvPicPr>
        <p:blipFill>
          <a:blip r:embed="rId13">
            <a:alphaModFix/>
          </a:blip>
          <a:stretch>
            <a:fillRect/>
          </a:stretch>
        </p:blipFill>
        <p:spPr>
          <a:xfrm>
            <a:off x="2031743" y="1881538"/>
            <a:ext cx="4187800" cy="1476599"/>
          </a:xfrm>
          <a:prstGeom prst="rect">
            <a:avLst/>
          </a:prstGeom>
          <a:noFill/>
          <a:ln>
            <a:noFill/>
          </a:ln>
        </p:spPr>
      </p:pic>
      <p:pic>
        <p:nvPicPr>
          <p:cNvPr id="328" name="Google Shape;328;g3047a5bfeb0_0_98"/>
          <p:cNvPicPr preferRelativeResize="0"/>
          <p:nvPr/>
        </p:nvPicPr>
        <p:blipFill rotWithShape="1">
          <a:blip r:embed="rId3">
            <a:alphaModFix/>
          </a:blip>
          <a:srcRect r="61817" b="89676"/>
          <a:stretch/>
        </p:blipFill>
        <p:spPr>
          <a:xfrm>
            <a:off x="404800" y="1819350"/>
            <a:ext cx="1310150" cy="533782"/>
          </a:xfrm>
          <a:prstGeom prst="rect">
            <a:avLst/>
          </a:prstGeom>
          <a:noFill/>
          <a:ln>
            <a:noFill/>
          </a:ln>
        </p:spPr>
      </p:pic>
      <p:sp>
        <p:nvSpPr>
          <p:cNvPr id="329" name="Google Shape;329;g3047a5bfeb0_0_98"/>
          <p:cNvSpPr txBox="1"/>
          <p:nvPr/>
        </p:nvSpPr>
        <p:spPr>
          <a:xfrm>
            <a:off x="597590" y="5738105"/>
            <a:ext cx="11139900" cy="93030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000000"/>
              </a:buClr>
              <a:buSzPts val="2800"/>
              <a:buFont typeface="Arial"/>
              <a:buNone/>
            </a:pPr>
            <a:r>
              <a:rPr lang="en-US" sz="2800" b="1" i="0" u="none" strike="noStrike" cap="none">
                <a:solidFill>
                  <a:srgbClr val="FFFFFF"/>
                </a:solidFill>
                <a:latin typeface="Calibri"/>
                <a:ea typeface="Calibri"/>
                <a:cs typeface="Calibri"/>
                <a:sym typeface="Calibri"/>
              </a:rPr>
              <a:t>PCMHAB 2020: Harmful Algal Bloom Community Technology Accelerator</a:t>
            </a:r>
            <a:endParaRPr sz="1400" b="0" i="0" u="none" strike="noStrike" cap="none">
              <a:solidFill>
                <a:srgbClr val="000000"/>
              </a:solidFill>
              <a:latin typeface="Arial"/>
              <a:ea typeface="Arial"/>
              <a:cs typeface="Arial"/>
              <a:sym typeface="Arial"/>
            </a:endParaRPr>
          </a:p>
        </p:txBody>
      </p:sp>
      <p:pic>
        <p:nvPicPr>
          <p:cNvPr id="330" name="Google Shape;330;g3047a5bfeb0_0_98" descr="About the NOAA emblem and logo | National Oceanic and ..."/>
          <p:cNvPicPr preferRelativeResize="0"/>
          <p:nvPr/>
        </p:nvPicPr>
        <p:blipFill rotWithShape="1">
          <a:blip r:embed="rId14">
            <a:alphaModFix/>
          </a:blip>
          <a:srcRect/>
          <a:stretch/>
        </p:blipFill>
        <p:spPr>
          <a:xfrm>
            <a:off x="196013" y="6116561"/>
            <a:ext cx="520978" cy="520978"/>
          </a:xfrm>
          <a:prstGeom prst="rect">
            <a:avLst/>
          </a:prstGeom>
          <a:noFill/>
          <a:ln>
            <a:noFill/>
          </a:ln>
        </p:spPr>
      </p:pic>
      <p:sp>
        <p:nvSpPr>
          <p:cNvPr id="21" name="TextBox 20">
            <a:extLst>
              <a:ext uri="{FF2B5EF4-FFF2-40B4-BE49-F238E27FC236}">
                <a16:creationId xmlns:a16="http://schemas.microsoft.com/office/drawing/2014/main" id="{824D0471-7AB6-4E4D-AEB9-8F0D897A1F2E}"/>
              </a:ext>
            </a:extLst>
          </p:cNvPr>
          <p:cNvSpPr txBox="1"/>
          <p:nvPr/>
        </p:nvSpPr>
        <p:spPr>
          <a:xfrm>
            <a:off x="9555548" y="5004328"/>
            <a:ext cx="2206053" cy="307777"/>
          </a:xfrm>
          <a:prstGeom prst="rect">
            <a:avLst/>
          </a:prstGeom>
          <a:noFill/>
        </p:spPr>
        <p:txBody>
          <a:bodyPr wrap="none" rtlCol="0">
            <a:spAutoFit/>
          </a:bodyPr>
          <a:lstStyle/>
          <a:p>
            <a:r>
              <a:rPr lang="en-US" i="1" dirty="0"/>
              <a:t>Side from Stace Beaulieu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pic>
        <p:nvPicPr>
          <p:cNvPr id="2052" name="Picture 4" descr="154m nest w component">
            <a:extLst>
              <a:ext uri="{FF2B5EF4-FFF2-40B4-BE49-F238E27FC236}">
                <a16:creationId xmlns:a16="http://schemas.microsoft.com/office/drawing/2014/main" id="{0C49EC46-0FA1-480A-98C9-C95A5BBFF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00"/>
            <a:ext cx="6096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3">
            <a:alphaModFix/>
          </a:blip>
          <a:stretch>
            <a:fillRect/>
          </a:stretch>
        </p:blipFill>
        <p:spPr>
          <a:xfrm>
            <a:off x="11072422" y="102833"/>
            <a:ext cx="978275" cy="977026"/>
          </a:xfrm>
          <a:prstGeom prst="rect">
            <a:avLst/>
          </a:prstGeom>
          <a:noFill/>
          <a:ln>
            <a:noFill/>
          </a:ln>
        </p:spPr>
      </p:pic>
      <p:sp>
        <p:nvSpPr>
          <p:cNvPr id="21" name="Google Shape;72;p14">
            <a:extLst>
              <a:ext uri="{FF2B5EF4-FFF2-40B4-BE49-F238E27FC236}">
                <a16:creationId xmlns:a16="http://schemas.microsoft.com/office/drawing/2014/main" id="{86D25441-8B7D-4373-8AA8-8A09ED0D18FC}"/>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Upwelling Quantified </a:t>
            </a:r>
          </a:p>
        </p:txBody>
      </p:sp>
      <p:pic>
        <p:nvPicPr>
          <p:cNvPr id="2050" name="Picture 2" descr="772m nest w component">
            <a:extLst>
              <a:ext uri="{FF2B5EF4-FFF2-40B4-BE49-F238E27FC236}">
                <a16:creationId xmlns:a16="http://schemas.microsoft.com/office/drawing/2014/main" id="{D0565374-A554-4BC8-B1B8-0F46DFEA8C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905000"/>
            <a:ext cx="6096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C3B8523-BFE1-46C2-8026-F7FA4BB38D96}"/>
              </a:ext>
            </a:extLst>
          </p:cNvPr>
          <p:cNvSpPr/>
          <p:nvPr/>
        </p:nvSpPr>
        <p:spPr>
          <a:xfrm>
            <a:off x="6469229" y="1905000"/>
            <a:ext cx="5349541" cy="307777"/>
          </a:xfrm>
          <a:prstGeom prst="rect">
            <a:avLst/>
          </a:prstGeom>
        </p:spPr>
        <p:txBody>
          <a:bodyPr wrap="none">
            <a:spAutoFit/>
          </a:bodyPr>
          <a:lstStyle/>
          <a:p>
            <a:r>
              <a:rPr lang="en-US" dirty="0"/>
              <a:t>772m WCOFS Nest plot of vertical velocity (near surface) in cm/s</a:t>
            </a:r>
          </a:p>
        </p:txBody>
      </p:sp>
      <p:sp>
        <p:nvSpPr>
          <p:cNvPr id="3" name="Rectangle 2">
            <a:extLst>
              <a:ext uri="{FF2B5EF4-FFF2-40B4-BE49-F238E27FC236}">
                <a16:creationId xmlns:a16="http://schemas.microsoft.com/office/drawing/2014/main" id="{A65C7788-A88A-4A3E-947D-1AE033265D04}"/>
              </a:ext>
            </a:extLst>
          </p:cNvPr>
          <p:cNvSpPr/>
          <p:nvPr/>
        </p:nvSpPr>
        <p:spPr>
          <a:xfrm>
            <a:off x="373230" y="1904999"/>
            <a:ext cx="5349541" cy="307777"/>
          </a:xfrm>
          <a:prstGeom prst="rect">
            <a:avLst/>
          </a:prstGeom>
        </p:spPr>
        <p:txBody>
          <a:bodyPr wrap="none">
            <a:spAutoFit/>
          </a:bodyPr>
          <a:lstStyle/>
          <a:p>
            <a:r>
              <a:rPr lang="en-US" dirty="0"/>
              <a:t>154m WCOFS Nest plot of vertical velocity (near surface) in cm/s</a:t>
            </a:r>
          </a:p>
        </p:txBody>
      </p:sp>
    </p:spTree>
    <p:extLst>
      <p:ext uri="{BB962C8B-B14F-4D97-AF65-F5344CB8AC3E}">
        <p14:creationId xmlns:p14="http://schemas.microsoft.com/office/powerpoint/2010/main" val="1782871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1483"/>
        <p:cNvGrpSpPr/>
        <p:nvPr/>
      </p:nvGrpSpPr>
      <p:grpSpPr>
        <a:xfrm>
          <a:off x="0" y="0"/>
          <a:ext cx="0" cy="0"/>
          <a:chOff x="0" y="0"/>
          <a:chExt cx="0" cy="0"/>
        </a:xfrm>
      </p:grpSpPr>
      <p:sp>
        <p:nvSpPr>
          <p:cNvPr id="1484" name="Google Shape;1484;p24"/>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485" name="Google Shape;1485;p24"/>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486" name="Google Shape;1486;p24"/>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487" name="Google Shape;1487;p24"/>
          <p:cNvPicPr preferRelativeResize="0"/>
          <p:nvPr/>
        </p:nvPicPr>
        <p:blipFill rotWithShape="1">
          <a:blip r:embed="rId3">
            <a:alphaModFix/>
          </a:blip>
          <a:srcRect/>
          <a:stretch/>
        </p:blipFill>
        <p:spPr>
          <a:xfrm>
            <a:off x="11072422" y="102833"/>
            <a:ext cx="978275" cy="977026"/>
          </a:xfrm>
          <a:prstGeom prst="rect">
            <a:avLst/>
          </a:prstGeom>
          <a:noFill/>
          <a:ln>
            <a:noFill/>
          </a:ln>
        </p:spPr>
      </p:pic>
      <p:sp>
        <p:nvSpPr>
          <p:cNvPr id="1488" name="Google Shape;1488;p24"/>
          <p:cNvSpPr txBox="1"/>
          <p:nvPr/>
        </p:nvSpPr>
        <p:spPr>
          <a:xfrm>
            <a:off x="517200" y="-2615"/>
            <a:ext cx="11157600" cy="914800"/>
          </a:xfrm>
          <a:prstGeom prst="rect">
            <a:avLst/>
          </a:prstGeom>
          <a:noFill/>
          <a:ln>
            <a:noFill/>
          </a:ln>
        </p:spPr>
        <p:txBody>
          <a:bodyPr spcFirstLastPara="1" wrap="square" lIns="121900" tIns="121900" rIns="121900" bIns="121900" anchor="b" anchorCtr="0">
            <a:normAutofit/>
          </a:bodyPr>
          <a:lstStyle/>
          <a:p>
            <a:pPr marL="0" marR="0" lvl="0" indent="0" algn="l" rtl="0">
              <a:lnSpc>
                <a:spcPct val="90000"/>
              </a:lnSpc>
              <a:spcBef>
                <a:spcPts val="0"/>
              </a:spcBef>
              <a:spcAft>
                <a:spcPts val="0"/>
              </a:spcAft>
              <a:buClr>
                <a:srgbClr val="000000"/>
              </a:buClr>
              <a:buSzPts val="4000"/>
              <a:buFont typeface="Arial"/>
              <a:buNone/>
            </a:pPr>
            <a:r>
              <a:rPr lang="en-US" sz="4000" b="0" i="0" u="none" strike="noStrike" cap="none" dirty="0" err="1">
                <a:solidFill>
                  <a:schemeClr val="lt1"/>
                </a:solidFill>
                <a:latin typeface="Verdana"/>
                <a:ea typeface="Verdana"/>
                <a:cs typeface="Verdana"/>
                <a:sym typeface="Verdana"/>
              </a:rPr>
              <a:t>Planktivore</a:t>
            </a:r>
            <a:r>
              <a:rPr lang="en-US" sz="4000" b="0" i="0" u="none" strike="noStrike" cap="none" dirty="0">
                <a:solidFill>
                  <a:schemeClr val="lt1"/>
                </a:solidFill>
                <a:latin typeface="Verdana"/>
                <a:ea typeface="Verdana"/>
                <a:cs typeface="Verdana"/>
                <a:sym typeface="Verdana"/>
              </a:rPr>
              <a:t> on LRAUV</a:t>
            </a:r>
            <a:endParaRPr dirty="0"/>
          </a:p>
        </p:txBody>
      </p:sp>
      <p:pic>
        <p:nvPicPr>
          <p:cNvPr id="1489" name="Google Shape;1489;p24" descr="https://lh3.googleusercontent.com/LW6EqvoYle8SKP9mjDjR_TwaugYo1JyWC5DmkVrEjHMJSBLrEXMpek0Pscm5A7IQ2PzZ54V4TrBaOANQnQxWRoTgELgWJmKJuPwN6QwCDVvPYE_wSH5BiNvmtEDScFUISaOhWo7cVAd5avo=s2048"/>
          <p:cNvPicPr preferRelativeResize="0">
            <a:picLocks noChangeAspect="1"/>
          </p:cNvPicPr>
          <p:nvPr/>
        </p:nvPicPr>
        <p:blipFill rotWithShape="1">
          <a:blip r:embed="rId4">
            <a:alphaModFix/>
          </a:blip>
          <a:srcRect l="-23650" r="-1"/>
          <a:stretch/>
        </p:blipFill>
        <p:spPr>
          <a:xfrm>
            <a:off x="1007719" y="1104900"/>
            <a:ext cx="4429410" cy="2286000"/>
          </a:xfrm>
          <a:prstGeom prst="rect">
            <a:avLst/>
          </a:prstGeom>
          <a:solidFill>
            <a:schemeClr val="lt1"/>
          </a:solidFill>
          <a:ln>
            <a:noFill/>
          </a:ln>
        </p:spPr>
      </p:pic>
      <p:pic>
        <p:nvPicPr>
          <p:cNvPr id="1490" name="Google Shape;1490;p24"/>
          <p:cNvPicPr preferRelativeResize="0"/>
          <p:nvPr/>
        </p:nvPicPr>
        <p:blipFill rotWithShape="1">
          <a:blip r:embed="rId5">
            <a:alphaModFix/>
          </a:blip>
          <a:srcRect/>
          <a:stretch/>
        </p:blipFill>
        <p:spPr>
          <a:xfrm>
            <a:off x="348849" y="3522550"/>
            <a:ext cx="5747151" cy="3232772"/>
          </a:xfrm>
          <a:prstGeom prst="rect">
            <a:avLst/>
          </a:prstGeom>
          <a:solidFill>
            <a:schemeClr val="dk1"/>
          </a:solidFill>
          <a:ln>
            <a:noFill/>
          </a:ln>
        </p:spPr>
      </p:pic>
      <p:pic>
        <p:nvPicPr>
          <p:cNvPr id="1491" name="Google Shape;1491;p24"/>
          <p:cNvPicPr preferRelativeResize="0"/>
          <p:nvPr/>
        </p:nvPicPr>
        <p:blipFill rotWithShape="1">
          <a:blip r:embed="rId6">
            <a:alphaModFix/>
          </a:blip>
          <a:srcRect/>
          <a:stretch/>
        </p:blipFill>
        <p:spPr>
          <a:xfrm>
            <a:off x="6363160" y="3522550"/>
            <a:ext cx="5747150" cy="3232772"/>
          </a:xfrm>
          <a:prstGeom prst="rect">
            <a:avLst/>
          </a:prstGeom>
          <a:solidFill>
            <a:schemeClr val="dk1"/>
          </a:solidFill>
          <a:ln>
            <a:noFill/>
          </a:ln>
        </p:spPr>
      </p:pic>
      <p:sp>
        <p:nvSpPr>
          <p:cNvPr id="1492" name="Google Shape;1492;p24"/>
          <p:cNvSpPr txBox="1"/>
          <p:nvPr/>
        </p:nvSpPr>
        <p:spPr>
          <a:xfrm>
            <a:off x="1029987" y="1050306"/>
            <a:ext cx="3573682"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Builds on </a:t>
            </a:r>
            <a:r>
              <a:rPr lang="en-US" sz="1600" b="0" i="0" u="none" strike="noStrike" cap="none" dirty="0" err="1">
                <a:solidFill>
                  <a:srgbClr val="000000"/>
                </a:solidFill>
                <a:latin typeface="Arial"/>
                <a:ea typeface="Arial"/>
                <a:cs typeface="Arial"/>
                <a:sym typeface="Arial"/>
              </a:rPr>
              <a:t>Zooglider</a:t>
            </a:r>
            <a:r>
              <a:rPr lang="en-US" sz="1600" b="0" i="0" u="none" strike="noStrike" cap="none" dirty="0">
                <a:solidFill>
                  <a:srgbClr val="000000"/>
                </a:solidFill>
                <a:latin typeface="Arial"/>
                <a:ea typeface="Arial"/>
                <a:cs typeface="Arial"/>
                <a:sym typeface="Arial"/>
              </a:rPr>
              <a:t> of </a:t>
            </a:r>
            <a:r>
              <a:rPr lang="en-US" sz="1600" b="0" i="0" u="none" strike="noStrike" cap="none" dirty="0" err="1">
                <a:solidFill>
                  <a:srgbClr val="000000"/>
                </a:solidFill>
                <a:latin typeface="Arial"/>
                <a:ea typeface="Arial"/>
                <a:cs typeface="Arial"/>
                <a:sym typeface="Arial"/>
              </a:rPr>
              <a:t>Ohman</a:t>
            </a:r>
            <a:r>
              <a:rPr lang="en-US" sz="1600" b="0" i="0" u="none" strike="noStrike" cap="none" dirty="0">
                <a:solidFill>
                  <a:srgbClr val="000000"/>
                </a:solidFill>
                <a:latin typeface="Arial"/>
                <a:ea typeface="Arial"/>
                <a:cs typeface="Arial"/>
                <a:sym typeface="Arial"/>
              </a:rPr>
              <a:t> et al. </a:t>
            </a:r>
            <a:endParaRPr dirty="0"/>
          </a:p>
          <a:p>
            <a:pPr marL="0" marR="0" lvl="0" indent="0" algn="l"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LRAUV available via SAAB</a:t>
            </a:r>
            <a:endParaRPr dirty="0"/>
          </a:p>
        </p:txBody>
      </p:sp>
      <p:pic>
        <p:nvPicPr>
          <p:cNvPr id="1494" name="Google Shape;1494;p24"/>
          <p:cNvPicPr preferRelativeResize="0">
            <a:picLocks noChangeAspect="1"/>
          </p:cNvPicPr>
          <p:nvPr/>
        </p:nvPicPr>
        <p:blipFill rotWithShape="1">
          <a:blip r:embed="rId7">
            <a:alphaModFix/>
          </a:blip>
          <a:srcRect l="16915" t="28590" b="20550"/>
          <a:stretch/>
        </p:blipFill>
        <p:spPr>
          <a:xfrm>
            <a:off x="6714972" y="1104900"/>
            <a:ext cx="4959828" cy="2286000"/>
          </a:xfrm>
          <a:prstGeom prst="rect">
            <a:avLst/>
          </a:prstGeom>
          <a:noFill/>
          <a:ln>
            <a:noFill/>
          </a:ln>
        </p:spPr>
      </p:pic>
      <p:sp>
        <p:nvSpPr>
          <p:cNvPr id="2" name="Rectangle 1">
            <a:extLst>
              <a:ext uri="{FF2B5EF4-FFF2-40B4-BE49-F238E27FC236}">
                <a16:creationId xmlns:a16="http://schemas.microsoft.com/office/drawing/2014/main" id="{92C9C28F-FB1D-4FC5-8474-8B2F312FC3E6}"/>
              </a:ext>
            </a:extLst>
          </p:cNvPr>
          <p:cNvSpPr/>
          <p:nvPr/>
        </p:nvSpPr>
        <p:spPr>
          <a:xfrm>
            <a:off x="3355984" y="2813819"/>
            <a:ext cx="2264294" cy="577081"/>
          </a:xfrm>
          <a:prstGeom prst="rect">
            <a:avLst/>
          </a:prstGeom>
        </p:spPr>
        <p:txBody>
          <a:bodyPr wrap="square">
            <a:spAutoFit/>
          </a:bodyPr>
          <a:lstStyle/>
          <a:p>
            <a:pPr marL="342900" lvl="0" indent="-342900">
              <a:buSzPts val="1000"/>
              <a:buFont typeface="Symbol" panose="05050102010706020507" pitchFamily="18" charset="2"/>
              <a:buChar char=""/>
              <a:tabLst>
                <a:tab pos="457200" algn="l"/>
              </a:tabLst>
            </a:pPr>
            <a:r>
              <a:rPr lang="en-US" sz="1050" dirty="0">
                <a:solidFill>
                  <a:srgbClr val="1D1C1D"/>
                </a:solidFill>
                <a:latin typeface="Arial" panose="020B0604020202020204" pitchFamily="34" charset="0"/>
                <a:ea typeface="Times New Roman" panose="02020603050405020304" pitchFamily="18" charset="0"/>
              </a:rPr>
              <a:t>low mag volume: ~ 0.8 ml</a:t>
            </a:r>
            <a:endParaRPr lang="en-US" sz="1000" dirty="0">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US" sz="1050" dirty="0">
                <a:solidFill>
                  <a:srgbClr val="1D1C1D"/>
                </a:solidFill>
                <a:latin typeface="Arial" panose="020B0604020202020204" pitchFamily="34" charset="0"/>
                <a:ea typeface="Times New Roman" panose="02020603050405020304" pitchFamily="18" charset="0"/>
              </a:rPr>
              <a:t>high mag volume: ~ 0.2 ul</a:t>
            </a:r>
            <a:endParaRPr lang="en-US" sz="1000" dirty="0">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US" sz="1050" dirty="0">
                <a:solidFill>
                  <a:srgbClr val="1D1C1D"/>
                </a:solidFill>
                <a:latin typeface="Arial" panose="020B0604020202020204" pitchFamily="34" charset="0"/>
                <a:ea typeface="Times New Roman" panose="02020603050405020304" pitchFamily="18" charset="0"/>
              </a:rPr>
              <a:t>frame rate: 10 fps</a:t>
            </a:r>
            <a:endParaRPr lang="en-US" sz="1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8564291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2">
            <a:alphaModFix/>
          </a:blip>
          <a:stretch>
            <a:fillRect/>
          </a:stretch>
        </p:blipFill>
        <p:spPr>
          <a:xfrm>
            <a:off x="11072422" y="102833"/>
            <a:ext cx="978275" cy="977026"/>
          </a:xfrm>
          <a:prstGeom prst="rect">
            <a:avLst/>
          </a:prstGeom>
          <a:noFill/>
          <a:ln>
            <a:noFill/>
          </a:ln>
        </p:spPr>
      </p:pic>
      <p:sp>
        <p:nvSpPr>
          <p:cNvPr id="21" name="Google Shape;72;p14">
            <a:extLst>
              <a:ext uri="{FF2B5EF4-FFF2-40B4-BE49-F238E27FC236}">
                <a16:creationId xmlns:a16="http://schemas.microsoft.com/office/drawing/2014/main" id="{86D25441-8B7D-4373-8AA8-8A09ED0D18FC}"/>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Upwelling Quantified </a:t>
            </a:r>
          </a:p>
        </p:txBody>
      </p:sp>
      <p:pic>
        <p:nvPicPr>
          <p:cNvPr id="3074" name="Picture 2" descr="CUTI and BEUTI hovmoller diagram">
            <a:extLst>
              <a:ext uri="{FF2B5EF4-FFF2-40B4-BE49-F238E27FC236}">
                <a16:creationId xmlns:a16="http://schemas.microsoft.com/office/drawing/2014/main" id="{33F79890-C597-44EE-B6B6-18FC1F7F3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341" y="912185"/>
            <a:ext cx="9779317" cy="595274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1F55CF9-D662-40BF-83F1-9F11EE35A277}"/>
              </a:ext>
            </a:extLst>
          </p:cNvPr>
          <p:cNvSpPr/>
          <p:nvPr/>
        </p:nvSpPr>
        <p:spPr>
          <a:xfrm>
            <a:off x="6421118" y="270119"/>
            <a:ext cx="3980577" cy="369332"/>
          </a:xfrm>
          <a:prstGeom prst="rect">
            <a:avLst/>
          </a:prstGeom>
          <a:solidFill>
            <a:schemeClr val="bg1"/>
          </a:solidFill>
        </p:spPr>
        <p:txBody>
          <a:bodyPr wrap="none">
            <a:spAutoFit/>
          </a:bodyPr>
          <a:lstStyle/>
          <a:p>
            <a:r>
              <a:rPr lang="en-US" sz="1800" dirty="0">
                <a:hlinkClick r:id="rId4"/>
              </a:rPr>
              <a:t>https://mjacox.com/upwelling-indicies</a:t>
            </a:r>
            <a:endParaRPr lang="en-US" sz="1800" dirty="0"/>
          </a:p>
        </p:txBody>
      </p:sp>
    </p:spTree>
    <p:extLst>
      <p:ext uri="{BB962C8B-B14F-4D97-AF65-F5344CB8AC3E}">
        <p14:creationId xmlns:p14="http://schemas.microsoft.com/office/powerpoint/2010/main" val="3259609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1483"/>
        <p:cNvGrpSpPr/>
        <p:nvPr/>
      </p:nvGrpSpPr>
      <p:grpSpPr>
        <a:xfrm>
          <a:off x="0" y="0"/>
          <a:ext cx="0" cy="0"/>
          <a:chOff x="0" y="0"/>
          <a:chExt cx="0" cy="0"/>
        </a:xfrm>
      </p:grpSpPr>
      <p:sp>
        <p:nvSpPr>
          <p:cNvPr id="1484" name="Google Shape;1484;p24"/>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485" name="Google Shape;1485;p24"/>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486" name="Google Shape;1486;p24"/>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487" name="Google Shape;1487;p24"/>
          <p:cNvPicPr preferRelativeResize="0"/>
          <p:nvPr/>
        </p:nvPicPr>
        <p:blipFill rotWithShape="1">
          <a:blip r:embed="rId3">
            <a:alphaModFix/>
          </a:blip>
          <a:srcRect/>
          <a:stretch/>
        </p:blipFill>
        <p:spPr>
          <a:xfrm>
            <a:off x="11072422" y="102833"/>
            <a:ext cx="978275" cy="977026"/>
          </a:xfrm>
          <a:prstGeom prst="rect">
            <a:avLst/>
          </a:prstGeom>
          <a:noFill/>
          <a:ln>
            <a:noFill/>
          </a:ln>
        </p:spPr>
      </p:pic>
      <p:sp>
        <p:nvSpPr>
          <p:cNvPr id="1488" name="Google Shape;1488;p24"/>
          <p:cNvSpPr txBox="1"/>
          <p:nvPr/>
        </p:nvSpPr>
        <p:spPr>
          <a:xfrm>
            <a:off x="517200" y="-2615"/>
            <a:ext cx="5808706" cy="1569660"/>
          </a:xfrm>
          <a:prstGeom prst="rect">
            <a:avLst/>
          </a:prstGeom>
          <a:noFill/>
          <a:ln>
            <a:noFill/>
          </a:ln>
        </p:spPr>
        <p:txBody>
          <a:bodyPr spcFirstLastPara="1" wrap="square" lIns="121900" tIns="121900" rIns="121900" bIns="121900" anchor="b" anchorCtr="0">
            <a:normAutofit/>
          </a:bodyPr>
          <a:lstStyle/>
          <a:p>
            <a:pPr marL="0" marR="0" lvl="0" indent="0" algn="l" rtl="0">
              <a:lnSpc>
                <a:spcPct val="90000"/>
              </a:lnSpc>
              <a:spcBef>
                <a:spcPts val="0"/>
              </a:spcBef>
              <a:spcAft>
                <a:spcPts val="0"/>
              </a:spcAft>
              <a:buClr>
                <a:srgbClr val="000000"/>
              </a:buClr>
              <a:buSzPts val="4000"/>
              <a:buFont typeface="Arial"/>
              <a:buNone/>
            </a:pPr>
            <a:r>
              <a:rPr lang="en-US" sz="3200" dirty="0">
                <a:solidFill>
                  <a:schemeClr val="lt1"/>
                </a:solidFill>
                <a:latin typeface="Verdana"/>
                <a:ea typeface="Verdana"/>
                <a:cs typeface="Verdana"/>
                <a:sym typeface="Verdana"/>
              </a:rPr>
              <a:t>Quantifying/</a:t>
            </a:r>
            <a:r>
              <a:rPr lang="en-US" sz="3200" b="0" i="0" u="none" strike="noStrike" cap="none" dirty="0">
                <a:solidFill>
                  <a:schemeClr val="lt1"/>
                </a:solidFill>
                <a:latin typeface="Verdana"/>
                <a:ea typeface="Verdana"/>
                <a:cs typeface="Verdana"/>
                <a:sym typeface="Verdana"/>
              </a:rPr>
              <a:t>Categorizing Ocean Conditions</a:t>
            </a:r>
          </a:p>
        </p:txBody>
      </p:sp>
      <p:pic>
        <p:nvPicPr>
          <p:cNvPr id="4" name="Picture 3">
            <a:extLst>
              <a:ext uri="{FF2B5EF4-FFF2-40B4-BE49-F238E27FC236}">
                <a16:creationId xmlns:a16="http://schemas.microsoft.com/office/drawing/2014/main" id="{D42989B6-5883-4A1D-BF03-81FFCCF851C7}"/>
              </a:ext>
            </a:extLst>
          </p:cNvPr>
          <p:cNvPicPr>
            <a:picLocks noChangeAspect="1"/>
          </p:cNvPicPr>
          <p:nvPr/>
        </p:nvPicPr>
        <p:blipFill>
          <a:blip r:embed="rId4"/>
          <a:stretch>
            <a:fillRect/>
          </a:stretch>
        </p:blipFill>
        <p:spPr>
          <a:xfrm>
            <a:off x="6464856" y="0"/>
            <a:ext cx="5727144" cy="6858000"/>
          </a:xfrm>
          <a:prstGeom prst="rect">
            <a:avLst/>
          </a:prstGeom>
        </p:spPr>
      </p:pic>
      <p:sp>
        <p:nvSpPr>
          <p:cNvPr id="5" name="Rectangle 4">
            <a:extLst>
              <a:ext uri="{FF2B5EF4-FFF2-40B4-BE49-F238E27FC236}">
                <a16:creationId xmlns:a16="http://schemas.microsoft.com/office/drawing/2014/main" id="{7787D679-6AAB-403F-9A9F-FC709F94D972}"/>
              </a:ext>
            </a:extLst>
          </p:cNvPr>
          <p:cNvSpPr/>
          <p:nvPr/>
        </p:nvSpPr>
        <p:spPr>
          <a:xfrm>
            <a:off x="6799530" y="6550223"/>
            <a:ext cx="5107488" cy="307777"/>
          </a:xfrm>
          <a:prstGeom prst="rect">
            <a:avLst/>
          </a:prstGeom>
        </p:spPr>
        <p:txBody>
          <a:bodyPr wrap="none">
            <a:spAutoFit/>
          </a:bodyPr>
          <a:lstStyle/>
          <a:p>
            <a:r>
              <a:rPr lang="en-US" dirty="0">
                <a:hlinkClick r:id="rId5"/>
              </a:rPr>
              <a:t>https://royalsocietypublishing.org/doi/10.1098/rspb.2023.2461</a:t>
            </a:r>
            <a:r>
              <a:rPr lang="en-US" dirty="0"/>
              <a:t> </a:t>
            </a:r>
          </a:p>
        </p:txBody>
      </p:sp>
      <p:sp>
        <p:nvSpPr>
          <p:cNvPr id="17" name="TextBox 16">
            <a:extLst>
              <a:ext uri="{FF2B5EF4-FFF2-40B4-BE49-F238E27FC236}">
                <a16:creationId xmlns:a16="http://schemas.microsoft.com/office/drawing/2014/main" id="{07E34DA2-9A74-4F4D-9E82-7083CF7621D6}"/>
              </a:ext>
            </a:extLst>
          </p:cNvPr>
          <p:cNvSpPr txBox="1"/>
          <p:nvPr/>
        </p:nvSpPr>
        <p:spPr>
          <a:xfrm>
            <a:off x="321950" y="1836113"/>
            <a:ext cx="6003956"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err="1">
                <a:solidFill>
                  <a:schemeClr val="bg1"/>
                </a:solidFill>
                <a:latin typeface="Calibri" panose="020F0502020204030204" pitchFamily="34" charset="0"/>
                <a:cs typeface="Calibri" panose="020F0502020204030204" pitchFamily="34" charset="0"/>
              </a:rPr>
              <a:t>Lagrangian</a:t>
            </a:r>
            <a:r>
              <a:rPr lang="en-US" sz="2400" dirty="0">
                <a:solidFill>
                  <a:schemeClr val="bg1"/>
                </a:solidFill>
                <a:latin typeface="Calibri" panose="020F0502020204030204" pitchFamily="34" charset="0"/>
                <a:cs typeface="Calibri" panose="020F0502020204030204" pitchFamily="34" charset="0"/>
              </a:rPr>
              <a:t> “growth-advection” (GA) satellite-derived product – Messié et al.</a:t>
            </a:r>
          </a:p>
          <a:p>
            <a:pPr marL="285750" indent="-285750">
              <a:buFont typeface="Arial" panose="020B0604020202020204" pitchFamily="34" charset="0"/>
              <a:buChar char="•"/>
            </a:pPr>
            <a:endPar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endParaRPr>
          </a:p>
          <a:p>
            <a:pPr marL="285750" indent="-285750">
              <a:buFont typeface="Arial" panose="020B0604020202020204" pitchFamily="34" charset="0"/>
              <a:buChar char="•"/>
            </a:pPr>
            <a:endPar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endParaRPr>
          </a:p>
          <a:p>
            <a:pPr marL="285750" indent="-285750">
              <a:buFont typeface="Arial" panose="020B0604020202020204" pitchFamily="34" charset="0"/>
              <a:buChar char="•"/>
            </a:pPr>
            <a:r>
              <a:rPr lang="en-US" sz="2400" dirty="0" err="1">
                <a:solidFill>
                  <a:schemeClr val="bg1"/>
                </a:solidFill>
                <a:latin typeface="Calibri" panose="020F0502020204030204" pitchFamily="34" charset="0"/>
                <a:ea typeface="Verdana" panose="020B0604030504040204" pitchFamily="34" charset="0"/>
                <a:cs typeface="Calibri" panose="020F0502020204030204" pitchFamily="34" charset="0"/>
              </a:rPr>
              <a:t>Submesoscale</a:t>
            </a: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 coupling of krill and whales revealed by aggregative </a:t>
            </a:r>
            <a:r>
              <a:rPr lang="en-US" sz="2400" dirty="0" err="1">
                <a:solidFill>
                  <a:schemeClr val="bg1"/>
                </a:solidFill>
                <a:latin typeface="Calibri" panose="020F0502020204030204" pitchFamily="34" charset="0"/>
                <a:ea typeface="Verdana" panose="020B0604030504040204" pitchFamily="34" charset="0"/>
                <a:cs typeface="Calibri" panose="020F0502020204030204" pitchFamily="34" charset="0"/>
              </a:rPr>
              <a:t>Lagrangian</a:t>
            </a: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 coherent structures – </a:t>
            </a:r>
            <a:r>
              <a:rPr lang="en-US" sz="2400" dirty="0" err="1">
                <a:solidFill>
                  <a:schemeClr val="bg1"/>
                </a:solidFill>
                <a:latin typeface="Calibri" panose="020F0502020204030204" pitchFamily="34" charset="0"/>
                <a:ea typeface="Verdana" panose="020B0604030504040204" pitchFamily="34" charset="0"/>
                <a:cs typeface="Calibri" panose="020F0502020204030204" pitchFamily="34" charset="0"/>
              </a:rPr>
              <a:t>Fahlbusch</a:t>
            </a:r>
            <a:r>
              <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rPr>
              <a:t> et al. </a:t>
            </a:r>
          </a:p>
          <a:p>
            <a:pPr marL="285750" indent="-285750">
              <a:buFont typeface="Arial" panose="020B0604020202020204" pitchFamily="34" charset="0"/>
              <a:buChar char="•"/>
            </a:pPr>
            <a:endParaRPr lang="en-US" sz="2400" dirty="0">
              <a:solidFill>
                <a:schemeClr val="bg1"/>
              </a:solidFill>
              <a:latin typeface="Calibri" panose="020F0502020204030204" pitchFamily="34" charset="0"/>
              <a:ea typeface="Verdana" panose="020B0604030504040204" pitchFamily="34" charset="0"/>
              <a:cs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pic>
        <p:nvPicPr>
          <p:cNvPr id="22" name="Google Shape;182;g2de02a4d11c_0_488">
            <a:extLst>
              <a:ext uri="{FF2B5EF4-FFF2-40B4-BE49-F238E27FC236}">
                <a16:creationId xmlns:a16="http://schemas.microsoft.com/office/drawing/2014/main" id="{E4B53B19-9537-4D23-940F-BA104FB91C9F}"/>
              </a:ext>
            </a:extLst>
          </p:cNvPr>
          <p:cNvPicPr preferRelativeResize="0"/>
          <p:nvPr/>
        </p:nvPicPr>
        <p:blipFill rotWithShape="1">
          <a:blip r:embed="rId3">
            <a:alphaModFix amt="14000"/>
          </a:blip>
          <a:srcRect t="7220" b="7219"/>
          <a:stretch/>
        </p:blipFill>
        <p:spPr>
          <a:xfrm>
            <a:off x="159296" y="-2615"/>
            <a:ext cx="12032704" cy="6860615"/>
          </a:xfrm>
          <a:prstGeom prst="rect">
            <a:avLst/>
          </a:prstGeom>
          <a:noFill/>
          <a:ln>
            <a:noFill/>
          </a:ln>
          <a:effectLst>
            <a:outerShdw blurRad="292100" dist="139700" dir="2700000" algn="tl" rotWithShape="0">
              <a:srgbClr val="333333">
                <a:alpha val="63529"/>
              </a:srgbClr>
            </a:outerShdw>
          </a:effectLst>
        </p:spPr>
      </p:pic>
      <p:pic>
        <p:nvPicPr>
          <p:cNvPr id="11" name="Graphic 10" descr="Single gear">
            <a:extLst>
              <a:ext uri="{FF2B5EF4-FFF2-40B4-BE49-F238E27FC236}">
                <a16:creationId xmlns:a16="http://schemas.microsoft.com/office/drawing/2014/main" id="{D6C77DA4-6752-40D1-9F36-23372DD032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7855" y="447367"/>
            <a:ext cx="3204210" cy="3204210"/>
          </a:xfrm>
          <a:prstGeom prst="rect">
            <a:avLst/>
          </a:prstGeom>
        </p:spPr>
      </p:pic>
      <p:pic>
        <p:nvPicPr>
          <p:cNvPr id="18" name="Graphic 17" descr="Single gear">
            <a:extLst>
              <a:ext uri="{FF2B5EF4-FFF2-40B4-BE49-F238E27FC236}">
                <a16:creationId xmlns:a16="http://schemas.microsoft.com/office/drawing/2014/main" id="{809E4843-2344-4E0D-AFB2-71F545FA512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37418" y="470518"/>
            <a:ext cx="3204210" cy="3204210"/>
          </a:xfrm>
          <a:prstGeom prst="rect">
            <a:avLst/>
          </a:prstGeom>
        </p:spPr>
      </p:pic>
      <p:pic>
        <p:nvPicPr>
          <p:cNvPr id="19" name="Graphic 18" descr="Single gear">
            <a:extLst>
              <a:ext uri="{FF2B5EF4-FFF2-40B4-BE49-F238E27FC236}">
                <a16:creationId xmlns:a16="http://schemas.microsoft.com/office/drawing/2014/main" id="{35A493C5-2AFD-4ED9-BF39-C5DE8061F1F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415580">
            <a:off x="2074192" y="2255608"/>
            <a:ext cx="2433610" cy="2433610"/>
          </a:xfrm>
          <a:prstGeom prst="rect">
            <a:avLst/>
          </a:prstGeom>
        </p:spPr>
      </p:pic>
      <p:pic>
        <p:nvPicPr>
          <p:cNvPr id="20" name="Graphic 19" descr="Single gear">
            <a:extLst>
              <a:ext uri="{FF2B5EF4-FFF2-40B4-BE49-F238E27FC236}">
                <a16:creationId xmlns:a16="http://schemas.microsoft.com/office/drawing/2014/main" id="{A7956A5B-D317-4DB1-8394-DA068CB0EA5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88892" y="3864630"/>
            <a:ext cx="3204210" cy="3204210"/>
          </a:xfrm>
          <a:prstGeom prst="rect">
            <a:avLst/>
          </a:prstGeom>
        </p:spPr>
      </p:pic>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12">
            <a:alphaModFix/>
          </a:blip>
          <a:stretch>
            <a:fillRect/>
          </a:stretch>
        </p:blipFill>
        <p:spPr>
          <a:xfrm>
            <a:off x="11072422" y="102833"/>
            <a:ext cx="978275" cy="977026"/>
          </a:xfrm>
          <a:prstGeom prst="rect">
            <a:avLst/>
          </a:prstGeom>
          <a:noFill/>
          <a:ln>
            <a:noFill/>
          </a:ln>
        </p:spPr>
      </p:pic>
      <p:sp>
        <p:nvSpPr>
          <p:cNvPr id="21" name="Google Shape;72;p14">
            <a:extLst>
              <a:ext uri="{FF2B5EF4-FFF2-40B4-BE49-F238E27FC236}">
                <a16:creationId xmlns:a16="http://schemas.microsoft.com/office/drawing/2014/main" id="{86D25441-8B7D-4373-8AA8-8A09ED0D18FC}"/>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How? – Three Pillars of Evolution </a:t>
            </a:r>
          </a:p>
        </p:txBody>
      </p:sp>
      <p:sp>
        <p:nvSpPr>
          <p:cNvPr id="34" name="Google Shape;182;p5">
            <a:extLst>
              <a:ext uri="{FF2B5EF4-FFF2-40B4-BE49-F238E27FC236}">
                <a16:creationId xmlns:a16="http://schemas.microsoft.com/office/drawing/2014/main" id="{C784AA35-DB85-4D97-97D8-8BA0890D8D3B}"/>
              </a:ext>
            </a:extLst>
          </p:cNvPr>
          <p:cNvSpPr txBox="1"/>
          <p:nvPr/>
        </p:nvSpPr>
        <p:spPr>
          <a:xfrm>
            <a:off x="10923064" y="3249165"/>
            <a:ext cx="93153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5C90"/>
                </a:solidFill>
                <a:latin typeface="Calibri"/>
                <a:ea typeface="Calibri"/>
                <a:cs typeface="Calibri"/>
                <a:sym typeface="Calibri"/>
              </a:rPr>
              <a:t>Synchro</a:t>
            </a:r>
            <a:endParaRPr/>
          </a:p>
          <a:p>
            <a:pPr marL="0" marR="0" lvl="0" indent="0" algn="l" rtl="0">
              <a:spcBef>
                <a:spcPts val="0"/>
              </a:spcBef>
              <a:spcAft>
                <a:spcPts val="0"/>
              </a:spcAft>
              <a:buNone/>
            </a:pPr>
            <a:r>
              <a:rPr lang="en-US" sz="1800">
                <a:solidFill>
                  <a:srgbClr val="005C90"/>
                </a:solidFill>
                <a:latin typeface="Calibri"/>
                <a:ea typeface="Calibri"/>
                <a:cs typeface="Calibri"/>
                <a:sym typeface="Calibri"/>
              </a:rPr>
              <a:t>modes</a:t>
            </a:r>
            <a:endParaRPr/>
          </a:p>
        </p:txBody>
      </p:sp>
      <mc:AlternateContent xmlns:mc="http://schemas.openxmlformats.org/markup-compatibility/2006" xmlns:p14="http://schemas.microsoft.com/office/powerpoint/2010/main">
        <mc:Choice Requires="p14">
          <p:contentPart p14:bwMode="auto" r:id="rId13">
            <p14:nvContentPartPr>
              <p14:cNvPr id="12" name="Ink 11">
                <a:extLst>
                  <a:ext uri="{FF2B5EF4-FFF2-40B4-BE49-F238E27FC236}">
                    <a16:creationId xmlns:a16="http://schemas.microsoft.com/office/drawing/2014/main" id="{5ED3589E-0007-419B-91E3-6EB32648C163}"/>
                  </a:ext>
                </a:extLst>
              </p14:cNvPr>
              <p14:cNvContentPartPr/>
              <p14:nvPr/>
            </p14:nvContentPartPr>
            <p14:xfrm>
              <a:off x="11242357" y="2188434"/>
              <a:ext cx="360" cy="360"/>
            </p14:xfrm>
          </p:contentPart>
        </mc:Choice>
        <mc:Fallback xmlns="">
          <p:pic>
            <p:nvPicPr>
              <p:cNvPr id="12" name="Ink 11">
                <a:extLst>
                  <a:ext uri="{FF2B5EF4-FFF2-40B4-BE49-F238E27FC236}">
                    <a16:creationId xmlns:a16="http://schemas.microsoft.com/office/drawing/2014/main" id="{5ED3589E-0007-419B-91E3-6EB32648C163}"/>
                  </a:ext>
                </a:extLst>
              </p:cNvPr>
              <p:cNvPicPr/>
              <p:nvPr/>
            </p:nvPicPr>
            <p:blipFill>
              <a:blip r:embed="rId14"/>
              <a:stretch>
                <a:fillRect/>
              </a:stretch>
            </p:blipFill>
            <p:spPr>
              <a:xfrm>
                <a:off x="11233717" y="2179434"/>
                <a:ext cx="18000" cy="18000"/>
              </a:xfrm>
              <a:prstGeom prst="rect">
                <a:avLst/>
              </a:prstGeom>
            </p:spPr>
          </p:pic>
        </mc:Fallback>
      </mc:AlternateContent>
      <p:sp>
        <p:nvSpPr>
          <p:cNvPr id="7" name="TextBox 6">
            <a:extLst>
              <a:ext uri="{FF2B5EF4-FFF2-40B4-BE49-F238E27FC236}">
                <a16:creationId xmlns:a16="http://schemas.microsoft.com/office/drawing/2014/main" id="{2B6CAA25-696B-44E6-8988-E15DC4217695}"/>
              </a:ext>
            </a:extLst>
          </p:cNvPr>
          <p:cNvSpPr txBox="1"/>
          <p:nvPr/>
        </p:nvSpPr>
        <p:spPr>
          <a:xfrm>
            <a:off x="3697827" y="1436309"/>
            <a:ext cx="2134197" cy="954107"/>
          </a:xfrm>
          <a:prstGeom prst="rect">
            <a:avLst/>
          </a:prstGeom>
          <a:noFill/>
        </p:spPr>
        <p:txBody>
          <a:bodyPr wrap="square" rtlCol="0">
            <a:spAutoFit/>
          </a:bodyPr>
          <a:lstStyle/>
          <a:p>
            <a:pPr algn="ctr"/>
            <a:r>
              <a:rPr lang="en-US" sz="2800" b="1" i="1" dirty="0">
                <a:solidFill>
                  <a:schemeClr val="bg1"/>
                </a:solidFill>
              </a:rPr>
              <a:t>TECH</a:t>
            </a:r>
          </a:p>
          <a:p>
            <a:pPr algn="ctr"/>
            <a:r>
              <a:rPr lang="en-US" sz="2800" b="1" i="1" dirty="0">
                <a:solidFill>
                  <a:schemeClr val="bg1"/>
                </a:solidFill>
              </a:rPr>
              <a:t>INDUSTRY</a:t>
            </a:r>
          </a:p>
        </p:txBody>
      </p:sp>
      <p:sp>
        <p:nvSpPr>
          <p:cNvPr id="8" name="TextBox 7">
            <a:extLst>
              <a:ext uri="{FF2B5EF4-FFF2-40B4-BE49-F238E27FC236}">
                <a16:creationId xmlns:a16="http://schemas.microsoft.com/office/drawing/2014/main" id="{D1DE591B-995D-4EC4-BEA3-67776D63832D}"/>
              </a:ext>
            </a:extLst>
          </p:cNvPr>
          <p:cNvSpPr txBox="1"/>
          <p:nvPr/>
        </p:nvSpPr>
        <p:spPr>
          <a:xfrm>
            <a:off x="724856" y="1782969"/>
            <a:ext cx="2331070" cy="523220"/>
          </a:xfrm>
          <a:prstGeom prst="rect">
            <a:avLst/>
          </a:prstGeom>
          <a:noFill/>
        </p:spPr>
        <p:txBody>
          <a:bodyPr wrap="square" rtlCol="0">
            <a:spAutoFit/>
          </a:bodyPr>
          <a:lstStyle/>
          <a:p>
            <a:r>
              <a:rPr lang="en-US" sz="2800" b="1" i="1" dirty="0">
                <a:solidFill>
                  <a:schemeClr val="bg1"/>
                </a:solidFill>
              </a:rPr>
              <a:t>SCIENTISTS</a:t>
            </a:r>
            <a:endParaRPr lang="en-US" sz="2400" b="1" i="1" dirty="0">
              <a:solidFill>
                <a:schemeClr val="bg1"/>
              </a:solidFill>
            </a:endParaRPr>
          </a:p>
        </p:txBody>
      </p:sp>
      <p:sp>
        <p:nvSpPr>
          <p:cNvPr id="9" name="TextBox 8">
            <a:extLst>
              <a:ext uri="{FF2B5EF4-FFF2-40B4-BE49-F238E27FC236}">
                <a16:creationId xmlns:a16="http://schemas.microsoft.com/office/drawing/2014/main" id="{A9098C75-A8A3-486F-973A-94286633685D}"/>
              </a:ext>
            </a:extLst>
          </p:cNvPr>
          <p:cNvSpPr txBox="1"/>
          <p:nvPr/>
        </p:nvSpPr>
        <p:spPr>
          <a:xfrm>
            <a:off x="2554383" y="4988733"/>
            <a:ext cx="1473228" cy="954107"/>
          </a:xfrm>
          <a:prstGeom prst="rect">
            <a:avLst/>
          </a:prstGeom>
          <a:noFill/>
        </p:spPr>
        <p:txBody>
          <a:bodyPr wrap="square" rtlCol="0">
            <a:spAutoFit/>
          </a:bodyPr>
          <a:lstStyle/>
          <a:p>
            <a:pPr algn="ctr"/>
            <a:r>
              <a:rPr lang="en-US" sz="2800" b="1" i="1" dirty="0">
                <a:solidFill>
                  <a:schemeClr val="bg1"/>
                </a:solidFill>
              </a:rPr>
              <a:t>INFO</a:t>
            </a:r>
          </a:p>
          <a:p>
            <a:pPr algn="ctr"/>
            <a:r>
              <a:rPr lang="en-US" sz="2800" b="1" i="1" dirty="0">
                <a:solidFill>
                  <a:schemeClr val="bg1"/>
                </a:solidFill>
              </a:rPr>
              <a:t>USERS</a:t>
            </a:r>
          </a:p>
        </p:txBody>
      </p:sp>
      <p:sp>
        <p:nvSpPr>
          <p:cNvPr id="57" name="Rectangle: Rounded Corners 56">
            <a:extLst>
              <a:ext uri="{FF2B5EF4-FFF2-40B4-BE49-F238E27FC236}">
                <a16:creationId xmlns:a16="http://schemas.microsoft.com/office/drawing/2014/main" id="{DC9373C1-F713-4AC3-9AF2-A6822985C90D}"/>
              </a:ext>
            </a:extLst>
          </p:cNvPr>
          <p:cNvSpPr/>
          <p:nvPr/>
        </p:nvSpPr>
        <p:spPr>
          <a:xfrm>
            <a:off x="1653317" y="3428749"/>
            <a:ext cx="3158923" cy="437424"/>
          </a:xfrm>
          <a:prstGeom prst="roundRect">
            <a:avLst/>
          </a:prstGeom>
          <a:solidFill>
            <a:srgbClr val="015B90"/>
          </a:solidFill>
          <a:ln w="1079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i="1" dirty="0">
                <a:solidFill>
                  <a:schemeClr val="bg1"/>
                </a:solidFill>
                <a:ea typeface="Calibri"/>
                <a:cs typeface="Calibri"/>
                <a:sym typeface="Calibri"/>
              </a:rPr>
              <a:t>Co-design → </a:t>
            </a:r>
            <a:r>
              <a:rPr lang="en-US" sz="2000" b="1" dirty="0">
                <a:solidFill>
                  <a:schemeClr val="bg1"/>
                </a:solidFill>
                <a:ea typeface="Calibri"/>
                <a:cs typeface="Calibri"/>
                <a:sym typeface="Calibri"/>
              </a:rPr>
              <a:t>evolution</a:t>
            </a:r>
            <a:endParaRPr lang="en-US" sz="2000" b="1" dirty="0">
              <a:solidFill>
                <a:schemeClr val="bg1"/>
              </a:solidFill>
            </a:endParaRPr>
          </a:p>
        </p:txBody>
      </p:sp>
      <p:pic>
        <p:nvPicPr>
          <p:cNvPr id="17" name="Picture 16">
            <a:extLst>
              <a:ext uri="{FF2B5EF4-FFF2-40B4-BE49-F238E27FC236}">
                <a16:creationId xmlns:a16="http://schemas.microsoft.com/office/drawing/2014/main" id="{720DA545-7601-4C10-9950-CC303C6117B1}"/>
              </a:ext>
            </a:extLst>
          </p:cNvPr>
          <p:cNvPicPr>
            <a:picLocks noChangeAspect="1"/>
          </p:cNvPicPr>
          <p:nvPr/>
        </p:nvPicPr>
        <p:blipFill>
          <a:blip r:embed="rId15"/>
          <a:stretch>
            <a:fillRect/>
          </a:stretch>
        </p:blipFill>
        <p:spPr>
          <a:xfrm>
            <a:off x="10299582" y="4998154"/>
            <a:ext cx="1648496" cy="1653702"/>
          </a:xfrm>
          <a:prstGeom prst="rect">
            <a:avLst/>
          </a:prstGeom>
          <a:ln w="38100">
            <a:solidFill>
              <a:schemeClr val="bg1"/>
            </a:solidFill>
          </a:ln>
        </p:spPr>
      </p:pic>
      <p:sp>
        <p:nvSpPr>
          <p:cNvPr id="3" name="Rectangle 2">
            <a:extLst>
              <a:ext uri="{FF2B5EF4-FFF2-40B4-BE49-F238E27FC236}">
                <a16:creationId xmlns:a16="http://schemas.microsoft.com/office/drawing/2014/main" id="{5EABAEAB-6B78-41AC-BBC4-7A074534D2EB}"/>
              </a:ext>
            </a:extLst>
          </p:cNvPr>
          <p:cNvSpPr/>
          <p:nvPr/>
        </p:nvSpPr>
        <p:spPr>
          <a:xfrm>
            <a:off x="6054712" y="2325835"/>
            <a:ext cx="6137288" cy="1846659"/>
          </a:xfrm>
          <a:prstGeom prst="rect">
            <a:avLst/>
          </a:prstGeom>
        </p:spPr>
        <p:txBody>
          <a:bodyPr wrap="square">
            <a:spAutoFit/>
          </a:bodyPr>
          <a:lstStyle/>
          <a:p>
            <a:pPr marL="231775" indent="-231775">
              <a:lnSpc>
                <a:spcPct val="95000"/>
              </a:lnSpc>
              <a:buSzPts val="1718"/>
              <a:buFont typeface="Wingdings" panose="05000000000000000000" pitchFamily="2" charset="2"/>
              <a:buChar char="§"/>
            </a:pPr>
            <a:r>
              <a:rPr lang="en-US" sz="2400" dirty="0">
                <a:solidFill>
                  <a:schemeClr val="bg1"/>
                </a:solidFill>
                <a:latin typeface="Verdana"/>
                <a:ea typeface="Verdana"/>
                <a:cs typeface="Verdana"/>
                <a:sym typeface="Verdana"/>
              </a:rPr>
              <a:t>Synchro aims to bridge testing and evaluation gaps in R&amp;D innovation</a:t>
            </a:r>
          </a:p>
          <a:p>
            <a:pPr marL="231775" indent="-231775">
              <a:lnSpc>
                <a:spcPct val="95000"/>
              </a:lnSpc>
              <a:buSzPts val="1718"/>
              <a:buFont typeface="Wingdings" panose="05000000000000000000" pitchFamily="2" charset="2"/>
              <a:buChar char="§"/>
            </a:pPr>
            <a:endParaRPr lang="en-US" sz="2400" b="1" u="sng" dirty="0">
              <a:solidFill>
                <a:schemeClr val="bg1"/>
              </a:solidFill>
              <a:latin typeface="Verdana"/>
              <a:ea typeface="Verdana"/>
              <a:cs typeface="Verdana"/>
              <a:sym typeface="Verdana"/>
            </a:endParaRPr>
          </a:p>
          <a:p>
            <a:pPr marL="231775" indent="-231775">
              <a:lnSpc>
                <a:spcPct val="95000"/>
              </a:lnSpc>
              <a:buSzPts val="1718"/>
              <a:buFont typeface="Wingdings" panose="05000000000000000000" pitchFamily="2" charset="2"/>
              <a:buChar char="§"/>
            </a:pPr>
            <a:r>
              <a:rPr lang="en-US" sz="2400" b="1" i="1" dirty="0">
                <a:solidFill>
                  <a:schemeClr val="bg1"/>
                </a:solidFill>
                <a:latin typeface="Verdana"/>
                <a:ea typeface="Verdana"/>
                <a:cs typeface="Verdana"/>
                <a:sym typeface="Verdana"/>
              </a:rPr>
              <a:t>Widespread adoption of promising ocean technology </a:t>
            </a:r>
          </a:p>
        </p:txBody>
      </p:sp>
    </p:spTree>
    <p:extLst>
      <p:ext uri="{BB962C8B-B14F-4D97-AF65-F5344CB8AC3E}">
        <p14:creationId xmlns:p14="http://schemas.microsoft.com/office/powerpoint/2010/main" val="2414562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4EA340AE-569D-4DCC-9CA4-7C11C5AB2AA0}"/>
              </a:ext>
            </a:extLst>
          </p:cNvPr>
          <p:cNvGraphicFramePr>
            <a:graphicFrameLocks noGrp="1"/>
          </p:cNvGraphicFramePr>
          <p:nvPr>
            <p:extLst/>
          </p:nvPr>
        </p:nvGraphicFramePr>
        <p:xfrm>
          <a:off x="325049" y="347810"/>
          <a:ext cx="11715138" cy="6162380"/>
        </p:xfrm>
        <a:graphic>
          <a:graphicData uri="http://schemas.openxmlformats.org/drawingml/2006/table">
            <a:tbl>
              <a:tblPr/>
              <a:tblGrid>
                <a:gridCol w="3554032">
                  <a:extLst>
                    <a:ext uri="{9D8B030D-6E8A-4147-A177-3AD203B41FA5}">
                      <a16:colId xmlns:a16="http://schemas.microsoft.com/office/drawing/2014/main" val="3096428838"/>
                    </a:ext>
                  </a:extLst>
                </a:gridCol>
                <a:gridCol w="1786418">
                  <a:extLst>
                    <a:ext uri="{9D8B030D-6E8A-4147-A177-3AD203B41FA5}">
                      <a16:colId xmlns:a16="http://schemas.microsoft.com/office/drawing/2014/main" val="2186868615"/>
                    </a:ext>
                  </a:extLst>
                </a:gridCol>
                <a:gridCol w="1805220">
                  <a:extLst>
                    <a:ext uri="{9D8B030D-6E8A-4147-A177-3AD203B41FA5}">
                      <a16:colId xmlns:a16="http://schemas.microsoft.com/office/drawing/2014/main" val="2042867512"/>
                    </a:ext>
                  </a:extLst>
                </a:gridCol>
                <a:gridCol w="2820662">
                  <a:extLst>
                    <a:ext uri="{9D8B030D-6E8A-4147-A177-3AD203B41FA5}">
                      <a16:colId xmlns:a16="http://schemas.microsoft.com/office/drawing/2014/main" val="1011387739"/>
                    </a:ext>
                  </a:extLst>
                </a:gridCol>
                <a:gridCol w="1748806">
                  <a:extLst>
                    <a:ext uri="{9D8B030D-6E8A-4147-A177-3AD203B41FA5}">
                      <a16:colId xmlns:a16="http://schemas.microsoft.com/office/drawing/2014/main" val="2655438663"/>
                    </a:ext>
                  </a:extLst>
                </a:gridCol>
              </a:tblGrid>
              <a:tr h="126233">
                <a:tc>
                  <a:txBody>
                    <a:bodyPr/>
                    <a:lstStyle/>
                    <a:p>
                      <a:pPr rtl="0" fontAlgn="t">
                        <a:spcBef>
                          <a:spcPts val="0"/>
                        </a:spcBef>
                        <a:spcAft>
                          <a:spcPts val="0"/>
                        </a:spcAft>
                      </a:pPr>
                      <a:r>
                        <a:rPr lang="en-US" sz="1200" b="1" i="0" u="none" strike="noStrike">
                          <a:solidFill>
                            <a:srgbClr val="FFFFFF"/>
                          </a:solidFill>
                          <a:effectLst/>
                          <a:latin typeface="Calibri" panose="020F0502020204030204" pitchFamily="34" charset="0"/>
                        </a:rPr>
                        <a:t>Impact</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6E8"/>
                    </a:solidFill>
                  </a:tcPr>
                </a:tc>
                <a:tc>
                  <a:txBody>
                    <a:bodyPr/>
                    <a:lstStyle/>
                    <a:p>
                      <a:pPr rtl="0" fontAlgn="t">
                        <a:spcBef>
                          <a:spcPts val="0"/>
                        </a:spcBef>
                        <a:spcAft>
                          <a:spcPts val="0"/>
                        </a:spcAft>
                      </a:pPr>
                      <a:r>
                        <a:rPr lang="en-US" sz="1200" b="1" i="0" u="none" strike="noStrike">
                          <a:solidFill>
                            <a:srgbClr val="FFFFFF"/>
                          </a:solidFill>
                          <a:effectLst/>
                          <a:latin typeface="Calibri" panose="020F0502020204030204" pitchFamily="34" charset="0"/>
                        </a:rPr>
                        <a:t>Stressor</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6E8"/>
                    </a:solidFill>
                  </a:tcPr>
                </a:tc>
                <a:tc>
                  <a:txBody>
                    <a:bodyPr/>
                    <a:lstStyle/>
                    <a:p>
                      <a:pPr rtl="0" fontAlgn="t">
                        <a:spcBef>
                          <a:spcPts val="0"/>
                        </a:spcBef>
                        <a:spcAft>
                          <a:spcPts val="0"/>
                        </a:spcAft>
                      </a:pPr>
                      <a:r>
                        <a:rPr lang="en-US" sz="1200" b="1" i="0" u="none" strike="noStrike">
                          <a:solidFill>
                            <a:srgbClr val="FFFFFF"/>
                          </a:solidFill>
                          <a:effectLst/>
                          <a:latin typeface="Calibri" panose="020F0502020204030204" pitchFamily="34" charset="0"/>
                        </a:rPr>
                        <a:t>Receptor</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6E8"/>
                    </a:solidFill>
                  </a:tcPr>
                </a:tc>
                <a:tc>
                  <a:txBody>
                    <a:bodyPr/>
                    <a:lstStyle/>
                    <a:p>
                      <a:pPr rtl="0" fontAlgn="t">
                        <a:spcBef>
                          <a:spcPts val="0"/>
                        </a:spcBef>
                        <a:spcAft>
                          <a:spcPts val="0"/>
                        </a:spcAft>
                      </a:pPr>
                      <a:r>
                        <a:rPr lang="en-US" sz="1200" b="1" i="0" u="none" strike="noStrike">
                          <a:solidFill>
                            <a:srgbClr val="FFFFFF"/>
                          </a:solidFill>
                          <a:effectLst/>
                          <a:latin typeface="Calibri" panose="020F0502020204030204" pitchFamily="34" charset="0"/>
                        </a:rPr>
                        <a:t>Synchro analog</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6E8"/>
                    </a:solidFill>
                  </a:tcPr>
                </a:tc>
                <a:tc>
                  <a:txBody>
                    <a:bodyPr/>
                    <a:lstStyle/>
                    <a:p>
                      <a:pPr marR="142875" rtl="0" fontAlgn="t">
                        <a:spcBef>
                          <a:spcPts val="0"/>
                        </a:spcBef>
                        <a:spcAft>
                          <a:spcPts val="0"/>
                        </a:spcAft>
                      </a:pPr>
                      <a:r>
                        <a:rPr lang="en-US" sz="1200" b="1" i="0" u="none" strike="noStrike">
                          <a:solidFill>
                            <a:srgbClr val="FFFFFF"/>
                          </a:solidFill>
                          <a:effectLst/>
                          <a:latin typeface="Calibri" panose="020F0502020204030204" pitchFamily="34" charset="0"/>
                        </a:rPr>
                        <a:t>Source</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86E8"/>
                    </a:solidFill>
                  </a:tcPr>
                </a:tc>
                <a:extLst>
                  <a:ext uri="{0D108BD9-81ED-4DB2-BD59-A6C34878D82A}">
                    <a16:rowId xmlns:a16="http://schemas.microsoft.com/office/drawing/2014/main" val="4058448062"/>
                  </a:ext>
                </a:extLst>
              </a:tr>
              <a:tr h="244576">
                <a:tc>
                  <a:txBody>
                    <a:bodyPr/>
                    <a:lstStyle/>
                    <a:p>
                      <a:pPr rtl="0" fontAlgn="t">
                        <a:spcBef>
                          <a:spcPts val="0"/>
                        </a:spcBef>
                        <a:spcAft>
                          <a:spcPts val="0"/>
                        </a:spcAft>
                      </a:pPr>
                      <a:r>
                        <a:rPr lang="en-US" sz="1200" b="1" i="0" u="none" strike="noStrike" dirty="0">
                          <a:solidFill>
                            <a:srgbClr val="000000"/>
                          </a:solidFill>
                          <a:effectLst/>
                          <a:latin typeface="Calibri" panose="020F0502020204030204" pitchFamily="34" charset="0"/>
                        </a:rPr>
                        <a:t>Changes in upwelling induced by offshore wind farms </a:t>
                      </a:r>
                      <a:endParaRPr lang="en-US" sz="1200" dirty="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Wind turbines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Ecosystem </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BioEco obs. Across upwelling and front gradients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marR="142875" rtl="0" fontAlgn="t">
                        <a:spcBef>
                          <a:spcPts val="0"/>
                        </a:spcBef>
                        <a:spcAft>
                          <a:spcPts val="0"/>
                        </a:spcAft>
                      </a:pPr>
                      <a:r>
                        <a:rPr lang="en-US" sz="1200" b="0" i="0" u="none" strike="noStrike">
                          <a:solidFill>
                            <a:srgbClr val="000000"/>
                          </a:solidFill>
                          <a:effectLst/>
                          <a:latin typeface="Calibri" panose="020F0502020204030204" pitchFamily="34" charset="0"/>
                        </a:rPr>
                        <a:t>Raghukumar et al., 2023</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extLst>
                  <a:ext uri="{0D108BD9-81ED-4DB2-BD59-A6C34878D82A}">
                    <a16:rowId xmlns:a16="http://schemas.microsoft.com/office/drawing/2014/main" val="3441191993"/>
                  </a:ext>
                </a:extLst>
              </a:tr>
              <a:tr h="441076">
                <a:tc>
                  <a:txBody>
                    <a:bodyPr/>
                    <a:lstStyle/>
                    <a:p>
                      <a:pPr rtl="0" fontAlgn="t">
                        <a:spcBef>
                          <a:spcPts val="0"/>
                        </a:spcBef>
                        <a:spcAft>
                          <a:spcPts val="0"/>
                        </a:spcAft>
                      </a:pPr>
                      <a:r>
                        <a:rPr lang="en-US" sz="1200" b="1" i="0" u="none" strike="noStrike" dirty="0">
                          <a:solidFill>
                            <a:srgbClr val="000000"/>
                          </a:solidFill>
                          <a:effectLst/>
                          <a:latin typeface="Calibri" panose="020F0502020204030204" pitchFamily="34" charset="0"/>
                        </a:rPr>
                        <a:t>Bat and bird interactions with offshore wind farms</a:t>
                      </a:r>
                      <a:endParaRPr lang="en-US" sz="1200" b="1" dirty="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Wind turbines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Birds, bats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Bat detector, camera on test mooring</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marR="142875" rtl="0" fontAlgn="t">
                        <a:spcBef>
                          <a:spcPts val="0"/>
                        </a:spcBef>
                        <a:spcAft>
                          <a:spcPts val="0"/>
                        </a:spcAft>
                      </a:pPr>
                      <a:r>
                        <a:rPr lang="en-US" sz="1200" b="0" i="0" u="none" strike="noStrike">
                          <a:solidFill>
                            <a:srgbClr val="000000"/>
                          </a:solidFill>
                          <a:effectLst/>
                          <a:latin typeface="Calibri" panose="020F0502020204030204" pitchFamily="34" charset="0"/>
                        </a:rPr>
                        <a:t>SEER, Code of Federal Regulations, Title 30, §585</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extLst>
                  <a:ext uri="{0D108BD9-81ED-4DB2-BD59-A6C34878D82A}">
                    <a16:rowId xmlns:a16="http://schemas.microsoft.com/office/drawing/2014/main" val="4190398920"/>
                  </a:ext>
                </a:extLst>
              </a:tr>
              <a:tr h="504932">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Presence of vessels and the effects of vessel collision on marine life</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Vessels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Marine mammals, sea turtles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Working with Whale Watch 2.0 </a:t>
                      </a:r>
                      <a:r>
                        <a:rPr lang="en-US" sz="1200" b="0" i="0" u="sng" strike="noStrike">
                          <a:solidFill>
                            <a:srgbClr val="1155CC"/>
                          </a:solidFill>
                          <a:effectLst/>
                          <a:latin typeface="Calibri" panose="020F0502020204030204" pitchFamily="34" charset="0"/>
                          <a:hlinkClick r:id="rId3"/>
                        </a:rPr>
                        <a:t>https://whalesafe.com</a:t>
                      </a:r>
                      <a:r>
                        <a:rPr lang="en-US" sz="1200" b="0" i="0" u="none" strike="noStrike">
                          <a:solidFill>
                            <a:srgbClr val="000000"/>
                          </a:solidFill>
                          <a:effectLst/>
                          <a:latin typeface="Calibri" panose="020F0502020204030204" pitchFamily="34" charset="0"/>
                        </a:rPr>
                        <a:t>,</a:t>
                      </a:r>
                      <a:endParaRPr lang="en-US" sz="1200">
                        <a:effectLst/>
                      </a:endParaRPr>
                    </a:p>
                    <a:p>
                      <a:pPr rtl="0" fontAlgn="t">
                        <a:spcBef>
                          <a:spcPts val="0"/>
                        </a:spcBef>
                        <a:spcAft>
                          <a:spcPts val="0"/>
                        </a:spcAft>
                      </a:pPr>
                      <a:r>
                        <a:rPr lang="en-US" sz="1200" b="0" i="0" u="sng" strike="noStrike">
                          <a:solidFill>
                            <a:srgbClr val="1155CC"/>
                          </a:solidFill>
                          <a:effectLst/>
                          <a:latin typeface="Calibri" panose="020F0502020204030204" pitchFamily="34" charset="0"/>
                          <a:hlinkClick r:id="rId4"/>
                        </a:rPr>
                        <a:t>https://www.bluewhalesblueskies.org/about</a:t>
                      </a:r>
                      <a:r>
                        <a:rPr lang="en-US" sz="1200" b="0" i="0" u="none" strike="noStrike">
                          <a:solidFill>
                            <a:srgbClr val="000000"/>
                          </a:solidFill>
                          <a:effectLst/>
                          <a:latin typeface="Calibri" panose="020F0502020204030204" pitchFamily="34" charset="0"/>
                        </a:rPr>
                        <a:t>and or Pt. Blue(?)</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marR="142875" rtl="0" fontAlgn="t">
                        <a:spcBef>
                          <a:spcPts val="0"/>
                        </a:spcBef>
                        <a:spcAft>
                          <a:spcPts val="0"/>
                        </a:spcAft>
                      </a:pPr>
                      <a:r>
                        <a:rPr lang="en-US" sz="1200" b="0" i="0" u="none" strike="noStrike">
                          <a:solidFill>
                            <a:srgbClr val="000000"/>
                          </a:solidFill>
                          <a:effectLst/>
                          <a:latin typeface="Calibri" panose="020F0502020204030204" pitchFamily="34" charset="0"/>
                        </a:rPr>
                        <a:t>SEER, Code of Federal Regulations, Title 30, §585</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extLst>
                  <a:ext uri="{0D108BD9-81ED-4DB2-BD59-A6C34878D82A}">
                    <a16:rowId xmlns:a16="http://schemas.microsoft.com/office/drawing/2014/main" val="1297376903"/>
                  </a:ext>
                </a:extLst>
              </a:tr>
              <a:tr h="441076">
                <a:tc>
                  <a:txBody>
                    <a:bodyPr/>
                    <a:lstStyle/>
                    <a:p>
                      <a:pPr rtl="0" fontAlgn="t">
                        <a:spcBef>
                          <a:spcPts val="0"/>
                        </a:spcBef>
                        <a:spcAft>
                          <a:spcPts val="0"/>
                        </a:spcAft>
                      </a:pPr>
                      <a:r>
                        <a:rPr lang="en-US" sz="1200" b="0" i="0" u="none" strike="noStrike" dirty="0">
                          <a:solidFill>
                            <a:srgbClr val="000000"/>
                          </a:solidFill>
                          <a:effectLst/>
                          <a:latin typeface="Calibri" panose="020F0502020204030204" pitchFamily="34" charset="0"/>
                        </a:rPr>
                        <a:t>Risk to marine life from marine debris and floating offshore wind cable systems</a:t>
                      </a:r>
                      <a:endParaRPr lang="en-US" sz="1200" dirty="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Cables in the water column</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Marine mammals, sea turtles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marR="142875" rtl="0" fontAlgn="t">
                        <a:spcBef>
                          <a:spcPts val="0"/>
                        </a:spcBef>
                        <a:spcAft>
                          <a:spcPts val="0"/>
                        </a:spcAft>
                      </a:pPr>
                      <a:r>
                        <a:rPr lang="en-US" sz="1200" b="0" i="0" u="none" strike="noStrike">
                          <a:solidFill>
                            <a:srgbClr val="000000"/>
                          </a:solidFill>
                          <a:effectLst/>
                          <a:latin typeface="Calibri" panose="020F0502020204030204" pitchFamily="34" charset="0"/>
                        </a:rPr>
                        <a:t>SEER, Code of Federal Regulations, Title 30, §585</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extLst>
                  <a:ext uri="{0D108BD9-81ED-4DB2-BD59-A6C34878D82A}">
                    <a16:rowId xmlns:a16="http://schemas.microsoft.com/office/drawing/2014/main" val="3230860438"/>
                  </a:ext>
                </a:extLst>
              </a:tr>
              <a:tr h="504932">
                <a:tc>
                  <a:txBody>
                    <a:bodyPr/>
                    <a:lstStyle/>
                    <a:p>
                      <a:pPr rtl="0" fontAlgn="t">
                        <a:spcBef>
                          <a:spcPts val="0"/>
                        </a:spcBef>
                        <a:spcAft>
                          <a:spcPts val="0"/>
                        </a:spcAft>
                      </a:pPr>
                      <a:r>
                        <a:rPr lang="en-US" sz="1200" b="1" i="0" u="none" strike="noStrike">
                          <a:solidFill>
                            <a:srgbClr val="000000"/>
                          </a:solidFill>
                          <a:effectLst/>
                          <a:latin typeface="Calibri" panose="020F0502020204030204" pitchFamily="34" charset="0"/>
                        </a:rPr>
                        <a:t>Underwater noise effects on marine life associated with offshore wind farms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Pile driving, noise (all types, all phases)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sv-SE" sz="1200" b="0" i="0" u="none" strike="noStrike">
                          <a:solidFill>
                            <a:srgbClr val="000000"/>
                          </a:solidFill>
                          <a:effectLst/>
                          <a:latin typeface="Calibri" panose="020F0502020204030204" pitchFamily="34" charset="0"/>
                        </a:rPr>
                        <a:t>Marine mammals, fish, sea turtles</a:t>
                      </a:r>
                      <a:endParaRPr lang="sv-SE"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BioEco obs. Across upwelling and front gradients; cross referencing with vessel and other anthropogenic sources/sounds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marR="142875" rtl="0" fontAlgn="t">
                        <a:spcBef>
                          <a:spcPts val="0"/>
                        </a:spcBef>
                        <a:spcAft>
                          <a:spcPts val="0"/>
                        </a:spcAft>
                      </a:pPr>
                      <a:r>
                        <a:rPr lang="en-US" sz="1200" b="0" i="0" u="none" strike="noStrike">
                          <a:solidFill>
                            <a:srgbClr val="000000"/>
                          </a:solidFill>
                          <a:effectLst/>
                          <a:latin typeface="Calibri" panose="020F0502020204030204" pitchFamily="34" charset="0"/>
                        </a:rPr>
                        <a:t>SEER, Code of Federal Regulations, Title 30, §585</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extLst>
                  <a:ext uri="{0D108BD9-81ED-4DB2-BD59-A6C34878D82A}">
                    <a16:rowId xmlns:a16="http://schemas.microsoft.com/office/drawing/2014/main" val="3009838208"/>
                  </a:ext>
                </a:extLst>
              </a:tr>
              <a:tr h="441076">
                <a:tc>
                  <a:txBody>
                    <a:bodyPr/>
                    <a:lstStyle/>
                    <a:p>
                      <a:pPr rtl="0" fontAlgn="t">
                        <a:spcBef>
                          <a:spcPts val="0"/>
                        </a:spcBef>
                        <a:spcAft>
                          <a:spcPts val="0"/>
                        </a:spcAft>
                      </a:pPr>
                      <a:r>
                        <a:rPr lang="en-US" sz="1200" b="1" i="0" u="none" strike="noStrike" dirty="0">
                          <a:solidFill>
                            <a:srgbClr val="000000"/>
                          </a:solidFill>
                          <a:effectLst/>
                          <a:latin typeface="Calibri" panose="020F0502020204030204" pitchFamily="34" charset="0"/>
                        </a:rPr>
                        <a:t>Introduction of new offshore wind farm structures and the effects on fish ecology</a:t>
                      </a:r>
                      <a:endParaRPr lang="en-US" sz="1200" b="1" dirty="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Foundations, anchors, cables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sv-SE" sz="1200" b="0" i="0" u="none" strike="noStrike">
                          <a:solidFill>
                            <a:srgbClr val="000000"/>
                          </a:solidFill>
                          <a:effectLst/>
                          <a:latin typeface="Calibri" panose="020F0502020204030204" pitchFamily="34" charset="0"/>
                        </a:rPr>
                        <a:t>Marine mammals, fish, sea turtles</a:t>
                      </a:r>
                      <a:endParaRPr lang="sv-SE"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BioEco obs. Across upwelling and front gradients, including CCE IEA variables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marR="142875" rtl="0" fontAlgn="t">
                        <a:spcBef>
                          <a:spcPts val="0"/>
                        </a:spcBef>
                        <a:spcAft>
                          <a:spcPts val="0"/>
                        </a:spcAft>
                      </a:pPr>
                      <a:r>
                        <a:rPr lang="en-US" sz="1200" b="0" i="0" u="none" strike="noStrike">
                          <a:solidFill>
                            <a:srgbClr val="000000"/>
                          </a:solidFill>
                          <a:effectLst/>
                          <a:latin typeface="Calibri" panose="020F0502020204030204" pitchFamily="34" charset="0"/>
                        </a:rPr>
                        <a:t>SEER, Code of Federal Regulations, Title 30, §585</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extLst>
                  <a:ext uri="{0D108BD9-81ED-4DB2-BD59-A6C34878D82A}">
                    <a16:rowId xmlns:a16="http://schemas.microsoft.com/office/drawing/2014/main" val="1454651481"/>
                  </a:ext>
                </a:extLst>
              </a:tr>
              <a:tr h="441076">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Electromagnetic field effects on marine life </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Cables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Fish, invertebrates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a:t>
                      </a:r>
                      <a:endParaRPr lang="en-US" sz="1200">
                        <a:effectLst/>
                      </a:endParaRPr>
                    </a:p>
                    <a:p>
                      <a:pPr fontAlgn="t"/>
                      <a:br>
                        <a:rPr lang="en-US" sz="1200">
                          <a:effectLst/>
                        </a:rPr>
                      </a:b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a:txBody>
                    <a:bodyPr/>
                    <a:lstStyle/>
                    <a:p>
                      <a:pPr marR="142875" rtl="0" fontAlgn="t">
                        <a:spcBef>
                          <a:spcPts val="0"/>
                        </a:spcBef>
                        <a:spcAft>
                          <a:spcPts val="0"/>
                        </a:spcAft>
                      </a:pPr>
                      <a:r>
                        <a:rPr lang="en-US" sz="1200" b="0" i="0" u="none" strike="noStrike">
                          <a:solidFill>
                            <a:srgbClr val="000000"/>
                          </a:solidFill>
                          <a:effectLst/>
                          <a:latin typeface="Calibri" panose="020F0502020204030204" pitchFamily="34" charset="0"/>
                        </a:rPr>
                        <a:t>SEER, Code of Federal Regulations, Title 30, §585</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extLst>
                  <a:ext uri="{0D108BD9-81ED-4DB2-BD59-A6C34878D82A}">
                    <a16:rowId xmlns:a16="http://schemas.microsoft.com/office/drawing/2014/main" val="1228923753"/>
                  </a:ext>
                </a:extLst>
              </a:tr>
              <a:tr h="441076">
                <a:tc>
                  <a:txBody>
                    <a:bodyPr/>
                    <a:lstStyle/>
                    <a:p>
                      <a:pPr rtl="0" fontAlgn="t">
                        <a:spcBef>
                          <a:spcPts val="0"/>
                        </a:spcBef>
                        <a:spcAft>
                          <a:spcPts val="0"/>
                        </a:spcAft>
                      </a:pPr>
                      <a:r>
                        <a:rPr lang="en-US" sz="1200" b="1" i="0" u="none" strike="noStrike" dirty="0">
                          <a:solidFill>
                            <a:srgbClr val="000000"/>
                          </a:solidFill>
                          <a:effectLst/>
                          <a:latin typeface="Calibri" panose="020F0502020204030204" pitchFamily="34" charset="0"/>
                        </a:rPr>
                        <a:t>Benthic disturbance from offshore wind foundations, anchors, and cables</a:t>
                      </a:r>
                      <a:endParaRPr lang="en-US" sz="1200" b="1" dirty="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Foundations, anchors, cables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Habitat, ecosystem, invertebrates, fish</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NMFS - Hydrus AUV collaboration (in discussion)</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marR="142875" rtl="0" fontAlgn="t">
                        <a:spcBef>
                          <a:spcPts val="0"/>
                        </a:spcBef>
                        <a:spcAft>
                          <a:spcPts val="0"/>
                        </a:spcAft>
                      </a:pPr>
                      <a:r>
                        <a:rPr lang="en-US" sz="1200" b="0" i="0" u="none" strike="noStrike">
                          <a:solidFill>
                            <a:srgbClr val="000000"/>
                          </a:solidFill>
                          <a:effectLst/>
                          <a:latin typeface="Calibri" panose="020F0502020204030204" pitchFamily="34" charset="0"/>
                        </a:rPr>
                        <a:t>SEER, Code of Federal Regulations, Title 30, §585</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extLst>
                  <a:ext uri="{0D108BD9-81ED-4DB2-BD59-A6C34878D82A}">
                    <a16:rowId xmlns:a16="http://schemas.microsoft.com/office/drawing/2014/main" val="1305595332"/>
                  </a:ext>
                </a:extLst>
              </a:tr>
              <a:tr h="765287">
                <a:tc>
                  <a:txBody>
                    <a:bodyPr/>
                    <a:lstStyle/>
                    <a:p>
                      <a:pPr rtl="0" fontAlgn="t">
                        <a:spcBef>
                          <a:spcPts val="0"/>
                        </a:spcBef>
                        <a:spcAft>
                          <a:spcPts val="0"/>
                        </a:spcAft>
                      </a:pPr>
                      <a:r>
                        <a:rPr lang="en-US" sz="1200" b="1" i="0" u="none" strike="noStrike">
                          <a:solidFill>
                            <a:srgbClr val="000000"/>
                          </a:solidFill>
                          <a:effectLst/>
                          <a:latin typeface="Calibri" panose="020F0502020204030204" pitchFamily="34" charset="0"/>
                        </a:rPr>
                        <a:t>Fisheries research access limited in WEAs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Research Vessel and/or operations types access restriction</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science to understand interactions with fisheries resources, the marine ecosystem, and fishing industries/communities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rtl="0" fontAlgn="t">
                        <a:spcBef>
                          <a:spcPts val="0"/>
                        </a:spcBef>
                        <a:spcAft>
                          <a:spcPts val="0"/>
                        </a:spcAft>
                      </a:pPr>
                      <a:r>
                        <a:rPr lang="en-US" sz="1200" b="0" i="0" u="none" strike="noStrike">
                          <a:solidFill>
                            <a:srgbClr val="000000"/>
                          </a:solidFill>
                          <a:effectLst/>
                          <a:latin typeface="Calibri" panose="020F0502020204030204" pitchFamily="34" charset="0"/>
                        </a:rPr>
                        <a:t>Include prospective tools for mitigation of fisheries survey impacts., e.g. PAM, eDNA, optical and video imaging, animal tagging and telemetry, autonomous platforms, and data provision for IEAs via regional data systems</a:t>
                      </a:r>
                      <a:endParaRPr lang="en-US" sz="120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tc>
                  <a:txBody>
                    <a:bodyPr/>
                    <a:lstStyle/>
                    <a:p>
                      <a:pPr marR="142875" rtl="0" fontAlgn="t">
                        <a:spcBef>
                          <a:spcPts val="0"/>
                        </a:spcBef>
                        <a:spcAft>
                          <a:spcPts val="0"/>
                        </a:spcAft>
                      </a:pPr>
                      <a:r>
                        <a:rPr lang="en-US" sz="1200" b="0" i="0" u="none" strike="noStrike" dirty="0" err="1">
                          <a:solidFill>
                            <a:srgbClr val="000000"/>
                          </a:solidFill>
                          <a:effectLst/>
                          <a:latin typeface="Calibri" panose="020F0502020204030204" pitchFamily="34" charset="0"/>
                        </a:rPr>
                        <a:t>Methratta</a:t>
                      </a:r>
                      <a:r>
                        <a:rPr lang="en-US" sz="1200" b="0" i="0" u="none" strike="noStrike" dirty="0">
                          <a:solidFill>
                            <a:srgbClr val="000000"/>
                          </a:solidFill>
                          <a:effectLst/>
                          <a:latin typeface="Calibri" panose="020F0502020204030204" pitchFamily="34" charset="0"/>
                        </a:rPr>
                        <a:t> et al. 2023</a:t>
                      </a:r>
                      <a:endParaRPr lang="en-US" sz="1200" dirty="0">
                        <a:effectLst/>
                      </a:endParaRPr>
                    </a:p>
                  </a:txBody>
                  <a:tcPr marL="24655" marR="24655" marT="24655" marB="246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C5E8"/>
                    </a:solidFill>
                  </a:tcPr>
                </a:tc>
                <a:extLst>
                  <a:ext uri="{0D108BD9-81ED-4DB2-BD59-A6C34878D82A}">
                    <a16:rowId xmlns:a16="http://schemas.microsoft.com/office/drawing/2014/main" val="1228868628"/>
                  </a:ext>
                </a:extLst>
              </a:tr>
            </a:tbl>
          </a:graphicData>
        </a:graphic>
      </p:graphicFrame>
    </p:spTree>
    <p:extLst>
      <p:ext uri="{BB962C8B-B14F-4D97-AF65-F5344CB8AC3E}">
        <p14:creationId xmlns:p14="http://schemas.microsoft.com/office/powerpoint/2010/main" val="3281825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oogle Shape;490;p29"/>
          <p:cNvPicPr preferRelativeResize="0">
            <a:picLocks noChangeAspect="1"/>
          </p:cNvPicPr>
          <p:nvPr/>
        </p:nvPicPr>
        <p:blipFill rotWithShape="1">
          <a:blip r:embed="rId3">
            <a:alphaModFix/>
            <a:extLst>
              <a:ext uri="{28A0092B-C50C-407E-A947-70E740481C1C}">
                <a14:useLocalDpi xmlns:a14="http://schemas.microsoft.com/office/drawing/2010/main" val="0"/>
              </a:ext>
            </a:extLst>
          </a:blip>
          <a:srcRect/>
          <a:stretch/>
        </p:blipFill>
        <p:spPr>
          <a:xfrm>
            <a:off x="3184253" y="3331847"/>
            <a:ext cx="6878863" cy="3435593"/>
          </a:xfrm>
          <a:prstGeom prst="rect">
            <a:avLst/>
          </a:prstGeom>
          <a:noFill/>
          <a:ln>
            <a:noFill/>
          </a:ln>
        </p:spPr>
      </p:pic>
      <p:pic>
        <p:nvPicPr>
          <p:cNvPr id="25" name="Google Shape;488;p29"/>
          <p:cNvPicPr preferRelativeResize="0">
            <a:picLocks noChangeAspect="1"/>
          </p:cNvPicPr>
          <p:nvPr/>
        </p:nvPicPr>
        <p:blipFill rotWithShape="1">
          <a:blip r:embed="rId4" cstate="print">
            <a:alphaModFix/>
            <a:extLst>
              <a:ext uri="{28A0092B-C50C-407E-A947-70E740481C1C}">
                <a14:useLocalDpi xmlns:a14="http://schemas.microsoft.com/office/drawing/2010/main" val="0"/>
              </a:ext>
            </a:extLst>
          </a:blip>
          <a:srcRect/>
          <a:stretch/>
        </p:blipFill>
        <p:spPr>
          <a:xfrm>
            <a:off x="6623685" y="807329"/>
            <a:ext cx="3957932" cy="2474021"/>
          </a:xfrm>
          <a:prstGeom prst="rect">
            <a:avLst/>
          </a:prstGeom>
          <a:ln>
            <a:noFill/>
          </a:ln>
          <a:effectLst>
            <a:outerShdw blurRad="292100" dist="139700" dir="2700000" algn="tl" rotWithShape="0">
              <a:srgbClr val="333333">
                <a:alpha val="65000"/>
              </a:srgbClr>
            </a:outerShdw>
          </a:effectLst>
        </p:spPr>
      </p:pic>
      <p:sp>
        <p:nvSpPr>
          <p:cNvPr id="27" name="TextBox 26"/>
          <p:cNvSpPr txBox="1"/>
          <p:nvPr/>
        </p:nvSpPr>
        <p:spPr>
          <a:xfrm>
            <a:off x="141416" y="5862308"/>
            <a:ext cx="3221075" cy="307777"/>
          </a:xfrm>
          <a:prstGeom prst="rect">
            <a:avLst/>
          </a:prstGeom>
          <a:noFill/>
        </p:spPr>
        <p:txBody>
          <a:bodyPr wrap="none" rtlCol="0">
            <a:spAutoFit/>
          </a:bodyPr>
          <a:lstStyle/>
          <a:p>
            <a:r>
              <a:rPr lang="en-US" sz="1400" dirty="0">
                <a:hlinkClick r:id="rId5"/>
              </a:rPr>
              <a:t>https://www.cencoos.org/strategic-plan/</a:t>
            </a:r>
            <a:r>
              <a:rPr lang="en-US" sz="1400" dirty="0"/>
              <a:t> </a:t>
            </a:r>
          </a:p>
        </p:txBody>
      </p:sp>
      <p:grpSp>
        <p:nvGrpSpPr>
          <p:cNvPr id="12" name="Group 11"/>
          <p:cNvGrpSpPr/>
          <p:nvPr/>
        </p:nvGrpSpPr>
        <p:grpSpPr>
          <a:xfrm>
            <a:off x="-1" y="0"/>
            <a:ext cx="12192001" cy="6858000"/>
            <a:chOff x="-1" y="0"/>
            <a:chExt cx="12192001" cy="6858000"/>
          </a:xfrm>
        </p:grpSpPr>
        <p:sp>
          <p:nvSpPr>
            <p:cNvPr id="1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a:solidFill>
                    <a:srgbClr val="005C90"/>
                  </a:solidFill>
                  <a:latin typeface="Arial Narrow" panose="020B0606020202030204" pitchFamily="34" charset="0"/>
                  <a:ea typeface="Arial Narrow"/>
                  <a:cs typeface="Calibri" panose="020F0502020204030204" pitchFamily="34" charset="0"/>
                  <a:sym typeface="Arial Narrow"/>
                </a:rPr>
                <a:t>     Vision, Mission &amp; Strategy</a:t>
              </a:r>
            </a:p>
          </p:txBody>
        </p:sp>
        <p:pic>
          <p:nvPicPr>
            <p:cNvPr id="15" name="Google Shape;101;p2"/>
            <p:cNvPicPr preferRelativeResize="0">
              <a:picLocks noChangeAspect="1"/>
            </p:cNvPicPr>
            <p:nvPr/>
          </p:nvPicPr>
          <p:blipFill rotWithShape="1">
            <a:blip r:embed="rId6"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16" name="Rectangle 1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684504" y="0"/>
              <a:ext cx="45719" cy="695205"/>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0408975" y="4371176"/>
            <a:ext cx="1324160" cy="1157132"/>
          </a:xfrm>
          <a:prstGeom prst="rect">
            <a:avLst/>
          </a:prstGeom>
        </p:spPr>
      </p:pic>
      <p:pic>
        <p:nvPicPr>
          <p:cNvPr id="22" name="Google Shape;489;p29"/>
          <p:cNvPicPr preferRelativeResize="0">
            <a:picLocks noChangeAspect="1"/>
          </p:cNvPicPr>
          <p:nvPr/>
        </p:nvPicPr>
        <p:blipFill rotWithShape="1">
          <a:blip r:embed="rId8" cstate="print">
            <a:alphaModFix/>
            <a:extLst>
              <a:ext uri="{28A0092B-C50C-407E-A947-70E740481C1C}">
                <a14:useLocalDpi xmlns:a14="http://schemas.microsoft.com/office/drawing/2010/main" val="0"/>
              </a:ext>
            </a:extLst>
          </a:blip>
          <a:srcRect/>
          <a:stretch/>
        </p:blipFill>
        <p:spPr>
          <a:xfrm>
            <a:off x="9435512" y="1554241"/>
            <a:ext cx="2794501" cy="2816936"/>
          </a:xfrm>
          <a:prstGeom prst="rect">
            <a:avLst/>
          </a:prstGeom>
          <a:noFill/>
          <a:ln>
            <a:noFill/>
          </a:ln>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04471" y="5528308"/>
            <a:ext cx="1333167" cy="1321121"/>
          </a:xfrm>
          <a:prstGeom prst="rect">
            <a:avLst/>
          </a:prstGeom>
        </p:spPr>
      </p:pic>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9669" y="995692"/>
            <a:ext cx="2567793" cy="3321541"/>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28888" y="843934"/>
            <a:ext cx="3905250" cy="2408237"/>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50B343D9-3DB6-4F52-BD52-A31A5BD0D37F}"/>
              </a:ext>
            </a:extLst>
          </p:cNvPr>
          <p:cNvSpPr/>
          <p:nvPr/>
        </p:nvSpPr>
        <p:spPr>
          <a:xfrm>
            <a:off x="141416" y="6233901"/>
            <a:ext cx="1978362" cy="307777"/>
          </a:xfrm>
          <a:prstGeom prst="rect">
            <a:avLst/>
          </a:prstGeom>
        </p:spPr>
        <p:txBody>
          <a:bodyPr wrap="none">
            <a:spAutoFit/>
          </a:bodyPr>
          <a:lstStyle/>
          <a:p>
            <a:r>
              <a:rPr lang="en-US" sz="1400" dirty="0">
                <a:hlinkClick r:id="rId12"/>
              </a:rPr>
              <a:t>https://data.caloos.org/</a:t>
            </a:r>
            <a:r>
              <a:rPr lang="en-US" sz="1400" dirty="0"/>
              <a:t> </a:t>
            </a:r>
          </a:p>
        </p:txBody>
      </p:sp>
      <p:pic>
        <p:nvPicPr>
          <p:cNvPr id="6" name="Picture 5">
            <a:extLst>
              <a:ext uri="{FF2B5EF4-FFF2-40B4-BE49-F238E27FC236}">
                <a16:creationId xmlns:a16="http://schemas.microsoft.com/office/drawing/2014/main" id="{415F58A1-A50C-4667-8383-BA6F92FB5EC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8478" y="3151868"/>
            <a:ext cx="2672846" cy="2672846"/>
          </a:xfrm>
          <a:prstGeom prst="rect">
            <a:avLst/>
          </a:prstGeom>
        </p:spPr>
      </p:pic>
      <p:sp>
        <p:nvSpPr>
          <p:cNvPr id="3" name="TextBox 2">
            <a:extLst>
              <a:ext uri="{FF2B5EF4-FFF2-40B4-BE49-F238E27FC236}">
                <a16:creationId xmlns:a16="http://schemas.microsoft.com/office/drawing/2014/main" id="{6F9DC078-F98A-461F-9737-D12AB3AE548C}"/>
              </a:ext>
            </a:extLst>
          </p:cNvPr>
          <p:cNvSpPr txBox="1"/>
          <p:nvPr/>
        </p:nvSpPr>
        <p:spPr>
          <a:xfrm rot="19938918">
            <a:off x="615398" y="4295628"/>
            <a:ext cx="2090058" cy="523220"/>
          </a:xfrm>
          <a:prstGeom prst="rect">
            <a:avLst/>
          </a:prstGeom>
          <a:noFill/>
        </p:spPr>
        <p:txBody>
          <a:bodyPr wrap="square" rtlCol="0">
            <a:spAutoFit/>
          </a:bodyPr>
          <a:lstStyle/>
          <a:p>
            <a:pPr algn="ctr"/>
            <a:r>
              <a:rPr lang="en-US" dirty="0">
                <a:solidFill>
                  <a:srgbClr val="C00000"/>
                </a:solidFill>
                <a:latin typeface="Rockwell Extra Bold" panose="02060903040505020403" pitchFamily="18" charset="0"/>
              </a:rPr>
              <a:t>Re-Certified in 2024!</a:t>
            </a:r>
          </a:p>
        </p:txBody>
      </p:sp>
    </p:spTree>
    <p:extLst>
      <p:ext uri="{BB962C8B-B14F-4D97-AF65-F5344CB8AC3E}">
        <p14:creationId xmlns:p14="http://schemas.microsoft.com/office/powerpoint/2010/main" val="978241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7308" y="731847"/>
            <a:ext cx="5994691" cy="6117075"/>
          </a:xfrm>
          <a:prstGeom prst="rect">
            <a:avLst/>
          </a:prstGeom>
        </p:spPr>
      </p:pic>
      <p:grpSp>
        <p:nvGrpSpPr>
          <p:cNvPr id="13" name="Group 12"/>
          <p:cNvGrpSpPr/>
          <p:nvPr/>
        </p:nvGrpSpPr>
        <p:grpSpPr>
          <a:xfrm>
            <a:off x="-1" y="0"/>
            <a:ext cx="12192001" cy="6858000"/>
            <a:chOff x="-1" y="0"/>
            <a:chExt cx="12192001" cy="6858000"/>
          </a:xfrm>
        </p:grpSpPr>
        <p:sp>
          <p:nvSpPr>
            <p:cNvPr id="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a:solidFill>
                    <a:srgbClr val="005C90"/>
                  </a:solidFill>
                  <a:latin typeface="Arial Narrow" panose="020B0606020202030204" pitchFamily="34" charset="0"/>
                  <a:ea typeface="Arial Narrow"/>
                  <a:cs typeface="Calibri" panose="020F0502020204030204" pitchFamily="34" charset="0"/>
                  <a:sym typeface="Arial Narrow"/>
                </a:rPr>
                <a:t>     Current Core CeNCOOS Activities</a:t>
              </a:r>
            </a:p>
          </p:txBody>
        </p:sp>
        <p:pic>
          <p:nvPicPr>
            <p:cNvPr id="5" name="Google Shape;101;p2"/>
            <p:cNvPicPr preferRelativeResize="0">
              <a:picLocks noChangeAspect="1"/>
            </p:cNvPicPr>
            <p:nvPr/>
          </p:nvPicPr>
          <p:blipFill rotWithShape="1">
            <a:blip r:embed="rId3" cstate="hqprint">
              <a:alphaModFix/>
              <a:extLst>
                <a:ext uri="{28A0092B-C50C-407E-A947-70E740481C1C}">
                  <a14:useLocalDpi xmlns:a14="http://schemas.microsoft.com/office/drawing/2010/main"/>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31847"/>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p:nvSpPr>
        <p:spPr>
          <a:xfrm>
            <a:off x="182879" y="814723"/>
            <a:ext cx="6014428" cy="5632311"/>
          </a:xfrm>
          <a:prstGeom prst="rect">
            <a:avLst/>
          </a:prstGeom>
          <a:noFill/>
        </p:spPr>
        <p:txBody>
          <a:bodyPr wrap="square" rtlCol="0">
            <a:spAutoFit/>
          </a:bodyPr>
          <a:lstStyle/>
          <a:p>
            <a:pPr marL="285750" indent="-285750">
              <a:buFont typeface="Arial" panose="020B0604020202020204" pitchFamily="34" charset="0"/>
              <a:buChar char="•"/>
            </a:pPr>
            <a:r>
              <a:rPr lang="en-US" sz="1800" dirty="0">
                <a:solidFill>
                  <a:srgbClr val="005C90"/>
                </a:solidFill>
              </a:rPr>
              <a:t>Maintain CeNCOOS Program Office;</a:t>
            </a:r>
          </a:p>
          <a:p>
            <a:pPr marL="285750" indent="-285750">
              <a:buFont typeface="Arial" panose="020B0604020202020204" pitchFamily="34" charset="0"/>
              <a:buChar char="•"/>
            </a:pPr>
            <a:r>
              <a:rPr lang="en-US" sz="1800" dirty="0">
                <a:solidFill>
                  <a:srgbClr val="005C90"/>
                </a:solidFill>
              </a:rPr>
              <a:t>Operations and maintenance of:</a:t>
            </a:r>
          </a:p>
          <a:p>
            <a:pPr marL="742950" indent="-285750">
              <a:buFont typeface="Arial" panose="020B0604020202020204" pitchFamily="34" charset="0"/>
              <a:buChar char="•"/>
            </a:pPr>
            <a:r>
              <a:rPr lang="en-US" sz="1800" b="1" dirty="0">
                <a:solidFill>
                  <a:srgbClr val="005C90"/>
                </a:solidFill>
              </a:rPr>
              <a:t>31</a:t>
            </a:r>
            <a:r>
              <a:rPr lang="en-US" sz="1800" dirty="0">
                <a:solidFill>
                  <a:srgbClr val="005C90"/>
                </a:solidFill>
              </a:rPr>
              <a:t> high-frequency radars (HFR), with recapitalization of 7% of our infrastructure;</a:t>
            </a:r>
          </a:p>
          <a:p>
            <a:pPr marL="742950" indent="-285750">
              <a:buFont typeface="Arial" panose="020B0604020202020204" pitchFamily="34" charset="0"/>
              <a:buChar char="•"/>
            </a:pPr>
            <a:r>
              <a:rPr lang="en-US" sz="1800" b="1" dirty="0">
                <a:solidFill>
                  <a:srgbClr val="005C90"/>
                </a:solidFill>
              </a:rPr>
              <a:t>3</a:t>
            </a:r>
            <a:r>
              <a:rPr lang="en-US" sz="1800" dirty="0">
                <a:solidFill>
                  <a:srgbClr val="005C90"/>
                </a:solidFill>
              </a:rPr>
              <a:t> glider lines; </a:t>
            </a:r>
            <a:r>
              <a:rPr lang="en-US" sz="1800" dirty="0">
                <a:solidFill>
                  <a:schemeClr val="accent6"/>
                </a:solidFill>
              </a:rPr>
              <a:t>+Argo equivalent BGC &amp; PAM</a:t>
            </a:r>
          </a:p>
          <a:p>
            <a:pPr marL="742950" indent="-285750">
              <a:buFont typeface="Arial" panose="020B0604020202020204" pitchFamily="34" charset="0"/>
              <a:buChar char="•"/>
            </a:pPr>
            <a:r>
              <a:rPr lang="en-US" sz="1800" b="1" dirty="0">
                <a:solidFill>
                  <a:srgbClr val="005C90"/>
                </a:solidFill>
              </a:rPr>
              <a:t>15(+)</a:t>
            </a:r>
            <a:r>
              <a:rPr lang="en-US" sz="1800" dirty="0">
                <a:solidFill>
                  <a:srgbClr val="005C90"/>
                </a:solidFill>
              </a:rPr>
              <a:t> Coastal Observing Network stations;</a:t>
            </a:r>
          </a:p>
          <a:p>
            <a:pPr marL="742950" indent="-285750">
              <a:buFont typeface="Arial" panose="020B0604020202020204" pitchFamily="34" charset="0"/>
              <a:buChar char="•"/>
            </a:pPr>
            <a:r>
              <a:rPr lang="en-US" sz="1800" b="1" dirty="0">
                <a:solidFill>
                  <a:srgbClr val="005C90"/>
                </a:solidFill>
              </a:rPr>
              <a:t>4</a:t>
            </a:r>
            <a:r>
              <a:rPr lang="en-US" sz="1800" dirty="0">
                <a:solidFill>
                  <a:srgbClr val="005C90"/>
                </a:solidFill>
              </a:rPr>
              <a:t> HAB sampling sites;</a:t>
            </a:r>
          </a:p>
          <a:p>
            <a:pPr marL="742950" indent="-285750">
              <a:buFont typeface="Arial" panose="020B0604020202020204" pitchFamily="34" charset="0"/>
              <a:buChar char="•"/>
            </a:pPr>
            <a:r>
              <a:rPr lang="en-US" sz="1800" dirty="0">
                <a:solidFill>
                  <a:srgbClr val="005C90"/>
                </a:solidFill>
              </a:rPr>
              <a:t>Zooplankton, bird and ship sampling;</a:t>
            </a:r>
          </a:p>
          <a:p>
            <a:pPr marL="742950" indent="-285750">
              <a:buFont typeface="Arial" panose="020B0604020202020204" pitchFamily="34" charset="0"/>
              <a:buChar char="•"/>
            </a:pPr>
            <a:r>
              <a:rPr lang="en-US" sz="1800" dirty="0">
                <a:solidFill>
                  <a:srgbClr val="005C90"/>
                </a:solidFill>
              </a:rPr>
              <a:t>4+ stations of eDNA sampling</a:t>
            </a:r>
          </a:p>
          <a:p>
            <a:pPr marL="742950" indent="-285750">
              <a:buFont typeface="Arial" panose="020B0604020202020204" pitchFamily="34" charset="0"/>
              <a:buChar char="•"/>
            </a:pPr>
            <a:r>
              <a:rPr lang="en-US" sz="1800" dirty="0">
                <a:solidFill>
                  <a:srgbClr val="005C90"/>
                </a:solidFill>
              </a:rPr>
              <a:t>Elephant seal and shark tagging.</a:t>
            </a:r>
          </a:p>
          <a:p>
            <a:pPr marL="285750" indent="-285750">
              <a:buFont typeface="Arial" panose="020B0604020202020204" pitchFamily="34" charset="0"/>
              <a:buChar char="•"/>
            </a:pPr>
            <a:r>
              <a:rPr lang="en-US" sz="1800" b="1" dirty="0">
                <a:solidFill>
                  <a:srgbClr val="005C90"/>
                </a:solidFill>
              </a:rPr>
              <a:t>DMAC</a:t>
            </a:r>
            <a:r>
              <a:rPr lang="en-US" sz="1800" dirty="0">
                <a:solidFill>
                  <a:srgbClr val="005C90"/>
                </a:solidFill>
              </a:rPr>
              <a:t> &amp; regional data assembly center;</a:t>
            </a:r>
          </a:p>
          <a:p>
            <a:pPr marL="285750" indent="-285750">
              <a:buFont typeface="Arial" panose="020B0604020202020204" pitchFamily="34" charset="0"/>
              <a:buChar char="•"/>
            </a:pPr>
            <a:r>
              <a:rPr lang="en-US" sz="1800" dirty="0">
                <a:solidFill>
                  <a:srgbClr val="005C90"/>
                </a:solidFill>
              </a:rPr>
              <a:t>Hindcast, nowcast and forecast models with new </a:t>
            </a:r>
            <a:r>
              <a:rPr lang="en-US" sz="1800" b="1" dirty="0">
                <a:solidFill>
                  <a:srgbClr val="005C90"/>
                </a:solidFill>
              </a:rPr>
              <a:t>biogeochemistry and biology </a:t>
            </a:r>
            <a:r>
              <a:rPr lang="en-US" sz="1800" dirty="0">
                <a:solidFill>
                  <a:srgbClr val="005C90"/>
                </a:solidFill>
              </a:rPr>
              <a:t>outputs;</a:t>
            </a:r>
          </a:p>
          <a:p>
            <a:pPr marL="285750" indent="-285750">
              <a:buFont typeface="Arial" panose="020B0604020202020204" pitchFamily="34" charset="0"/>
              <a:buChar char="•"/>
            </a:pPr>
            <a:r>
              <a:rPr lang="en-US" sz="1800" dirty="0">
                <a:solidFill>
                  <a:srgbClr val="005C90"/>
                </a:solidFill>
              </a:rPr>
              <a:t>New </a:t>
            </a:r>
            <a:r>
              <a:rPr lang="en-US" sz="1800" b="1" dirty="0">
                <a:solidFill>
                  <a:srgbClr val="005C90"/>
                </a:solidFill>
              </a:rPr>
              <a:t>high-resolution coastal nowcasts </a:t>
            </a:r>
            <a:r>
              <a:rPr lang="en-US" sz="1800" dirty="0">
                <a:solidFill>
                  <a:srgbClr val="005C90"/>
                </a:solidFill>
              </a:rPr>
              <a:t>in Monterey Bay with ~160 m grid cells;</a:t>
            </a:r>
          </a:p>
          <a:p>
            <a:pPr marL="285750" indent="-285750">
              <a:buFont typeface="Arial" panose="020B0604020202020204" pitchFamily="34" charset="0"/>
              <a:buChar char="•"/>
            </a:pPr>
            <a:r>
              <a:rPr lang="en-US" sz="1800" b="1" dirty="0">
                <a:solidFill>
                  <a:srgbClr val="005C90"/>
                </a:solidFill>
              </a:rPr>
              <a:t>&gt;250 </a:t>
            </a:r>
            <a:r>
              <a:rPr lang="en-US" sz="1800" dirty="0">
                <a:solidFill>
                  <a:srgbClr val="005C90"/>
                </a:solidFill>
              </a:rPr>
              <a:t>data products - new support for </a:t>
            </a:r>
            <a:r>
              <a:rPr lang="en-US" sz="1800" u="sng" dirty="0">
                <a:solidFill>
                  <a:srgbClr val="005C90"/>
                </a:solidFill>
              </a:rPr>
              <a:t>kelp</a:t>
            </a:r>
            <a:r>
              <a:rPr lang="en-US" sz="1800" dirty="0">
                <a:solidFill>
                  <a:srgbClr val="005C90"/>
                </a:solidFill>
              </a:rPr>
              <a:t> cover, </a:t>
            </a:r>
            <a:r>
              <a:rPr lang="en-US" sz="1800" u="sng" dirty="0">
                <a:solidFill>
                  <a:srgbClr val="005C90"/>
                </a:solidFill>
              </a:rPr>
              <a:t>climate</a:t>
            </a:r>
            <a:r>
              <a:rPr lang="en-US" sz="1800" dirty="0">
                <a:solidFill>
                  <a:srgbClr val="005C90"/>
                </a:solidFill>
              </a:rPr>
              <a:t>, fisheries, marine protected areas &amp; aquaculture indicators;</a:t>
            </a:r>
          </a:p>
          <a:p>
            <a:pPr marL="285750" indent="-285750">
              <a:buFont typeface="Arial" panose="020B0604020202020204" pitchFamily="34" charset="0"/>
              <a:buChar char="•"/>
            </a:pPr>
            <a:r>
              <a:rPr lang="en-US" sz="1800" dirty="0">
                <a:solidFill>
                  <a:srgbClr val="005C90"/>
                </a:solidFill>
              </a:rPr>
              <a:t>Engagement and planning activities towards realizing equitable service delivery</a:t>
            </a:r>
            <a:endParaRPr lang="en-US" sz="1800" b="1" u="sng" dirty="0">
              <a:solidFill>
                <a:srgbClr val="005C90"/>
              </a:solidFill>
            </a:endParaRPr>
          </a:p>
        </p:txBody>
      </p:sp>
      <p:sp>
        <p:nvSpPr>
          <p:cNvPr id="10" name="Rectangle 9"/>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224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grpSp>
        <p:nvGrpSpPr>
          <p:cNvPr id="98" name="Google Shape;98;p3"/>
          <p:cNvGrpSpPr/>
          <p:nvPr/>
        </p:nvGrpSpPr>
        <p:grpSpPr>
          <a:xfrm>
            <a:off x="-1" y="0"/>
            <a:ext cx="12192001" cy="6858000"/>
            <a:chOff x="-1" y="0"/>
            <a:chExt cx="12192001" cy="6858000"/>
          </a:xfrm>
        </p:grpSpPr>
        <p:sp>
          <p:nvSpPr>
            <p:cNvPr id="99" name="Google Shape;99;p3"/>
            <p:cNvSpPr txBox="1"/>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p>
              <a:pPr lvl="0">
                <a:lnSpc>
                  <a:spcPct val="90000"/>
                </a:lnSpc>
                <a:buClr>
                  <a:schemeClr val="dk1"/>
                </a:buClr>
                <a:buSzPts val="4400"/>
              </a:pPr>
              <a:r>
                <a:rPr lang="en-US" sz="3600" dirty="0">
                  <a:solidFill>
                    <a:srgbClr val="005C90"/>
                  </a:solidFill>
                  <a:latin typeface="Arial Narrow"/>
                  <a:ea typeface="Arial Narrow"/>
                  <a:cs typeface="Arial Narrow"/>
                  <a:sym typeface="Arial Narrow"/>
                </a:rPr>
                <a:t>Modeling Overview</a:t>
              </a:r>
            </a:p>
          </p:txBody>
        </p:sp>
        <p:pic>
          <p:nvPicPr>
            <p:cNvPr id="100" name="Google Shape;100;p3"/>
            <p:cNvPicPr preferRelativeResize="0"/>
            <p:nvPr/>
          </p:nvPicPr>
          <p:blipFill rotWithShape="1">
            <a:blip r:embed="rId3">
              <a:alphaModFix/>
            </a:blip>
            <a:srcRect t="-10683" r="-2" b="-1"/>
            <a:stretch/>
          </p:blipFill>
          <p:spPr>
            <a:xfrm>
              <a:off x="238687" y="33845"/>
              <a:ext cx="2331516" cy="587562"/>
            </a:xfrm>
            <a:prstGeom prst="rect">
              <a:avLst/>
            </a:prstGeom>
            <a:noFill/>
            <a:ln>
              <a:noFill/>
            </a:ln>
          </p:spPr>
        </p:pic>
        <p:sp>
          <p:nvSpPr>
            <p:cNvPr id="101" name="Google Shape;101;p3"/>
            <p:cNvSpPr/>
            <p:nvPr/>
          </p:nvSpPr>
          <p:spPr>
            <a:xfrm>
              <a:off x="-1" y="0"/>
              <a:ext cx="182880" cy="2286000"/>
            </a:xfrm>
            <a:prstGeom prst="rect">
              <a:avLst/>
            </a:prstGeom>
            <a:solidFill>
              <a:srgbClr val="DF5B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3"/>
            <p:cNvSpPr/>
            <p:nvPr/>
          </p:nvSpPr>
          <p:spPr>
            <a:xfrm>
              <a:off x="-1" y="4572000"/>
              <a:ext cx="182880" cy="2286000"/>
            </a:xfrm>
            <a:prstGeom prst="rect">
              <a:avLst/>
            </a:prstGeom>
            <a:solidFill>
              <a:srgbClr val="EDB92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 name="Google Shape;103;p3"/>
            <p:cNvSpPr/>
            <p:nvPr/>
          </p:nvSpPr>
          <p:spPr>
            <a:xfrm>
              <a:off x="-1" y="2286000"/>
              <a:ext cx="182880" cy="2286000"/>
            </a:xfrm>
            <a:prstGeom prst="rect">
              <a:avLst/>
            </a:prstGeom>
            <a:solidFill>
              <a:srgbClr val="68AC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4" name="Google Shape;104;p3"/>
            <p:cNvSpPr/>
            <p:nvPr/>
          </p:nvSpPr>
          <p:spPr>
            <a:xfrm>
              <a:off x="0" y="695205"/>
              <a:ext cx="12192000" cy="45720"/>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3"/>
            <p:cNvSpPr/>
            <p:nvPr/>
          </p:nvSpPr>
          <p:spPr>
            <a:xfrm>
              <a:off x="2684504" y="0"/>
              <a:ext cx="45719" cy="740925"/>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18" name="Picture 17">
            <a:extLst>
              <a:ext uri="{FF2B5EF4-FFF2-40B4-BE49-F238E27FC236}">
                <a16:creationId xmlns:a16="http://schemas.microsoft.com/office/drawing/2014/main" id="{6FD5969D-99E7-4C12-BAD2-08C567A7A0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1354" y="814723"/>
            <a:ext cx="2710444" cy="2662188"/>
          </a:xfrm>
          <a:prstGeom prst="rect">
            <a:avLst/>
          </a:prstGeom>
        </p:spPr>
      </p:pic>
      <p:sp>
        <p:nvSpPr>
          <p:cNvPr id="15" name="TextBox 14">
            <a:extLst>
              <a:ext uri="{FF2B5EF4-FFF2-40B4-BE49-F238E27FC236}">
                <a16:creationId xmlns:a16="http://schemas.microsoft.com/office/drawing/2014/main" id="{4512D8BA-CC4C-694D-967B-CC20C2673A3C}"/>
              </a:ext>
            </a:extLst>
          </p:cNvPr>
          <p:cNvSpPr txBox="1"/>
          <p:nvPr/>
        </p:nvSpPr>
        <p:spPr>
          <a:xfrm>
            <a:off x="10611798" y="1541294"/>
            <a:ext cx="794961" cy="338554"/>
          </a:xfrm>
          <a:prstGeom prst="rect">
            <a:avLst/>
          </a:prstGeom>
          <a:noFill/>
          <a:ln w="76200">
            <a:solidFill>
              <a:srgbClr val="0000FF"/>
            </a:solidFill>
          </a:ln>
        </p:spPr>
        <p:txBody>
          <a:bodyPr wrap="none" rtlCol="0">
            <a:spAutoFit/>
          </a:bodyPr>
          <a:lstStyle/>
          <a:p>
            <a:r>
              <a:rPr lang="en-US" sz="1600" dirty="0">
                <a:solidFill>
                  <a:schemeClr val="tx1"/>
                </a:solidFill>
              </a:rPr>
              <a:t>WCOFS</a:t>
            </a:r>
          </a:p>
        </p:txBody>
      </p:sp>
      <p:sp>
        <p:nvSpPr>
          <p:cNvPr id="16" name="TextBox 15">
            <a:extLst>
              <a:ext uri="{FF2B5EF4-FFF2-40B4-BE49-F238E27FC236}">
                <a16:creationId xmlns:a16="http://schemas.microsoft.com/office/drawing/2014/main" id="{0B0BFEB9-0FDF-CF48-BED6-5D129059E541}"/>
              </a:ext>
            </a:extLst>
          </p:cNvPr>
          <p:cNvSpPr txBox="1"/>
          <p:nvPr/>
        </p:nvSpPr>
        <p:spPr>
          <a:xfrm>
            <a:off x="10480821" y="2680218"/>
            <a:ext cx="974562" cy="338554"/>
          </a:xfrm>
          <a:prstGeom prst="rect">
            <a:avLst/>
          </a:prstGeom>
          <a:noFill/>
          <a:ln w="76200">
            <a:solidFill>
              <a:srgbClr val="008500"/>
            </a:solidFill>
          </a:ln>
        </p:spPr>
        <p:txBody>
          <a:bodyPr wrap="none" rtlCol="0">
            <a:spAutoFit/>
          </a:bodyPr>
          <a:lstStyle/>
          <a:p>
            <a:r>
              <a:rPr lang="en-US" sz="1600" dirty="0">
                <a:solidFill>
                  <a:schemeClr val="tx1"/>
                </a:solidFill>
              </a:rPr>
              <a:t>CA ROMS</a:t>
            </a:r>
          </a:p>
        </p:txBody>
      </p:sp>
      <p:sp>
        <p:nvSpPr>
          <p:cNvPr id="17" name="TextBox 16">
            <a:extLst>
              <a:ext uri="{FF2B5EF4-FFF2-40B4-BE49-F238E27FC236}">
                <a16:creationId xmlns:a16="http://schemas.microsoft.com/office/drawing/2014/main" id="{E919140E-9D6A-0B4F-8B0E-69C93A8EF62D}"/>
              </a:ext>
            </a:extLst>
          </p:cNvPr>
          <p:cNvSpPr txBox="1"/>
          <p:nvPr/>
        </p:nvSpPr>
        <p:spPr>
          <a:xfrm>
            <a:off x="10021331" y="3189431"/>
            <a:ext cx="1680588" cy="338554"/>
          </a:xfrm>
          <a:prstGeom prst="rect">
            <a:avLst/>
          </a:prstGeom>
          <a:noFill/>
          <a:ln w="76200">
            <a:solidFill>
              <a:srgbClr val="FF0000"/>
            </a:solidFill>
          </a:ln>
        </p:spPr>
        <p:txBody>
          <a:bodyPr wrap="none" rtlCol="0">
            <a:spAutoFit/>
          </a:bodyPr>
          <a:lstStyle/>
          <a:p>
            <a:r>
              <a:rPr lang="en-US" sz="1600" dirty="0">
                <a:solidFill>
                  <a:schemeClr val="tx1"/>
                </a:solidFill>
              </a:rPr>
              <a:t>West Coast ROMS</a:t>
            </a:r>
          </a:p>
        </p:txBody>
      </p:sp>
      <p:sp>
        <p:nvSpPr>
          <p:cNvPr id="19" name="TextBox 18">
            <a:extLst>
              <a:ext uri="{FF2B5EF4-FFF2-40B4-BE49-F238E27FC236}">
                <a16:creationId xmlns:a16="http://schemas.microsoft.com/office/drawing/2014/main" id="{09EF9C7E-1888-49CB-A9C4-19A51D1542B4}"/>
              </a:ext>
            </a:extLst>
          </p:cNvPr>
          <p:cNvSpPr txBox="1"/>
          <p:nvPr/>
        </p:nvSpPr>
        <p:spPr>
          <a:xfrm>
            <a:off x="10390562" y="998237"/>
            <a:ext cx="813749" cy="338554"/>
          </a:xfrm>
          <a:prstGeom prst="rect">
            <a:avLst/>
          </a:prstGeom>
          <a:noFill/>
          <a:ln w="76200">
            <a:solidFill>
              <a:schemeClr val="tx1"/>
            </a:solidFill>
          </a:ln>
        </p:spPr>
        <p:txBody>
          <a:bodyPr wrap="none" rtlCol="0">
            <a:spAutoFit/>
          </a:bodyPr>
          <a:lstStyle/>
          <a:p>
            <a:r>
              <a:rPr lang="en-US" sz="1600" dirty="0">
                <a:solidFill>
                  <a:schemeClr val="tx1"/>
                </a:solidFill>
              </a:rPr>
              <a:t>COAMS</a:t>
            </a:r>
          </a:p>
        </p:txBody>
      </p:sp>
      <p:sp>
        <p:nvSpPr>
          <p:cNvPr id="106" name="Google Shape;106;p3"/>
          <p:cNvSpPr txBox="1"/>
          <p:nvPr/>
        </p:nvSpPr>
        <p:spPr>
          <a:xfrm>
            <a:off x="437629" y="818485"/>
            <a:ext cx="7987995" cy="6124713"/>
          </a:xfrm>
          <a:prstGeom prst="rect">
            <a:avLst/>
          </a:prstGeom>
          <a:noFill/>
          <a:ln>
            <a:noFill/>
          </a:ln>
        </p:spPr>
        <p:txBody>
          <a:bodyPr spcFirstLastPara="1" wrap="square" lIns="91425" tIns="45700" rIns="91425" bIns="45700" anchor="t" anchorCtr="0">
            <a:spAutoFit/>
          </a:bodyPr>
          <a:lstStyle/>
          <a:p>
            <a:pPr marL="342900" lvl="0" indent="-342900">
              <a:buFont typeface="Arial" panose="020B0604020202020204" pitchFamily="34" charset="0"/>
              <a:buChar char="•"/>
            </a:pPr>
            <a:r>
              <a:rPr lang="en-US" sz="2000" dirty="0">
                <a:solidFill>
                  <a:srgbClr val="005C90"/>
                </a:solidFill>
                <a:latin typeface="Calibri"/>
                <a:ea typeface="Calibri"/>
                <a:cs typeface="Calibri"/>
                <a:sym typeface="Calibri"/>
              </a:rPr>
              <a:t>NRL COAMPS 	</a:t>
            </a:r>
          </a:p>
          <a:p>
            <a:pPr marL="914400" lvl="1" indent="-457200">
              <a:buFont typeface="Arial" panose="020B0604020202020204" pitchFamily="34" charset="0"/>
              <a:buChar char="•"/>
            </a:pPr>
            <a:r>
              <a:rPr lang="en-US" sz="2000" dirty="0">
                <a:solidFill>
                  <a:srgbClr val="005C90"/>
                </a:solidFill>
                <a:latin typeface="Calibri"/>
                <a:ea typeface="Calibri"/>
                <a:cs typeface="Calibri"/>
                <a:sym typeface="Calibri"/>
              </a:rPr>
              <a:t>4D-Var DA 12-4km Atmospheric model (Doyle)</a:t>
            </a:r>
          </a:p>
          <a:p>
            <a:pPr marL="914400" lvl="1" indent="-457200">
              <a:buFont typeface="Arial" panose="020B0604020202020204" pitchFamily="34" charset="0"/>
              <a:buChar char="•"/>
            </a:pPr>
            <a:r>
              <a:rPr lang="en-US" sz="2000" dirty="0">
                <a:solidFill>
                  <a:srgbClr val="005C90"/>
                </a:solidFill>
                <a:ea typeface="Calibri"/>
                <a:cs typeface="Calibri"/>
                <a:sym typeface="Calibri"/>
              </a:rPr>
              <a:t>1999-present (in various grid configurations)</a:t>
            </a:r>
          </a:p>
          <a:p>
            <a:pPr marL="342900" lvl="0" indent="-342900">
              <a:buFont typeface="Arial" panose="020B0604020202020204" pitchFamily="34" charset="0"/>
              <a:buChar char="•"/>
            </a:pPr>
            <a:endParaRPr lang="en-US" sz="800" dirty="0">
              <a:solidFill>
                <a:srgbClr val="005C90"/>
              </a:solidFill>
              <a:latin typeface="Calibri"/>
              <a:ea typeface="Calibri"/>
              <a:cs typeface="Calibri"/>
              <a:sym typeface="Calibri"/>
            </a:endParaRPr>
          </a:p>
          <a:p>
            <a:pPr marL="342900" lvl="0" indent="-342900">
              <a:buFont typeface="Arial" panose="020B0604020202020204" pitchFamily="34" charset="0"/>
              <a:buChar char="•"/>
            </a:pPr>
            <a:r>
              <a:rPr lang="en-US" sz="2000" dirty="0">
                <a:solidFill>
                  <a:srgbClr val="005C90"/>
                </a:solidFill>
                <a:latin typeface="Calibri"/>
                <a:ea typeface="Calibri"/>
                <a:cs typeface="Calibri"/>
                <a:sym typeface="Calibri"/>
              </a:rPr>
              <a:t>West Coast ROMS</a:t>
            </a:r>
          </a:p>
          <a:p>
            <a:pPr marL="800100" lvl="1" indent="-342900">
              <a:buFont typeface="Arial" panose="020B0604020202020204" pitchFamily="34" charset="0"/>
              <a:buChar char="•"/>
            </a:pPr>
            <a:r>
              <a:rPr lang="en-US" sz="2000" dirty="0">
                <a:solidFill>
                  <a:srgbClr val="005C90"/>
                </a:solidFill>
                <a:latin typeface="Calibri"/>
                <a:ea typeface="Calibri"/>
                <a:cs typeface="Calibri"/>
                <a:sym typeface="Calibri"/>
              </a:rPr>
              <a:t>1/10</a:t>
            </a:r>
            <a:r>
              <a:rPr lang="en-US" sz="2000" baseline="30000" dirty="0">
                <a:solidFill>
                  <a:srgbClr val="005C90"/>
                </a:solidFill>
                <a:latin typeface="Calibri"/>
                <a:ea typeface="Calibri"/>
                <a:cs typeface="Calibri"/>
                <a:sym typeface="Calibri"/>
              </a:rPr>
              <a:t>o</a:t>
            </a:r>
            <a:r>
              <a:rPr lang="en-US" sz="2000" dirty="0">
                <a:solidFill>
                  <a:srgbClr val="005C90"/>
                </a:solidFill>
                <a:latin typeface="Calibri"/>
                <a:ea typeface="Calibri"/>
                <a:cs typeface="Calibri"/>
                <a:sym typeface="Calibri"/>
              </a:rPr>
              <a:t> (~10km) ROMS nowcast (Edwards/Moore, </a:t>
            </a:r>
            <a:r>
              <a:rPr lang="en-US" sz="2000" dirty="0">
                <a:solidFill>
                  <a:srgbClr val="005C90"/>
                </a:solidFill>
                <a:ea typeface="Calibri"/>
                <a:cs typeface="Calibri"/>
                <a:sym typeface="Calibri"/>
              </a:rPr>
              <a:t>UCSC</a:t>
            </a:r>
            <a:r>
              <a:rPr lang="en-US" sz="2000" dirty="0">
                <a:solidFill>
                  <a:srgbClr val="005C90"/>
                </a:solidFill>
                <a:latin typeface="Calibri"/>
                <a:ea typeface="Calibri"/>
                <a:cs typeface="Calibri"/>
                <a:sym typeface="Calibri"/>
              </a:rPr>
              <a:t>)</a:t>
            </a:r>
          </a:p>
          <a:p>
            <a:pPr marL="800100" lvl="1" indent="-342900">
              <a:buFont typeface="Arial" panose="020B0604020202020204" pitchFamily="34" charset="0"/>
              <a:buChar char="•"/>
            </a:pPr>
            <a:r>
              <a:rPr lang="en-US" sz="2000" dirty="0">
                <a:solidFill>
                  <a:schemeClr val="accent6">
                    <a:lumMod val="75000"/>
                  </a:schemeClr>
                </a:solidFill>
                <a:latin typeface="Calibri"/>
                <a:ea typeface="Calibri"/>
                <a:cs typeface="Calibri"/>
                <a:sym typeface="Calibri"/>
              </a:rPr>
              <a:t>NEMURO in Portal staging</a:t>
            </a:r>
          </a:p>
          <a:p>
            <a:pPr marL="342900" lvl="0" indent="-342900">
              <a:buFont typeface="Arial" panose="020B0604020202020204" pitchFamily="34" charset="0"/>
              <a:buChar char="•"/>
            </a:pPr>
            <a:endParaRPr lang="en-US" sz="800" dirty="0">
              <a:solidFill>
                <a:srgbClr val="005C90"/>
              </a:solidFill>
              <a:latin typeface="Calibri"/>
              <a:ea typeface="Calibri"/>
              <a:cs typeface="Calibri"/>
              <a:sym typeface="Calibri"/>
            </a:endParaRPr>
          </a:p>
          <a:p>
            <a:pPr marL="342900" lvl="0" indent="-342900">
              <a:buFont typeface="Arial" panose="020B0604020202020204" pitchFamily="34" charset="0"/>
              <a:buChar char="•"/>
            </a:pPr>
            <a:r>
              <a:rPr lang="en-US" sz="2000" dirty="0">
                <a:solidFill>
                  <a:srgbClr val="FF0000"/>
                </a:solidFill>
                <a:latin typeface="Calibri"/>
                <a:ea typeface="Calibri"/>
                <a:cs typeface="Calibri"/>
                <a:sym typeface="Calibri"/>
              </a:rPr>
              <a:t>CA ROMS – Support will be ended in Oct 2022</a:t>
            </a:r>
          </a:p>
          <a:p>
            <a:pPr marL="800100" lvl="1" indent="-342900">
              <a:buFont typeface="Arial" panose="020B0604020202020204" pitchFamily="34" charset="0"/>
              <a:buChar char="•"/>
            </a:pPr>
            <a:r>
              <a:rPr lang="en-US" sz="2000" dirty="0">
                <a:solidFill>
                  <a:srgbClr val="FF0000"/>
                </a:solidFill>
                <a:ea typeface="Calibri"/>
                <a:cs typeface="Calibri"/>
                <a:sym typeface="Calibri"/>
              </a:rPr>
              <a:t>3.3km ROMS </a:t>
            </a:r>
            <a:r>
              <a:rPr lang="en-US" sz="2000" dirty="0">
                <a:solidFill>
                  <a:srgbClr val="FF0000"/>
                </a:solidFill>
                <a:latin typeface="Calibri"/>
                <a:ea typeface="Calibri"/>
                <a:cs typeface="Calibri"/>
                <a:sym typeface="Calibri"/>
              </a:rPr>
              <a:t>(Chao, </a:t>
            </a:r>
            <a:r>
              <a:rPr lang="en-US" sz="2000" dirty="0" err="1">
                <a:solidFill>
                  <a:srgbClr val="FF0000"/>
                </a:solidFill>
                <a:ea typeface="Calibri"/>
                <a:cs typeface="Calibri"/>
                <a:sym typeface="Calibri"/>
              </a:rPr>
              <a:t>Seatrec</a:t>
            </a:r>
            <a:r>
              <a:rPr lang="en-US" sz="2000" dirty="0">
                <a:solidFill>
                  <a:srgbClr val="FF0000"/>
                </a:solidFill>
                <a:latin typeface="Calibri"/>
                <a:ea typeface="Calibri"/>
                <a:cs typeface="Calibri"/>
                <a:sym typeface="Calibri"/>
              </a:rPr>
              <a:t>)</a:t>
            </a:r>
          </a:p>
          <a:p>
            <a:pPr marL="342900" lvl="0" indent="-342900">
              <a:buFont typeface="Arial" panose="020B0604020202020204" pitchFamily="34" charset="0"/>
              <a:buChar char="•"/>
            </a:pPr>
            <a:endParaRPr lang="en-US" sz="800" dirty="0">
              <a:solidFill>
                <a:srgbClr val="005C90"/>
              </a:solidFill>
              <a:latin typeface="Calibri"/>
              <a:ea typeface="Calibri"/>
              <a:cs typeface="Calibri"/>
              <a:sym typeface="Calibri"/>
            </a:endParaRPr>
          </a:p>
          <a:p>
            <a:pPr marL="342900" lvl="0" indent="-342900">
              <a:buFont typeface="Arial" panose="020B0604020202020204" pitchFamily="34" charset="0"/>
              <a:buChar char="•"/>
            </a:pPr>
            <a:r>
              <a:rPr lang="en-US" sz="2000" dirty="0">
                <a:solidFill>
                  <a:srgbClr val="005C90"/>
                </a:solidFill>
                <a:ea typeface="Calibri"/>
                <a:cs typeface="Calibri"/>
                <a:sym typeface="Calibri"/>
              </a:rPr>
              <a:t>California-Harmful Algae Risk Mapping (C-HARM)</a:t>
            </a:r>
          </a:p>
          <a:p>
            <a:pPr marL="800100" lvl="1" indent="-342900">
              <a:buFont typeface="Arial" panose="020B0604020202020204" pitchFamily="34" charset="0"/>
              <a:buChar char="•"/>
            </a:pPr>
            <a:r>
              <a:rPr lang="en-US" sz="2000" dirty="0">
                <a:solidFill>
                  <a:srgbClr val="005C90"/>
                </a:solidFill>
                <a:ea typeface="Calibri"/>
                <a:cs typeface="Calibri"/>
                <a:sym typeface="Calibri"/>
              </a:rPr>
              <a:t> 3.3 km CA ROMS/VIIRS driven (Anderson, UCSD/SCCOOS)</a:t>
            </a:r>
            <a:endParaRPr lang="en-US" sz="2000" dirty="0">
              <a:solidFill>
                <a:srgbClr val="005C90"/>
              </a:solidFill>
              <a:latin typeface="Calibri"/>
              <a:ea typeface="Calibri"/>
              <a:cs typeface="Calibri"/>
              <a:sym typeface="Calibri"/>
            </a:endParaRPr>
          </a:p>
          <a:p>
            <a:pPr marL="342900" lvl="0" indent="-342900">
              <a:buFont typeface="Arial" panose="020B0604020202020204" pitchFamily="34" charset="0"/>
              <a:buChar char="•"/>
            </a:pPr>
            <a:endParaRPr lang="en-US" sz="800" dirty="0">
              <a:solidFill>
                <a:srgbClr val="005C90"/>
              </a:solidFill>
              <a:latin typeface="Calibri"/>
              <a:ea typeface="Calibri"/>
              <a:cs typeface="Calibri"/>
              <a:sym typeface="Calibri"/>
            </a:endParaRPr>
          </a:p>
          <a:p>
            <a:pPr marL="342900" lvl="0" indent="-342900">
              <a:buFont typeface="Arial" panose="020B0604020202020204" pitchFamily="34" charset="0"/>
              <a:buChar char="•"/>
            </a:pPr>
            <a:r>
              <a:rPr lang="en-US" sz="2000" dirty="0">
                <a:solidFill>
                  <a:srgbClr val="005C90"/>
                </a:solidFill>
                <a:latin typeface="Calibri"/>
                <a:ea typeface="Calibri"/>
                <a:cs typeface="Calibri"/>
                <a:sym typeface="Calibri"/>
              </a:rPr>
              <a:t>West Coast Operational Forecast System (</a:t>
            </a:r>
            <a:r>
              <a:rPr lang="en-US" sz="2000" dirty="0">
                <a:solidFill>
                  <a:srgbClr val="005C90"/>
                </a:solidFill>
                <a:ea typeface="Calibri"/>
                <a:cs typeface="Calibri"/>
                <a:sym typeface="Calibri"/>
              </a:rPr>
              <a:t>WCOFS)</a:t>
            </a:r>
            <a:endParaRPr lang="en-US" sz="2000" dirty="0">
              <a:solidFill>
                <a:srgbClr val="005C90"/>
              </a:solidFill>
              <a:latin typeface="Calibri"/>
              <a:ea typeface="Calibri"/>
              <a:cs typeface="Calibri"/>
              <a:sym typeface="Calibri"/>
            </a:endParaRPr>
          </a:p>
          <a:p>
            <a:pPr marL="800100" lvl="1" indent="-342900">
              <a:buFont typeface="Arial" panose="020B0604020202020204" pitchFamily="34" charset="0"/>
              <a:buChar char="•"/>
            </a:pPr>
            <a:r>
              <a:rPr lang="en-US" sz="2000" dirty="0">
                <a:solidFill>
                  <a:srgbClr val="005C90"/>
                </a:solidFill>
                <a:ea typeface="Calibri"/>
                <a:cs typeface="Calibri"/>
                <a:sym typeface="Calibri"/>
              </a:rPr>
              <a:t>4D-Var DA </a:t>
            </a:r>
            <a:r>
              <a:rPr lang="en-US" sz="2000" dirty="0">
                <a:solidFill>
                  <a:srgbClr val="005C90"/>
                </a:solidFill>
                <a:latin typeface="Calibri"/>
                <a:ea typeface="Calibri"/>
                <a:cs typeface="Calibri"/>
                <a:sym typeface="Calibri"/>
              </a:rPr>
              <a:t>4km ROMS nowcast/forecast (Kurapov, NOAA)</a:t>
            </a:r>
          </a:p>
          <a:p>
            <a:pPr marL="800100" lvl="1" indent="-342900">
              <a:buFont typeface="Arial" panose="020B0604020202020204" pitchFamily="34" charset="0"/>
              <a:buChar char="•"/>
            </a:pPr>
            <a:r>
              <a:rPr lang="en-US" sz="2000" dirty="0">
                <a:solidFill>
                  <a:schemeClr val="accent6">
                    <a:lumMod val="75000"/>
                  </a:schemeClr>
                </a:solidFill>
                <a:latin typeface="Calibri"/>
                <a:ea typeface="Calibri"/>
                <a:cs typeface="Calibri"/>
                <a:sym typeface="Calibri"/>
              </a:rPr>
              <a:t>Hi-resolution nests</a:t>
            </a:r>
          </a:p>
          <a:p>
            <a:pPr marL="800100" lvl="1" indent="-342900">
              <a:buFont typeface="Arial" panose="020B0604020202020204" pitchFamily="34" charset="0"/>
              <a:buChar char="•"/>
            </a:pPr>
            <a:endParaRPr lang="en-US" sz="800" dirty="0">
              <a:solidFill>
                <a:schemeClr val="accent6">
                  <a:lumMod val="75000"/>
                </a:schemeClr>
              </a:solidFill>
              <a:latin typeface="Calibri"/>
              <a:ea typeface="Calibri"/>
              <a:cs typeface="Calibri"/>
              <a:sym typeface="Calibri"/>
            </a:endParaRPr>
          </a:p>
          <a:p>
            <a:pPr marL="342900" indent="-342900">
              <a:buFont typeface="Arial" panose="020B0604020202020204" pitchFamily="34" charset="0"/>
              <a:buChar char="•"/>
            </a:pPr>
            <a:r>
              <a:rPr lang="en-US" sz="2000" dirty="0">
                <a:solidFill>
                  <a:schemeClr val="accent6">
                    <a:lumMod val="75000"/>
                  </a:schemeClr>
                </a:solidFill>
                <a:latin typeface="Calibri"/>
                <a:ea typeface="Calibri"/>
                <a:cs typeface="Calibri"/>
                <a:sym typeface="Calibri"/>
              </a:rPr>
              <a:t>San Francisco Bay Operational Forecast System (SFBOFS)</a:t>
            </a:r>
          </a:p>
          <a:p>
            <a:pPr marL="800100" lvl="1" indent="-342900">
              <a:buFont typeface="Arial" panose="020B0604020202020204" pitchFamily="34" charset="0"/>
              <a:buChar char="•"/>
            </a:pPr>
            <a:r>
              <a:rPr lang="en-US" sz="2000" dirty="0">
                <a:solidFill>
                  <a:schemeClr val="accent6">
                    <a:lumMod val="75000"/>
                  </a:schemeClr>
                </a:solidFill>
                <a:latin typeface="Calibri"/>
                <a:ea typeface="Calibri"/>
                <a:cs typeface="Calibri"/>
                <a:sym typeface="Calibri"/>
              </a:rPr>
              <a:t>Now in Portal and supporting bay currents</a:t>
            </a:r>
          </a:p>
          <a:p>
            <a:pPr marL="342900" indent="-342900">
              <a:buFont typeface="Arial" panose="020B0604020202020204" pitchFamily="34" charset="0"/>
              <a:buChar char="•"/>
            </a:pPr>
            <a:endParaRPr lang="en-US" sz="2000" dirty="0">
              <a:solidFill>
                <a:srgbClr val="005C90"/>
              </a:solidFill>
              <a:latin typeface="Calibri"/>
              <a:ea typeface="Calibri"/>
              <a:cs typeface="Calibri"/>
              <a:sym typeface="Calibri"/>
            </a:endParaRPr>
          </a:p>
          <a:p>
            <a:pPr lvl="0"/>
            <a:endParaRPr lang="en-US" sz="2000" dirty="0">
              <a:solidFill>
                <a:srgbClr val="005C90"/>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47C8A08C-2EC0-40E4-92B1-6F4065C77DA8}"/>
              </a:ext>
            </a:extLst>
          </p:cNvPr>
          <p:cNvSpPr/>
          <p:nvPr/>
        </p:nvSpPr>
        <p:spPr>
          <a:xfrm>
            <a:off x="822103" y="6162795"/>
            <a:ext cx="3770519" cy="523220"/>
          </a:xfrm>
          <a:prstGeom prst="rect">
            <a:avLst/>
          </a:prstGeom>
        </p:spPr>
        <p:txBody>
          <a:bodyPr wrap="none">
            <a:spAutoFit/>
          </a:bodyPr>
          <a:lstStyle/>
          <a:p>
            <a:r>
              <a:rPr lang="en-US" sz="2800" dirty="0">
                <a:hlinkClick r:id="rId5"/>
              </a:rPr>
              <a:t>https://data.caloos.org/</a:t>
            </a:r>
            <a:r>
              <a:rPr lang="en-US" sz="2800" dirty="0"/>
              <a:t> </a:t>
            </a:r>
          </a:p>
        </p:txBody>
      </p:sp>
      <p:sp>
        <p:nvSpPr>
          <p:cNvPr id="97" name="Google Shape;97;p3"/>
          <p:cNvSpPr/>
          <p:nvPr/>
        </p:nvSpPr>
        <p:spPr>
          <a:xfrm>
            <a:off x="154752" y="-3369"/>
            <a:ext cx="45720" cy="6858000"/>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sz="18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sz="18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sz="18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sz="18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sz="18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sz="18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dirty="0">
              <a:solidFill>
                <a:schemeClr val="lt1"/>
              </a:solidFill>
              <a:latin typeface="Calibri"/>
              <a:ea typeface="Calibri"/>
              <a:cs typeface="Calibri"/>
              <a:sym typeface="Calibri"/>
            </a:endParaRPr>
          </a:p>
          <a:p>
            <a:pPr marL="0" marR="0" lvl="0" indent="0" algn="ctr" rtl="0">
              <a:spcBef>
                <a:spcPts val="0"/>
              </a:spcBef>
              <a:spcAft>
                <a:spcPts val="0"/>
              </a:spcAft>
              <a:buNone/>
            </a:pPr>
            <a:endParaRPr lang="en-US" sz="18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pic>
        <p:nvPicPr>
          <p:cNvPr id="20" name="Picture 19">
            <a:extLst>
              <a:ext uri="{FF2B5EF4-FFF2-40B4-BE49-F238E27FC236}">
                <a16:creationId xmlns:a16="http://schemas.microsoft.com/office/drawing/2014/main" id="{F7BB6851-95C7-45E9-80FE-739272B94351}"/>
              </a:ext>
            </a:extLst>
          </p:cNvPr>
          <p:cNvPicPr>
            <a:picLocks noChangeAspect="1"/>
          </p:cNvPicPr>
          <p:nvPr/>
        </p:nvPicPr>
        <p:blipFill>
          <a:blip r:embed="rId6"/>
          <a:stretch>
            <a:fillRect/>
          </a:stretch>
        </p:blipFill>
        <p:spPr>
          <a:xfrm>
            <a:off x="7981260" y="4209084"/>
            <a:ext cx="3773111" cy="2472706"/>
          </a:xfrm>
          <a:prstGeom prst="rect">
            <a:avLst/>
          </a:prstGeom>
        </p:spPr>
      </p:pic>
      <p:sp>
        <p:nvSpPr>
          <p:cNvPr id="3" name="Oval 2">
            <a:extLst>
              <a:ext uri="{FF2B5EF4-FFF2-40B4-BE49-F238E27FC236}">
                <a16:creationId xmlns:a16="http://schemas.microsoft.com/office/drawing/2014/main" id="{76202A71-0ACD-4376-A7E0-EC5E6ADE4DA2}"/>
              </a:ext>
            </a:extLst>
          </p:cNvPr>
          <p:cNvSpPr/>
          <p:nvPr/>
        </p:nvSpPr>
        <p:spPr>
          <a:xfrm>
            <a:off x="9603475" y="2205789"/>
            <a:ext cx="109182" cy="160421"/>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E6B30B1-E5BB-40C3-9988-DB75948CFCCE}"/>
              </a:ext>
            </a:extLst>
          </p:cNvPr>
          <p:cNvSpPr txBox="1"/>
          <p:nvPr/>
        </p:nvSpPr>
        <p:spPr>
          <a:xfrm>
            <a:off x="10611798" y="2076958"/>
            <a:ext cx="808555" cy="338554"/>
          </a:xfrm>
          <a:prstGeom prst="rect">
            <a:avLst/>
          </a:prstGeom>
          <a:noFill/>
          <a:ln w="76200">
            <a:solidFill>
              <a:srgbClr val="FFFF00"/>
            </a:solidFill>
          </a:ln>
        </p:spPr>
        <p:txBody>
          <a:bodyPr wrap="none" rtlCol="0">
            <a:spAutoFit/>
          </a:bodyPr>
          <a:lstStyle/>
          <a:p>
            <a:r>
              <a:rPr lang="en-US" sz="1600" dirty="0">
                <a:solidFill>
                  <a:schemeClr val="tx1"/>
                </a:solidFill>
              </a:rPr>
              <a:t>SFBOFS</a:t>
            </a:r>
          </a:p>
        </p:txBody>
      </p:sp>
      <p:sp>
        <p:nvSpPr>
          <p:cNvPr id="4" name="TextBox 3">
            <a:extLst>
              <a:ext uri="{FF2B5EF4-FFF2-40B4-BE49-F238E27FC236}">
                <a16:creationId xmlns:a16="http://schemas.microsoft.com/office/drawing/2014/main" id="{E40EB805-FF61-490C-B1A5-AB9C8FFFE974}"/>
              </a:ext>
            </a:extLst>
          </p:cNvPr>
          <p:cNvSpPr txBox="1"/>
          <p:nvPr/>
        </p:nvSpPr>
        <p:spPr>
          <a:xfrm>
            <a:off x="8217112" y="3890826"/>
            <a:ext cx="3467168" cy="369332"/>
          </a:xfrm>
          <a:prstGeom prst="rect">
            <a:avLst/>
          </a:prstGeom>
          <a:noFill/>
        </p:spPr>
        <p:txBody>
          <a:bodyPr wrap="none" rtlCol="0">
            <a:spAutoFit/>
          </a:bodyPr>
          <a:lstStyle/>
          <a:p>
            <a:r>
              <a:rPr lang="en-US" i="1" dirty="0"/>
              <a:t>West Coast ROMS – NEMURO BGC </a:t>
            </a:r>
          </a:p>
        </p:txBody>
      </p:sp>
    </p:spTree>
    <p:extLst>
      <p:ext uri="{BB962C8B-B14F-4D97-AF65-F5344CB8AC3E}">
        <p14:creationId xmlns:p14="http://schemas.microsoft.com/office/powerpoint/2010/main" val="3588522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grpSp>
        <p:nvGrpSpPr>
          <p:cNvPr id="910" name="Google Shape;910;p4"/>
          <p:cNvGrpSpPr/>
          <p:nvPr/>
        </p:nvGrpSpPr>
        <p:grpSpPr>
          <a:xfrm>
            <a:off x="0" y="0"/>
            <a:ext cx="7952682" cy="6858000"/>
            <a:chOff x="-1" y="0"/>
            <a:chExt cx="7952682" cy="6858000"/>
          </a:xfrm>
        </p:grpSpPr>
        <p:sp>
          <p:nvSpPr>
            <p:cNvPr id="911" name="Google Shape;911;p4"/>
            <p:cNvSpPr txBox="1"/>
            <p:nvPr/>
          </p:nvSpPr>
          <p:spPr>
            <a:xfrm>
              <a:off x="2707365" y="2011"/>
              <a:ext cx="5245316" cy="731520"/>
            </a:xfrm>
            <a:prstGeom prst="rect">
              <a:avLst/>
            </a:prstGeom>
            <a:solidFill>
              <a:srgbClr val="BCDAE2"/>
            </a:solidFill>
            <a:ln>
              <a:noFill/>
            </a:ln>
          </p:spPr>
          <p:txBody>
            <a:bodyPr spcFirstLastPara="1" wrap="square" lIns="91425" tIns="91425" rIns="91425" bIns="91425" anchor="ctr" anchorCtr="0">
              <a:noAutofit/>
            </a:bodyPr>
            <a:lstStyle/>
            <a:p>
              <a:pPr>
                <a:lnSpc>
                  <a:spcPct val="90000"/>
                </a:lnSpc>
                <a:buClr>
                  <a:schemeClr val="dk1"/>
                </a:buClr>
                <a:buSzPts val="4400"/>
              </a:pPr>
              <a:r>
                <a:rPr lang="en-US" sz="3600" dirty="0">
                  <a:solidFill>
                    <a:srgbClr val="005C90"/>
                  </a:solidFill>
                  <a:latin typeface="Arial Narrow"/>
                  <a:ea typeface="Arial Narrow"/>
                  <a:cs typeface="Arial Narrow"/>
                  <a:sym typeface="Arial Narrow"/>
                </a:rPr>
                <a:t>     Place Based-</a:t>
              </a:r>
              <a:r>
                <a:rPr lang="en-US" sz="3600" dirty="0" err="1">
                  <a:solidFill>
                    <a:srgbClr val="005C90"/>
                  </a:solidFill>
                  <a:latin typeface="Arial Narrow"/>
                  <a:ea typeface="Arial Narrow"/>
                  <a:cs typeface="Arial Narrow"/>
                  <a:sym typeface="Arial Narrow"/>
                </a:rPr>
                <a:t>Mgmt</a:t>
              </a:r>
              <a:r>
                <a:rPr lang="en-US" sz="3600" dirty="0">
                  <a:solidFill>
                    <a:srgbClr val="005C90"/>
                  </a:solidFill>
                  <a:latin typeface="Arial Narrow"/>
                  <a:ea typeface="Arial Narrow"/>
                  <a:cs typeface="Arial Narrow"/>
                  <a:sym typeface="Arial Narrow"/>
                </a:rPr>
                <a:t> Tools</a:t>
              </a:r>
              <a:endParaRPr dirty="0"/>
            </a:p>
          </p:txBody>
        </p:sp>
        <p:pic>
          <p:nvPicPr>
            <p:cNvPr id="912" name="Google Shape;912;p4"/>
            <p:cNvPicPr preferRelativeResize="0"/>
            <p:nvPr/>
          </p:nvPicPr>
          <p:blipFill rotWithShape="1">
            <a:blip r:embed="rId3">
              <a:alphaModFix/>
            </a:blip>
            <a:srcRect t="-10683" r="-2" b="-1"/>
            <a:stretch/>
          </p:blipFill>
          <p:spPr>
            <a:xfrm>
              <a:off x="238687" y="33845"/>
              <a:ext cx="2331516" cy="587562"/>
            </a:xfrm>
            <a:prstGeom prst="rect">
              <a:avLst/>
            </a:prstGeom>
            <a:noFill/>
            <a:ln>
              <a:noFill/>
            </a:ln>
          </p:spPr>
        </p:pic>
        <p:sp>
          <p:nvSpPr>
            <p:cNvPr id="913" name="Google Shape;913;p4"/>
            <p:cNvSpPr/>
            <p:nvPr/>
          </p:nvSpPr>
          <p:spPr>
            <a:xfrm>
              <a:off x="-1" y="0"/>
              <a:ext cx="182880" cy="2286000"/>
            </a:xfrm>
            <a:prstGeom prst="rect">
              <a:avLst/>
            </a:prstGeom>
            <a:solidFill>
              <a:srgbClr val="DF5B21"/>
            </a:solidFill>
            <a:ln>
              <a:noFill/>
            </a:ln>
          </p:spPr>
          <p:txBody>
            <a:bodyPr spcFirstLastPara="1" wrap="square" lIns="91425" tIns="45700" rIns="91425" bIns="45700" anchor="ctr" anchorCtr="0">
              <a:noAutofit/>
            </a:bodyPr>
            <a:lstStyle/>
            <a:p>
              <a:pPr algn="ctr"/>
              <a:endParaRPr>
                <a:solidFill>
                  <a:schemeClr val="lt1"/>
                </a:solidFill>
              </a:endParaRPr>
            </a:p>
          </p:txBody>
        </p:sp>
        <p:sp>
          <p:nvSpPr>
            <p:cNvPr id="914" name="Google Shape;914;p4"/>
            <p:cNvSpPr/>
            <p:nvPr/>
          </p:nvSpPr>
          <p:spPr>
            <a:xfrm>
              <a:off x="-1" y="4572000"/>
              <a:ext cx="182880" cy="2286000"/>
            </a:xfrm>
            <a:prstGeom prst="rect">
              <a:avLst/>
            </a:prstGeom>
            <a:solidFill>
              <a:srgbClr val="EDB920"/>
            </a:solidFill>
            <a:ln>
              <a:noFill/>
            </a:ln>
          </p:spPr>
          <p:txBody>
            <a:bodyPr spcFirstLastPara="1" wrap="square" lIns="91425" tIns="45700" rIns="91425" bIns="45700" anchor="ctr" anchorCtr="0">
              <a:noAutofit/>
            </a:bodyPr>
            <a:lstStyle/>
            <a:p>
              <a:pPr algn="ctr"/>
              <a:endParaRPr>
                <a:solidFill>
                  <a:schemeClr val="lt1"/>
                </a:solidFill>
              </a:endParaRPr>
            </a:p>
          </p:txBody>
        </p:sp>
        <p:sp>
          <p:nvSpPr>
            <p:cNvPr id="915" name="Google Shape;915;p4"/>
            <p:cNvSpPr/>
            <p:nvPr/>
          </p:nvSpPr>
          <p:spPr>
            <a:xfrm>
              <a:off x="-1" y="2286000"/>
              <a:ext cx="182880" cy="2286000"/>
            </a:xfrm>
            <a:prstGeom prst="rect">
              <a:avLst/>
            </a:prstGeom>
            <a:solidFill>
              <a:srgbClr val="68ACBE"/>
            </a:solidFill>
            <a:ln>
              <a:noFill/>
            </a:ln>
          </p:spPr>
          <p:txBody>
            <a:bodyPr spcFirstLastPara="1" wrap="square" lIns="91425" tIns="45700" rIns="91425" bIns="45700" anchor="ctr" anchorCtr="0">
              <a:noAutofit/>
            </a:bodyPr>
            <a:lstStyle/>
            <a:p>
              <a:pPr algn="ctr"/>
              <a:endParaRPr>
                <a:solidFill>
                  <a:schemeClr val="lt1"/>
                </a:solidFill>
              </a:endParaRPr>
            </a:p>
          </p:txBody>
        </p:sp>
        <p:sp>
          <p:nvSpPr>
            <p:cNvPr id="916" name="Google Shape;916;p4"/>
            <p:cNvSpPr/>
            <p:nvPr/>
          </p:nvSpPr>
          <p:spPr>
            <a:xfrm>
              <a:off x="0" y="695205"/>
              <a:ext cx="7952680" cy="36642"/>
            </a:xfrm>
            <a:prstGeom prst="rect">
              <a:avLst/>
            </a:prstGeom>
            <a:solidFill>
              <a:srgbClr val="005C90"/>
            </a:solidFill>
            <a:ln>
              <a:noFill/>
            </a:ln>
          </p:spPr>
          <p:txBody>
            <a:bodyPr spcFirstLastPara="1" wrap="square" lIns="91425" tIns="45700" rIns="91425" bIns="45700" anchor="ctr" anchorCtr="0">
              <a:noAutofit/>
            </a:bodyPr>
            <a:lstStyle/>
            <a:p>
              <a:pPr algn="ctr"/>
              <a:endParaRPr>
                <a:solidFill>
                  <a:schemeClr val="lt1"/>
                </a:solidFill>
              </a:endParaRPr>
            </a:p>
          </p:txBody>
        </p:sp>
        <p:sp>
          <p:nvSpPr>
            <p:cNvPr id="917" name="Google Shape;917;p4"/>
            <p:cNvSpPr/>
            <p:nvPr/>
          </p:nvSpPr>
          <p:spPr>
            <a:xfrm>
              <a:off x="2684504" y="0"/>
              <a:ext cx="45719" cy="731847"/>
            </a:xfrm>
            <a:prstGeom prst="rect">
              <a:avLst/>
            </a:prstGeom>
            <a:solidFill>
              <a:srgbClr val="005C90"/>
            </a:solidFill>
            <a:ln>
              <a:noFill/>
            </a:ln>
          </p:spPr>
          <p:txBody>
            <a:bodyPr spcFirstLastPara="1" wrap="square" lIns="91425" tIns="45700" rIns="91425" bIns="45700" anchor="ctr" anchorCtr="0">
              <a:noAutofit/>
            </a:bodyPr>
            <a:lstStyle/>
            <a:p>
              <a:pPr algn="ctr"/>
              <a:endParaRPr>
                <a:solidFill>
                  <a:schemeClr val="lt1"/>
                </a:solidFill>
              </a:endParaRPr>
            </a:p>
          </p:txBody>
        </p:sp>
      </p:grpSp>
      <p:pic>
        <p:nvPicPr>
          <p:cNvPr id="922" name="Google Shape;922;p4"/>
          <p:cNvPicPr preferRelativeResize="0">
            <a:picLocks noChangeAspect="1"/>
          </p:cNvPicPr>
          <p:nvPr/>
        </p:nvPicPr>
        <p:blipFill rotWithShape="1">
          <a:blip r:embed="rId4">
            <a:alphaModFix/>
          </a:blip>
          <a:srcRect/>
          <a:stretch/>
        </p:blipFill>
        <p:spPr>
          <a:xfrm>
            <a:off x="1213756" y="912380"/>
            <a:ext cx="5971069" cy="5761717"/>
          </a:xfrm>
          <a:prstGeom prst="rect">
            <a:avLst/>
          </a:prstGeom>
          <a:noFill/>
          <a:ln>
            <a:noFill/>
          </a:ln>
        </p:spPr>
      </p:pic>
      <p:sp>
        <p:nvSpPr>
          <p:cNvPr id="923" name="Google Shape;923;p4"/>
          <p:cNvSpPr/>
          <p:nvPr/>
        </p:nvSpPr>
        <p:spPr>
          <a:xfrm>
            <a:off x="0" y="4568625"/>
            <a:ext cx="183000" cy="2286000"/>
          </a:xfrm>
          <a:prstGeom prst="rect">
            <a:avLst/>
          </a:prstGeom>
          <a:solidFill>
            <a:schemeClr val="accent6"/>
          </a:solidFill>
          <a:ln>
            <a:noFill/>
          </a:ln>
        </p:spPr>
        <p:txBody>
          <a:bodyPr spcFirstLastPara="1" wrap="square" lIns="91425" tIns="45700" rIns="91425" bIns="45700" anchor="ctr" anchorCtr="0">
            <a:noAutofit/>
          </a:bodyPr>
          <a:lstStyle/>
          <a:p>
            <a:pPr algn="ctr">
              <a:buSzPts val="1800"/>
            </a:pPr>
            <a:endParaRPr sz="1800">
              <a:solidFill>
                <a:schemeClr val="lt1"/>
              </a:solidFill>
              <a:latin typeface="Calibri"/>
              <a:ea typeface="Calibri"/>
              <a:cs typeface="Calibri"/>
              <a:sym typeface="Calibri"/>
            </a:endParaRPr>
          </a:p>
        </p:txBody>
      </p:sp>
      <p:sp>
        <p:nvSpPr>
          <p:cNvPr id="924" name="Google Shape;924;p4"/>
          <p:cNvSpPr/>
          <p:nvPr/>
        </p:nvSpPr>
        <p:spPr>
          <a:xfrm>
            <a:off x="154752" y="-3369"/>
            <a:ext cx="45720" cy="6858000"/>
          </a:xfrm>
          <a:prstGeom prst="rect">
            <a:avLst/>
          </a:prstGeom>
          <a:solidFill>
            <a:srgbClr val="005C90"/>
          </a:solidFill>
          <a:ln>
            <a:noFill/>
          </a:ln>
        </p:spPr>
        <p:txBody>
          <a:bodyPr spcFirstLastPara="1" wrap="square" lIns="91425" tIns="45700" rIns="91425" bIns="45700" anchor="ctr" anchorCtr="0">
            <a:noAutofit/>
          </a:bodyPr>
          <a:lstStyle/>
          <a:p>
            <a:pPr algn="ctr"/>
            <a:endParaRPr>
              <a:solidFill>
                <a:schemeClr val="lt1"/>
              </a:solidFill>
            </a:endParaRPr>
          </a:p>
        </p:txBody>
      </p:sp>
      <p:sp>
        <p:nvSpPr>
          <p:cNvPr id="19" name="Freeform 16">
            <a:extLst>
              <a:ext uri="{FF2B5EF4-FFF2-40B4-BE49-F238E27FC236}">
                <a16:creationId xmlns:a16="http://schemas.microsoft.com/office/drawing/2014/main" id="{0EB89662-A652-4E88-89FE-A16881E36E3E}"/>
              </a:ext>
            </a:extLst>
          </p:cNvPr>
          <p:cNvSpPr/>
          <p:nvPr/>
        </p:nvSpPr>
        <p:spPr>
          <a:xfrm>
            <a:off x="8233294" y="2776862"/>
            <a:ext cx="3684208" cy="1588815"/>
          </a:xfrm>
          <a:custGeom>
            <a:avLst/>
            <a:gdLst/>
            <a:ahLst/>
            <a:cxnLst/>
            <a:rect l="l" t="t" r="r" b="b"/>
            <a:pathLst>
              <a:path w="5526312" h="2383222">
                <a:moveTo>
                  <a:pt x="0" y="0"/>
                </a:moveTo>
                <a:lnTo>
                  <a:pt x="5526311" y="0"/>
                </a:lnTo>
                <a:lnTo>
                  <a:pt x="5526311" y="2383222"/>
                </a:lnTo>
                <a:lnTo>
                  <a:pt x="0" y="2383222"/>
                </a:lnTo>
                <a:lnTo>
                  <a:pt x="0" y="0"/>
                </a:lnTo>
                <a:close/>
              </a:path>
            </a:pathLst>
          </a:custGeom>
          <a:blipFill>
            <a:blip r:embed="rId5"/>
            <a:stretch>
              <a:fillRect/>
            </a:stretch>
          </a:blipFill>
        </p:spPr>
      </p:sp>
      <p:sp>
        <p:nvSpPr>
          <p:cNvPr id="20" name="Freeform 17">
            <a:extLst>
              <a:ext uri="{FF2B5EF4-FFF2-40B4-BE49-F238E27FC236}">
                <a16:creationId xmlns:a16="http://schemas.microsoft.com/office/drawing/2014/main" id="{FAFDFD99-0826-4312-8A5D-2F32AFCDE903}"/>
              </a:ext>
            </a:extLst>
          </p:cNvPr>
          <p:cNvSpPr/>
          <p:nvPr/>
        </p:nvSpPr>
        <p:spPr>
          <a:xfrm>
            <a:off x="8233294" y="4858067"/>
            <a:ext cx="3684208" cy="1897367"/>
          </a:xfrm>
          <a:custGeom>
            <a:avLst/>
            <a:gdLst/>
            <a:ahLst/>
            <a:cxnLst/>
            <a:rect l="l" t="t" r="r" b="b"/>
            <a:pathLst>
              <a:path w="5526312" h="2846050">
                <a:moveTo>
                  <a:pt x="0" y="0"/>
                </a:moveTo>
                <a:lnTo>
                  <a:pt x="5526311" y="0"/>
                </a:lnTo>
                <a:lnTo>
                  <a:pt x="5526311" y="2846050"/>
                </a:lnTo>
                <a:lnTo>
                  <a:pt x="0" y="2846050"/>
                </a:lnTo>
                <a:lnTo>
                  <a:pt x="0" y="0"/>
                </a:lnTo>
                <a:close/>
              </a:path>
            </a:pathLst>
          </a:custGeom>
          <a:blipFill>
            <a:blip r:embed="rId6"/>
            <a:stretch>
              <a:fillRect/>
            </a:stretch>
          </a:blipFill>
        </p:spPr>
      </p:sp>
      <p:sp>
        <p:nvSpPr>
          <p:cNvPr id="22" name="TextBox 22">
            <a:extLst>
              <a:ext uri="{FF2B5EF4-FFF2-40B4-BE49-F238E27FC236}">
                <a16:creationId xmlns:a16="http://schemas.microsoft.com/office/drawing/2014/main" id="{9F180A73-6031-4B9A-B608-AF1353BF1518}"/>
              </a:ext>
            </a:extLst>
          </p:cNvPr>
          <p:cNvSpPr txBox="1"/>
          <p:nvPr/>
        </p:nvSpPr>
        <p:spPr>
          <a:xfrm>
            <a:off x="9529809" y="2546840"/>
            <a:ext cx="1121172" cy="212046"/>
          </a:xfrm>
          <a:prstGeom prst="rect">
            <a:avLst/>
          </a:prstGeom>
        </p:spPr>
        <p:txBody>
          <a:bodyPr lIns="0" tIns="0" rIns="0" bIns="0" rtlCol="0" anchor="t">
            <a:spAutoFit/>
          </a:bodyPr>
          <a:lstStyle/>
          <a:p>
            <a:pPr algn="ctr">
              <a:lnSpc>
                <a:spcPts val="1773"/>
              </a:lnSpc>
              <a:spcBef>
                <a:spcPct val="0"/>
              </a:spcBef>
            </a:pPr>
            <a:r>
              <a:rPr lang="en-US" sz="1333" dirty="0">
                <a:latin typeface="Canva Sans"/>
                <a:ea typeface="Canva Sans"/>
                <a:cs typeface="Canva Sans"/>
                <a:sym typeface="Canva Sans"/>
              </a:rPr>
              <a:t>oah.caloos.org</a:t>
            </a:r>
          </a:p>
        </p:txBody>
      </p:sp>
      <p:sp>
        <p:nvSpPr>
          <p:cNvPr id="23" name="TextBox 23">
            <a:extLst>
              <a:ext uri="{FF2B5EF4-FFF2-40B4-BE49-F238E27FC236}">
                <a16:creationId xmlns:a16="http://schemas.microsoft.com/office/drawing/2014/main" id="{DF67E2B5-C9B1-4182-BCB1-CED54357C433}"/>
              </a:ext>
            </a:extLst>
          </p:cNvPr>
          <p:cNvSpPr txBox="1"/>
          <p:nvPr/>
        </p:nvSpPr>
        <p:spPr>
          <a:xfrm>
            <a:off x="9056907" y="4641377"/>
            <a:ext cx="2066975" cy="212046"/>
          </a:xfrm>
          <a:prstGeom prst="rect">
            <a:avLst/>
          </a:prstGeom>
        </p:spPr>
        <p:txBody>
          <a:bodyPr lIns="0" tIns="0" rIns="0" bIns="0" rtlCol="0" anchor="t">
            <a:spAutoFit/>
          </a:bodyPr>
          <a:lstStyle/>
          <a:p>
            <a:pPr algn="ctr">
              <a:lnSpc>
                <a:spcPts val="1773"/>
              </a:lnSpc>
              <a:spcBef>
                <a:spcPct val="0"/>
              </a:spcBef>
            </a:pPr>
            <a:r>
              <a:rPr lang="en-US" sz="1333" dirty="0">
                <a:latin typeface="Canva Sans"/>
                <a:ea typeface="Canva Sans"/>
                <a:cs typeface="Canva Sans"/>
                <a:sym typeface="Canva Sans"/>
              </a:rPr>
              <a:t>mpa-dashboard.caloos.org</a:t>
            </a:r>
          </a:p>
        </p:txBody>
      </p:sp>
      <p:pic>
        <p:nvPicPr>
          <p:cNvPr id="4" name="Picture 3">
            <a:extLst>
              <a:ext uri="{FF2B5EF4-FFF2-40B4-BE49-F238E27FC236}">
                <a16:creationId xmlns:a16="http://schemas.microsoft.com/office/drawing/2014/main" id="{0FBC41FD-67F8-4734-8C0E-728ACC866E88}"/>
              </a:ext>
            </a:extLst>
          </p:cNvPr>
          <p:cNvPicPr>
            <a:picLocks noChangeAspect="1"/>
          </p:cNvPicPr>
          <p:nvPr/>
        </p:nvPicPr>
        <p:blipFill rotWithShape="1">
          <a:blip r:embed="rId7"/>
          <a:srcRect t="9977" b="9509"/>
          <a:stretch/>
        </p:blipFill>
        <p:spPr>
          <a:xfrm>
            <a:off x="8233294" y="396590"/>
            <a:ext cx="3678093" cy="1720715"/>
          </a:xfrm>
          <a:prstGeom prst="rect">
            <a:avLst/>
          </a:prstGeom>
          <a:ln w="19050">
            <a:solidFill>
              <a:schemeClr val="tx1"/>
            </a:solidFill>
          </a:ln>
        </p:spPr>
      </p:pic>
      <p:sp>
        <p:nvSpPr>
          <p:cNvPr id="5" name="Rectangle 4">
            <a:extLst>
              <a:ext uri="{FF2B5EF4-FFF2-40B4-BE49-F238E27FC236}">
                <a16:creationId xmlns:a16="http://schemas.microsoft.com/office/drawing/2014/main" id="{2D6D7436-0518-4C45-957A-111232113909}"/>
              </a:ext>
            </a:extLst>
          </p:cNvPr>
          <p:cNvSpPr/>
          <p:nvPr/>
        </p:nvSpPr>
        <p:spPr>
          <a:xfrm>
            <a:off x="9193140" y="129244"/>
            <a:ext cx="1853392" cy="297454"/>
          </a:xfrm>
          <a:prstGeom prst="rect">
            <a:avLst/>
          </a:prstGeom>
        </p:spPr>
        <p:txBody>
          <a:bodyPr wrap="none">
            <a:spAutoFit/>
          </a:bodyPr>
          <a:lstStyle/>
          <a:p>
            <a:r>
              <a:rPr lang="en-US" sz="1333" dirty="0"/>
              <a:t>habdac.portal.axds.co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CBF5B39-44B8-433B-BC89-CCE1174680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2551" y="765386"/>
            <a:ext cx="5594046" cy="5722759"/>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5019" y="814723"/>
            <a:ext cx="4296552" cy="5673421"/>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422" y="956071"/>
            <a:ext cx="1103290" cy="557391"/>
          </a:xfrm>
          <a:prstGeom prst="rect">
            <a:avLst/>
          </a:prstGeom>
        </p:spPr>
      </p:pic>
      <p:sp>
        <p:nvSpPr>
          <p:cNvPr id="2" name="Rectangle 1"/>
          <p:cNvSpPr/>
          <p:nvPr/>
        </p:nvSpPr>
        <p:spPr>
          <a:xfrm>
            <a:off x="3669358" y="6488145"/>
            <a:ext cx="5349285" cy="369332"/>
          </a:xfrm>
          <a:prstGeom prst="rect">
            <a:avLst/>
          </a:prstGeom>
        </p:spPr>
        <p:txBody>
          <a:bodyPr wrap="none">
            <a:spAutoFit/>
          </a:bodyPr>
          <a:lstStyle/>
          <a:p>
            <a:r>
              <a:rPr lang="en-US" dirty="0">
                <a:hlinkClick r:id="rId5"/>
              </a:rPr>
              <a:t>Ruhl et al., https://doi.org/10.5670/oceanog.2021.221</a:t>
            </a:r>
            <a:endParaRPr lang="en-US" dirty="0"/>
          </a:p>
        </p:txBody>
      </p:sp>
      <p:grpSp>
        <p:nvGrpSpPr>
          <p:cNvPr id="18" name="Group 17">
            <a:extLst>
              <a:ext uri="{FF2B5EF4-FFF2-40B4-BE49-F238E27FC236}">
                <a16:creationId xmlns:a16="http://schemas.microsoft.com/office/drawing/2014/main" id="{46396E14-DA0B-4E83-9A85-D9B5EFE4ED65}"/>
              </a:ext>
            </a:extLst>
          </p:cNvPr>
          <p:cNvGrpSpPr/>
          <p:nvPr/>
        </p:nvGrpSpPr>
        <p:grpSpPr>
          <a:xfrm>
            <a:off x="-1" y="0"/>
            <a:ext cx="12192001" cy="6858000"/>
            <a:chOff x="-1" y="0"/>
            <a:chExt cx="12192001" cy="6858000"/>
          </a:xfrm>
        </p:grpSpPr>
        <p:sp>
          <p:nvSpPr>
            <p:cNvPr id="19" name="Shape 195">
              <a:extLst>
                <a:ext uri="{FF2B5EF4-FFF2-40B4-BE49-F238E27FC236}">
                  <a16:creationId xmlns:a16="http://schemas.microsoft.com/office/drawing/2014/main" id="{05DBFB96-0E9B-47AD-8E93-746354A03AF1}"/>
                </a:ext>
              </a:extLst>
            </p:cNvPr>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a:solidFill>
                    <a:srgbClr val="005C90"/>
                  </a:solidFill>
                  <a:latin typeface="Arial Narrow" panose="020B0606020202030204" pitchFamily="34" charset="0"/>
                  <a:ea typeface="Arial Narrow"/>
                  <a:cs typeface="Calibri" panose="020F0502020204030204" pitchFamily="34" charset="0"/>
                  <a:sym typeface="Arial Narrow"/>
                </a:rPr>
                <a:t>     </a:t>
              </a:r>
              <a:r>
                <a:rPr lang="en-US" sz="3600" i="1" dirty="0">
                  <a:solidFill>
                    <a:srgbClr val="005C90"/>
                  </a:solidFill>
                  <a:latin typeface="Arial Narrow" panose="020B0606020202030204" pitchFamily="34" charset="0"/>
                  <a:ea typeface="Arial Narrow"/>
                  <a:cs typeface="Calibri" panose="020F0502020204030204" pitchFamily="34" charset="0"/>
                  <a:sym typeface="Arial Narrow"/>
                </a:rPr>
                <a:t>Climate &amp; Coastal Resilience</a:t>
              </a:r>
            </a:p>
          </p:txBody>
        </p:sp>
        <p:pic>
          <p:nvPicPr>
            <p:cNvPr id="20" name="Google Shape;101;p2">
              <a:extLst>
                <a:ext uri="{FF2B5EF4-FFF2-40B4-BE49-F238E27FC236}">
                  <a16:creationId xmlns:a16="http://schemas.microsoft.com/office/drawing/2014/main" id="{1049C3AE-8863-4BEC-B7B1-47FDCD88D830}"/>
                </a:ext>
              </a:extLst>
            </p:cNvPr>
            <p:cNvPicPr preferRelativeResize="0">
              <a:picLocks noChangeAspect="1"/>
            </p:cNvPicPr>
            <p:nvPr/>
          </p:nvPicPr>
          <p:blipFill rotWithShape="1">
            <a:blip r:embed="rId6" cstate="hqprint">
              <a:alphaModFix/>
              <a:extLst>
                <a:ext uri="{28A0092B-C50C-407E-A947-70E740481C1C}">
                  <a14:useLocalDpi xmlns:a14="http://schemas.microsoft.com/office/drawing/2010/main"/>
                </a:ext>
              </a:extLst>
            </a:blip>
            <a:srcRect t="-10683" r="-2" b="-2"/>
            <a:stretch/>
          </p:blipFill>
          <p:spPr>
            <a:xfrm>
              <a:off x="238687" y="33845"/>
              <a:ext cx="2331516" cy="587562"/>
            </a:xfrm>
            <a:prstGeom prst="rect">
              <a:avLst/>
            </a:prstGeom>
            <a:noFill/>
            <a:ln>
              <a:noFill/>
            </a:ln>
          </p:spPr>
        </p:pic>
        <p:sp>
          <p:nvSpPr>
            <p:cNvPr id="21" name="Rectangle 20">
              <a:extLst>
                <a:ext uri="{FF2B5EF4-FFF2-40B4-BE49-F238E27FC236}">
                  <a16:creationId xmlns:a16="http://schemas.microsoft.com/office/drawing/2014/main" id="{AEF6974F-A57B-41A1-92AD-CF48ED5BF9CA}"/>
                </a:ext>
              </a:extLst>
            </p:cNvPr>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A1C31F6-729F-450B-9C4A-9322AB3EDFB6}"/>
                </a:ext>
              </a:extLst>
            </p:cNvPr>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839CB53-B2A2-4B3A-8C84-5B662C786808}"/>
                </a:ext>
              </a:extLst>
            </p:cNvPr>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68977BF-B7B2-4B61-8085-B54FAC7EC96B}"/>
                </a:ext>
              </a:extLst>
            </p:cNvPr>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12F9B5F-27B9-4A17-AB00-57B040E5E81A}"/>
                </a:ext>
              </a:extLst>
            </p:cNvPr>
            <p:cNvSpPr/>
            <p:nvPr/>
          </p:nvSpPr>
          <p:spPr>
            <a:xfrm>
              <a:off x="2684504" y="0"/>
              <a:ext cx="45719" cy="733531"/>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305DB31F-5195-4C04-B766-A259480E8DD6}"/>
              </a:ext>
            </a:extLst>
          </p:cNvPr>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0620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F9B337-EE73-4211-8A09-2BBB2DD6FCD0}"/>
              </a:ext>
            </a:extLst>
          </p:cNvPr>
          <p:cNvSpPr/>
          <p:nvPr/>
        </p:nvSpPr>
        <p:spPr>
          <a:xfrm>
            <a:off x="0" y="1169111"/>
            <a:ext cx="12192000" cy="56888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Google Shape;75;p14">
            <a:extLst>
              <a:ext uri="{FF2B5EF4-FFF2-40B4-BE49-F238E27FC236}">
                <a16:creationId xmlns:a16="http://schemas.microsoft.com/office/drawing/2014/main" id="{F2E05422-C206-4B07-8A08-9CD38B7530E0}"/>
              </a:ext>
            </a:extLst>
          </p:cNvPr>
          <p:cNvSpPr/>
          <p:nvPr/>
        </p:nvSpPr>
        <p:spPr>
          <a:xfrm>
            <a:off x="-5599" y="-4333"/>
            <a:ext cx="183000" cy="2322672"/>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2">
            <a:alphaModFix/>
          </a:blip>
          <a:stretch>
            <a:fillRect/>
          </a:stretch>
        </p:blipFill>
        <p:spPr>
          <a:xfrm>
            <a:off x="11072422" y="102833"/>
            <a:ext cx="978275" cy="977026"/>
          </a:xfrm>
          <a:prstGeom prst="rect">
            <a:avLst/>
          </a:prstGeom>
          <a:noFill/>
          <a:ln>
            <a:noFill/>
          </a:ln>
        </p:spPr>
      </p:pic>
      <p:sp>
        <p:nvSpPr>
          <p:cNvPr id="21" name="Google Shape;72;p14">
            <a:extLst>
              <a:ext uri="{FF2B5EF4-FFF2-40B4-BE49-F238E27FC236}">
                <a16:creationId xmlns:a16="http://schemas.microsoft.com/office/drawing/2014/main" id="{86D25441-8B7D-4373-8AA8-8A09ED0D18FC}"/>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Who? - Growing a Synchro Network</a:t>
            </a:r>
          </a:p>
        </p:txBody>
      </p:sp>
      <p:sp>
        <p:nvSpPr>
          <p:cNvPr id="22" name="Google Shape;73;p14">
            <a:extLst>
              <a:ext uri="{FF2B5EF4-FFF2-40B4-BE49-F238E27FC236}">
                <a16:creationId xmlns:a16="http://schemas.microsoft.com/office/drawing/2014/main" id="{6921FE7F-469C-4FF8-B756-2A57CE5EF2A2}"/>
              </a:ext>
            </a:extLst>
          </p:cNvPr>
          <p:cNvSpPr txBox="1">
            <a:spLocks/>
          </p:cNvSpPr>
          <p:nvPr/>
        </p:nvSpPr>
        <p:spPr>
          <a:xfrm>
            <a:off x="523320" y="1336293"/>
            <a:ext cx="7456400" cy="2024400"/>
          </a:xfrm>
          <a:prstGeom prst="rect">
            <a:avLst/>
          </a:prstGeom>
        </p:spPr>
        <p:txBody>
          <a:bodyPr spcFirstLastPara="1" vert="horz" wrap="square" lIns="121900" tIns="121900" rIns="121900" bIns="121900" rtlCol="0" anchor="t"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algn="l">
              <a:lnSpc>
                <a:spcPct val="95000"/>
              </a:lnSpc>
              <a:buSzPts val="1718"/>
            </a:pPr>
            <a:r>
              <a:rPr lang="en-US" dirty="0">
                <a:solidFill>
                  <a:schemeClr val="bg1"/>
                </a:solidFill>
                <a:latin typeface="Verdana"/>
                <a:ea typeface="Verdana"/>
                <a:cs typeface="Verdana"/>
                <a:sym typeface="Verdana"/>
              </a:rPr>
              <a:t>Text</a:t>
            </a:r>
          </a:p>
          <a:p>
            <a:pPr marL="230188" indent="-219075" algn="l">
              <a:lnSpc>
                <a:spcPct val="95000"/>
              </a:lnSpc>
              <a:buSzPts val="1718"/>
              <a:buFont typeface="Wingdings" panose="05000000000000000000" pitchFamily="2" charset="2"/>
              <a:buChar char="§"/>
            </a:pPr>
            <a:r>
              <a:rPr lang="en-US" dirty="0">
                <a:solidFill>
                  <a:schemeClr val="bg1"/>
                </a:solidFill>
                <a:latin typeface="Verdana"/>
                <a:ea typeface="Verdana"/>
                <a:cs typeface="Verdana"/>
                <a:sym typeface="Verdana"/>
              </a:rPr>
              <a:t>Text</a:t>
            </a:r>
          </a:p>
        </p:txBody>
      </p:sp>
      <p:cxnSp>
        <p:nvCxnSpPr>
          <p:cNvPr id="9" name="Google Shape;379;p15">
            <a:extLst>
              <a:ext uri="{FF2B5EF4-FFF2-40B4-BE49-F238E27FC236}">
                <a16:creationId xmlns:a16="http://schemas.microsoft.com/office/drawing/2014/main" id="{9806CB5E-F185-45E4-A016-B5317A49A12A}"/>
              </a:ext>
            </a:extLst>
          </p:cNvPr>
          <p:cNvCxnSpPr/>
          <p:nvPr/>
        </p:nvCxnSpPr>
        <p:spPr>
          <a:xfrm>
            <a:off x="-2901" y="5457381"/>
            <a:ext cx="10847197" cy="0"/>
          </a:xfrm>
          <a:prstGeom prst="straightConnector1">
            <a:avLst/>
          </a:prstGeom>
          <a:noFill/>
          <a:ln w="38100" cap="flat" cmpd="sng">
            <a:solidFill>
              <a:srgbClr val="005C90"/>
            </a:solidFill>
            <a:prstDash val="solid"/>
            <a:miter lim="800000"/>
            <a:headEnd type="none" w="sm" len="sm"/>
            <a:tailEnd type="none" w="sm" len="sm"/>
          </a:ln>
        </p:spPr>
      </p:cxnSp>
      <p:cxnSp>
        <p:nvCxnSpPr>
          <p:cNvPr id="10" name="Google Shape;380;p15">
            <a:extLst>
              <a:ext uri="{FF2B5EF4-FFF2-40B4-BE49-F238E27FC236}">
                <a16:creationId xmlns:a16="http://schemas.microsoft.com/office/drawing/2014/main" id="{C31C56E1-FD02-494B-AA21-A351F1007924}"/>
              </a:ext>
            </a:extLst>
          </p:cNvPr>
          <p:cNvCxnSpPr/>
          <p:nvPr/>
        </p:nvCxnSpPr>
        <p:spPr>
          <a:xfrm>
            <a:off x="-2902" y="3910521"/>
            <a:ext cx="10847197" cy="0"/>
          </a:xfrm>
          <a:prstGeom prst="straightConnector1">
            <a:avLst/>
          </a:prstGeom>
          <a:noFill/>
          <a:ln w="38100" cap="flat" cmpd="sng">
            <a:solidFill>
              <a:srgbClr val="005C90"/>
            </a:solidFill>
            <a:prstDash val="solid"/>
            <a:miter lim="800000"/>
            <a:headEnd type="none" w="sm" len="sm"/>
            <a:tailEnd type="none" w="sm" len="sm"/>
          </a:ln>
        </p:spPr>
      </p:cxnSp>
      <p:pic>
        <p:nvPicPr>
          <p:cNvPr id="11" name="Google Shape;381;p15">
            <a:extLst>
              <a:ext uri="{FF2B5EF4-FFF2-40B4-BE49-F238E27FC236}">
                <a16:creationId xmlns:a16="http://schemas.microsoft.com/office/drawing/2014/main" id="{338F11A2-D258-450C-A4D3-336D8CBE79D2}"/>
              </a:ext>
            </a:extLst>
          </p:cNvPr>
          <p:cNvPicPr preferRelativeResize="0">
            <a:picLocks noChangeAspect="1"/>
          </p:cNvPicPr>
          <p:nvPr/>
        </p:nvPicPr>
        <p:blipFill rotWithShape="1">
          <a:blip r:embed="rId3">
            <a:alphaModFix/>
          </a:blip>
          <a:srcRect/>
          <a:stretch/>
        </p:blipFill>
        <p:spPr>
          <a:xfrm>
            <a:off x="916961" y="2295876"/>
            <a:ext cx="1876121" cy="1055318"/>
          </a:xfrm>
          <a:prstGeom prst="rect">
            <a:avLst/>
          </a:prstGeom>
          <a:noFill/>
          <a:ln>
            <a:noFill/>
          </a:ln>
        </p:spPr>
      </p:pic>
      <p:pic>
        <p:nvPicPr>
          <p:cNvPr id="12" name="Google Shape;382;p15">
            <a:extLst>
              <a:ext uri="{FF2B5EF4-FFF2-40B4-BE49-F238E27FC236}">
                <a16:creationId xmlns:a16="http://schemas.microsoft.com/office/drawing/2014/main" id="{E704ABE2-F868-449E-A5A5-FEDEB670B4AB}"/>
              </a:ext>
            </a:extLst>
          </p:cNvPr>
          <p:cNvPicPr preferRelativeResize="0">
            <a:picLocks noChangeAspect="1"/>
          </p:cNvPicPr>
          <p:nvPr/>
        </p:nvPicPr>
        <p:blipFill rotWithShape="1">
          <a:blip r:embed="rId4">
            <a:alphaModFix/>
          </a:blip>
          <a:srcRect/>
          <a:stretch/>
        </p:blipFill>
        <p:spPr>
          <a:xfrm>
            <a:off x="7903060" y="1175783"/>
            <a:ext cx="1432585" cy="1074438"/>
          </a:xfrm>
          <a:prstGeom prst="rect">
            <a:avLst/>
          </a:prstGeom>
          <a:noFill/>
          <a:ln>
            <a:noFill/>
          </a:ln>
        </p:spPr>
      </p:pic>
      <p:pic>
        <p:nvPicPr>
          <p:cNvPr id="13" name="Google Shape;383;p15">
            <a:extLst>
              <a:ext uri="{FF2B5EF4-FFF2-40B4-BE49-F238E27FC236}">
                <a16:creationId xmlns:a16="http://schemas.microsoft.com/office/drawing/2014/main" id="{5CD1A8C6-7E55-4130-BE34-C9A8D8430840}"/>
              </a:ext>
            </a:extLst>
          </p:cNvPr>
          <p:cNvPicPr preferRelativeResize="0">
            <a:picLocks noChangeAspect="1"/>
          </p:cNvPicPr>
          <p:nvPr/>
        </p:nvPicPr>
        <p:blipFill rotWithShape="1">
          <a:blip r:embed="rId5">
            <a:alphaModFix/>
          </a:blip>
          <a:srcRect/>
          <a:stretch/>
        </p:blipFill>
        <p:spPr>
          <a:xfrm>
            <a:off x="4198119" y="1388803"/>
            <a:ext cx="705705" cy="724787"/>
          </a:xfrm>
          <a:prstGeom prst="rect">
            <a:avLst/>
          </a:prstGeom>
          <a:noFill/>
          <a:ln>
            <a:noFill/>
          </a:ln>
        </p:spPr>
      </p:pic>
      <p:pic>
        <p:nvPicPr>
          <p:cNvPr id="14" name="Google Shape;384;p15">
            <a:extLst>
              <a:ext uri="{FF2B5EF4-FFF2-40B4-BE49-F238E27FC236}">
                <a16:creationId xmlns:a16="http://schemas.microsoft.com/office/drawing/2014/main" id="{4BA7B3DE-5A93-4DD0-BB02-6CDA22B4129F}"/>
              </a:ext>
            </a:extLst>
          </p:cNvPr>
          <p:cNvPicPr preferRelativeResize="0">
            <a:picLocks noChangeAspect="1"/>
          </p:cNvPicPr>
          <p:nvPr/>
        </p:nvPicPr>
        <p:blipFill rotWithShape="1">
          <a:blip r:embed="rId6">
            <a:alphaModFix/>
          </a:blip>
          <a:srcRect t="-10683" r="-2" b="-1"/>
          <a:stretch/>
        </p:blipFill>
        <p:spPr>
          <a:xfrm>
            <a:off x="1877859" y="1221305"/>
            <a:ext cx="1979080" cy="498745"/>
          </a:xfrm>
          <a:prstGeom prst="rect">
            <a:avLst/>
          </a:prstGeom>
          <a:noFill/>
          <a:ln>
            <a:noFill/>
          </a:ln>
        </p:spPr>
      </p:pic>
      <p:pic>
        <p:nvPicPr>
          <p:cNvPr id="15" name="Google Shape;385;p15">
            <a:extLst>
              <a:ext uri="{FF2B5EF4-FFF2-40B4-BE49-F238E27FC236}">
                <a16:creationId xmlns:a16="http://schemas.microsoft.com/office/drawing/2014/main" id="{EE63C0A8-0F54-4B1F-ABC1-84FA3F96732D}"/>
              </a:ext>
            </a:extLst>
          </p:cNvPr>
          <p:cNvPicPr preferRelativeResize="0">
            <a:picLocks noChangeAspect="1"/>
          </p:cNvPicPr>
          <p:nvPr/>
        </p:nvPicPr>
        <p:blipFill rotWithShape="1">
          <a:blip r:embed="rId7">
            <a:alphaModFix/>
          </a:blip>
          <a:srcRect/>
          <a:stretch/>
        </p:blipFill>
        <p:spPr>
          <a:xfrm>
            <a:off x="5060803" y="1179792"/>
            <a:ext cx="1622487" cy="710221"/>
          </a:xfrm>
          <a:prstGeom prst="rect">
            <a:avLst/>
          </a:prstGeom>
          <a:noFill/>
          <a:ln>
            <a:noFill/>
          </a:ln>
        </p:spPr>
      </p:pic>
      <p:pic>
        <p:nvPicPr>
          <p:cNvPr id="16" name="Google Shape;386;p15">
            <a:extLst>
              <a:ext uri="{FF2B5EF4-FFF2-40B4-BE49-F238E27FC236}">
                <a16:creationId xmlns:a16="http://schemas.microsoft.com/office/drawing/2014/main" id="{B2517A3A-7143-4CC8-A6B3-35E8540A8497}"/>
              </a:ext>
            </a:extLst>
          </p:cNvPr>
          <p:cNvPicPr preferRelativeResize="0">
            <a:picLocks noChangeAspect="1"/>
          </p:cNvPicPr>
          <p:nvPr/>
        </p:nvPicPr>
        <p:blipFill rotWithShape="1">
          <a:blip r:embed="rId8">
            <a:alphaModFix/>
          </a:blip>
          <a:srcRect/>
          <a:stretch/>
        </p:blipFill>
        <p:spPr>
          <a:xfrm>
            <a:off x="6877880" y="1318583"/>
            <a:ext cx="816603" cy="816603"/>
          </a:xfrm>
          <a:prstGeom prst="rect">
            <a:avLst/>
          </a:prstGeom>
          <a:noFill/>
          <a:ln>
            <a:noFill/>
          </a:ln>
        </p:spPr>
      </p:pic>
      <p:pic>
        <p:nvPicPr>
          <p:cNvPr id="17" name="Google Shape;387;p15">
            <a:extLst>
              <a:ext uri="{FF2B5EF4-FFF2-40B4-BE49-F238E27FC236}">
                <a16:creationId xmlns:a16="http://schemas.microsoft.com/office/drawing/2014/main" id="{EA5AC740-178B-40FC-B78A-DCDE162AB257}"/>
              </a:ext>
            </a:extLst>
          </p:cNvPr>
          <p:cNvPicPr preferRelativeResize="0">
            <a:picLocks noChangeAspect="1"/>
          </p:cNvPicPr>
          <p:nvPr/>
        </p:nvPicPr>
        <p:blipFill rotWithShape="1">
          <a:blip r:embed="rId9">
            <a:alphaModFix/>
          </a:blip>
          <a:srcRect/>
          <a:stretch/>
        </p:blipFill>
        <p:spPr>
          <a:xfrm>
            <a:off x="9355435" y="1352898"/>
            <a:ext cx="1143604" cy="657880"/>
          </a:xfrm>
          <a:prstGeom prst="rect">
            <a:avLst/>
          </a:prstGeom>
          <a:noFill/>
          <a:ln>
            <a:noFill/>
          </a:ln>
        </p:spPr>
      </p:pic>
      <p:pic>
        <p:nvPicPr>
          <p:cNvPr id="18" name="Google Shape;388;p15">
            <a:extLst>
              <a:ext uri="{FF2B5EF4-FFF2-40B4-BE49-F238E27FC236}">
                <a16:creationId xmlns:a16="http://schemas.microsoft.com/office/drawing/2014/main" id="{A0E1D50C-202A-40B5-99E5-9CC354FA3DAA}"/>
              </a:ext>
            </a:extLst>
          </p:cNvPr>
          <p:cNvPicPr preferRelativeResize="0">
            <a:picLocks noChangeAspect="1"/>
          </p:cNvPicPr>
          <p:nvPr/>
        </p:nvPicPr>
        <p:blipFill rotWithShape="1">
          <a:blip r:embed="rId10">
            <a:alphaModFix/>
          </a:blip>
          <a:srcRect/>
          <a:stretch/>
        </p:blipFill>
        <p:spPr>
          <a:xfrm>
            <a:off x="2159649" y="1779475"/>
            <a:ext cx="1443260" cy="427373"/>
          </a:xfrm>
          <a:prstGeom prst="rect">
            <a:avLst/>
          </a:prstGeom>
          <a:noFill/>
          <a:ln>
            <a:noFill/>
          </a:ln>
        </p:spPr>
      </p:pic>
      <p:pic>
        <p:nvPicPr>
          <p:cNvPr id="19" name="Google Shape;389;p15" descr="Text&#10;&#10;Description automatically generated">
            <a:extLst>
              <a:ext uri="{FF2B5EF4-FFF2-40B4-BE49-F238E27FC236}">
                <a16:creationId xmlns:a16="http://schemas.microsoft.com/office/drawing/2014/main" id="{19FA18C4-78DF-4CBB-836E-A0B809E8F633}"/>
              </a:ext>
            </a:extLst>
          </p:cNvPr>
          <p:cNvPicPr preferRelativeResize="0">
            <a:picLocks noChangeAspect="1"/>
          </p:cNvPicPr>
          <p:nvPr/>
        </p:nvPicPr>
        <p:blipFill rotWithShape="1">
          <a:blip r:embed="rId11">
            <a:alphaModFix/>
          </a:blip>
          <a:srcRect/>
          <a:stretch/>
        </p:blipFill>
        <p:spPr>
          <a:xfrm>
            <a:off x="7650028" y="5900766"/>
            <a:ext cx="1524457" cy="482745"/>
          </a:xfrm>
          <a:prstGeom prst="rect">
            <a:avLst/>
          </a:prstGeom>
          <a:noFill/>
          <a:ln>
            <a:noFill/>
          </a:ln>
        </p:spPr>
      </p:pic>
      <p:pic>
        <p:nvPicPr>
          <p:cNvPr id="20" name="Google Shape;390;p15">
            <a:extLst>
              <a:ext uri="{FF2B5EF4-FFF2-40B4-BE49-F238E27FC236}">
                <a16:creationId xmlns:a16="http://schemas.microsoft.com/office/drawing/2014/main" id="{A3A2D9ED-320C-4235-9F0A-84A1764A463D}"/>
              </a:ext>
            </a:extLst>
          </p:cNvPr>
          <p:cNvPicPr preferRelativeResize="0">
            <a:picLocks noChangeAspect="1"/>
          </p:cNvPicPr>
          <p:nvPr/>
        </p:nvPicPr>
        <p:blipFill rotWithShape="1">
          <a:blip r:embed="rId12">
            <a:alphaModFix/>
          </a:blip>
          <a:srcRect/>
          <a:stretch/>
        </p:blipFill>
        <p:spPr>
          <a:xfrm>
            <a:off x="4496570" y="3205614"/>
            <a:ext cx="985425" cy="497591"/>
          </a:xfrm>
          <a:prstGeom prst="rect">
            <a:avLst/>
          </a:prstGeom>
          <a:noFill/>
          <a:ln>
            <a:noFill/>
          </a:ln>
        </p:spPr>
      </p:pic>
      <p:pic>
        <p:nvPicPr>
          <p:cNvPr id="23" name="Google Shape;391;p15">
            <a:extLst>
              <a:ext uri="{FF2B5EF4-FFF2-40B4-BE49-F238E27FC236}">
                <a16:creationId xmlns:a16="http://schemas.microsoft.com/office/drawing/2014/main" id="{05AD5C30-841F-4416-882A-CFA61426A033}"/>
              </a:ext>
            </a:extLst>
          </p:cNvPr>
          <p:cNvPicPr preferRelativeResize="0">
            <a:picLocks noChangeAspect="1"/>
          </p:cNvPicPr>
          <p:nvPr/>
        </p:nvPicPr>
        <p:blipFill rotWithShape="1">
          <a:blip r:embed="rId13">
            <a:alphaModFix/>
          </a:blip>
          <a:srcRect l="42091"/>
          <a:stretch/>
        </p:blipFill>
        <p:spPr>
          <a:xfrm>
            <a:off x="1026290" y="5707581"/>
            <a:ext cx="1369341" cy="773074"/>
          </a:xfrm>
          <a:prstGeom prst="rect">
            <a:avLst/>
          </a:prstGeom>
          <a:noFill/>
          <a:ln>
            <a:noFill/>
          </a:ln>
        </p:spPr>
      </p:pic>
      <p:pic>
        <p:nvPicPr>
          <p:cNvPr id="25" name="Google Shape;392;p15">
            <a:extLst>
              <a:ext uri="{FF2B5EF4-FFF2-40B4-BE49-F238E27FC236}">
                <a16:creationId xmlns:a16="http://schemas.microsoft.com/office/drawing/2014/main" id="{6D03FDA0-0D23-4647-80B9-0238EFBA912F}"/>
              </a:ext>
            </a:extLst>
          </p:cNvPr>
          <p:cNvPicPr preferRelativeResize="0">
            <a:picLocks noChangeAspect="1"/>
          </p:cNvPicPr>
          <p:nvPr/>
        </p:nvPicPr>
        <p:blipFill rotWithShape="1">
          <a:blip r:embed="rId14">
            <a:alphaModFix/>
          </a:blip>
          <a:srcRect/>
          <a:stretch/>
        </p:blipFill>
        <p:spPr>
          <a:xfrm>
            <a:off x="6650130" y="5731793"/>
            <a:ext cx="837282" cy="803215"/>
          </a:xfrm>
          <a:prstGeom prst="rect">
            <a:avLst/>
          </a:prstGeom>
          <a:noFill/>
          <a:ln>
            <a:noFill/>
          </a:ln>
        </p:spPr>
      </p:pic>
      <p:pic>
        <p:nvPicPr>
          <p:cNvPr id="26" name="Google Shape;393;p15">
            <a:extLst>
              <a:ext uri="{FF2B5EF4-FFF2-40B4-BE49-F238E27FC236}">
                <a16:creationId xmlns:a16="http://schemas.microsoft.com/office/drawing/2014/main" id="{61349DFB-062F-42E8-8E44-71E36D0588CC}"/>
              </a:ext>
            </a:extLst>
          </p:cNvPr>
          <p:cNvPicPr preferRelativeResize="0">
            <a:picLocks noChangeAspect="1"/>
          </p:cNvPicPr>
          <p:nvPr/>
        </p:nvPicPr>
        <p:blipFill rotWithShape="1">
          <a:blip r:embed="rId15">
            <a:alphaModFix/>
          </a:blip>
          <a:srcRect l="59179"/>
          <a:stretch/>
        </p:blipFill>
        <p:spPr>
          <a:xfrm>
            <a:off x="4005726" y="5766179"/>
            <a:ext cx="1013358" cy="795345"/>
          </a:xfrm>
          <a:prstGeom prst="rect">
            <a:avLst/>
          </a:prstGeom>
          <a:noFill/>
          <a:ln>
            <a:noFill/>
          </a:ln>
        </p:spPr>
      </p:pic>
      <p:pic>
        <p:nvPicPr>
          <p:cNvPr id="27" name="Google Shape;394;p15">
            <a:extLst>
              <a:ext uri="{FF2B5EF4-FFF2-40B4-BE49-F238E27FC236}">
                <a16:creationId xmlns:a16="http://schemas.microsoft.com/office/drawing/2014/main" id="{F0406BD2-B382-44FC-8137-043BC79BD08A}"/>
              </a:ext>
            </a:extLst>
          </p:cNvPr>
          <p:cNvPicPr preferRelativeResize="0">
            <a:picLocks noChangeAspect="1"/>
          </p:cNvPicPr>
          <p:nvPr/>
        </p:nvPicPr>
        <p:blipFill rotWithShape="1">
          <a:blip r:embed="rId16">
            <a:alphaModFix/>
          </a:blip>
          <a:srcRect/>
          <a:stretch/>
        </p:blipFill>
        <p:spPr>
          <a:xfrm>
            <a:off x="5256571" y="5888603"/>
            <a:ext cx="1193391" cy="507073"/>
          </a:xfrm>
          <a:prstGeom prst="rect">
            <a:avLst/>
          </a:prstGeom>
          <a:noFill/>
          <a:ln>
            <a:noFill/>
          </a:ln>
        </p:spPr>
      </p:pic>
      <p:pic>
        <p:nvPicPr>
          <p:cNvPr id="28" name="Google Shape;395;p15" descr="https://lh6.googleusercontent.com/AX0hlOsNZ8LqH72IwyqdfuDRV4Fpye5qFSBNvkjyg3aEEgHiycMWSS40G3zawBJasXALEjGQyCrgsl1EyZT79x3_zcNwzvDUlypqwoJfJcCQEZLAEMUi6v6SX5ImSdacXu27MM0">
            <a:extLst>
              <a:ext uri="{FF2B5EF4-FFF2-40B4-BE49-F238E27FC236}">
                <a16:creationId xmlns:a16="http://schemas.microsoft.com/office/drawing/2014/main" id="{6170E432-7458-44FD-A4FF-BBA2E60D8D1B}"/>
              </a:ext>
            </a:extLst>
          </p:cNvPr>
          <p:cNvPicPr preferRelativeResize="0">
            <a:picLocks noChangeAspect="1"/>
          </p:cNvPicPr>
          <p:nvPr/>
        </p:nvPicPr>
        <p:blipFill rotWithShape="1">
          <a:blip r:embed="rId17">
            <a:alphaModFix/>
          </a:blip>
          <a:srcRect/>
          <a:stretch/>
        </p:blipFill>
        <p:spPr>
          <a:xfrm>
            <a:off x="2357435" y="5722134"/>
            <a:ext cx="1578096" cy="789048"/>
          </a:xfrm>
          <a:prstGeom prst="rect">
            <a:avLst/>
          </a:prstGeom>
          <a:noFill/>
          <a:ln>
            <a:noFill/>
          </a:ln>
        </p:spPr>
      </p:pic>
      <p:cxnSp>
        <p:nvCxnSpPr>
          <p:cNvPr id="29" name="Google Shape;396;p15">
            <a:extLst>
              <a:ext uri="{FF2B5EF4-FFF2-40B4-BE49-F238E27FC236}">
                <a16:creationId xmlns:a16="http://schemas.microsoft.com/office/drawing/2014/main" id="{E17F0C83-EA3C-40EB-AF46-2CA8352F108B}"/>
              </a:ext>
            </a:extLst>
          </p:cNvPr>
          <p:cNvCxnSpPr/>
          <p:nvPr/>
        </p:nvCxnSpPr>
        <p:spPr>
          <a:xfrm>
            <a:off x="-2900" y="2340801"/>
            <a:ext cx="10847197" cy="0"/>
          </a:xfrm>
          <a:prstGeom prst="straightConnector1">
            <a:avLst/>
          </a:prstGeom>
          <a:noFill/>
          <a:ln w="38100" cap="flat" cmpd="sng">
            <a:solidFill>
              <a:srgbClr val="005C90"/>
            </a:solidFill>
            <a:prstDash val="solid"/>
            <a:miter lim="800000"/>
            <a:headEnd type="none" w="sm" len="sm"/>
            <a:tailEnd type="none" w="sm" len="sm"/>
          </a:ln>
        </p:spPr>
      </p:cxnSp>
      <p:pic>
        <p:nvPicPr>
          <p:cNvPr id="30" name="Google Shape;397;p15">
            <a:extLst>
              <a:ext uri="{FF2B5EF4-FFF2-40B4-BE49-F238E27FC236}">
                <a16:creationId xmlns:a16="http://schemas.microsoft.com/office/drawing/2014/main" id="{A05C377E-AAAC-4742-B8A2-CF928B946AE1}"/>
              </a:ext>
            </a:extLst>
          </p:cNvPr>
          <p:cNvPicPr preferRelativeResize="0">
            <a:picLocks noChangeAspect="1"/>
          </p:cNvPicPr>
          <p:nvPr/>
        </p:nvPicPr>
        <p:blipFill rotWithShape="1">
          <a:blip r:embed="rId18">
            <a:alphaModFix/>
          </a:blip>
          <a:srcRect/>
          <a:stretch/>
        </p:blipFill>
        <p:spPr>
          <a:xfrm>
            <a:off x="1287505" y="4444446"/>
            <a:ext cx="1464795" cy="568829"/>
          </a:xfrm>
          <a:prstGeom prst="rect">
            <a:avLst/>
          </a:prstGeom>
          <a:noFill/>
          <a:ln>
            <a:noFill/>
          </a:ln>
        </p:spPr>
      </p:pic>
      <p:pic>
        <p:nvPicPr>
          <p:cNvPr id="31" name="Google Shape;398;p15">
            <a:extLst>
              <a:ext uri="{FF2B5EF4-FFF2-40B4-BE49-F238E27FC236}">
                <a16:creationId xmlns:a16="http://schemas.microsoft.com/office/drawing/2014/main" id="{33A55CD5-7D48-470E-825B-A782FDCCBABF}"/>
              </a:ext>
            </a:extLst>
          </p:cNvPr>
          <p:cNvPicPr preferRelativeResize="0">
            <a:picLocks noChangeAspect="1"/>
          </p:cNvPicPr>
          <p:nvPr/>
        </p:nvPicPr>
        <p:blipFill rotWithShape="1">
          <a:blip r:embed="rId19">
            <a:alphaModFix/>
          </a:blip>
          <a:srcRect/>
          <a:stretch/>
        </p:blipFill>
        <p:spPr>
          <a:xfrm>
            <a:off x="2957261" y="4350810"/>
            <a:ext cx="1055909" cy="708604"/>
          </a:xfrm>
          <a:prstGeom prst="rect">
            <a:avLst/>
          </a:prstGeom>
          <a:noFill/>
          <a:ln>
            <a:noFill/>
          </a:ln>
        </p:spPr>
      </p:pic>
      <p:pic>
        <p:nvPicPr>
          <p:cNvPr id="33" name="Google Shape;400;p15">
            <a:extLst>
              <a:ext uri="{FF2B5EF4-FFF2-40B4-BE49-F238E27FC236}">
                <a16:creationId xmlns:a16="http://schemas.microsoft.com/office/drawing/2014/main" id="{228D1D55-93F3-4D2E-B0D5-0D7AFE6241A5}"/>
              </a:ext>
            </a:extLst>
          </p:cNvPr>
          <p:cNvPicPr preferRelativeResize="0">
            <a:picLocks noChangeAspect="1"/>
          </p:cNvPicPr>
          <p:nvPr/>
        </p:nvPicPr>
        <p:blipFill rotWithShape="1">
          <a:blip r:embed="rId20">
            <a:alphaModFix/>
          </a:blip>
          <a:srcRect/>
          <a:stretch/>
        </p:blipFill>
        <p:spPr>
          <a:xfrm>
            <a:off x="4230128" y="4401295"/>
            <a:ext cx="1191906" cy="565312"/>
          </a:xfrm>
          <a:prstGeom prst="rect">
            <a:avLst/>
          </a:prstGeom>
          <a:noFill/>
          <a:ln>
            <a:noFill/>
          </a:ln>
        </p:spPr>
      </p:pic>
      <p:pic>
        <p:nvPicPr>
          <p:cNvPr id="34" name="Google Shape;401;p15">
            <a:extLst>
              <a:ext uri="{FF2B5EF4-FFF2-40B4-BE49-F238E27FC236}">
                <a16:creationId xmlns:a16="http://schemas.microsoft.com/office/drawing/2014/main" id="{889784F7-9530-4D2F-867A-7DBD2AF09523}"/>
              </a:ext>
            </a:extLst>
          </p:cNvPr>
          <p:cNvPicPr preferRelativeResize="0">
            <a:picLocks noChangeAspect="1"/>
          </p:cNvPicPr>
          <p:nvPr/>
        </p:nvPicPr>
        <p:blipFill rotWithShape="1">
          <a:blip r:embed="rId21">
            <a:alphaModFix/>
          </a:blip>
          <a:srcRect/>
          <a:stretch/>
        </p:blipFill>
        <p:spPr>
          <a:xfrm>
            <a:off x="10829775" y="5621505"/>
            <a:ext cx="1271979" cy="1023788"/>
          </a:xfrm>
          <a:prstGeom prst="rect">
            <a:avLst/>
          </a:prstGeom>
          <a:noFill/>
          <a:ln>
            <a:noFill/>
          </a:ln>
        </p:spPr>
      </p:pic>
      <p:pic>
        <p:nvPicPr>
          <p:cNvPr id="35" name="Google Shape;402;p15">
            <a:extLst>
              <a:ext uri="{FF2B5EF4-FFF2-40B4-BE49-F238E27FC236}">
                <a16:creationId xmlns:a16="http://schemas.microsoft.com/office/drawing/2014/main" id="{B154FF2D-BC32-47B6-B291-ED1397CE2AB1}"/>
              </a:ext>
            </a:extLst>
          </p:cNvPr>
          <p:cNvPicPr preferRelativeResize="0">
            <a:picLocks noChangeAspect="1"/>
          </p:cNvPicPr>
          <p:nvPr/>
        </p:nvPicPr>
        <p:blipFill rotWithShape="1">
          <a:blip r:embed="rId22">
            <a:alphaModFix/>
          </a:blip>
          <a:srcRect/>
          <a:stretch/>
        </p:blipFill>
        <p:spPr>
          <a:xfrm>
            <a:off x="10826091" y="1507920"/>
            <a:ext cx="1030125" cy="434677"/>
          </a:xfrm>
          <a:prstGeom prst="rect">
            <a:avLst/>
          </a:prstGeom>
          <a:noFill/>
          <a:ln>
            <a:noFill/>
          </a:ln>
        </p:spPr>
      </p:pic>
      <p:pic>
        <p:nvPicPr>
          <p:cNvPr id="38" name="Google Shape;405;p15">
            <a:extLst>
              <a:ext uri="{FF2B5EF4-FFF2-40B4-BE49-F238E27FC236}">
                <a16:creationId xmlns:a16="http://schemas.microsoft.com/office/drawing/2014/main" id="{1BB23981-4E19-4531-B695-67943E6BFABA}"/>
              </a:ext>
            </a:extLst>
          </p:cNvPr>
          <p:cNvPicPr preferRelativeResize="0">
            <a:picLocks noChangeAspect="1"/>
          </p:cNvPicPr>
          <p:nvPr/>
        </p:nvPicPr>
        <p:blipFill rotWithShape="1">
          <a:blip r:embed="rId23">
            <a:alphaModFix/>
          </a:blip>
          <a:srcRect/>
          <a:stretch/>
        </p:blipFill>
        <p:spPr>
          <a:xfrm>
            <a:off x="9374653" y="5862753"/>
            <a:ext cx="1342049" cy="541293"/>
          </a:xfrm>
          <a:prstGeom prst="rect">
            <a:avLst/>
          </a:prstGeom>
          <a:noFill/>
          <a:ln>
            <a:noFill/>
          </a:ln>
        </p:spPr>
      </p:pic>
      <p:pic>
        <p:nvPicPr>
          <p:cNvPr id="39" name="Google Shape;414;p15">
            <a:extLst>
              <a:ext uri="{FF2B5EF4-FFF2-40B4-BE49-F238E27FC236}">
                <a16:creationId xmlns:a16="http://schemas.microsoft.com/office/drawing/2014/main" id="{53912B6B-E881-40B0-821C-A4954E681177}"/>
              </a:ext>
            </a:extLst>
          </p:cNvPr>
          <p:cNvPicPr preferRelativeResize="0">
            <a:picLocks noChangeAspect="1"/>
          </p:cNvPicPr>
          <p:nvPr/>
        </p:nvPicPr>
        <p:blipFill rotWithShape="1">
          <a:blip r:embed="rId24">
            <a:alphaModFix/>
          </a:blip>
          <a:srcRect/>
          <a:stretch/>
        </p:blipFill>
        <p:spPr>
          <a:xfrm>
            <a:off x="8895134" y="2501485"/>
            <a:ext cx="1397049" cy="698525"/>
          </a:xfrm>
          <a:prstGeom prst="rect">
            <a:avLst/>
          </a:prstGeom>
          <a:noFill/>
          <a:ln>
            <a:noFill/>
          </a:ln>
        </p:spPr>
      </p:pic>
      <p:pic>
        <p:nvPicPr>
          <p:cNvPr id="40" name="Google Shape;415;p15" descr="Image result for cdfw">
            <a:extLst>
              <a:ext uri="{FF2B5EF4-FFF2-40B4-BE49-F238E27FC236}">
                <a16:creationId xmlns:a16="http://schemas.microsoft.com/office/drawing/2014/main" id="{823F63B5-80AA-4486-8A4B-A510F210E059}"/>
              </a:ext>
            </a:extLst>
          </p:cNvPr>
          <p:cNvPicPr preferRelativeResize="0">
            <a:picLocks noChangeAspect="1"/>
          </p:cNvPicPr>
          <p:nvPr/>
        </p:nvPicPr>
        <p:blipFill rotWithShape="1">
          <a:blip r:embed="rId25">
            <a:alphaModFix/>
          </a:blip>
          <a:srcRect/>
          <a:stretch/>
        </p:blipFill>
        <p:spPr>
          <a:xfrm>
            <a:off x="8027684" y="2702005"/>
            <a:ext cx="643956" cy="847312"/>
          </a:xfrm>
          <a:prstGeom prst="rect">
            <a:avLst/>
          </a:prstGeom>
          <a:noFill/>
          <a:ln>
            <a:noFill/>
          </a:ln>
        </p:spPr>
      </p:pic>
      <p:pic>
        <p:nvPicPr>
          <p:cNvPr id="41" name="Google Shape;416;p15" descr="Image result for california marine protected areas logo">
            <a:extLst>
              <a:ext uri="{FF2B5EF4-FFF2-40B4-BE49-F238E27FC236}">
                <a16:creationId xmlns:a16="http://schemas.microsoft.com/office/drawing/2014/main" id="{96AAA744-C55A-4E36-B820-48F6F732D24E}"/>
              </a:ext>
            </a:extLst>
          </p:cNvPr>
          <p:cNvPicPr preferRelativeResize="0">
            <a:picLocks noChangeAspect="1"/>
          </p:cNvPicPr>
          <p:nvPr/>
        </p:nvPicPr>
        <p:blipFill rotWithShape="1">
          <a:blip r:embed="rId26">
            <a:alphaModFix/>
          </a:blip>
          <a:srcRect/>
          <a:stretch/>
        </p:blipFill>
        <p:spPr>
          <a:xfrm>
            <a:off x="10593725" y="2567756"/>
            <a:ext cx="1300357" cy="539296"/>
          </a:xfrm>
          <a:prstGeom prst="rect">
            <a:avLst/>
          </a:prstGeom>
          <a:noFill/>
          <a:ln>
            <a:noFill/>
          </a:ln>
        </p:spPr>
      </p:pic>
      <p:pic>
        <p:nvPicPr>
          <p:cNvPr id="42" name="Google Shape;417;p15">
            <a:extLst>
              <a:ext uri="{FF2B5EF4-FFF2-40B4-BE49-F238E27FC236}">
                <a16:creationId xmlns:a16="http://schemas.microsoft.com/office/drawing/2014/main" id="{1831AA28-C7FF-4F6A-890A-3C3A037157A9}"/>
              </a:ext>
            </a:extLst>
          </p:cNvPr>
          <p:cNvPicPr preferRelativeResize="0">
            <a:picLocks noChangeAspect="1"/>
          </p:cNvPicPr>
          <p:nvPr/>
        </p:nvPicPr>
        <p:blipFill rotWithShape="1">
          <a:blip r:embed="rId27">
            <a:alphaModFix/>
          </a:blip>
          <a:srcRect/>
          <a:stretch/>
        </p:blipFill>
        <p:spPr>
          <a:xfrm>
            <a:off x="2897994" y="2382712"/>
            <a:ext cx="1214105" cy="910579"/>
          </a:xfrm>
          <a:prstGeom prst="rect">
            <a:avLst/>
          </a:prstGeom>
          <a:noFill/>
          <a:ln>
            <a:noFill/>
          </a:ln>
        </p:spPr>
      </p:pic>
      <p:pic>
        <p:nvPicPr>
          <p:cNvPr id="43" name="Google Shape;418;p15">
            <a:extLst>
              <a:ext uri="{FF2B5EF4-FFF2-40B4-BE49-F238E27FC236}">
                <a16:creationId xmlns:a16="http://schemas.microsoft.com/office/drawing/2014/main" id="{6DBE1D27-3AD1-41BB-A309-75392FCE0E23}"/>
              </a:ext>
            </a:extLst>
          </p:cNvPr>
          <p:cNvPicPr preferRelativeResize="0">
            <a:picLocks noChangeAspect="1"/>
          </p:cNvPicPr>
          <p:nvPr/>
        </p:nvPicPr>
        <p:blipFill rotWithShape="1">
          <a:blip r:embed="rId28">
            <a:alphaModFix/>
          </a:blip>
          <a:srcRect/>
          <a:stretch/>
        </p:blipFill>
        <p:spPr>
          <a:xfrm>
            <a:off x="1170357" y="3141505"/>
            <a:ext cx="1265610" cy="503712"/>
          </a:xfrm>
          <a:prstGeom prst="rect">
            <a:avLst/>
          </a:prstGeom>
          <a:noFill/>
          <a:ln>
            <a:noFill/>
          </a:ln>
        </p:spPr>
      </p:pic>
      <p:pic>
        <p:nvPicPr>
          <p:cNvPr id="44" name="Google Shape;419;p15">
            <a:extLst>
              <a:ext uri="{FF2B5EF4-FFF2-40B4-BE49-F238E27FC236}">
                <a16:creationId xmlns:a16="http://schemas.microsoft.com/office/drawing/2014/main" id="{D5A7504F-76BB-4B71-ADDE-D7C703646A48}"/>
              </a:ext>
            </a:extLst>
          </p:cNvPr>
          <p:cNvPicPr preferRelativeResize="0">
            <a:picLocks noChangeAspect="1"/>
          </p:cNvPicPr>
          <p:nvPr/>
        </p:nvPicPr>
        <p:blipFill rotWithShape="1">
          <a:blip r:embed="rId29">
            <a:alphaModFix/>
          </a:blip>
          <a:srcRect/>
          <a:stretch/>
        </p:blipFill>
        <p:spPr>
          <a:xfrm>
            <a:off x="5647936" y="2384901"/>
            <a:ext cx="959861" cy="959861"/>
          </a:xfrm>
          <a:prstGeom prst="rect">
            <a:avLst/>
          </a:prstGeom>
          <a:noFill/>
          <a:ln>
            <a:noFill/>
          </a:ln>
        </p:spPr>
      </p:pic>
      <p:sp>
        <p:nvSpPr>
          <p:cNvPr id="50" name="Google Shape;422;p15">
            <a:extLst>
              <a:ext uri="{FF2B5EF4-FFF2-40B4-BE49-F238E27FC236}">
                <a16:creationId xmlns:a16="http://schemas.microsoft.com/office/drawing/2014/main" id="{881A0B1F-6582-489E-B91C-A87982A64447}"/>
              </a:ext>
            </a:extLst>
          </p:cNvPr>
          <p:cNvSpPr txBox="1"/>
          <p:nvPr/>
        </p:nvSpPr>
        <p:spPr>
          <a:xfrm rot="-3843295">
            <a:off x="-77636" y="5768048"/>
            <a:ext cx="149271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bg1"/>
                </a:solidFill>
                <a:latin typeface="Calibri"/>
                <a:ea typeface="Calibri"/>
                <a:cs typeface="Calibri"/>
                <a:sym typeface="Calibri"/>
              </a:rPr>
              <a:t>Scale to </a:t>
            </a:r>
            <a:endParaRPr>
              <a:solidFill>
                <a:schemeClr val="bg1"/>
              </a:solidFill>
            </a:endParaRPr>
          </a:p>
          <a:p>
            <a:pPr marL="0" marR="0" lvl="0" indent="0" algn="ctr" rtl="0">
              <a:spcBef>
                <a:spcPts val="0"/>
              </a:spcBef>
              <a:spcAft>
                <a:spcPts val="0"/>
              </a:spcAft>
              <a:buNone/>
            </a:pPr>
            <a:r>
              <a:rPr lang="en-US" sz="1800">
                <a:solidFill>
                  <a:schemeClr val="bg1"/>
                </a:solidFill>
                <a:latin typeface="Calibri"/>
                <a:ea typeface="Calibri"/>
                <a:cs typeface="Calibri"/>
                <a:sym typeface="Calibri"/>
              </a:rPr>
              <a:t>Global Impact</a:t>
            </a:r>
            <a:endParaRPr>
              <a:solidFill>
                <a:schemeClr val="bg1"/>
              </a:solidFill>
            </a:endParaRPr>
          </a:p>
        </p:txBody>
      </p:sp>
      <p:pic>
        <p:nvPicPr>
          <p:cNvPr id="52" name="Google Shape;424;p15">
            <a:extLst>
              <a:ext uri="{FF2B5EF4-FFF2-40B4-BE49-F238E27FC236}">
                <a16:creationId xmlns:a16="http://schemas.microsoft.com/office/drawing/2014/main" id="{6AF10459-7348-4538-AA72-9F41A90581B3}"/>
              </a:ext>
            </a:extLst>
          </p:cNvPr>
          <p:cNvPicPr preferRelativeResize="0">
            <a:picLocks noChangeAspect="1"/>
          </p:cNvPicPr>
          <p:nvPr/>
        </p:nvPicPr>
        <p:blipFill rotWithShape="1">
          <a:blip r:embed="rId30">
            <a:alphaModFix/>
          </a:blip>
          <a:srcRect/>
          <a:stretch/>
        </p:blipFill>
        <p:spPr>
          <a:xfrm>
            <a:off x="8000970" y="4350810"/>
            <a:ext cx="1608543" cy="369964"/>
          </a:xfrm>
          <a:prstGeom prst="rect">
            <a:avLst/>
          </a:prstGeom>
          <a:noFill/>
          <a:ln>
            <a:noFill/>
          </a:ln>
        </p:spPr>
      </p:pic>
      <p:pic>
        <p:nvPicPr>
          <p:cNvPr id="53" name="Google Shape;425;p15">
            <a:extLst>
              <a:ext uri="{FF2B5EF4-FFF2-40B4-BE49-F238E27FC236}">
                <a16:creationId xmlns:a16="http://schemas.microsoft.com/office/drawing/2014/main" id="{94258B8A-F44C-4EE9-AE21-0BDDADB6FA06}"/>
              </a:ext>
            </a:extLst>
          </p:cNvPr>
          <p:cNvPicPr preferRelativeResize="0">
            <a:picLocks noChangeAspect="1"/>
          </p:cNvPicPr>
          <p:nvPr/>
        </p:nvPicPr>
        <p:blipFill rotWithShape="1">
          <a:blip r:embed="rId31">
            <a:alphaModFix/>
          </a:blip>
          <a:srcRect b="25767"/>
          <a:stretch/>
        </p:blipFill>
        <p:spPr>
          <a:xfrm>
            <a:off x="7000918" y="4197248"/>
            <a:ext cx="960825" cy="713248"/>
          </a:xfrm>
          <a:prstGeom prst="rect">
            <a:avLst/>
          </a:prstGeom>
          <a:noFill/>
          <a:ln>
            <a:noFill/>
          </a:ln>
        </p:spPr>
      </p:pic>
      <p:pic>
        <p:nvPicPr>
          <p:cNvPr id="54" name="Google Shape;426;p15">
            <a:extLst>
              <a:ext uri="{FF2B5EF4-FFF2-40B4-BE49-F238E27FC236}">
                <a16:creationId xmlns:a16="http://schemas.microsoft.com/office/drawing/2014/main" id="{4AB20CD1-FC02-4A6F-9FA5-BACD6B803534}"/>
              </a:ext>
            </a:extLst>
          </p:cNvPr>
          <p:cNvPicPr preferRelativeResize="0">
            <a:picLocks noChangeAspect="1"/>
          </p:cNvPicPr>
          <p:nvPr/>
        </p:nvPicPr>
        <p:blipFill rotWithShape="1">
          <a:blip r:embed="rId32">
            <a:alphaModFix/>
          </a:blip>
          <a:srcRect/>
          <a:stretch/>
        </p:blipFill>
        <p:spPr>
          <a:xfrm>
            <a:off x="10721416" y="4781335"/>
            <a:ext cx="1365054" cy="411294"/>
          </a:xfrm>
          <a:prstGeom prst="rect">
            <a:avLst/>
          </a:prstGeom>
          <a:noFill/>
          <a:ln>
            <a:noFill/>
          </a:ln>
        </p:spPr>
      </p:pic>
      <p:pic>
        <p:nvPicPr>
          <p:cNvPr id="55" name="Google Shape;429;p15">
            <a:extLst>
              <a:ext uri="{FF2B5EF4-FFF2-40B4-BE49-F238E27FC236}">
                <a16:creationId xmlns:a16="http://schemas.microsoft.com/office/drawing/2014/main" id="{9AD3C46F-832C-4D09-9FBD-7C96FEDCD3F9}"/>
              </a:ext>
            </a:extLst>
          </p:cNvPr>
          <p:cNvPicPr preferRelativeResize="0">
            <a:picLocks noChangeAspect="1"/>
          </p:cNvPicPr>
          <p:nvPr/>
        </p:nvPicPr>
        <p:blipFill rotWithShape="1">
          <a:blip r:embed="rId33">
            <a:alphaModFix/>
          </a:blip>
          <a:srcRect/>
          <a:stretch/>
        </p:blipFill>
        <p:spPr>
          <a:xfrm>
            <a:off x="4432482" y="2535431"/>
            <a:ext cx="1054896" cy="582038"/>
          </a:xfrm>
          <a:prstGeom prst="rect">
            <a:avLst/>
          </a:prstGeom>
          <a:noFill/>
          <a:ln>
            <a:noFill/>
          </a:ln>
        </p:spPr>
      </p:pic>
      <p:sp>
        <p:nvSpPr>
          <p:cNvPr id="56" name="Google Shape;430;p15">
            <a:extLst>
              <a:ext uri="{FF2B5EF4-FFF2-40B4-BE49-F238E27FC236}">
                <a16:creationId xmlns:a16="http://schemas.microsoft.com/office/drawing/2014/main" id="{4371FA8B-C9CC-4B02-A7CD-72EC5070BF79}"/>
              </a:ext>
            </a:extLst>
          </p:cNvPr>
          <p:cNvSpPr txBox="1">
            <a:spLocks noChangeAspect="1"/>
          </p:cNvSpPr>
          <p:nvPr/>
        </p:nvSpPr>
        <p:spPr>
          <a:xfrm>
            <a:off x="7883387" y="3959636"/>
            <a:ext cx="12735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015B90"/>
                </a:solidFill>
                <a:latin typeface="Calibri"/>
                <a:ea typeface="Calibri"/>
                <a:cs typeface="Calibri"/>
                <a:sym typeface="Calibri"/>
              </a:rPr>
              <a:t>Prospective</a:t>
            </a:r>
            <a:endParaRPr dirty="0">
              <a:solidFill>
                <a:srgbClr val="015B90"/>
              </a:solidFill>
            </a:endParaRPr>
          </a:p>
        </p:txBody>
      </p:sp>
      <p:pic>
        <p:nvPicPr>
          <p:cNvPr id="57" name="Google Shape;431;p15">
            <a:extLst>
              <a:ext uri="{FF2B5EF4-FFF2-40B4-BE49-F238E27FC236}">
                <a16:creationId xmlns:a16="http://schemas.microsoft.com/office/drawing/2014/main" id="{7BF082C4-2664-4B09-AF34-7BEF53203FB5}"/>
              </a:ext>
            </a:extLst>
          </p:cNvPr>
          <p:cNvPicPr preferRelativeResize="0">
            <a:picLocks noChangeAspect="1"/>
          </p:cNvPicPr>
          <p:nvPr/>
        </p:nvPicPr>
        <p:blipFill rotWithShape="1">
          <a:blip r:embed="rId34">
            <a:alphaModFix/>
          </a:blip>
          <a:srcRect/>
          <a:stretch/>
        </p:blipFill>
        <p:spPr>
          <a:xfrm>
            <a:off x="9043856" y="3073399"/>
            <a:ext cx="2028566" cy="837122"/>
          </a:xfrm>
          <a:prstGeom prst="rect">
            <a:avLst/>
          </a:prstGeom>
          <a:noFill/>
          <a:ln>
            <a:noFill/>
          </a:ln>
        </p:spPr>
      </p:pic>
      <p:pic>
        <p:nvPicPr>
          <p:cNvPr id="58" name="Google Shape;432;p15">
            <a:extLst>
              <a:ext uri="{FF2B5EF4-FFF2-40B4-BE49-F238E27FC236}">
                <a16:creationId xmlns:a16="http://schemas.microsoft.com/office/drawing/2014/main" id="{240D80FA-2AC0-4019-A56E-B5E701E70800}"/>
              </a:ext>
            </a:extLst>
          </p:cNvPr>
          <p:cNvPicPr preferRelativeResize="0">
            <a:picLocks noChangeAspect="1"/>
          </p:cNvPicPr>
          <p:nvPr/>
        </p:nvPicPr>
        <p:blipFill rotWithShape="1">
          <a:blip r:embed="rId35">
            <a:alphaModFix/>
          </a:blip>
          <a:srcRect l="12443" t="37158" r="16244" b="37669"/>
          <a:stretch/>
        </p:blipFill>
        <p:spPr>
          <a:xfrm>
            <a:off x="2835928" y="3207982"/>
            <a:ext cx="1437148" cy="507284"/>
          </a:xfrm>
          <a:prstGeom prst="rect">
            <a:avLst/>
          </a:prstGeom>
          <a:noFill/>
          <a:ln>
            <a:noFill/>
          </a:ln>
        </p:spPr>
      </p:pic>
      <p:sp>
        <p:nvSpPr>
          <p:cNvPr id="46" name="Google Shape;76;p14">
            <a:extLst>
              <a:ext uri="{FF2B5EF4-FFF2-40B4-BE49-F238E27FC236}">
                <a16:creationId xmlns:a16="http://schemas.microsoft.com/office/drawing/2014/main" id="{899CFB01-6696-4E60-8560-D9976A9F5EA3}"/>
              </a:ext>
            </a:extLst>
          </p:cNvPr>
          <p:cNvSpPr/>
          <p:nvPr/>
        </p:nvSpPr>
        <p:spPr>
          <a:xfrm>
            <a:off x="-5599" y="2288549"/>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5B90"/>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8044" y="4577512"/>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5B90"/>
              </a:solidFill>
              <a:latin typeface="Calibri"/>
              <a:ea typeface="Calibri"/>
              <a:cs typeface="Calibri"/>
              <a:sym typeface="Calibri"/>
            </a:endParaRPr>
          </a:p>
        </p:txBody>
      </p:sp>
      <p:sp>
        <p:nvSpPr>
          <p:cNvPr id="48" name="Google Shape;420;p15">
            <a:extLst>
              <a:ext uri="{FF2B5EF4-FFF2-40B4-BE49-F238E27FC236}">
                <a16:creationId xmlns:a16="http://schemas.microsoft.com/office/drawing/2014/main" id="{5350104D-BB9F-4FC8-8162-BC0C56268657}"/>
              </a:ext>
            </a:extLst>
          </p:cNvPr>
          <p:cNvSpPr txBox="1"/>
          <p:nvPr/>
        </p:nvSpPr>
        <p:spPr>
          <a:xfrm rot="-3843295">
            <a:off x="154130" y="1397002"/>
            <a:ext cx="6867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015B90"/>
                </a:solidFill>
                <a:latin typeface="Calibri"/>
                <a:ea typeface="Calibri"/>
                <a:cs typeface="Calibri"/>
                <a:sym typeface="Calibri"/>
              </a:rPr>
              <a:t>Team</a:t>
            </a:r>
            <a:endParaRPr dirty="0">
              <a:solidFill>
                <a:srgbClr val="015B90"/>
              </a:solidFill>
            </a:endParaRPr>
          </a:p>
        </p:txBody>
      </p:sp>
      <p:sp>
        <p:nvSpPr>
          <p:cNvPr id="49" name="Google Shape;421;p15">
            <a:extLst>
              <a:ext uri="{FF2B5EF4-FFF2-40B4-BE49-F238E27FC236}">
                <a16:creationId xmlns:a16="http://schemas.microsoft.com/office/drawing/2014/main" id="{1DE252A5-33E4-4AE8-A161-945341A02061}"/>
              </a:ext>
            </a:extLst>
          </p:cNvPr>
          <p:cNvSpPr txBox="1"/>
          <p:nvPr/>
        </p:nvSpPr>
        <p:spPr>
          <a:xfrm rot="-3843295">
            <a:off x="-130611" y="2728491"/>
            <a:ext cx="128676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015B90"/>
                </a:solidFill>
                <a:latin typeface="Calibri"/>
                <a:ea typeface="Calibri"/>
                <a:cs typeface="Calibri"/>
                <a:sym typeface="Calibri"/>
              </a:rPr>
              <a:t>Case </a:t>
            </a:r>
            <a:endParaRPr>
              <a:solidFill>
                <a:srgbClr val="015B90"/>
              </a:solidFill>
            </a:endParaRPr>
          </a:p>
          <a:p>
            <a:pPr marL="0" marR="0" lvl="0" indent="0" algn="ctr" rtl="0">
              <a:spcBef>
                <a:spcPts val="0"/>
              </a:spcBef>
              <a:spcAft>
                <a:spcPts val="0"/>
              </a:spcAft>
              <a:buNone/>
            </a:pPr>
            <a:r>
              <a:rPr lang="en-US" sz="1800">
                <a:solidFill>
                  <a:srgbClr val="015B90"/>
                </a:solidFill>
                <a:latin typeface="Calibri"/>
                <a:ea typeface="Calibri"/>
                <a:cs typeface="Calibri"/>
                <a:sym typeface="Calibri"/>
              </a:rPr>
              <a:t>Study Users</a:t>
            </a:r>
            <a:endParaRPr>
              <a:solidFill>
                <a:srgbClr val="015B90"/>
              </a:solidFill>
            </a:endParaRPr>
          </a:p>
        </p:txBody>
      </p:sp>
      <p:sp>
        <p:nvSpPr>
          <p:cNvPr id="51" name="Google Shape;423;p15">
            <a:extLst>
              <a:ext uri="{FF2B5EF4-FFF2-40B4-BE49-F238E27FC236}">
                <a16:creationId xmlns:a16="http://schemas.microsoft.com/office/drawing/2014/main" id="{4FD0FA7D-189C-46FA-A652-36A81151A2A4}"/>
              </a:ext>
            </a:extLst>
          </p:cNvPr>
          <p:cNvSpPr txBox="1"/>
          <p:nvPr/>
        </p:nvSpPr>
        <p:spPr>
          <a:xfrm rot="-3843295">
            <a:off x="110327" y="4323978"/>
            <a:ext cx="111190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015B90"/>
                </a:solidFill>
                <a:latin typeface="Calibri"/>
                <a:ea typeface="Calibri"/>
                <a:cs typeface="Calibri"/>
                <a:sym typeface="Calibri"/>
              </a:rPr>
              <a:t>Sponsors</a:t>
            </a:r>
            <a:endParaRPr dirty="0">
              <a:solidFill>
                <a:srgbClr val="015B90"/>
              </a:solidFill>
            </a:endParaRPr>
          </a:p>
          <a:p>
            <a:pPr marL="0" marR="0" lvl="0" indent="0" algn="l" rtl="0">
              <a:spcBef>
                <a:spcPts val="0"/>
              </a:spcBef>
              <a:spcAft>
                <a:spcPts val="0"/>
              </a:spcAft>
              <a:buNone/>
            </a:pPr>
            <a:r>
              <a:rPr lang="en-US" sz="1800" dirty="0">
                <a:solidFill>
                  <a:srgbClr val="015B90"/>
                </a:solidFill>
                <a:latin typeface="Calibri"/>
                <a:ea typeface="Calibri"/>
                <a:cs typeface="Calibri"/>
                <a:sym typeface="Calibri"/>
              </a:rPr>
              <a:t>/ Partners</a:t>
            </a:r>
            <a:endParaRPr dirty="0">
              <a:solidFill>
                <a:srgbClr val="015B90"/>
              </a:solidFill>
            </a:endParaRPr>
          </a:p>
        </p:txBody>
      </p:sp>
      <p:pic>
        <p:nvPicPr>
          <p:cNvPr id="59" name="Google Shape;428;p15">
            <a:extLst>
              <a:ext uri="{FF2B5EF4-FFF2-40B4-BE49-F238E27FC236}">
                <a16:creationId xmlns:a16="http://schemas.microsoft.com/office/drawing/2014/main" id="{85E0785B-AF9B-4599-8CEB-951BCCB35DAA}"/>
              </a:ext>
            </a:extLst>
          </p:cNvPr>
          <p:cNvPicPr preferRelativeResize="0">
            <a:picLocks noChangeAspect="1"/>
          </p:cNvPicPr>
          <p:nvPr/>
        </p:nvPicPr>
        <p:blipFill rotWithShape="1">
          <a:blip r:embed="rId36">
            <a:alphaModFix/>
          </a:blip>
          <a:srcRect r="63686"/>
          <a:stretch/>
        </p:blipFill>
        <p:spPr>
          <a:xfrm>
            <a:off x="745179" y="1223396"/>
            <a:ext cx="980969" cy="988016"/>
          </a:xfrm>
          <a:prstGeom prst="rect">
            <a:avLst/>
          </a:prstGeom>
          <a:noFill/>
          <a:ln>
            <a:noFill/>
          </a:ln>
        </p:spPr>
      </p:pic>
      <p:pic>
        <p:nvPicPr>
          <p:cNvPr id="60" name="Picture 59">
            <a:extLst>
              <a:ext uri="{FF2B5EF4-FFF2-40B4-BE49-F238E27FC236}">
                <a16:creationId xmlns:a16="http://schemas.microsoft.com/office/drawing/2014/main" id="{56166E9F-6DB1-4EF2-9008-9F9B6D33E19D}"/>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6928180" y="2467100"/>
            <a:ext cx="806103" cy="806103"/>
          </a:xfrm>
          <a:prstGeom prst="rect">
            <a:avLst/>
          </a:prstGeom>
        </p:spPr>
      </p:pic>
      <p:pic>
        <p:nvPicPr>
          <p:cNvPr id="7" name="Picture 6">
            <a:extLst>
              <a:ext uri="{FF2B5EF4-FFF2-40B4-BE49-F238E27FC236}">
                <a16:creationId xmlns:a16="http://schemas.microsoft.com/office/drawing/2014/main" id="{183CBC85-F6D9-47B6-86E8-CD413C5F6372}"/>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6356426" y="3042741"/>
            <a:ext cx="780290" cy="780290"/>
          </a:xfrm>
          <a:prstGeom prst="rect">
            <a:avLst/>
          </a:prstGeom>
        </p:spPr>
      </p:pic>
      <p:cxnSp>
        <p:nvCxnSpPr>
          <p:cNvPr id="37" name="Google Shape;404;p15">
            <a:extLst>
              <a:ext uri="{FF2B5EF4-FFF2-40B4-BE49-F238E27FC236}">
                <a16:creationId xmlns:a16="http://schemas.microsoft.com/office/drawing/2014/main" id="{F333CBAA-75FF-4B59-9639-76696DC338C9}"/>
              </a:ext>
            </a:extLst>
          </p:cNvPr>
          <p:cNvCxnSpPr>
            <a:cxnSpLocks noChangeAspect="1"/>
          </p:cNvCxnSpPr>
          <p:nvPr/>
        </p:nvCxnSpPr>
        <p:spPr>
          <a:xfrm flipH="1">
            <a:off x="6907607" y="4221163"/>
            <a:ext cx="191473" cy="825983"/>
          </a:xfrm>
          <a:prstGeom prst="straightConnector1">
            <a:avLst/>
          </a:prstGeom>
          <a:noFill/>
          <a:ln w="38100" cap="flat" cmpd="sng">
            <a:solidFill>
              <a:srgbClr val="005C90"/>
            </a:solidFill>
            <a:prstDash val="solid"/>
            <a:miter lim="800000"/>
            <a:headEnd type="none" w="sm" len="sm"/>
            <a:tailEnd type="none" w="sm" len="sm"/>
          </a:ln>
        </p:spPr>
      </p:cxnSp>
      <p:sp>
        <p:nvSpPr>
          <p:cNvPr id="62" name="Google Shape;422;p15">
            <a:extLst>
              <a:ext uri="{FF2B5EF4-FFF2-40B4-BE49-F238E27FC236}">
                <a16:creationId xmlns:a16="http://schemas.microsoft.com/office/drawing/2014/main" id="{7C7B6538-5DDF-48DA-A0EC-57D71C84EA61}"/>
              </a:ext>
            </a:extLst>
          </p:cNvPr>
          <p:cNvSpPr txBox="1"/>
          <p:nvPr/>
        </p:nvSpPr>
        <p:spPr>
          <a:xfrm rot="-3843295">
            <a:off x="-93546" y="5787210"/>
            <a:ext cx="149271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005C90"/>
                </a:solidFill>
                <a:latin typeface="Calibri"/>
                <a:ea typeface="Calibri"/>
                <a:cs typeface="Calibri"/>
                <a:sym typeface="Calibri"/>
              </a:rPr>
              <a:t>Scale to </a:t>
            </a:r>
            <a:endParaRPr/>
          </a:p>
          <a:p>
            <a:pPr marL="0" marR="0" lvl="0" indent="0" algn="ctr" rtl="0">
              <a:spcBef>
                <a:spcPts val="0"/>
              </a:spcBef>
              <a:spcAft>
                <a:spcPts val="0"/>
              </a:spcAft>
              <a:buNone/>
            </a:pPr>
            <a:r>
              <a:rPr lang="en-US" sz="1800">
                <a:solidFill>
                  <a:srgbClr val="005C90"/>
                </a:solidFill>
                <a:latin typeface="Calibri"/>
                <a:ea typeface="Calibri"/>
                <a:cs typeface="Calibri"/>
                <a:sym typeface="Calibri"/>
              </a:rPr>
              <a:t>Global Impact</a:t>
            </a:r>
            <a:endParaRPr/>
          </a:p>
        </p:txBody>
      </p:sp>
      <p:pic>
        <p:nvPicPr>
          <p:cNvPr id="63" name="Google Shape;399;p15">
            <a:extLst>
              <a:ext uri="{FF2B5EF4-FFF2-40B4-BE49-F238E27FC236}">
                <a16:creationId xmlns:a16="http://schemas.microsoft.com/office/drawing/2014/main" id="{B055D069-D6D1-4E31-8CE0-A1464DAAD205}"/>
              </a:ext>
            </a:extLst>
          </p:cNvPr>
          <p:cNvPicPr preferRelativeResize="0">
            <a:picLocks noChangeAspect="1"/>
          </p:cNvPicPr>
          <p:nvPr/>
        </p:nvPicPr>
        <p:blipFill rotWithShape="1">
          <a:blip r:embed="rId39">
            <a:alphaModFix/>
          </a:blip>
          <a:srcRect/>
          <a:stretch/>
        </p:blipFill>
        <p:spPr>
          <a:xfrm>
            <a:off x="8785656" y="4794249"/>
            <a:ext cx="671638" cy="470057"/>
          </a:xfrm>
          <a:prstGeom prst="rect">
            <a:avLst/>
          </a:prstGeom>
          <a:noFill/>
          <a:ln>
            <a:noFill/>
          </a:ln>
        </p:spPr>
      </p:pic>
      <p:pic>
        <p:nvPicPr>
          <p:cNvPr id="64" name="Google Shape;403;p15">
            <a:extLst>
              <a:ext uri="{FF2B5EF4-FFF2-40B4-BE49-F238E27FC236}">
                <a16:creationId xmlns:a16="http://schemas.microsoft.com/office/drawing/2014/main" id="{6996FA7A-85F5-4143-A374-6C4B4C1D1729}"/>
              </a:ext>
            </a:extLst>
          </p:cNvPr>
          <p:cNvPicPr preferRelativeResize="0">
            <a:picLocks noChangeAspect="1"/>
          </p:cNvPicPr>
          <p:nvPr/>
        </p:nvPicPr>
        <p:blipFill rotWithShape="1">
          <a:blip r:embed="rId40">
            <a:alphaModFix/>
          </a:blip>
          <a:srcRect/>
          <a:stretch/>
        </p:blipFill>
        <p:spPr>
          <a:xfrm>
            <a:off x="7764519" y="4758265"/>
            <a:ext cx="678396" cy="603019"/>
          </a:xfrm>
          <a:prstGeom prst="rect">
            <a:avLst/>
          </a:prstGeom>
          <a:noFill/>
          <a:ln>
            <a:noFill/>
          </a:ln>
        </p:spPr>
      </p:pic>
      <p:pic>
        <p:nvPicPr>
          <p:cNvPr id="66" name="Picture 65">
            <a:extLst>
              <a:ext uri="{FF2B5EF4-FFF2-40B4-BE49-F238E27FC236}">
                <a16:creationId xmlns:a16="http://schemas.microsoft.com/office/drawing/2014/main" id="{6973DE27-983E-4A27-862A-7DB15D806969}"/>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9609513" y="4758265"/>
            <a:ext cx="1062420" cy="531210"/>
          </a:xfrm>
          <a:prstGeom prst="rect">
            <a:avLst/>
          </a:prstGeom>
        </p:spPr>
      </p:pic>
      <p:pic>
        <p:nvPicPr>
          <p:cNvPr id="68" name="Picture 67">
            <a:extLst>
              <a:ext uri="{FF2B5EF4-FFF2-40B4-BE49-F238E27FC236}">
                <a16:creationId xmlns:a16="http://schemas.microsoft.com/office/drawing/2014/main" id="{003285C0-945D-41F3-B596-5E036F317F6C}"/>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11146741" y="4218299"/>
            <a:ext cx="944203" cy="531210"/>
          </a:xfrm>
          <a:prstGeom prst="rect">
            <a:avLst/>
          </a:prstGeom>
        </p:spPr>
      </p:pic>
      <p:pic>
        <p:nvPicPr>
          <p:cNvPr id="69" name="Picture 68">
            <a:extLst>
              <a:ext uri="{FF2B5EF4-FFF2-40B4-BE49-F238E27FC236}">
                <a16:creationId xmlns:a16="http://schemas.microsoft.com/office/drawing/2014/main" id="{D3123F9F-A885-4C96-9F8F-F45AC72DCA1A}"/>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5245004" y="1852194"/>
            <a:ext cx="1270483" cy="321856"/>
          </a:xfrm>
          <a:prstGeom prst="rect">
            <a:avLst/>
          </a:prstGeom>
        </p:spPr>
      </p:pic>
      <p:pic>
        <p:nvPicPr>
          <p:cNvPr id="61" name="Google Shape;402;p15">
            <a:extLst>
              <a:ext uri="{FF2B5EF4-FFF2-40B4-BE49-F238E27FC236}">
                <a16:creationId xmlns:a16="http://schemas.microsoft.com/office/drawing/2014/main" id="{A1398AF0-84ED-4922-8CCC-223125166F81}"/>
              </a:ext>
            </a:extLst>
          </p:cNvPr>
          <p:cNvPicPr preferRelativeResize="0">
            <a:picLocks noChangeAspect="1"/>
          </p:cNvPicPr>
          <p:nvPr/>
        </p:nvPicPr>
        <p:blipFill rotWithShape="1">
          <a:blip r:embed="rId22">
            <a:alphaModFix/>
          </a:blip>
          <a:srcRect/>
          <a:stretch/>
        </p:blipFill>
        <p:spPr>
          <a:xfrm>
            <a:off x="5613782" y="4487773"/>
            <a:ext cx="1030125" cy="434677"/>
          </a:xfrm>
          <a:prstGeom prst="rect">
            <a:avLst/>
          </a:prstGeom>
          <a:noFill/>
          <a:ln>
            <a:noFill/>
          </a:ln>
        </p:spPr>
      </p:pic>
      <p:pic>
        <p:nvPicPr>
          <p:cNvPr id="4" name="Picture 3">
            <a:extLst>
              <a:ext uri="{FF2B5EF4-FFF2-40B4-BE49-F238E27FC236}">
                <a16:creationId xmlns:a16="http://schemas.microsoft.com/office/drawing/2014/main" id="{6E2B08CB-0FD5-4F1C-9A4F-06CC3E5EA65D}"/>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9872855" y="4221163"/>
            <a:ext cx="1183434" cy="489152"/>
          </a:xfrm>
          <a:prstGeom prst="rect">
            <a:avLst/>
          </a:prstGeom>
        </p:spPr>
      </p:pic>
    </p:spTree>
    <p:extLst>
      <p:ext uri="{BB962C8B-B14F-4D97-AF65-F5344CB8AC3E}">
        <p14:creationId xmlns:p14="http://schemas.microsoft.com/office/powerpoint/2010/main" val="4109998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5" name="Google Shape;66;p13">
            <a:extLst>
              <a:ext uri="{FF2B5EF4-FFF2-40B4-BE49-F238E27FC236}">
                <a16:creationId xmlns:a16="http://schemas.microsoft.com/office/drawing/2014/main" id="{025452A1-3496-4260-AB9A-FBB8904C7405}"/>
              </a:ext>
            </a:extLst>
          </p:cNvPr>
          <p:cNvPicPr preferRelativeResize="0"/>
          <p:nvPr/>
        </p:nvPicPr>
        <p:blipFill>
          <a:blip r:embed="rId3">
            <a:alphaModFix/>
          </a:blip>
          <a:stretch>
            <a:fillRect/>
          </a:stretch>
        </p:blipFill>
        <p:spPr>
          <a:xfrm>
            <a:off x="11072422" y="102833"/>
            <a:ext cx="978275" cy="977026"/>
          </a:xfrm>
          <a:prstGeom prst="rect">
            <a:avLst/>
          </a:prstGeom>
          <a:noFill/>
          <a:ln>
            <a:noFill/>
          </a:ln>
        </p:spPr>
      </p:pic>
      <p:sp>
        <p:nvSpPr>
          <p:cNvPr id="21" name="Google Shape;72;p14">
            <a:extLst>
              <a:ext uri="{FF2B5EF4-FFF2-40B4-BE49-F238E27FC236}">
                <a16:creationId xmlns:a16="http://schemas.microsoft.com/office/drawing/2014/main" id="{86D25441-8B7D-4373-8AA8-8A09ED0D18FC}"/>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Offshore Wind Pilot Study</a:t>
            </a:r>
          </a:p>
        </p:txBody>
      </p:sp>
      <p:sp>
        <p:nvSpPr>
          <p:cNvPr id="2" name="Rectangle 1">
            <a:extLst>
              <a:ext uri="{FF2B5EF4-FFF2-40B4-BE49-F238E27FC236}">
                <a16:creationId xmlns:a16="http://schemas.microsoft.com/office/drawing/2014/main" id="{42A9558F-6919-49EA-A632-E9D368258CA4}"/>
              </a:ext>
            </a:extLst>
          </p:cNvPr>
          <p:cNvSpPr/>
          <p:nvPr/>
        </p:nvSpPr>
        <p:spPr>
          <a:xfrm>
            <a:off x="632685" y="869347"/>
            <a:ext cx="9077372" cy="1631216"/>
          </a:xfrm>
          <a:prstGeom prst="rect">
            <a:avLst/>
          </a:prstGeom>
        </p:spPr>
        <p:txBody>
          <a:bodyPr wrap="square">
            <a:spAutoFit/>
          </a:bodyPr>
          <a:lstStyle/>
          <a:p>
            <a:r>
              <a:rPr lang="en-US" sz="2000" i="1" dirty="0">
                <a:solidFill>
                  <a:schemeClr val="bg1"/>
                </a:solidFill>
                <a:latin typeface="Calibri" panose="020F0502020204030204" pitchFamily="34" charset="0"/>
              </a:rPr>
              <a:t>Technology evaluations for offshore wind industry baseline &amp; impact assessment</a:t>
            </a:r>
          </a:p>
          <a:p>
            <a:endParaRPr lang="en-US" sz="2000" i="1" dirty="0">
              <a:solidFill>
                <a:schemeClr val="bg1"/>
              </a:solidFill>
              <a:latin typeface="Calibri" panose="020F0502020204030204" pitchFamily="34" charset="0"/>
            </a:endParaRPr>
          </a:p>
          <a:p>
            <a:endParaRPr lang="en-US" sz="2000" i="1" dirty="0">
              <a:solidFill>
                <a:schemeClr val="bg1"/>
              </a:solidFill>
              <a:latin typeface="Calibri" panose="020F0502020204030204" pitchFamily="34" charset="0"/>
            </a:endParaRPr>
          </a:p>
          <a:p>
            <a:endParaRPr lang="en-US" sz="2000" i="1" dirty="0">
              <a:solidFill>
                <a:schemeClr val="bg1"/>
              </a:solidFill>
              <a:latin typeface="Calibri" panose="020F0502020204030204" pitchFamily="34" charset="0"/>
            </a:endParaRPr>
          </a:p>
          <a:p>
            <a:endParaRPr lang="en-US" sz="2000" i="1" dirty="0">
              <a:solidFill>
                <a:schemeClr val="bg1"/>
              </a:solidFill>
              <a:latin typeface="Calibri" panose="020F0502020204030204" pitchFamily="34" charset="0"/>
            </a:endParaRPr>
          </a:p>
        </p:txBody>
      </p:sp>
      <p:pic>
        <p:nvPicPr>
          <p:cNvPr id="3" name="Picture 2">
            <a:extLst>
              <a:ext uri="{FF2B5EF4-FFF2-40B4-BE49-F238E27FC236}">
                <a16:creationId xmlns:a16="http://schemas.microsoft.com/office/drawing/2014/main" id="{AC586AC4-BD71-421B-8D52-E4BBAA1ADAFF}"/>
              </a:ext>
            </a:extLst>
          </p:cNvPr>
          <p:cNvPicPr>
            <a:picLocks noChangeAspect="1"/>
          </p:cNvPicPr>
          <p:nvPr/>
        </p:nvPicPr>
        <p:blipFill>
          <a:blip r:embed="rId4"/>
          <a:stretch>
            <a:fillRect/>
          </a:stretch>
        </p:blipFill>
        <p:spPr>
          <a:xfrm>
            <a:off x="2931695" y="1443112"/>
            <a:ext cx="3042934" cy="5047692"/>
          </a:xfrm>
          <a:prstGeom prst="rect">
            <a:avLst/>
          </a:prstGeom>
        </p:spPr>
      </p:pic>
      <p:sp>
        <p:nvSpPr>
          <p:cNvPr id="6" name="TextBox 5">
            <a:extLst>
              <a:ext uri="{FF2B5EF4-FFF2-40B4-BE49-F238E27FC236}">
                <a16:creationId xmlns:a16="http://schemas.microsoft.com/office/drawing/2014/main" id="{19573052-5FE0-4CB5-AF44-EA842F85BB0A}"/>
              </a:ext>
            </a:extLst>
          </p:cNvPr>
          <p:cNvSpPr txBox="1"/>
          <p:nvPr/>
        </p:nvSpPr>
        <p:spPr>
          <a:xfrm>
            <a:off x="298485" y="1784147"/>
            <a:ext cx="2633210" cy="4247317"/>
          </a:xfrm>
          <a:prstGeom prst="rect">
            <a:avLst/>
          </a:prstGeom>
          <a:noFill/>
        </p:spPr>
        <p:txBody>
          <a:bodyPr wrap="square" rtlCol="0">
            <a:spAutoFit/>
          </a:bodyPr>
          <a:lstStyle/>
          <a:p>
            <a:pPr marL="285750" indent="-285750">
              <a:buClr>
                <a:schemeClr val="bg1"/>
              </a:buClr>
              <a:buFont typeface="Courier New" panose="02070309020205020404" pitchFamily="49" charset="0"/>
              <a:buChar char="o"/>
            </a:pPr>
            <a:r>
              <a:rPr lang="en-US" sz="1800" dirty="0">
                <a:solidFill>
                  <a:schemeClr val="bg1"/>
                </a:solidFill>
                <a:latin typeface="Calibri" panose="020F0502020204030204" pitchFamily="34" charset="0"/>
              </a:rPr>
              <a:t>Wind to Whales</a:t>
            </a:r>
          </a:p>
          <a:p>
            <a:pPr marL="285750" indent="-285750">
              <a:buClr>
                <a:schemeClr val="bg1"/>
              </a:buClr>
              <a:buFont typeface="Courier New" panose="02070309020205020404" pitchFamily="49" charset="0"/>
              <a:buChar char="o"/>
            </a:pPr>
            <a:endParaRPr lang="en-US" sz="1800" dirty="0">
              <a:solidFill>
                <a:schemeClr val="bg1"/>
              </a:solidFill>
              <a:latin typeface="Calibri" panose="020F0502020204030204" pitchFamily="34" charset="0"/>
            </a:endParaRPr>
          </a:p>
          <a:p>
            <a:pPr marL="285750" indent="-285750">
              <a:buClr>
                <a:schemeClr val="bg1"/>
              </a:buClr>
              <a:buFont typeface="Courier New" panose="02070309020205020404" pitchFamily="49" charset="0"/>
              <a:buChar char="o"/>
            </a:pPr>
            <a:r>
              <a:rPr lang="en-US" sz="1800" dirty="0">
                <a:solidFill>
                  <a:schemeClr val="bg1"/>
                </a:solidFill>
                <a:latin typeface="Calibri" panose="020F0502020204030204" pitchFamily="34" charset="0"/>
              </a:rPr>
              <a:t>Observing at management scales</a:t>
            </a:r>
          </a:p>
          <a:p>
            <a:pPr marL="285750" indent="-285750">
              <a:buClr>
                <a:schemeClr val="bg1"/>
              </a:buClr>
              <a:buFont typeface="Courier New" panose="02070309020205020404" pitchFamily="49" charset="0"/>
              <a:buChar char="o"/>
            </a:pPr>
            <a:endParaRPr lang="en-US" sz="1800" dirty="0">
              <a:solidFill>
                <a:schemeClr val="bg1"/>
              </a:solidFill>
              <a:latin typeface="Calibri" panose="020F0502020204030204" pitchFamily="34" charset="0"/>
            </a:endParaRPr>
          </a:p>
          <a:p>
            <a:pPr marL="285750" indent="-285750">
              <a:buClr>
                <a:schemeClr val="bg1"/>
              </a:buClr>
              <a:buFont typeface="Courier New" panose="02070309020205020404" pitchFamily="49" charset="0"/>
              <a:buChar char="o"/>
            </a:pPr>
            <a:r>
              <a:rPr lang="en-US" sz="1800" dirty="0">
                <a:solidFill>
                  <a:schemeClr val="bg1"/>
                </a:solidFill>
                <a:latin typeface="Calibri" panose="020F0502020204030204" pitchFamily="34" charset="0"/>
              </a:rPr>
              <a:t>Monterey Bay focused</a:t>
            </a:r>
          </a:p>
          <a:p>
            <a:pPr marL="285750" indent="-285750">
              <a:buClr>
                <a:schemeClr val="bg1"/>
              </a:buClr>
              <a:buFont typeface="Courier New" panose="02070309020205020404" pitchFamily="49" charset="0"/>
              <a:buChar char="o"/>
            </a:pPr>
            <a:endParaRPr lang="en-US" sz="1800" dirty="0">
              <a:solidFill>
                <a:schemeClr val="bg1"/>
              </a:solidFill>
              <a:latin typeface="Calibri" panose="020F0502020204030204" pitchFamily="34" charset="0"/>
            </a:endParaRPr>
          </a:p>
          <a:p>
            <a:pPr marL="285750" indent="-285750">
              <a:buClr>
                <a:schemeClr val="bg1"/>
              </a:buClr>
              <a:buFont typeface="Courier New" panose="02070309020205020404" pitchFamily="49" charset="0"/>
              <a:buChar char="o"/>
            </a:pPr>
            <a:r>
              <a:rPr lang="en-US" sz="1800" dirty="0">
                <a:solidFill>
                  <a:schemeClr val="bg1"/>
                </a:solidFill>
                <a:latin typeface="Calibri" panose="020F0502020204030204" pitchFamily="34" charset="0"/>
              </a:rPr>
              <a:t>2-5 days per exercise</a:t>
            </a:r>
          </a:p>
          <a:p>
            <a:pPr marL="285750" indent="-285750">
              <a:buClr>
                <a:schemeClr val="bg1"/>
              </a:buClr>
              <a:buFont typeface="Courier New" panose="02070309020205020404" pitchFamily="49" charset="0"/>
              <a:buChar char="o"/>
            </a:pPr>
            <a:endParaRPr lang="en-US" sz="1800" dirty="0">
              <a:solidFill>
                <a:schemeClr val="bg1"/>
              </a:solidFill>
              <a:latin typeface="Calibri" panose="020F0502020204030204" pitchFamily="34" charset="0"/>
            </a:endParaRPr>
          </a:p>
          <a:p>
            <a:pPr marL="285750" indent="-285750">
              <a:buClr>
                <a:schemeClr val="bg1"/>
              </a:buClr>
              <a:buFont typeface="Courier New" panose="02070309020205020404" pitchFamily="49" charset="0"/>
              <a:buChar char="o"/>
            </a:pPr>
            <a:r>
              <a:rPr lang="en-US" sz="1800" dirty="0">
                <a:solidFill>
                  <a:schemeClr val="bg1"/>
                </a:solidFill>
                <a:latin typeface="Calibri" panose="020F0502020204030204" pitchFamily="34" charset="0"/>
              </a:rPr>
              <a:t>6 </a:t>
            </a:r>
            <a:r>
              <a:rPr lang="en-US" sz="1800" dirty="0" err="1">
                <a:solidFill>
                  <a:schemeClr val="bg1"/>
                </a:solidFill>
                <a:latin typeface="Calibri" panose="020F0502020204030204" pitchFamily="34" charset="0"/>
              </a:rPr>
              <a:t>excercises</a:t>
            </a:r>
            <a:endParaRPr lang="en-US" sz="1800" dirty="0">
              <a:solidFill>
                <a:schemeClr val="bg1"/>
              </a:solidFill>
              <a:latin typeface="Calibri" panose="020F0502020204030204" pitchFamily="34" charset="0"/>
            </a:endParaRPr>
          </a:p>
          <a:p>
            <a:pPr marL="285750" indent="-285750">
              <a:buClr>
                <a:schemeClr val="bg1"/>
              </a:buClr>
              <a:buFont typeface="Courier New" panose="02070309020205020404" pitchFamily="49" charset="0"/>
              <a:buChar char="o"/>
            </a:pPr>
            <a:endParaRPr lang="en-US" sz="1800" dirty="0">
              <a:solidFill>
                <a:schemeClr val="bg1"/>
              </a:solidFill>
              <a:latin typeface="Calibri" panose="020F0502020204030204" pitchFamily="34" charset="0"/>
            </a:endParaRPr>
          </a:p>
          <a:p>
            <a:pPr marL="285750" indent="-285750">
              <a:buClr>
                <a:schemeClr val="bg1"/>
              </a:buClr>
              <a:buFont typeface="Courier New" panose="02070309020205020404" pitchFamily="49" charset="0"/>
              <a:buChar char="o"/>
            </a:pPr>
            <a:r>
              <a:rPr lang="en-US" sz="1800" dirty="0">
                <a:solidFill>
                  <a:schemeClr val="bg1"/>
                </a:solidFill>
                <a:latin typeface="Calibri" panose="020F0502020204030204" pitchFamily="34" charset="0"/>
              </a:rPr>
              <a:t>Using models to bridge understanding to OSW lease areas</a:t>
            </a:r>
          </a:p>
          <a:p>
            <a:pPr marL="285750" indent="-285750">
              <a:buClr>
                <a:schemeClr val="bg1"/>
              </a:buClr>
              <a:buFont typeface="Courier New" panose="02070309020205020404" pitchFamily="49" charset="0"/>
              <a:buChar char="o"/>
            </a:pPr>
            <a:endParaRPr lang="en-US" sz="1800" dirty="0"/>
          </a:p>
        </p:txBody>
      </p:sp>
      <p:pic>
        <p:nvPicPr>
          <p:cNvPr id="10" name="Picture 9">
            <a:extLst>
              <a:ext uri="{FF2B5EF4-FFF2-40B4-BE49-F238E27FC236}">
                <a16:creationId xmlns:a16="http://schemas.microsoft.com/office/drawing/2014/main" id="{CAD1FB00-C87A-421E-A2D6-5E1407124BC3}"/>
              </a:ext>
            </a:extLst>
          </p:cNvPr>
          <p:cNvPicPr>
            <a:picLocks noChangeAspect="1"/>
          </p:cNvPicPr>
          <p:nvPr/>
        </p:nvPicPr>
        <p:blipFill>
          <a:blip r:embed="rId5"/>
          <a:stretch>
            <a:fillRect/>
          </a:stretch>
        </p:blipFill>
        <p:spPr>
          <a:xfrm>
            <a:off x="5582498" y="1443111"/>
            <a:ext cx="6404029" cy="5090037"/>
          </a:xfrm>
          <a:prstGeom prst="rect">
            <a:avLst/>
          </a:prstGeom>
        </p:spPr>
      </p:pic>
      <p:pic>
        <p:nvPicPr>
          <p:cNvPr id="1026" name="Picture 2" descr="https://mlml.sjsu.edu/marineops/wp-content/uploads/sites/45/2017/06/RV-John-Martin.png">
            <a:extLst>
              <a:ext uri="{FF2B5EF4-FFF2-40B4-BE49-F238E27FC236}">
                <a16:creationId xmlns:a16="http://schemas.microsoft.com/office/drawing/2014/main" id="{6635B887-FBF6-459C-A134-2214FAD373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33471" y="4108272"/>
            <a:ext cx="1058529" cy="752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360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58" name="Picture 57">
            <a:extLst>
              <a:ext uri="{FF2B5EF4-FFF2-40B4-BE49-F238E27FC236}">
                <a16:creationId xmlns:a16="http://schemas.microsoft.com/office/drawing/2014/main" id="{9F1C14A6-E53D-4422-9CBE-101D8129FDBF}"/>
              </a:ext>
            </a:extLst>
          </p:cNvPr>
          <p:cNvPicPr>
            <a:picLocks noChangeAspect="1"/>
          </p:cNvPicPr>
          <p:nvPr/>
        </p:nvPicPr>
        <p:blipFill rotWithShape="1">
          <a:blip r:embed="rId3"/>
          <a:srcRect t="6947" r="6193"/>
          <a:stretch/>
        </p:blipFill>
        <p:spPr>
          <a:xfrm>
            <a:off x="2633356" y="0"/>
            <a:ext cx="9558644" cy="6858000"/>
          </a:xfrm>
          <a:prstGeom prst="rect">
            <a:avLst/>
          </a:prstGeom>
        </p:spPr>
      </p:pic>
      <p:sp>
        <p:nvSpPr>
          <p:cNvPr id="188" name="Google Shape;188;p27"/>
          <p:cNvSpPr/>
          <p:nvPr/>
        </p:nvSpPr>
        <p:spPr>
          <a:xfrm>
            <a:off x="8814497" y="459650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89" name="Google Shape;189;p27"/>
          <p:cNvSpPr/>
          <p:nvPr/>
        </p:nvSpPr>
        <p:spPr>
          <a:xfrm>
            <a:off x="10292876" y="422710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93;p27"/>
          <p:cNvSpPr/>
          <p:nvPr/>
        </p:nvSpPr>
        <p:spPr>
          <a:xfrm>
            <a:off x="7151278" y="489415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94;p27"/>
          <p:cNvSpPr/>
          <p:nvPr/>
        </p:nvSpPr>
        <p:spPr>
          <a:xfrm>
            <a:off x="5795536" y="5174341"/>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27"/>
          <p:cNvSpPr/>
          <p:nvPr/>
        </p:nvSpPr>
        <p:spPr>
          <a:xfrm>
            <a:off x="4700491" y="5407933"/>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197;p27"/>
          <p:cNvSpPr txBox="1"/>
          <p:nvPr/>
        </p:nvSpPr>
        <p:spPr>
          <a:xfrm>
            <a:off x="6803278" y="4469200"/>
            <a:ext cx="8823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MARS</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98" name="Google Shape;198;p27"/>
          <p:cNvSpPr txBox="1"/>
          <p:nvPr/>
        </p:nvSpPr>
        <p:spPr>
          <a:xfrm>
            <a:off x="5596476" y="4753217"/>
            <a:ext cx="5820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M2</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99" name="Google Shape;199;p27"/>
          <p:cNvSpPr txBox="1"/>
          <p:nvPr/>
        </p:nvSpPr>
        <p:spPr>
          <a:xfrm>
            <a:off x="4247161" y="5039816"/>
            <a:ext cx="17781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Synchro1</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200" name="Google Shape;200;p27"/>
          <p:cNvSpPr txBox="1"/>
          <p:nvPr/>
        </p:nvSpPr>
        <p:spPr>
          <a:xfrm>
            <a:off x="2791913" y="5202825"/>
            <a:ext cx="17781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Synchro2</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91" name="Google Shape;191;p27"/>
          <p:cNvSpPr txBox="1"/>
          <p:nvPr/>
        </p:nvSpPr>
        <p:spPr>
          <a:xfrm>
            <a:off x="10088276" y="3802150"/>
            <a:ext cx="5820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C1</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211" name="Google Shape;211;p27"/>
          <p:cNvSpPr txBox="1"/>
          <p:nvPr/>
        </p:nvSpPr>
        <p:spPr>
          <a:xfrm>
            <a:off x="642175" y="416800"/>
            <a:ext cx="13041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FFFFFF"/>
                </a:solidFill>
                <a:effectLst/>
                <a:uLnTx/>
                <a:uFillTx/>
                <a:latin typeface="Arial"/>
                <a:cs typeface="Arial"/>
                <a:sym typeface="Arial"/>
              </a:rPr>
              <a:t>Drone flight</a:t>
            </a:r>
            <a:endParaRPr kumimoji="0" sz="1600" b="0" i="0" u="none" strike="noStrike" kern="0" cap="none" spc="0" normalizeH="0" baseline="0" noProof="0">
              <a:ln>
                <a:noFill/>
              </a:ln>
              <a:solidFill>
                <a:srgbClr val="FFFFFF"/>
              </a:solidFill>
              <a:effectLst/>
              <a:uLnTx/>
              <a:uFillTx/>
              <a:latin typeface="Arial"/>
              <a:cs typeface="Arial"/>
              <a:sym typeface="Arial"/>
            </a:endParaRPr>
          </a:p>
        </p:txBody>
      </p:sp>
      <p:cxnSp>
        <p:nvCxnSpPr>
          <p:cNvPr id="12" name="Straight Arrow Connector 11">
            <a:extLst>
              <a:ext uri="{FF2B5EF4-FFF2-40B4-BE49-F238E27FC236}">
                <a16:creationId xmlns:a16="http://schemas.microsoft.com/office/drawing/2014/main" id="{F506804E-6CD1-45BA-BFA6-2E43C2356402}"/>
              </a:ext>
            </a:extLst>
          </p:cNvPr>
          <p:cNvCxnSpPr>
            <a:cxnSpLocks/>
          </p:cNvCxnSpPr>
          <p:nvPr/>
        </p:nvCxnSpPr>
        <p:spPr>
          <a:xfrm>
            <a:off x="6096000" y="2866887"/>
            <a:ext cx="0" cy="379896"/>
          </a:xfrm>
          <a:prstGeom prst="straightConnector1">
            <a:avLst/>
          </a:prstGeom>
          <a:ln w="38100">
            <a:solidFill>
              <a:srgbClr val="015B9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E9E74FF-3817-407B-9DDE-CB40E57EDD67}"/>
              </a:ext>
            </a:extLst>
          </p:cNvPr>
          <p:cNvSpPr txBox="1"/>
          <p:nvPr/>
        </p:nvSpPr>
        <p:spPr>
          <a:xfrm>
            <a:off x="5257094" y="2326165"/>
            <a:ext cx="158574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15B90"/>
                </a:solidFill>
                <a:effectLst/>
                <a:uLnTx/>
                <a:uFillTx/>
                <a:latin typeface="Arial"/>
                <a:cs typeface="Arial"/>
                <a:sym typeface="Arial"/>
              </a:rPr>
              <a:t>Scale of floating OSW lease areas</a:t>
            </a:r>
          </a:p>
        </p:txBody>
      </p:sp>
      <p:sp>
        <p:nvSpPr>
          <p:cNvPr id="45" name="Google Shape;207;p27">
            <a:extLst>
              <a:ext uri="{FF2B5EF4-FFF2-40B4-BE49-F238E27FC236}">
                <a16:creationId xmlns:a16="http://schemas.microsoft.com/office/drawing/2014/main" id="{ED44F37B-DA56-4980-ACCD-5A4E9213106B}"/>
              </a:ext>
            </a:extLst>
          </p:cNvPr>
          <p:cNvSpPr/>
          <p:nvPr/>
        </p:nvSpPr>
        <p:spPr>
          <a:xfrm>
            <a:off x="159567" y="2062848"/>
            <a:ext cx="4302538" cy="1509601"/>
          </a:xfrm>
          <a:prstGeom prst="rect">
            <a:avLst/>
          </a:prstGeom>
          <a:solidFill>
            <a:srgbClr val="00426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209;p27">
            <a:extLst>
              <a:ext uri="{FF2B5EF4-FFF2-40B4-BE49-F238E27FC236}">
                <a16:creationId xmlns:a16="http://schemas.microsoft.com/office/drawing/2014/main" id="{8D711CB5-BB93-4B2E-BA5E-437C86A6F174}"/>
              </a:ext>
            </a:extLst>
          </p:cNvPr>
          <p:cNvSpPr txBox="1"/>
          <p:nvPr/>
        </p:nvSpPr>
        <p:spPr>
          <a:xfrm>
            <a:off x="355487" y="2034822"/>
            <a:ext cx="3336984" cy="1169511"/>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Drone flights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CTD Casts</a:t>
            </a:r>
          </a:p>
          <a:p>
            <a:pPr marL="171450" indent="-171450">
              <a:buClr>
                <a:srgbClr val="000000"/>
              </a:buClr>
              <a:buFont typeface="Arial" panose="020B0604020202020204" pitchFamily="34" charset="0"/>
              <a:buChar char="•"/>
              <a:defRPr/>
            </a:pPr>
            <a:r>
              <a:rPr lang="en-US" sz="1200" kern="0" dirty="0">
                <a:solidFill>
                  <a:srgbClr val="FFFFFF"/>
                </a:solidFill>
                <a:cs typeface="Arial"/>
                <a:sym typeface="Arial"/>
              </a:rPr>
              <a:t>eDNA filtering, </a:t>
            </a:r>
            <a:r>
              <a:rPr lang="en-US" sz="1200" kern="0" dirty="0" err="1">
                <a:solidFill>
                  <a:srgbClr val="FFFFFF"/>
                </a:solidFill>
                <a:cs typeface="Arial"/>
                <a:sym typeface="Arial"/>
              </a:rPr>
              <a:t>TorpeDNA</a:t>
            </a:r>
            <a:r>
              <a:rPr lang="en-US" sz="1200" kern="0" dirty="0">
                <a:solidFill>
                  <a:srgbClr val="FFFFFF"/>
                </a:solidFill>
                <a:cs typeface="Arial"/>
                <a:sym typeface="Arial"/>
              </a:rPr>
              <a:t> tows  </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0" cap="none" spc="0" normalizeH="0" baseline="0" noProof="0" dirty="0" err="1">
                <a:ln>
                  <a:noFill/>
                </a:ln>
                <a:solidFill>
                  <a:srgbClr val="FFFFFF"/>
                </a:solidFill>
                <a:effectLst/>
                <a:uLnTx/>
                <a:uFillTx/>
                <a:latin typeface="Arial"/>
                <a:cs typeface="Arial"/>
                <a:sym typeface="Arial"/>
              </a:rPr>
              <a:t>Aquasens</a:t>
            </a:r>
            <a:r>
              <a:rPr kumimoji="0" lang="en-US" sz="1200" b="0" i="0" u="none" strike="noStrike" kern="0" cap="none" spc="0" normalizeH="0" baseline="0" noProof="0" dirty="0">
                <a:ln>
                  <a:noFill/>
                </a:ln>
                <a:solidFill>
                  <a:srgbClr val="FFFFFF"/>
                </a:solidFill>
                <a:effectLst/>
                <a:uLnTx/>
                <a:uFillTx/>
                <a:latin typeface="Arial"/>
                <a:cs typeface="Arial"/>
                <a:sym typeface="Arial"/>
              </a:rPr>
              <a:t> sample collection</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0" cap="none" spc="0" normalizeH="0" baseline="0" noProof="0" dirty="0" err="1">
                <a:ln>
                  <a:noFill/>
                </a:ln>
                <a:solidFill>
                  <a:srgbClr val="FFFFFF"/>
                </a:solidFill>
                <a:effectLst/>
                <a:uLnTx/>
                <a:uFillTx/>
                <a:latin typeface="Arial"/>
                <a:cs typeface="Arial"/>
                <a:sym typeface="Arial"/>
              </a:rPr>
              <a:t>T,S,O,Chl-a,backscatter</a:t>
            </a:r>
            <a:endParaRPr kumimoji="0" lang="en-US"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76" name="TextBox 75">
            <a:extLst>
              <a:ext uri="{FF2B5EF4-FFF2-40B4-BE49-F238E27FC236}">
                <a16:creationId xmlns:a16="http://schemas.microsoft.com/office/drawing/2014/main" id="{D833564F-0583-4D3B-A81C-CFCC5A109842}"/>
              </a:ext>
            </a:extLst>
          </p:cNvPr>
          <p:cNvSpPr txBox="1"/>
          <p:nvPr/>
        </p:nvSpPr>
        <p:spPr>
          <a:xfrm>
            <a:off x="209227" y="3781597"/>
            <a:ext cx="2247253" cy="923330"/>
          </a:xfrm>
          <a:prstGeom prst="rect">
            <a:avLst/>
          </a:prstGeom>
          <a:noFill/>
        </p:spPr>
        <p:txBody>
          <a:bodyPr wrap="square" rtlCol="0">
            <a:spAutoFit/>
          </a:bodyPr>
          <a:lstStyle/>
          <a:p>
            <a:r>
              <a:rPr lang="en-US" dirty="0"/>
              <a:t>R/V Martin (MLML)</a:t>
            </a:r>
          </a:p>
          <a:p>
            <a:endParaRPr lang="en-US" dirty="0"/>
          </a:p>
          <a:p>
            <a:r>
              <a:rPr lang="en-US" dirty="0"/>
              <a:t>LRAUV/</a:t>
            </a:r>
            <a:r>
              <a:rPr lang="en-US" dirty="0" err="1"/>
              <a:t>Planktivore</a:t>
            </a:r>
            <a:endParaRPr lang="en-US" dirty="0"/>
          </a:p>
        </p:txBody>
      </p:sp>
      <p:cxnSp>
        <p:nvCxnSpPr>
          <p:cNvPr id="87" name="Straight Connector 86">
            <a:extLst>
              <a:ext uri="{FF2B5EF4-FFF2-40B4-BE49-F238E27FC236}">
                <a16:creationId xmlns:a16="http://schemas.microsoft.com/office/drawing/2014/main" id="{262F3F22-89CD-46D1-8420-8F71E56A0654}"/>
              </a:ext>
            </a:extLst>
          </p:cNvPr>
          <p:cNvCxnSpPr/>
          <p:nvPr/>
        </p:nvCxnSpPr>
        <p:spPr>
          <a:xfrm>
            <a:off x="734951" y="4150929"/>
            <a:ext cx="1055556" cy="0"/>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D1CCE9C8-0794-4C64-9301-A77CCB69F49D}"/>
              </a:ext>
            </a:extLst>
          </p:cNvPr>
          <p:cNvCxnSpPr/>
          <p:nvPr/>
        </p:nvCxnSpPr>
        <p:spPr>
          <a:xfrm>
            <a:off x="734951" y="4731800"/>
            <a:ext cx="105555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pic>
        <p:nvPicPr>
          <p:cNvPr id="89" name="Picture 88">
            <a:extLst>
              <a:ext uri="{FF2B5EF4-FFF2-40B4-BE49-F238E27FC236}">
                <a16:creationId xmlns:a16="http://schemas.microsoft.com/office/drawing/2014/main" id="{CB2097DF-84BF-4074-A022-3CB8F7F1E4A6}"/>
              </a:ext>
            </a:extLst>
          </p:cNvPr>
          <p:cNvPicPr>
            <a:picLocks noChangeAspect="1"/>
          </p:cNvPicPr>
          <p:nvPr/>
        </p:nvPicPr>
        <p:blipFill>
          <a:blip r:embed="rId4"/>
          <a:stretch>
            <a:fillRect/>
          </a:stretch>
        </p:blipFill>
        <p:spPr>
          <a:xfrm>
            <a:off x="718762" y="57910"/>
            <a:ext cx="987721" cy="987721"/>
          </a:xfrm>
          <a:prstGeom prst="rect">
            <a:avLst/>
          </a:prstGeom>
        </p:spPr>
      </p:pic>
      <p:sp>
        <p:nvSpPr>
          <p:cNvPr id="52" name="Oval 51">
            <a:extLst>
              <a:ext uri="{FF2B5EF4-FFF2-40B4-BE49-F238E27FC236}">
                <a16:creationId xmlns:a16="http://schemas.microsoft.com/office/drawing/2014/main" id="{5140D8D5-9153-45BA-B697-A6B1420B3BFE}"/>
              </a:ext>
            </a:extLst>
          </p:cNvPr>
          <p:cNvSpPr/>
          <p:nvPr/>
        </p:nvSpPr>
        <p:spPr>
          <a:xfrm rot="20985507">
            <a:off x="3496335" y="3264235"/>
            <a:ext cx="4394122" cy="3551522"/>
          </a:xfrm>
          <a:prstGeom prst="ellipse">
            <a:avLst/>
          </a:prstGeom>
          <a:noFill/>
          <a:ln>
            <a:solidFill>
              <a:srgbClr val="015B9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3" name="Google Shape;193;p27">
            <a:extLst>
              <a:ext uri="{FF2B5EF4-FFF2-40B4-BE49-F238E27FC236}">
                <a16:creationId xmlns:a16="http://schemas.microsoft.com/office/drawing/2014/main" id="{74E8C561-4FE8-4C78-97F8-1E09160086C2}"/>
              </a:ext>
            </a:extLst>
          </p:cNvPr>
          <p:cNvSpPr/>
          <p:nvPr/>
        </p:nvSpPr>
        <p:spPr>
          <a:xfrm>
            <a:off x="3553683" y="5449383"/>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214;p27">
            <a:extLst>
              <a:ext uri="{FF2B5EF4-FFF2-40B4-BE49-F238E27FC236}">
                <a16:creationId xmlns:a16="http://schemas.microsoft.com/office/drawing/2014/main" id="{4748935A-68BA-4FAF-AB3B-D2152BB443F2}"/>
              </a:ext>
            </a:extLst>
          </p:cNvPr>
          <p:cNvSpPr/>
          <p:nvPr/>
        </p:nvSpPr>
        <p:spPr>
          <a:xfrm>
            <a:off x="159566" y="1150205"/>
            <a:ext cx="4302539" cy="795106"/>
          </a:xfrm>
          <a:prstGeom prst="rect">
            <a:avLst/>
          </a:prstGeom>
          <a:solidFill>
            <a:srgbClr val="00426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217;p27">
            <a:extLst>
              <a:ext uri="{FF2B5EF4-FFF2-40B4-BE49-F238E27FC236}">
                <a16:creationId xmlns:a16="http://schemas.microsoft.com/office/drawing/2014/main" id="{65389EE5-631E-4877-80C5-A7ACAD4BE95C}"/>
              </a:ext>
            </a:extLst>
          </p:cNvPr>
          <p:cNvSpPr/>
          <p:nvPr/>
        </p:nvSpPr>
        <p:spPr>
          <a:xfrm>
            <a:off x="444933" y="1279489"/>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218;p27">
            <a:extLst>
              <a:ext uri="{FF2B5EF4-FFF2-40B4-BE49-F238E27FC236}">
                <a16:creationId xmlns:a16="http://schemas.microsoft.com/office/drawing/2014/main" id="{8A16E767-EB67-4636-AFD0-BD8DE253CAC4}"/>
              </a:ext>
            </a:extLst>
          </p:cNvPr>
          <p:cNvSpPr/>
          <p:nvPr/>
        </p:nvSpPr>
        <p:spPr>
          <a:xfrm>
            <a:off x="1160954" y="1278209"/>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219;p27">
            <a:extLst>
              <a:ext uri="{FF2B5EF4-FFF2-40B4-BE49-F238E27FC236}">
                <a16:creationId xmlns:a16="http://schemas.microsoft.com/office/drawing/2014/main" id="{8376FF64-D5CE-4F28-8437-5295273394FA}"/>
              </a:ext>
            </a:extLst>
          </p:cNvPr>
          <p:cNvSpPr/>
          <p:nvPr/>
        </p:nvSpPr>
        <p:spPr>
          <a:xfrm>
            <a:off x="1856324" y="1285625"/>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220;p27">
            <a:extLst>
              <a:ext uri="{FF2B5EF4-FFF2-40B4-BE49-F238E27FC236}">
                <a16:creationId xmlns:a16="http://schemas.microsoft.com/office/drawing/2014/main" id="{22816ECE-3986-493D-95CB-9501965B20F9}"/>
              </a:ext>
            </a:extLst>
          </p:cNvPr>
          <p:cNvSpPr/>
          <p:nvPr/>
        </p:nvSpPr>
        <p:spPr>
          <a:xfrm>
            <a:off x="2550291" y="1277933"/>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226;p27">
            <a:extLst>
              <a:ext uri="{FF2B5EF4-FFF2-40B4-BE49-F238E27FC236}">
                <a16:creationId xmlns:a16="http://schemas.microsoft.com/office/drawing/2014/main" id="{255211AE-6924-45D0-BFED-BF701B7DA8F8}"/>
              </a:ext>
            </a:extLst>
          </p:cNvPr>
          <p:cNvSpPr txBox="1"/>
          <p:nvPr/>
        </p:nvSpPr>
        <p:spPr>
          <a:xfrm>
            <a:off x="2869675" y="1388414"/>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Fall</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2025</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cxnSp>
        <p:nvCxnSpPr>
          <p:cNvPr id="63" name="Google Shape;215;p27">
            <a:extLst>
              <a:ext uri="{FF2B5EF4-FFF2-40B4-BE49-F238E27FC236}">
                <a16:creationId xmlns:a16="http://schemas.microsoft.com/office/drawing/2014/main" id="{6691E018-6921-4250-9C28-B90CE4CE3B6C}"/>
              </a:ext>
            </a:extLst>
          </p:cNvPr>
          <p:cNvCxnSpPr>
            <a:cxnSpLocks/>
          </p:cNvCxnSpPr>
          <p:nvPr/>
        </p:nvCxnSpPr>
        <p:spPr>
          <a:xfrm>
            <a:off x="511383" y="1345859"/>
            <a:ext cx="685800" cy="0"/>
          </a:xfrm>
          <a:prstGeom prst="straightConnector1">
            <a:avLst/>
          </a:prstGeom>
          <a:noFill/>
          <a:ln w="38100" cap="flat" cmpd="sng">
            <a:solidFill>
              <a:srgbClr val="FFFF00"/>
            </a:solidFill>
            <a:prstDash val="solid"/>
            <a:round/>
            <a:headEnd type="none" w="med" len="med"/>
            <a:tailEnd type="none" w="med" len="med"/>
          </a:ln>
        </p:spPr>
      </p:cxnSp>
      <p:sp>
        <p:nvSpPr>
          <p:cNvPr id="64" name="Google Shape;221;p27">
            <a:extLst>
              <a:ext uri="{FF2B5EF4-FFF2-40B4-BE49-F238E27FC236}">
                <a16:creationId xmlns:a16="http://schemas.microsoft.com/office/drawing/2014/main" id="{614DB257-CB3F-493D-A397-6E6CBA0752CF}"/>
              </a:ext>
            </a:extLst>
          </p:cNvPr>
          <p:cNvSpPr/>
          <p:nvPr/>
        </p:nvSpPr>
        <p:spPr>
          <a:xfrm>
            <a:off x="4001145" y="1285495"/>
            <a:ext cx="132900" cy="135300"/>
          </a:xfrm>
          <a:prstGeom prst="ellipse">
            <a:avLst/>
          </a:prstGeom>
          <a:solidFill>
            <a:schemeClr val="bg1">
              <a:lumMod val="50000"/>
            </a:schemeClr>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cxnSp>
        <p:nvCxnSpPr>
          <p:cNvPr id="65" name="Google Shape;215;p27">
            <a:extLst>
              <a:ext uri="{FF2B5EF4-FFF2-40B4-BE49-F238E27FC236}">
                <a16:creationId xmlns:a16="http://schemas.microsoft.com/office/drawing/2014/main" id="{D4F71D8F-7700-482C-AEB7-C09F4AD7FA9B}"/>
              </a:ext>
            </a:extLst>
          </p:cNvPr>
          <p:cNvCxnSpPr>
            <a:cxnSpLocks/>
          </p:cNvCxnSpPr>
          <p:nvPr/>
        </p:nvCxnSpPr>
        <p:spPr>
          <a:xfrm>
            <a:off x="1258538" y="1345859"/>
            <a:ext cx="685800" cy="0"/>
          </a:xfrm>
          <a:prstGeom prst="straightConnector1">
            <a:avLst/>
          </a:prstGeom>
          <a:noFill/>
          <a:ln w="38100" cap="flat" cmpd="sng">
            <a:solidFill>
              <a:srgbClr val="FFFF00"/>
            </a:solidFill>
            <a:prstDash val="solid"/>
            <a:round/>
            <a:headEnd type="none" w="med" len="med"/>
            <a:tailEnd type="none" w="med" len="med"/>
          </a:ln>
        </p:spPr>
      </p:cxnSp>
      <p:cxnSp>
        <p:nvCxnSpPr>
          <p:cNvPr id="66" name="Google Shape;215;p27">
            <a:extLst>
              <a:ext uri="{FF2B5EF4-FFF2-40B4-BE49-F238E27FC236}">
                <a16:creationId xmlns:a16="http://schemas.microsoft.com/office/drawing/2014/main" id="{515EA50D-F203-4BFC-A07D-A7B7CE33B089}"/>
              </a:ext>
            </a:extLst>
          </p:cNvPr>
          <p:cNvCxnSpPr>
            <a:cxnSpLocks/>
          </p:cNvCxnSpPr>
          <p:nvPr/>
        </p:nvCxnSpPr>
        <p:spPr>
          <a:xfrm>
            <a:off x="1930941" y="1345859"/>
            <a:ext cx="685800" cy="0"/>
          </a:xfrm>
          <a:prstGeom prst="straightConnector1">
            <a:avLst/>
          </a:prstGeom>
          <a:noFill/>
          <a:ln w="38100" cap="flat" cmpd="sng">
            <a:solidFill>
              <a:srgbClr val="FFFF00"/>
            </a:solidFill>
            <a:prstDash val="solid"/>
            <a:round/>
            <a:headEnd type="none" w="med" len="med"/>
            <a:tailEnd type="none" w="med" len="med"/>
          </a:ln>
        </p:spPr>
      </p:cxnSp>
      <p:cxnSp>
        <p:nvCxnSpPr>
          <p:cNvPr id="67" name="Google Shape;215;p27">
            <a:extLst>
              <a:ext uri="{FF2B5EF4-FFF2-40B4-BE49-F238E27FC236}">
                <a16:creationId xmlns:a16="http://schemas.microsoft.com/office/drawing/2014/main" id="{E77BF6C5-DD15-4EB0-B627-FC85A2C1D224}"/>
              </a:ext>
            </a:extLst>
          </p:cNvPr>
          <p:cNvCxnSpPr>
            <a:cxnSpLocks/>
          </p:cNvCxnSpPr>
          <p:nvPr/>
        </p:nvCxnSpPr>
        <p:spPr>
          <a:xfrm>
            <a:off x="2683191" y="1351013"/>
            <a:ext cx="685800" cy="0"/>
          </a:xfrm>
          <a:prstGeom prst="straightConnector1">
            <a:avLst/>
          </a:prstGeom>
          <a:noFill/>
          <a:ln w="38100" cap="flat" cmpd="sng">
            <a:solidFill>
              <a:srgbClr val="FFFF00"/>
            </a:solidFill>
            <a:prstDash val="solid"/>
            <a:round/>
            <a:headEnd type="none" w="med" len="med"/>
            <a:tailEnd type="none" w="med" len="med"/>
          </a:ln>
        </p:spPr>
      </p:cxnSp>
      <p:cxnSp>
        <p:nvCxnSpPr>
          <p:cNvPr id="73" name="Google Shape;215;p27">
            <a:extLst>
              <a:ext uri="{FF2B5EF4-FFF2-40B4-BE49-F238E27FC236}">
                <a16:creationId xmlns:a16="http://schemas.microsoft.com/office/drawing/2014/main" id="{178042D4-38E1-4775-A336-94D91B853BD5}"/>
              </a:ext>
            </a:extLst>
          </p:cNvPr>
          <p:cNvCxnSpPr>
            <a:cxnSpLocks/>
          </p:cNvCxnSpPr>
          <p:nvPr/>
        </p:nvCxnSpPr>
        <p:spPr>
          <a:xfrm>
            <a:off x="3372323" y="1347387"/>
            <a:ext cx="685800" cy="0"/>
          </a:xfrm>
          <a:prstGeom prst="straightConnector1">
            <a:avLst/>
          </a:prstGeom>
          <a:noFill/>
          <a:ln w="38100" cap="flat" cmpd="sng">
            <a:solidFill>
              <a:schemeClr val="bg1">
                <a:lumMod val="50000"/>
              </a:schemeClr>
            </a:solidFill>
            <a:prstDash val="solid"/>
            <a:round/>
            <a:headEnd type="none" w="med" len="med"/>
            <a:tailEnd type="none" w="med" len="med"/>
          </a:ln>
        </p:spPr>
      </p:cxnSp>
      <p:sp>
        <p:nvSpPr>
          <p:cNvPr id="74" name="Google Shape;226;p27">
            <a:extLst>
              <a:ext uri="{FF2B5EF4-FFF2-40B4-BE49-F238E27FC236}">
                <a16:creationId xmlns:a16="http://schemas.microsoft.com/office/drawing/2014/main" id="{2DDD193E-00E7-4BEF-854E-E9E59B160EDC}"/>
              </a:ext>
            </a:extLst>
          </p:cNvPr>
          <p:cNvSpPr txBox="1"/>
          <p:nvPr/>
        </p:nvSpPr>
        <p:spPr>
          <a:xfrm>
            <a:off x="3407055" y="1388414"/>
            <a:ext cx="132108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Spring</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2026</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75" name="Google Shape;222;p27">
            <a:extLst>
              <a:ext uri="{FF2B5EF4-FFF2-40B4-BE49-F238E27FC236}">
                <a16:creationId xmlns:a16="http://schemas.microsoft.com/office/drawing/2014/main" id="{2DCEE484-AFC0-4BD5-A1AB-1BD6A9A4ECF0}"/>
              </a:ext>
            </a:extLst>
          </p:cNvPr>
          <p:cNvSpPr txBox="1"/>
          <p:nvPr/>
        </p:nvSpPr>
        <p:spPr>
          <a:xfrm>
            <a:off x="32520" y="1364710"/>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EEEEEE"/>
                </a:solidFill>
                <a:effectLst/>
                <a:uLnTx/>
                <a:uFillTx/>
                <a:latin typeface="Arial"/>
                <a:cs typeface="Arial"/>
                <a:sym typeface="Arial"/>
              </a:rPr>
              <a:t>Spring 2024</a:t>
            </a:r>
            <a:endParaRPr kumimoji="0" sz="1200" b="0" i="0" u="none" strike="noStrike" kern="0" cap="none" spc="0" normalizeH="0" baseline="0" noProof="0" dirty="0">
              <a:ln>
                <a:noFill/>
              </a:ln>
              <a:solidFill>
                <a:srgbClr val="EEEEEE"/>
              </a:solidFill>
              <a:effectLst/>
              <a:uLnTx/>
              <a:uFillTx/>
              <a:latin typeface="Arial"/>
              <a:cs typeface="Arial"/>
              <a:sym typeface="Arial"/>
            </a:endParaRPr>
          </a:p>
        </p:txBody>
      </p:sp>
      <p:sp>
        <p:nvSpPr>
          <p:cNvPr id="90" name="Google Shape;223;p27">
            <a:extLst>
              <a:ext uri="{FF2B5EF4-FFF2-40B4-BE49-F238E27FC236}">
                <a16:creationId xmlns:a16="http://schemas.microsoft.com/office/drawing/2014/main" id="{168BFBE9-73A1-45E1-A3F5-4DE780222E20}"/>
              </a:ext>
            </a:extLst>
          </p:cNvPr>
          <p:cNvSpPr txBox="1"/>
          <p:nvPr/>
        </p:nvSpPr>
        <p:spPr>
          <a:xfrm>
            <a:off x="695785" y="1360915"/>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EEEEEE"/>
                </a:solidFill>
                <a:effectLst/>
                <a:uLnTx/>
                <a:uFillTx/>
                <a:latin typeface="Arial"/>
                <a:cs typeface="Arial"/>
                <a:sym typeface="Arial"/>
              </a:rPr>
              <a:t>Fall</a:t>
            </a:r>
            <a:endParaRPr kumimoji="0" sz="1200" b="0" i="0" u="none" strike="noStrike" kern="0" cap="none" spc="0" normalizeH="0" baseline="0" noProof="0" dirty="0">
              <a:ln>
                <a:noFill/>
              </a:ln>
              <a:solidFill>
                <a:srgbClr val="EEEEEE"/>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EEEEEE"/>
                </a:solidFill>
                <a:effectLst/>
                <a:uLnTx/>
                <a:uFillTx/>
                <a:latin typeface="Arial"/>
                <a:cs typeface="Arial"/>
                <a:sym typeface="Arial"/>
              </a:rPr>
              <a:t> 2024</a:t>
            </a:r>
            <a:endParaRPr kumimoji="0" sz="1200" b="0" i="0" u="none" strike="noStrike" kern="0" cap="none" spc="0" normalizeH="0" baseline="0" noProof="0" dirty="0">
              <a:ln>
                <a:noFill/>
              </a:ln>
              <a:solidFill>
                <a:srgbClr val="EEEEEE"/>
              </a:solidFill>
              <a:effectLst/>
              <a:uLnTx/>
              <a:uFillTx/>
              <a:latin typeface="Arial"/>
              <a:cs typeface="Arial"/>
              <a:sym typeface="Arial"/>
            </a:endParaRPr>
          </a:p>
        </p:txBody>
      </p:sp>
      <p:sp>
        <p:nvSpPr>
          <p:cNvPr id="101" name="Google Shape;225;p27">
            <a:extLst>
              <a:ext uri="{FF2B5EF4-FFF2-40B4-BE49-F238E27FC236}">
                <a16:creationId xmlns:a16="http://schemas.microsoft.com/office/drawing/2014/main" id="{52780C4F-B70E-45A9-AA66-48DEA3C3E87C}"/>
              </a:ext>
            </a:extLst>
          </p:cNvPr>
          <p:cNvSpPr txBox="1"/>
          <p:nvPr/>
        </p:nvSpPr>
        <p:spPr>
          <a:xfrm>
            <a:off x="2105375" y="1394077"/>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Summer</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2025</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103" name="Google Shape;226;p27">
            <a:extLst>
              <a:ext uri="{FF2B5EF4-FFF2-40B4-BE49-F238E27FC236}">
                <a16:creationId xmlns:a16="http://schemas.microsoft.com/office/drawing/2014/main" id="{621ADD92-CD30-42F9-9628-42EB15457B16}"/>
              </a:ext>
            </a:extLst>
          </p:cNvPr>
          <p:cNvSpPr txBox="1"/>
          <p:nvPr/>
        </p:nvSpPr>
        <p:spPr>
          <a:xfrm>
            <a:off x="1255250" y="1381551"/>
            <a:ext cx="132108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Spring</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2025</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104" name="Google Shape;221;p27">
            <a:extLst>
              <a:ext uri="{FF2B5EF4-FFF2-40B4-BE49-F238E27FC236}">
                <a16:creationId xmlns:a16="http://schemas.microsoft.com/office/drawing/2014/main" id="{2C27FF65-E4B2-4C1E-8081-E9C93BF86030}"/>
              </a:ext>
            </a:extLst>
          </p:cNvPr>
          <p:cNvSpPr/>
          <p:nvPr/>
        </p:nvSpPr>
        <p:spPr>
          <a:xfrm>
            <a:off x="3312875" y="1285495"/>
            <a:ext cx="132900" cy="135300"/>
          </a:xfrm>
          <a:prstGeom prst="ellipse">
            <a:avLst/>
          </a:prstGeom>
          <a:solidFill>
            <a:srgbClr val="FFFF00"/>
          </a:solidFill>
          <a:ln>
            <a:solidFill>
              <a:srgbClr val="FFFF00"/>
            </a:solid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05" name="Explosion: 8 Points 104">
            <a:extLst>
              <a:ext uri="{FF2B5EF4-FFF2-40B4-BE49-F238E27FC236}">
                <a16:creationId xmlns:a16="http://schemas.microsoft.com/office/drawing/2014/main" id="{4DBC2B4E-9D0E-4749-8455-8A1082C89362}"/>
              </a:ext>
            </a:extLst>
          </p:cNvPr>
          <p:cNvSpPr/>
          <p:nvPr/>
        </p:nvSpPr>
        <p:spPr>
          <a:xfrm>
            <a:off x="1795880" y="1220866"/>
            <a:ext cx="237929" cy="264557"/>
          </a:xfrm>
          <a:prstGeom prst="irregularSeal1">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
        <p:cNvGrpSpPr/>
        <p:nvPr/>
      </p:nvGrpSpPr>
      <p:grpSpPr>
        <a:xfrm>
          <a:off x="0" y="0"/>
          <a:ext cx="0" cy="0"/>
          <a:chOff x="0" y="0"/>
          <a:chExt cx="0" cy="0"/>
        </a:xfrm>
      </p:grpSpPr>
      <p:sp>
        <p:nvSpPr>
          <p:cNvPr id="45" name="Google Shape;75;p14">
            <a:extLst>
              <a:ext uri="{FF2B5EF4-FFF2-40B4-BE49-F238E27FC236}">
                <a16:creationId xmlns:a16="http://schemas.microsoft.com/office/drawing/2014/main" id="{F2E05422-C206-4B07-8A08-9CD38B7530E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6" name="Google Shape;76;p14">
            <a:extLst>
              <a:ext uri="{FF2B5EF4-FFF2-40B4-BE49-F238E27FC236}">
                <a16:creationId xmlns:a16="http://schemas.microsoft.com/office/drawing/2014/main" id="{899CFB01-6696-4E60-8560-D9976A9F5EA3}"/>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7" name="Google Shape;77;p14">
            <a:extLst>
              <a:ext uri="{FF2B5EF4-FFF2-40B4-BE49-F238E27FC236}">
                <a16:creationId xmlns:a16="http://schemas.microsoft.com/office/drawing/2014/main" id="{0C00D5C7-1484-4F1F-AA0F-87CA0ADE7DA3}"/>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 name="Google Shape;72;p14">
            <a:extLst>
              <a:ext uri="{FF2B5EF4-FFF2-40B4-BE49-F238E27FC236}">
                <a16:creationId xmlns:a16="http://schemas.microsoft.com/office/drawing/2014/main" id="{86D25441-8B7D-4373-8AA8-8A09ED0D18FC}"/>
              </a:ext>
            </a:extLst>
          </p:cNvPr>
          <p:cNvSpPr txBox="1">
            <a:spLocks/>
          </p:cNvSpPr>
          <p:nvPr/>
        </p:nvSpPr>
        <p:spPr>
          <a:xfrm>
            <a:off x="517200" y="-2615"/>
            <a:ext cx="11157600" cy="914800"/>
          </a:xfrm>
          <a:prstGeom prst="rect">
            <a:avLst/>
          </a:prstGeom>
        </p:spPr>
        <p:txBody>
          <a:bodyPr spcFirstLastPara="1" vert="horz" wrap="square" lIns="121900" tIns="121900" rIns="121900" bIns="12190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chemeClr val="bg1"/>
                </a:solidFill>
                <a:latin typeface="Verdana"/>
                <a:ea typeface="Verdana"/>
                <a:cs typeface="Verdana"/>
                <a:sym typeface="Verdana"/>
              </a:rPr>
              <a:t>AI/ML Approach</a:t>
            </a:r>
          </a:p>
        </p:txBody>
      </p:sp>
      <p:sp>
        <p:nvSpPr>
          <p:cNvPr id="4" name="Rectangle 3">
            <a:extLst>
              <a:ext uri="{FF2B5EF4-FFF2-40B4-BE49-F238E27FC236}">
                <a16:creationId xmlns:a16="http://schemas.microsoft.com/office/drawing/2014/main" id="{5902D7E8-AD03-4E04-A96E-4BB01454B4FF}"/>
              </a:ext>
            </a:extLst>
          </p:cNvPr>
          <p:cNvSpPr/>
          <p:nvPr/>
        </p:nvSpPr>
        <p:spPr>
          <a:xfrm>
            <a:off x="305853" y="1628904"/>
            <a:ext cx="4405484" cy="3724096"/>
          </a:xfrm>
          <a:prstGeom prst="rect">
            <a:avLst/>
          </a:prstGeom>
        </p:spPr>
        <p:txBody>
          <a:bodyPr wrap="square">
            <a:spAutoFit/>
          </a:bodyPr>
          <a:lstStyle/>
          <a:p>
            <a:pPr marL="285750" lvl="0" indent="-285750">
              <a:buClr>
                <a:schemeClr val="bg1"/>
              </a:buClr>
              <a:buFont typeface="Courier New" panose="02070309020205020404" pitchFamily="49" charset="0"/>
              <a:buChar char="o"/>
            </a:pPr>
            <a:r>
              <a:rPr lang="en-US" sz="1600" dirty="0">
                <a:solidFill>
                  <a:schemeClr val="bg1"/>
                </a:solidFill>
              </a:rPr>
              <a:t>5 Missions for Synchro, 2 for CANON + more = Millions of images so far…</a:t>
            </a:r>
          </a:p>
          <a:p>
            <a:pPr marL="285750" lvl="0" indent="-285750">
              <a:buClr>
                <a:schemeClr val="bg1"/>
              </a:buClr>
              <a:buFont typeface="Courier New" panose="02070309020205020404" pitchFamily="49" charset="0"/>
              <a:buChar char="o"/>
            </a:pPr>
            <a:endParaRPr lang="en-US" sz="1600" dirty="0">
              <a:solidFill>
                <a:schemeClr val="bg1"/>
              </a:solidFill>
            </a:endParaRPr>
          </a:p>
          <a:p>
            <a:pPr marL="285750" lvl="0" indent="-285750">
              <a:buClr>
                <a:schemeClr val="bg1"/>
              </a:buClr>
              <a:buFont typeface="Courier New" panose="02070309020205020404" pitchFamily="49" charset="0"/>
              <a:buChar char="o"/>
            </a:pPr>
            <a:r>
              <a:rPr lang="en-US" sz="1600" dirty="0">
                <a:solidFill>
                  <a:schemeClr val="bg1"/>
                </a:solidFill>
              </a:rPr>
              <a:t>Hierarchical clustering w/ human augmentation.</a:t>
            </a:r>
          </a:p>
          <a:p>
            <a:pPr marL="285750" lvl="0" indent="-285750">
              <a:spcBef>
                <a:spcPts val="1200"/>
              </a:spcBef>
              <a:buClr>
                <a:schemeClr val="bg1"/>
              </a:buClr>
              <a:buFont typeface="Courier New" panose="02070309020205020404" pitchFamily="49" charset="0"/>
              <a:buChar char="o"/>
            </a:pPr>
            <a:r>
              <a:rPr lang="en-US" sz="1600" dirty="0">
                <a:solidFill>
                  <a:schemeClr val="bg1"/>
                </a:solidFill>
              </a:rPr>
              <a:t>Efficient way to develop a first-pass training set.</a:t>
            </a:r>
          </a:p>
          <a:p>
            <a:pPr marL="285750" lvl="0" indent="-285750">
              <a:spcBef>
                <a:spcPts val="1200"/>
              </a:spcBef>
              <a:spcAft>
                <a:spcPts val="1200"/>
              </a:spcAft>
              <a:buClr>
                <a:schemeClr val="bg1"/>
              </a:buClr>
              <a:buFont typeface="Courier New" panose="02070309020205020404" pitchFamily="49" charset="0"/>
              <a:buChar char="o"/>
            </a:pPr>
            <a:r>
              <a:rPr lang="en-US" sz="1600" dirty="0">
                <a:solidFill>
                  <a:schemeClr val="bg1"/>
                </a:solidFill>
              </a:rPr>
              <a:t>Clustering images based on features and manually validating the clustered images.</a:t>
            </a:r>
          </a:p>
          <a:p>
            <a:pPr marL="285750" lvl="0" indent="-285750">
              <a:spcBef>
                <a:spcPts val="1200"/>
              </a:spcBef>
              <a:spcAft>
                <a:spcPts val="1200"/>
              </a:spcAft>
              <a:buFont typeface="Arial" panose="020B0604020202020204" pitchFamily="34" charset="0"/>
              <a:buChar char="•"/>
            </a:pPr>
            <a:endParaRPr lang="en-US" sz="1600" dirty="0">
              <a:solidFill>
                <a:schemeClr val="bg1"/>
              </a:solidFill>
            </a:endParaRPr>
          </a:p>
          <a:p>
            <a:pPr marL="285750" lvl="0" indent="-285750">
              <a:spcBef>
                <a:spcPts val="1200"/>
              </a:spcBef>
              <a:spcAft>
                <a:spcPts val="1200"/>
              </a:spcAft>
              <a:buFont typeface="Arial" panose="020B0604020202020204" pitchFamily="34" charset="0"/>
              <a:buChar char="•"/>
            </a:pPr>
            <a:endParaRPr lang="en-US" sz="1600" dirty="0">
              <a:solidFill>
                <a:schemeClr val="bg1"/>
              </a:solidFill>
            </a:endParaRPr>
          </a:p>
        </p:txBody>
      </p:sp>
      <p:sp>
        <p:nvSpPr>
          <p:cNvPr id="13" name="TextBox 12">
            <a:extLst>
              <a:ext uri="{FF2B5EF4-FFF2-40B4-BE49-F238E27FC236}">
                <a16:creationId xmlns:a16="http://schemas.microsoft.com/office/drawing/2014/main" id="{88C832F0-C234-455F-B057-471C32A5949A}"/>
              </a:ext>
            </a:extLst>
          </p:cNvPr>
          <p:cNvSpPr txBox="1"/>
          <p:nvPr/>
        </p:nvSpPr>
        <p:spPr>
          <a:xfrm>
            <a:off x="4301057" y="6352388"/>
            <a:ext cx="4985660" cy="400110"/>
          </a:xfrm>
          <a:prstGeom prst="rect">
            <a:avLst/>
          </a:prstGeom>
          <a:noFill/>
        </p:spPr>
        <p:txBody>
          <a:bodyPr wrap="none" rtlCol="0">
            <a:spAutoFit/>
          </a:bodyPr>
          <a:lstStyle/>
          <a:p>
            <a:r>
              <a:rPr lang="en-US" sz="2000" b="1" dirty="0">
                <a:solidFill>
                  <a:schemeClr val="bg1"/>
                </a:solidFill>
              </a:rPr>
              <a:t>Example </a:t>
            </a:r>
            <a:r>
              <a:rPr lang="en-US" sz="2000" b="1" dirty="0" err="1">
                <a:solidFill>
                  <a:schemeClr val="bg1"/>
                </a:solidFill>
              </a:rPr>
              <a:t>Planktivore</a:t>
            </a:r>
            <a:r>
              <a:rPr lang="en-US" sz="2000" b="1" dirty="0">
                <a:solidFill>
                  <a:schemeClr val="bg1"/>
                </a:solidFill>
              </a:rPr>
              <a:t> Annotated Images</a:t>
            </a:r>
          </a:p>
        </p:txBody>
      </p:sp>
      <p:pic>
        <p:nvPicPr>
          <p:cNvPr id="15" name="Picture 14">
            <a:extLst>
              <a:ext uri="{FF2B5EF4-FFF2-40B4-BE49-F238E27FC236}">
                <a16:creationId xmlns:a16="http://schemas.microsoft.com/office/drawing/2014/main" id="{9FB03087-FA13-4005-93EC-8049366FF903}"/>
              </a:ext>
            </a:extLst>
          </p:cNvPr>
          <p:cNvPicPr>
            <a:picLocks noChangeAspect="1"/>
          </p:cNvPicPr>
          <p:nvPr/>
        </p:nvPicPr>
        <p:blipFill rotWithShape="1">
          <a:blip r:embed="rId3"/>
          <a:srcRect l="49684" t="4454" b="7135"/>
          <a:stretch/>
        </p:blipFill>
        <p:spPr>
          <a:xfrm>
            <a:off x="4852399" y="-5315"/>
            <a:ext cx="7339312" cy="6007032"/>
          </a:xfrm>
          <a:prstGeom prst="rect">
            <a:avLst/>
          </a:prstGeom>
        </p:spPr>
      </p:pic>
      <p:pic>
        <p:nvPicPr>
          <p:cNvPr id="12" name="Picture 11">
            <a:extLst>
              <a:ext uri="{FF2B5EF4-FFF2-40B4-BE49-F238E27FC236}">
                <a16:creationId xmlns:a16="http://schemas.microsoft.com/office/drawing/2014/main" id="{263A38AF-2962-4E37-BB36-D13CF03A03A0}"/>
              </a:ext>
            </a:extLst>
          </p:cNvPr>
          <p:cNvPicPr>
            <a:picLocks noChangeAspect="1"/>
          </p:cNvPicPr>
          <p:nvPr/>
        </p:nvPicPr>
        <p:blipFill rotWithShape="1">
          <a:blip r:embed="rId3"/>
          <a:srcRect t="10401" r="82529" b="53753"/>
          <a:stretch/>
        </p:blipFill>
        <p:spPr>
          <a:xfrm>
            <a:off x="9731980" y="4617720"/>
            <a:ext cx="2044849" cy="1954306"/>
          </a:xfrm>
          <a:prstGeom prst="rect">
            <a:avLst/>
          </a:prstGeom>
        </p:spPr>
      </p:pic>
      <p:sp>
        <p:nvSpPr>
          <p:cNvPr id="14" name="TextBox 13">
            <a:extLst>
              <a:ext uri="{FF2B5EF4-FFF2-40B4-BE49-F238E27FC236}">
                <a16:creationId xmlns:a16="http://schemas.microsoft.com/office/drawing/2014/main" id="{7C062632-81A5-4A61-B785-79579A7B24C0}"/>
              </a:ext>
            </a:extLst>
          </p:cNvPr>
          <p:cNvSpPr txBox="1"/>
          <p:nvPr/>
        </p:nvSpPr>
        <p:spPr>
          <a:xfrm>
            <a:off x="7050166" y="718579"/>
            <a:ext cx="2577950" cy="400110"/>
          </a:xfrm>
          <a:prstGeom prst="rect">
            <a:avLst/>
          </a:prstGeom>
          <a:noFill/>
        </p:spPr>
        <p:txBody>
          <a:bodyPr wrap="none" rtlCol="0">
            <a:spAutoFit/>
          </a:bodyPr>
          <a:lstStyle/>
          <a:p>
            <a:r>
              <a:rPr lang="en-US" sz="2000" b="1" dirty="0">
                <a:solidFill>
                  <a:schemeClr val="bg1"/>
                </a:solidFill>
              </a:rPr>
              <a:t>Example Clustering</a:t>
            </a:r>
          </a:p>
        </p:txBody>
      </p:sp>
      <p:cxnSp>
        <p:nvCxnSpPr>
          <p:cNvPr id="16" name="Straight Arrow Connector 15">
            <a:extLst>
              <a:ext uri="{FF2B5EF4-FFF2-40B4-BE49-F238E27FC236}">
                <a16:creationId xmlns:a16="http://schemas.microsoft.com/office/drawing/2014/main" id="{3B13B8F9-AF93-48B4-B97E-61B48C1532F0}"/>
              </a:ext>
            </a:extLst>
          </p:cNvPr>
          <p:cNvCxnSpPr>
            <a:cxnSpLocks/>
          </p:cNvCxnSpPr>
          <p:nvPr/>
        </p:nvCxnSpPr>
        <p:spPr>
          <a:xfrm>
            <a:off x="8482149" y="1669415"/>
            <a:ext cx="1609136" cy="3068048"/>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D1542F97-9924-4C23-9789-B36A1EB8D978}"/>
              </a:ext>
            </a:extLst>
          </p:cNvPr>
          <p:cNvSpPr/>
          <p:nvPr/>
        </p:nvSpPr>
        <p:spPr>
          <a:xfrm>
            <a:off x="8233213" y="1303655"/>
            <a:ext cx="365760" cy="3657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FFD66A97-C8FD-44AE-A609-841F619DF297}"/>
              </a:ext>
            </a:extLst>
          </p:cNvPr>
          <p:cNvCxnSpPr>
            <a:cxnSpLocks/>
          </p:cNvCxnSpPr>
          <p:nvPr/>
        </p:nvCxnSpPr>
        <p:spPr>
          <a:xfrm flipV="1">
            <a:off x="8704781" y="5741724"/>
            <a:ext cx="1292659" cy="511031"/>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203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58" name="Picture 57">
            <a:extLst>
              <a:ext uri="{FF2B5EF4-FFF2-40B4-BE49-F238E27FC236}">
                <a16:creationId xmlns:a16="http://schemas.microsoft.com/office/drawing/2014/main" id="{9F1C14A6-E53D-4422-9CBE-101D8129FDBF}"/>
              </a:ext>
            </a:extLst>
          </p:cNvPr>
          <p:cNvPicPr>
            <a:picLocks noChangeAspect="1"/>
          </p:cNvPicPr>
          <p:nvPr/>
        </p:nvPicPr>
        <p:blipFill rotWithShape="1">
          <a:blip r:embed="rId3"/>
          <a:srcRect t="6947" r="6193"/>
          <a:stretch/>
        </p:blipFill>
        <p:spPr>
          <a:xfrm>
            <a:off x="2633356" y="0"/>
            <a:ext cx="9558644" cy="6858000"/>
          </a:xfrm>
          <a:prstGeom prst="rect">
            <a:avLst/>
          </a:prstGeom>
        </p:spPr>
      </p:pic>
      <p:sp>
        <p:nvSpPr>
          <p:cNvPr id="188" name="Google Shape;188;p27"/>
          <p:cNvSpPr/>
          <p:nvPr/>
        </p:nvSpPr>
        <p:spPr>
          <a:xfrm>
            <a:off x="8814497" y="459650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89" name="Google Shape;189;p27"/>
          <p:cNvSpPr/>
          <p:nvPr/>
        </p:nvSpPr>
        <p:spPr>
          <a:xfrm>
            <a:off x="10292876" y="422710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93;p27"/>
          <p:cNvSpPr/>
          <p:nvPr/>
        </p:nvSpPr>
        <p:spPr>
          <a:xfrm>
            <a:off x="7151278" y="489415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94;p27"/>
          <p:cNvSpPr/>
          <p:nvPr/>
        </p:nvSpPr>
        <p:spPr>
          <a:xfrm>
            <a:off x="5795536" y="5174341"/>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27"/>
          <p:cNvSpPr/>
          <p:nvPr/>
        </p:nvSpPr>
        <p:spPr>
          <a:xfrm>
            <a:off x="4700491" y="5407933"/>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197;p27"/>
          <p:cNvSpPr txBox="1"/>
          <p:nvPr/>
        </p:nvSpPr>
        <p:spPr>
          <a:xfrm>
            <a:off x="6803278" y="4469200"/>
            <a:ext cx="8823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MARS</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98" name="Google Shape;198;p27"/>
          <p:cNvSpPr txBox="1"/>
          <p:nvPr/>
        </p:nvSpPr>
        <p:spPr>
          <a:xfrm>
            <a:off x="5596476" y="4753217"/>
            <a:ext cx="5820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M2</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99" name="Google Shape;199;p27"/>
          <p:cNvSpPr txBox="1"/>
          <p:nvPr/>
        </p:nvSpPr>
        <p:spPr>
          <a:xfrm>
            <a:off x="4247161" y="5039816"/>
            <a:ext cx="17781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Synchro1</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200" name="Google Shape;200;p27"/>
          <p:cNvSpPr txBox="1"/>
          <p:nvPr/>
        </p:nvSpPr>
        <p:spPr>
          <a:xfrm>
            <a:off x="2786377" y="5092083"/>
            <a:ext cx="17781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Synchro2</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91" name="Google Shape;191;p27"/>
          <p:cNvSpPr txBox="1"/>
          <p:nvPr/>
        </p:nvSpPr>
        <p:spPr>
          <a:xfrm>
            <a:off x="10088276" y="3802150"/>
            <a:ext cx="5820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C1</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0" name="Oval 9">
            <a:extLst>
              <a:ext uri="{FF2B5EF4-FFF2-40B4-BE49-F238E27FC236}">
                <a16:creationId xmlns:a16="http://schemas.microsoft.com/office/drawing/2014/main" id="{02E944EF-5CC5-4028-912F-2EC12F75CD59}"/>
              </a:ext>
            </a:extLst>
          </p:cNvPr>
          <p:cNvSpPr/>
          <p:nvPr/>
        </p:nvSpPr>
        <p:spPr>
          <a:xfrm rot="20985507">
            <a:off x="3496335" y="3264235"/>
            <a:ext cx="4394122" cy="3551522"/>
          </a:xfrm>
          <a:prstGeom prst="ellipse">
            <a:avLst/>
          </a:prstGeom>
          <a:noFill/>
          <a:ln>
            <a:solidFill>
              <a:srgbClr val="015B9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cxnSp>
        <p:nvCxnSpPr>
          <p:cNvPr id="12" name="Straight Arrow Connector 11">
            <a:extLst>
              <a:ext uri="{FF2B5EF4-FFF2-40B4-BE49-F238E27FC236}">
                <a16:creationId xmlns:a16="http://schemas.microsoft.com/office/drawing/2014/main" id="{F506804E-6CD1-45BA-BFA6-2E43C2356402}"/>
              </a:ext>
            </a:extLst>
          </p:cNvPr>
          <p:cNvCxnSpPr>
            <a:cxnSpLocks/>
          </p:cNvCxnSpPr>
          <p:nvPr/>
        </p:nvCxnSpPr>
        <p:spPr>
          <a:xfrm flipH="1" flipV="1">
            <a:off x="7749153" y="5688687"/>
            <a:ext cx="422027" cy="135300"/>
          </a:xfrm>
          <a:prstGeom prst="straightConnector1">
            <a:avLst/>
          </a:prstGeom>
          <a:ln w="38100">
            <a:solidFill>
              <a:srgbClr val="015B9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E9E74FF-3817-407B-9DDE-CB40E57EDD67}"/>
              </a:ext>
            </a:extLst>
          </p:cNvPr>
          <p:cNvSpPr txBox="1"/>
          <p:nvPr/>
        </p:nvSpPr>
        <p:spPr>
          <a:xfrm>
            <a:off x="7361655" y="5823987"/>
            <a:ext cx="158574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15B90"/>
                </a:solidFill>
                <a:effectLst/>
                <a:uLnTx/>
                <a:uFillTx/>
                <a:latin typeface="Arial"/>
                <a:cs typeface="Arial"/>
                <a:sym typeface="Arial"/>
              </a:rPr>
              <a:t>Scale of floating OSW lease areas</a:t>
            </a:r>
          </a:p>
        </p:txBody>
      </p:sp>
      <p:cxnSp>
        <p:nvCxnSpPr>
          <p:cNvPr id="3" name="Straight Connector 2">
            <a:extLst>
              <a:ext uri="{FF2B5EF4-FFF2-40B4-BE49-F238E27FC236}">
                <a16:creationId xmlns:a16="http://schemas.microsoft.com/office/drawing/2014/main" id="{4AE034DD-F06A-4E28-BC14-B22C97931CC6}"/>
              </a:ext>
            </a:extLst>
          </p:cNvPr>
          <p:cNvCxnSpPr/>
          <p:nvPr/>
        </p:nvCxnSpPr>
        <p:spPr>
          <a:xfrm>
            <a:off x="734951" y="4150929"/>
            <a:ext cx="1055556" cy="0"/>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07BD673-186A-4B01-8359-3E714C5C2FB7}"/>
              </a:ext>
            </a:extLst>
          </p:cNvPr>
          <p:cNvSpPr txBox="1"/>
          <p:nvPr/>
        </p:nvSpPr>
        <p:spPr>
          <a:xfrm>
            <a:off x="209227" y="3781597"/>
            <a:ext cx="2247253" cy="923330"/>
          </a:xfrm>
          <a:prstGeom prst="rect">
            <a:avLst/>
          </a:prstGeom>
          <a:noFill/>
        </p:spPr>
        <p:txBody>
          <a:bodyPr wrap="square" rtlCol="0">
            <a:spAutoFit/>
          </a:bodyPr>
          <a:lstStyle/>
          <a:p>
            <a:r>
              <a:rPr lang="en-US" dirty="0"/>
              <a:t>R/V Martin (MLML)</a:t>
            </a:r>
          </a:p>
          <a:p>
            <a:endParaRPr lang="en-US" dirty="0"/>
          </a:p>
          <a:p>
            <a:r>
              <a:rPr lang="en-US" dirty="0"/>
              <a:t>LRAUV/</a:t>
            </a:r>
            <a:r>
              <a:rPr lang="en-US" dirty="0" err="1"/>
              <a:t>Planktivore</a:t>
            </a:r>
            <a:endParaRPr lang="en-US" dirty="0"/>
          </a:p>
        </p:txBody>
      </p:sp>
      <p:cxnSp>
        <p:nvCxnSpPr>
          <p:cNvPr id="43" name="Straight Connector 42">
            <a:extLst>
              <a:ext uri="{FF2B5EF4-FFF2-40B4-BE49-F238E27FC236}">
                <a16:creationId xmlns:a16="http://schemas.microsoft.com/office/drawing/2014/main" id="{D5972215-C00E-4DE5-AAD0-2ADC80C6FE63}"/>
              </a:ext>
            </a:extLst>
          </p:cNvPr>
          <p:cNvCxnSpPr/>
          <p:nvPr/>
        </p:nvCxnSpPr>
        <p:spPr>
          <a:xfrm>
            <a:off x="734951" y="4731800"/>
            <a:ext cx="105555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sp>
        <p:nvSpPr>
          <p:cNvPr id="45" name="Google Shape;193;p27">
            <a:extLst>
              <a:ext uri="{FF2B5EF4-FFF2-40B4-BE49-F238E27FC236}">
                <a16:creationId xmlns:a16="http://schemas.microsoft.com/office/drawing/2014/main" id="{4450F78E-3389-49A0-AA8B-62405DA9DFC2}"/>
              </a:ext>
            </a:extLst>
          </p:cNvPr>
          <p:cNvSpPr/>
          <p:nvPr/>
        </p:nvSpPr>
        <p:spPr>
          <a:xfrm>
            <a:off x="3553683" y="5449383"/>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93;p27">
            <a:extLst>
              <a:ext uri="{FF2B5EF4-FFF2-40B4-BE49-F238E27FC236}">
                <a16:creationId xmlns:a16="http://schemas.microsoft.com/office/drawing/2014/main" id="{49782E17-E4B4-4323-82B9-6E935A46E3C2}"/>
              </a:ext>
            </a:extLst>
          </p:cNvPr>
          <p:cNvSpPr/>
          <p:nvPr/>
        </p:nvSpPr>
        <p:spPr>
          <a:xfrm>
            <a:off x="7303678" y="504655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pic>
        <p:nvPicPr>
          <p:cNvPr id="19" name="Picture 18">
            <a:extLst>
              <a:ext uri="{FF2B5EF4-FFF2-40B4-BE49-F238E27FC236}">
                <a16:creationId xmlns:a16="http://schemas.microsoft.com/office/drawing/2014/main" id="{2960F54F-BCA6-42B4-B62D-B0BD55323170}"/>
              </a:ext>
            </a:extLst>
          </p:cNvPr>
          <p:cNvPicPr>
            <a:picLocks noChangeAspect="1"/>
          </p:cNvPicPr>
          <p:nvPr/>
        </p:nvPicPr>
        <p:blipFill>
          <a:blip r:embed="rId4"/>
          <a:stretch>
            <a:fillRect/>
          </a:stretch>
        </p:blipFill>
        <p:spPr>
          <a:xfrm>
            <a:off x="718762" y="57910"/>
            <a:ext cx="987721" cy="987721"/>
          </a:xfrm>
          <a:prstGeom prst="rect">
            <a:avLst/>
          </a:prstGeom>
        </p:spPr>
      </p:pic>
      <p:sp>
        <p:nvSpPr>
          <p:cNvPr id="207" name="Google Shape;207;p27"/>
          <p:cNvSpPr/>
          <p:nvPr/>
        </p:nvSpPr>
        <p:spPr>
          <a:xfrm>
            <a:off x="159567" y="2062848"/>
            <a:ext cx="4302538" cy="1509601"/>
          </a:xfrm>
          <a:prstGeom prst="rect">
            <a:avLst/>
          </a:prstGeom>
          <a:solidFill>
            <a:srgbClr val="00426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 name="Google Shape;209;p27"/>
          <p:cNvSpPr txBox="1"/>
          <p:nvPr/>
        </p:nvSpPr>
        <p:spPr>
          <a:xfrm>
            <a:off x="355487" y="2034822"/>
            <a:ext cx="2194804" cy="1354176"/>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Drone flights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CTD Casts</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eDNA</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0" cap="none" spc="0" normalizeH="0" baseline="0" noProof="0" dirty="0" err="1">
                <a:ln>
                  <a:noFill/>
                </a:ln>
                <a:solidFill>
                  <a:srgbClr val="FFFFFF"/>
                </a:solidFill>
                <a:effectLst/>
                <a:uLnTx/>
                <a:uFillTx/>
                <a:latin typeface="Arial"/>
                <a:cs typeface="Arial"/>
                <a:sym typeface="Arial"/>
              </a:rPr>
              <a:t>Aquasens</a:t>
            </a:r>
            <a:r>
              <a:rPr kumimoji="0" lang="en-US" sz="1200" b="0" i="0" u="none" strike="noStrike" kern="0" cap="none" spc="0" normalizeH="0" baseline="0" noProof="0" dirty="0">
                <a:ln>
                  <a:noFill/>
                </a:ln>
                <a:solidFill>
                  <a:srgbClr val="FFFFFF"/>
                </a:solidFill>
                <a:effectLst/>
                <a:uLnTx/>
                <a:uFillTx/>
                <a:latin typeface="Arial"/>
                <a:cs typeface="Arial"/>
                <a:sym typeface="Arial"/>
              </a:rPr>
              <a:t> sample collection</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0" cap="none" spc="0" normalizeH="0" baseline="0" noProof="0" dirty="0" err="1">
                <a:ln>
                  <a:noFill/>
                </a:ln>
                <a:solidFill>
                  <a:srgbClr val="FFFFFF"/>
                </a:solidFill>
                <a:effectLst/>
                <a:uLnTx/>
                <a:uFillTx/>
                <a:latin typeface="Arial"/>
                <a:cs typeface="Arial"/>
                <a:sym typeface="Arial"/>
              </a:rPr>
              <a:t>T,S,O,Chl-a,backscatter</a:t>
            </a:r>
            <a:endParaRPr kumimoji="0" lang="en-US"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15" name="TextBox 14">
            <a:extLst>
              <a:ext uri="{FF2B5EF4-FFF2-40B4-BE49-F238E27FC236}">
                <a16:creationId xmlns:a16="http://schemas.microsoft.com/office/drawing/2014/main" id="{B21B633C-5339-42AD-9E43-3C8826418EE8}"/>
              </a:ext>
            </a:extLst>
          </p:cNvPr>
          <p:cNvSpPr txBox="1"/>
          <p:nvPr/>
        </p:nvSpPr>
        <p:spPr>
          <a:xfrm>
            <a:off x="3553683" y="70835"/>
            <a:ext cx="1146468" cy="369332"/>
          </a:xfrm>
          <a:prstGeom prst="rect">
            <a:avLst/>
          </a:prstGeom>
          <a:noFill/>
        </p:spPr>
        <p:txBody>
          <a:bodyPr wrap="none" rtlCol="0">
            <a:spAutoFit/>
          </a:bodyPr>
          <a:lstStyle/>
          <a:p>
            <a:r>
              <a:rPr lang="en-US" sz="1800" dirty="0"/>
              <a:t>outbound</a:t>
            </a:r>
          </a:p>
        </p:txBody>
      </p:sp>
      <p:cxnSp>
        <p:nvCxnSpPr>
          <p:cNvPr id="17" name="Straight Arrow Connector 16">
            <a:extLst>
              <a:ext uri="{FF2B5EF4-FFF2-40B4-BE49-F238E27FC236}">
                <a16:creationId xmlns:a16="http://schemas.microsoft.com/office/drawing/2014/main" id="{298EE1AC-7402-414E-8C77-46C51E13DD07}"/>
              </a:ext>
            </a:extLst>
          </p:cNvPr>
          <p:cNvCxnSpPr/>
          <p:nvPr/>
        </p:nvCxnSpPr>
        <p:spPr>
          <a:xfrm flipH="1">
            <a:off x="3476878" y="507812"/>
            <a:ext cx="1087599"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9" name="Google Shape;214;p27">
            <a:extLst>
              <a:ext uri="{FF2B5EF4-FFF2-40B4-BE49-F238E27FC236}">
                <a16:creationId xmlns:a16="http://schemas.microsoft.com/office/drawing/2014/main" id="{1DFDE638-5E25-46A5-9578-87218F9699A1}"/>
              </a:ext>
            </a:extLst>
          </p:cNvPr>
          <p:cNvSpPr/>
          <p:nvPr/>
        </p:nvSpPr>
        <p:spPr>
          <a:xfrm>
            <a:off x="159566" y="1150205"/>
            <a:ext cx="4302539" cy="795106"/>
          </a:xfrm>
          <a:prstGeom prst="rect">
            <a:avLst/>
          </a:prstGeom>
          <a:solidFill>
            <a:srgbClr val="00426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17;p27">
            <a:extLst>
              <a:ext uri="{FF2B5EF4-FFF2-40B4-BE49-F238E27FC236}">
                <a16:creationId xmlns:a16="http://schemas.microsoft.com/office/drawing/2014/main" id="{993CF939-041E-4A1E-8806-D2B9E8FF24BA}"/>
              </a:ext>
            </a:extLst>
          </p:cNvPr>
          <p:cNvSpPr/>
          <p:nvPr/>
        </p:nvSpPr>
        <p:spPr>
          <a:xfrm>
            <a:off x="444933" y="1279489"/>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18;p27">
            <a:extLst>
              <a:ext uri="{FF2B5EF4-FFF2-40B4-BE49-F238E27FC236}">
                <a16:creationId xmlns:a16="http://schemas.microsoft.com/office/drawing/2014/main" id="{79A75ECA-13D2-4E87-A7E3-8CC6936B16A5}"/>
              </a:ext>
            </a:extLst>
          </p:cNvPr>
          <p:cNvSpPr/>
          <p:nvPr/>
        </p:nvSpPr>
        <p:spPr>
          <a:xfrm>
            <a:off x="1160954" y="1278209"/>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19;p27">
            <a:extLst>
              <a:ext uri="{FF2B5EF4-FFF2-40B4-BE49-F238E27FC236}">
                <a16:creationId xmlns:a16="http://schemas.microsoft.com/office/drawing/2014/main" id="{A3F9DA16-2C58-4428-8DED-D5249169FB2A}"/>
              </a:ext>
            </a:extLst>
          </p:cNvPr>
          <p:cNvSpPr/>
          <p:nvPr/>
        </p:nvSpPr>
        <p:spPr>
          <a:xfrm>
            <a:off x="1856324" y="1285625"/>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20;p27">
            <a:extLst>
              <a:ext uri="{FF2B5EF4-FFF2-40B4-BE49-F238E27FC236}">
                <a16:creationId xmlns:a16="http://schemas.microsoft.com/office/drawing/2014/main" id="{4CF61262-695F-42AD-943B-69E6AA6A7B73}"/>
              </a:ext>
            </a:extLst>
          </p:cNvPr>
          <p:cNvSpPr/>
          <p:nvPr/>
        </p:nvSpPr>
        <p:spPr>
          <a:xfrm>
            <a:off x="2550291" y="1277933"/>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26;p27">
            <a:extLst>
              <a:ext uri="{FF2B5EF4-FFF2-40B4-BE49-F238E27FC236}">
                <a16:creationId xmlns:a16="http://schemas.microsoft.com/office/drawing/2014/main" id="{C3598BFA-354D-4AD2-8ACF-7970DBCEECA0}"/>
              </a:ext>
            </a:extLst>
          </p:cNvPr>
          <p:cNvSpPr txBox="1"/>
          <p:nvPr/>
        </p:nvSpPr>
        <p:spPr>
          <a:xfrm>
            <a:off x="2869675" y="1388414"/>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Fall</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2025</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cxnSp>
        <p:nvCxnSpPr>
          <p:cNvPr id="79" name="Google Shape;215;p27">
            <a:extLst>
              <a:ext uri="{FF2B5EF4-FFF2-40B4-BE49-F238E27FC236}">
                <a16:creationId xmlns:a16="http://schemas.microsoft.com/office/drawing/2014/main" id="{07EEE244-B32C-4B43-820E-D7D1E0408CB3}"/>
              </a:ext>
            </a:extLst>
          </p:cNvPr>
          <p:cNvCxnSpPr>
            <a:cxnSpLocks/>
          </p:cNvCxnSpPr>
          <p:nvPr/>
        </p:nvCxnSpPr>
        <p:spPr>
          <a:xfrm>
            <a:off x="511383" y="1345859"/>
            <a:ext cx="685800" cy="0"/>
          </a:xfrm>
          <a:prstGeom prst="straightConnector1">
            <a:avLst/>
          </a:prstGeom>
          <a:noFill/>
          <a:ln w="38100" cap="flat" cmpd="sng">
            <a:solidFill>
              <a:srgbClr val="FFFF00"/>
            </a:solidFill>
            <a:prstDash val="solid"/>
            <a:round/>
            <a:headEnd type="none" w="med" len="med"/>
            <a:tailEnd type="none" w="med" len="med"/>
          </a:ln>
        </p:spPr>
      </p:cxnSp>
      <p:sp>
        <p:nvSpPr>
          <p:cNvPr id="80" name="Google Shape;221;p27">
            <a:extLst>
              <a:ext uri="{FF2B5EF4-FFF2-40B4-BE49-F238E27FC236}">
                <a16:creationId xmlns:a16="http://schemas.microsoft.com/office/drawing/2014/main" id="{20F8636C-755E-4FAD-9CA3-A283DCEF864A}"/>
              </a:ext>
            </a:extLst>
          </p:cNvPr>
          <p:cNvSpPr/>
          <p:nvPr/>
        </p:nvSpPr>
        <p:spPr>
          <a:xfrm>
            <a:off x="4001145" y="1285495"/>
            <a:ext cx="132900" cy="135300"/>
          </a:xfrm>
          <a:prstGeom prst="ellipse">
            <a:avLst/>
          </a:prstGeom>
          <a:solidFill>
            <a:schemeClr val="bg1">
              <a:lumMod val="50000"/>
            </a:schemeClr>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cxnSp>
        <p:nvCxnSpPr>
          <p:cNvPr id="81" name="Google Shape;215;p27">
            <a:extLst>
              <a:ext uri="{FF2B5EF4-FFF2-40B4-BE49-F238E27FC236}">
                <a16:creationId xmlns:a16="http://schemas.microsoft.com/office/drawing/2014/main" id="{4EABFDE9-6616-4FFD-9D92-25F279032556}"/>
              </a:ext>
            </a:extLst>
          </p:cNvPr>
          <p:cNvCxnSpPr>
            <a:cxnSpLocks/>
          </p:cNvCxnSpPr>
          <p:nvPr/>
        </p:nvCxnSpPr>
        <p:spPr>
          <a:xfrm>
            <a:off x="1258538" y="1345859"/>
            <a:ext cx="685800" cy="0"/>
          </a:xfrm>
          <a:prstGeom prst="straightConnector1">
            <a:avLst/>
          </a:prstGeom>
          <a:noFill/>
          <a:ln w="38100" cap="flat" cmpd="sng">
            <a:solidFill>
              <a:srgbClr val="FFFF00"/>
            </a:solidFill>
            <a:prstDash val="solid"/>
            <a:round/>
            <a:headEnd type="none" w="med" len="med"/>
            <a:tailEnd type="none" w="med" len="med"/>
          </a:ln>
        </p:spPr>
      </p:cxnSp>
      <p:cxnSp>
        <p:nvCxnSpPr>
          <p:cNvPr id="82" name="Google Shape;215;p27">
            <a:extLst>
              <a:ext uri="{FF2B5EF4-FFF2-40B4-BE49-F238E27FC236}">
                <a16:creationId xmlns:a16="http://schemas.microsoft.com/office/drawing/2014/main" id="{42C5A38E-706F-42FE-BC77-20062DFB0246}"/>
              </a:ext>
            </a:extLst>
          </p:cNvPr>
          <p:cNvCxnSpPr>
            <a:cxnSpLocks/>
          </p:cNvCxnSpPr>
          <p:nvPr/>
        </p:nvCxnSpPr>
        <p:spPr>
          <a:xfrm>
            <a:off x="1930941" y="1345859"/>
            <a:ext cx="685800" cy="0"/>
          </a:xfrm>
          <a:prstGeom prst="straightConnector1">
            <a:avLst/>
          </a:prstGeom>
          <a:noFill/>
          <a:ln w="38100" cap="flat" cmpd="sng">
            <a:solidFill>
              <a:srgbClr val="FFFF00"/>
            </a:solidFill>
            <a:prstDash val="solid"/>
            <a:round/>
            <a:headEnd type="none" w="med" len="med"/>
            <a:tailEnd type="none" w="med" len="med"/>
          </a:ln>
        </p:spPr>
      </p:cxnSp>
      <p:cxnSp>
        <p:nvCxnSpPr>
          <p:cNvPr id="83" name="Google Shape;215;p27">
            <a:extLst>
              <a:ext uri="{FF2B5EF4-FFF2-40B4-BE49-F238E27FC236}">
                <a16:creationId xmlns:a16="http://schemas.microsoft.com/office/drawing/2014/main" id="{2BCD55C1-C7C9-4F6B-87D2-E78B761957BB}"/>
              </a:ext>
            </a:extLst>
          </p:cNvPr>
          <p:cNvCxnSpPr>
            <a:cxnSpLocks/>
          </p:cNvCxnSpPr>
          <p:nvPr/>
        </p:nvCxnSpPr>
        <p:spPr>
          <a:xfrm>
            <a:off x="2683191" y="1351013"/>
            <a:ext cx="685800" cy="0"/>
          </a:xfrm>
          <a:prstGeom prst="straightConnector1">
            <a:avLst/>
          </a:prstGeom>
          <a:noFill/>
          <a:ln w="38100" cap="flat" cmpd="sng">
            <a:solidFill>
              <a:srgbClr val="FFFF00"/>
            </a:solidFill>
            <a:prstDash val="solid"/>
            <a:round/>
            <a:headEnd type="none" w="med" len="med"/>
            <a:tailEnd type="none" w="med" len="med"/>
          </a:ln>
        </p:spPr>
      </p:cxnSp>
      <p:cxnSp>
        <p:nvCxnSpPr>
          <p:cNvPr id="84" name="Google Shape;215;p27">
            <a:extLst>
              <a:ext uri="{FF2B5EF4-FFF2-40B4-BE49-F238E27FC236}">
                <a16:creationId xmlns:a16="http://schemas.microsoft.com/office/drawing/2014/main" id="{DFC92C6D-4D62-4BBE-B918-83B682698835}"/>
              </a:ext>
            </a:extLst>
          </p:cNvPr>
          <p:cNvCxnSpPr>
            <a:cxnSpLocks/>
          </p:cNvCxnSpPr>
          <p:nvPr/>
        </p:nvCxnSpPr>
        <p:spPr>
          <a:xfrm>
            <a:off x="3372323" y="1347387"/>
            <a:ext cx="685800" cy="0"/>
          </a:xfrm>
          <a:prstGeom prst="straightConnector1">
            <a:avLst/>
          </a:prstGeom>
          <a:noFill/>
          <a:ln w="38100" cap="flat" cmpd="sng">
            <a:solidFill>
              <a:schemeClr val="bg1">
                <a:lumMod val="50000"/>
              </a:schemeClr>
            </a:solidFill>
            <a:prstDash val="solid"/>
            <a:round/>
            <a:headEnd type="none" w="med" len="med"/>
            <a:tailEnd type="none" w="med" len="med"/>
          </a:ln>
        </p:spPr>
      </p:cxnSp>
      <p:sp>
        <p:nvSpPr>
          <p:cNvPr id="85" name="Google Shape;226;p27">
            <a:extLst>
              <a:ext uri="{FF2B5EF4-FFF2-40B4-BE49-F238E27FC236}">
                <a16:creationId xmlns:a16="http://schemas.microsoft.com/office/drawing/2014/main" id="{36B2188D-1DFA-45F2-8D7E-634FE109C919}"/>
              </a:ext>
            </a:extLst>
          </p:cNvPr>
          <p:cNvSpPr txBox="1"/>
          <p:nvPr/>
        </p:nvSpPr>
        <p:spPr>
          <a:xfrm>
            <a:off x="3407055" y="1388414"/>
            <a:ext cx="132108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Spring</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2026</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86" name="Google Shape;222;p27">
            <a:extLst>
              <a:ext uri="{FF2B5EF4-FFF2-40B4-BE49-F238E27FC236}">
                <a16:creationId xmlns:a16="http://schemas.microsoft.com/office/drawing/2014/main" id="{FC09D1C4-09EC-4FB5-88D3-DE642CACC799}"/>
              </a:ext>
            </a:extLst>
          </p:cNvPr>
          <p:cNvSpPr txBox="1"/>
          <p:nvPr/>
        </p:nvSpPr>
        <p:spPr>
          <a:xfrm>
            <a:off x="32520" y="1364710"/>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EEEEEE"/>
                </a:solidFill>
                <a:effectLst/>
                <a:uLnTx/>
                <a:uFillTx/>
                <a:latin typeface="Arial"/>
                <a:cs typeface="Arial"/>
                <a:sym typeface="Arial"/>
              </a:rPr>
              <a:t>Spring 2024</a:t>
            </a:r>
            <a:endParaRPr kumimoji="0" sz="1200" b="0" i="0" u="none" strike="noStrike" kern="0" cap="none" spc="0" normalizeH="0" baseline="0" noProof="0" dirty="0">
              <a:ln>
                <a:noFill/>
              </a:ln>
              <a:solidFill>
                <a:srgbClr val="EEEEEE"/>
              </a:solidFill>
              <a:effectLst/>
              <a:uLnTx/>
              <a:uFillTx/>
              <a:latin typeface="Arial"/>
              <a:cs typeface="Arial"/>
              <a:sym typeface="Arial"/>
            </a:endParaRPr>
          </a:p>
        </p:txBody>
      </p:sp>
      <p:sp>
        <p:nvSpPr>
          <p:cNvPr id="87" name="Google Shape;223;p27">
            <a:extLst>
              <a:ext uri="{FF2B5EF4-FFF2-40B4-BE49-F238E27FC236}">
                <a16:creationId xmlns:a16="http://schemas.microsoft.com/office/drawing/2014/main" id="{8477237A-F03B-4BA9-A863-63EFEF7EEF5E}"/>
              </a:ext>
            </a:extLst>
          </p:cNvPr>
          <p:cNvSpPr txBox="1"/>
          <p:nvPr/>
        </p:nvSpPr>
        <p:spPr>
          <a:xfrm>
            <a:off x="695785" y="1360915"/>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EEEEEE"/>
                </a:solidFill>
                <a:effectLst/>
                <a:uLnTx/>
                <a:uFillTx/>
                <a:latin typeface="Arial"/>
                <a:cs typeface="Arial"/>
                <a:sym typeface="Arial"/>
              </a:rPr>
              <a:t>Fall</a:t>
            </a:r>
            <a:endParaRPr kumimoji="0" sz="1200" b="0" i="0" u="none" strike="noStrike" kern="0" cap="none" spc="0" normalizeH="0" baseline="0" noProof="0" dirty="0">
              <a:ln>
                <a:noFill/>
              </a:ln>
              <a:solidFill>
                <a:srgbClr val="EEEEEE"/>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EEEEEE"/>
                </a:solidFill>
                <a:effectLst/>
                <a:uLnTx/>
                <a:uFillTx/>
                <a:latin typeface="Arial"/>
                <a:cs typeface="Arial"/>
                <a:sym typeface="Arial"/>
              </a:rPr>
              <a:t> 2024</a:t>
            </a:r>
            <a:endParaRPr kumimoji="0" sz="1200" b="0" i="0" u="none" strike="noStrike" kern="0" cap="none" spc="0" normalizeH="0" baseline="0" noProof="0" dirty="0">
              <a:ln>
                <a:noFill/>
              </a:ln>
              <a:solidFill>
                <a:srgbClr val="EEEEEE"/>
              </a:solidFill>
              <a:effectLst/>
              <a:uLnTx/>
              <a:uFillTx/>
              <a:latin typeface="Arial"/>
              <a:cs typeface="Arial"/>
              <a:sym typeface="Arial"/>
            </a:endParaRPr>
          </a:p>
        </p:txBody>
      </p:sp>
      <p:sp>
        <p:nvSpPr>
          <p:cNvPr id="88" name="Google Shape;225;p27">
            <a:extLst>
              <a:ext uri="{FF2B5EF4-FFF2-40B4-BE49-F238E27FC236}">
                <a16:creationId xmlns:a16="http://schemas.microsoft.com/office/drawing/2014/main" id="{01598DA9-D871-4A1E-AD01-F4C5525696B3}"/>
              </a:ext>
            </a:extLst>
          </p:cNvPr>
          <p:cNvSpPr txBox="1"/>
          <p:nvPr/>
        </p:nvSpPr>
        <p:spPr>
          <a:xfrm>
            <a:off x="2105375" y="1394077"/>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Summer</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2025</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89" name="Google Shape;226;p27">
            <a:extLst>
              <a:ext uri="{FF2B5EF4-FFF2-40B4-BE49-F238E27FC236}">
                <a16:creationId xmlns:a16="http://schemas.microsoft.com/office/drawing/2014/main" id="{C1D3AA0B-5AC7-4443-AE9B-39F2367E11FB}"/>
              </a:ext>
            </a:extLst>
          </p:cNvPr>
          <p:cNvSpPr txBox="1"/>
          <p:nvPr/>
        </p:nvSpPr>
        <p:spPr>
          <a:xfrm>
            <a:off x="1255250" y="1381551"/>
            <a:ext cx="132108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Spring</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2025</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90" name="Google Shape;221;p27">
            <a:extLst>
              <a:ext uri="{FF2B5EF4-FFF2-40B4-BE49-F238E27FC236}">
                <a16:creationId xmlns:a16="http://schemas.microsoft.com/office/drawing/2014/main" id="{C6288855-F31C-4AA5-B0C6-B5C8FFD48364}"/>
              </a:ext>
            </a:extLst>
          </p:cNvPr>
          <p:cNvSpPr/>
          <p:nvPr/>
        </p:nvSpPr>
        <p:spPr>
          <a:xfrm>
            <a:off x="3312875" y="1285495"/>
            <a:ext cx="132900" cy="135300"/>
          </a:xfrm>
          <a:prstGeom prst="ellipse">
            <a:avLst/>
          </a:prstGeom>
          <a:solidFill>
            <a:srgbClr val="FFFF00"/>
          </a:solidFill>
          <a:ln>
            <a:solidFill>
              <a:srgbClr val="FFFF00"/>
            </a:solid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91" name="Explosion: 8 Points 90">
            <a:extLst>
              <a:ext uri="{FF2B5EF4-FFF2-40B4-BE49-F238E27FC236}">
                <a16:creationId xmlns:a16="http://schemas.microsoft.com/office/drawing/2014/main" id="{76FF1AFB-2153-4EA8-9710-1A704C0B1C02}"/>
              </a:ext>
            </a:extLst>
          </p:cNvPr>
          <p:cNvSpPr/>
          <p:nvPr/>
        </p:nvSpPr>
        <p:spPr>
          <a:xfrm>
            <a:off x="1795880" y="1220866"/>
            <a:ext cx="237929" cy="264557"/>
          </a:xfrm>
          <a:prstGeom prst="irregularSeal1">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1B8C397-3DDA-4427-843B-EDFD931130CB}"/>
              </a:ext>
            </a:extLst>
          </p:cNvPr>
          <p:cNvPicPr>
            <a:picLocks noChangeAspect="1"/>
          </p:cNvPicPr>
          <p:nvPr/>
        </p:nvPicPr>
        <p:blipFill>
          <a:blip r:embed="rId5"/>
          <a:stretch>
            <a:fillRect/>
          </a:stretch>
        </p:blipFill>
        <p:spPr>
          <a:xfrm>
            <a:off x="4695513" y="-10773"/>
            <a:ext cx="7497767" cy="2651760"/>
          </a:xfrm>
          <a:prstGeom prst="rect">
            <a:avLst/>
          </a:prstGeom>
        </p:spPr>
      </p:pic>
      <p:cxnSp>
        <p:nvCxnSpPr>
          <p:cNvPr id="8" name="Straight Connector 7">
            <a:extLst>
              <a:ext uri="{FF2B5EF4-FFF2-40B4-BE49-F238E27FC236}">
                <a16:creationId xmlns:a16="http://schemas.microsoft.com/office/drawing/2014/main" id="{7EEC452D-215B-4EBB-9568-9EBA81A2D111}"/>
              </a:ext>
            </a:extLst>
          </p:cNvPr>
          <p:cNvCxnSpPr>
            <a:cxnSpLocks/>
          </p:cNvCxnSpPr>
          <p:nvPr/>
        </p:nvCxnSpPr>
        <p:spPr>
          <a:xfrm flipH="1">
            <a:off x="3686586" y="2313428"/>
            <a:ext cx="1639826" cy="3073322"/>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009800B-0501-4AD1-A081-730717B6C61A}"/>
              </a:ext>
            </a:extLst>
          </p:cNvPr>
          <p:cNvCxnSpPr>
            <a:cxnSpLocks/>
          </p:cNvCxnSpPr>
          <p:nvPr/>
        </p:nvCxnSpPr>
        <p:spPr>
          <a:xfrm flipH="1">
            <a:off x="10499834" y="2316480"/>
            <a:ext cx="412006" cy="1834449"/>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92" name="Graphic 91">
            <a:extLst>
              <a:ext uri="{FF2B5EF4-FFF2-40B4-BE49-F238E27FC236}">
                <a16:creationId xmlns:a16="http://schemas.microsoft.com/office/drawing/2014/main" id="{1BA99FDF-3314-4BED-96C9-7D3D9610C04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499834" y="2034822"/>
            <a:ext cx="728265" cy="204824"/>
          </a:xfrm>
          <a:prstGeom prst="rect">
            <a:avLst/>
          </a:prstGeom>
        </p:spPr>
      </p:pic>
      <p:pic>
        <p:nvPicPr>
          <p:cNvPr id="7" name="Picture 6">
            <a:extLst>
              <a:ext uri="{FF2B5EF4-FFF2-40B4-BE49-F238E27FC236}">
                <a16:creationId xmlns:a16="http://schemas.microsoft.com/office/drawing/2014/main" id="{536B1A56-81F7-4D0C-B71B-B82A510D1857}"/>
              </a:ext>
            </a:extLst>
          </p:cNvPr>
          <p:cNvPicPr>
            <a:picLocks noChangeAspect="1"/>
          </p:cNvPicPr>
          <p:nvPr/>
        </p:nvPicPr>
        <p:blipFill>
          <a:blip r:embed="rId8"/>
          <a:stretch>
            <a:fillRect/>
          </a:stretch>
        </p:blipFill>
        <p:spPr>
          <a:xfrm>
            <a:off x="10490498" y="1265062"/>
            <a:ext cx="728265" cy="731320"/>
          </a:xfrm>
          <a:prstGeom prst="rect">
            <a:avLst/>
          </a:prstGeom>
        </p:spPr>
      </p:pic>
    </p:spTree>
    <p:extLst>
      <p:ext uri="{BB962C8B-B14F-4D97-AF65-F5344CB8AC3E}">
        <p14:creationId xmlns:p14="http://schemas.microsoft.com/office/powerpoint/2010/main" val="2464831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58" name="Picture 57">
            <a:extLst>
              <a:ext uri="{FF2B5EF4-FFF2-40B4-BE49-F238E27FC236}">
                <a16:creationId xmlns:a16="http://schemas.microsoft.com/office/drawing/2014/main" id="{9F1C14A6-E53D-4422-9CBE-101D8129FDBF}"/>
              </a:ext>
            </a:extLst>
          </p:cNvPr>
          <p:cNvPicPr>
            <a:picLocks noChangeAspect="1"/>
          </p:cNvPicPr>
          <p:nvPr/>
        </p:nvPicPr>
        <p:blipFill rotWithShape="1">
          <a:blip r:embed="rId3"/>
          <a:srcRect t="6947" r="6193"/>
          <a:stretch/>
        </p:blipFill>
        <p:spPr>
          <a:xfrm>
            <a:off x="2633356" y="0"/>
            <a:ext cx="9558644" cy="6858000"/>
          </a:xfrm>
          <a:prstGeom prst="rect">
            <a:avLst/>
          </a:prstGeom>
        </p:spPr>
      </p:pic>
      <p:sp>
        <p:nvSpPr>
          <p:cNvPr id="188" name="Google Shape;188;p27"/>
          <p:cNvSpPr/>
          <p:nvPr/>
        </p:nvSpPr>
        <p:spPr>
          <a:xfrm>
            <a:off x="8814497" y="459650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89" name="Google Shape;189;p27"/>
          <p:cNvSpPr/>
          <p:nvPr/>
        </p:nvSpPr>
        <p:spPr>
          <a:xfrm>
            <a:off x="10292876" y="422710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93;p27"/>
          <p:cNvSpPr/>
          <p:nvPr/>
        </p:nvSpPr>
        <p:spPr>
          <a:xfrm>
            <a:off x="7151278" y="489415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94;p27"/>
          <p:cNvSpPr/>
          <p:nvPr/>
        </p:nvSpPr>
        <p:spPr>
          <a:xfrm>
            <a:off x="5795536" y="5174341"/>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27"/>
          <p:cNvSpPr/>
          <p:nvPr/>
        </p:nvSpPr>
        <p:spPr>
          <a:xfrm>
            <a:off x="4700491" y="5407933"/>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197;p27"/>
          <p:cNvSpPr txBox="1"/>
          <p:nvPr/>
        </p:nvSpPr>
        <p:spPr>
          <a:xfrm>
            <a:off x="6803278" y="4469200"/>
            <a:ext cx="8823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MARS</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98" name="Google Shape;198;p27"/>
          <p:cNvSpPr txBox="1"/>
          <p:nvPr/>
        </p:nvSpPr>
        <p:spPr>
          <a:xfrm>
            <a:off x="5596476" y="4753217"/>
            <a:ext cx="5820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M2</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99" name="Google Shape;199;p27"/>
          <p:cNvSpPr txBox="1"/>
          <p:nvPr/>
        </p:nvSpPr>
        <p:spPr>
          <a:xfrm>
            <a:off x="4247161" y="5039816"/>
            <a:ext cx="17781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Synchro1</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200" name="Google Shape;200;p27"/>
          <p:cNvSpPr txBox="1"/>
          <p:nvPr/>
        </p:nvSpPr>
        <p:spPr>
          <a:xfrm>
            <a:off x="2699463" y="5108039"/>
            <a:ext cx="17781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Synchro2</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91" name="Google Shape;191;p27"/>
          <p:cNvSpPr txBox="1"/>
          <p:nvPr/>
        </p:nvSpPr>
        <p:spPr>
          <a:xfrm>
            <a:off x="10088276" y="3802150"/>
            <a:ext cx="582000" cy="49260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C1</a:t>
            </a:r>
            <a:endParaRPr kumimoji="0" sz="1600" b="0" i="0" u="none" strike="noStrike" kern="0" cap="none" spc="0" normalizeH="0" baseline="0" noProof="0" dirty="0">
              <a:ln>
                <a:noFill/>
              </a:ln>
              <a:solidFill>
                <a:srgbClr val="FFFFFF"/>
              </a:solidFill>
              <a:effectLst/>
              <a:uLnTx/>
              <a:uFillTx/>
              <a:latin typeface="Arial"/>
              <a:cs typeface="Arial"/>
              <a:sym typeface="Arial"/>
            </a:endParaRPr>
          </a:p>
        </p:txBody>
      </p:sp>
      <p:sp>
        <p:nvSpPr>
          <p:cNvPr id="10" name="Oval 9">
            <a:extLst>
              <a:ext uri="{FF2B5EF4-FFF2-40B4-BE49-F238E27FC236}">
                <a16:creationId xmlns:a16="http://schemas.microsoft.com/office/drawing/2014/main" id="{02E944EF-5CC5-4028-912F-2EC12F75CD59}"/>
              </a:ext>
            </a:extLst>
          </p:cNvPr>
          <p:cNvSpPr/>
          <p:nvPr/>
        </p:nvSpPr>
        <p:spPr>
          <a:xfrm rot="20985507">
            <a:off x="3496335" y="3264235"/>
            <a:ext cx="4394122" cy="3551522"/>
          </a:xfrm>
          <a:prstGeom prst="ellipse">
            <a:avLst/>
          </a:prstGeom>
          <a:noFill/>
          <a:ln>
            <a:solidFill>
              <a:srgbClr val="015B9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cxnSp>
        <p:nvCxnSpPr>
          <p:cNvPr id="12" name="Straight Arrow Connector 11">
            <a:extLst>
              <a:ext uri="{FF2B5EF4-FFF2-40B4-BE49-F238E27FC236}">
                <a16:creationId xmlns:a16="http://schemas.microsoft.com/office/drawing/2014/main" id="{F506804E-6CD1-45BA-BFA6-2E43C2356402}"/>
              </a:ext>
            </a:extLst>
          </p:cNvPr>
          <p:cNvCxnSpPr>
            <a:cxnSpLocks/>
          </p:cNvCxnSpPr>
          <p:nvPr/>
        </p:nvCxnSpPr>
        <p:spPr>
          <a:xfrm flipH="1" flipV="1">
            <a:off x="7749153" y="5688687"/>
            <a:ext cx="422027" cy="135300"/>
          </a:xfrm>
          <a:prstGeom prst="straightConnector1">
            <a:avLst/>
          </a:prstGeom>
          <a:ln w="38100">
            <a:solidFill>
              <a:srgbClr val="015B9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E9E74FF-3817-407B-9DDE-CB40E57EDD67}"/>
              </a:ext>
            </a:extLst>
          </p:cNvPr>
          <p:cNvSpPr txBox="1"/>
          <p:nvPr/>
        </p:nvSpPr>
        <p:spPr>
          <a:xfrm>
            <a:off x="7361655" y="5823987"/>
            <a:ext cx="158574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15B90"/>
                </a:solidFill>
                <a:effectLst/>
                <a:uLnTx/>
                <a:uFillTx/>
                <a:latin typeface="Arial"/>
                <a:cs typeface="Arial"/>
                <a:sym typeface="Arial"/>
              </a:rPr>
              <a:t>Scale of floating OSW lease areas</a:t>
            </a:r>
          </a:p>
        </p:txBody>
      </p:sp>
      <p:cxnSp>
        <p:nvCxnSpPr>
          <p:cNvPr id="3" name="Straight Connector 2">
            <a:extLst>
              <a:ext uri="{FF2B5EF4-FFF2-40B4-BE49-F238E27FC236}">
                <a16:creationId xmlns:a16="http://schemas.microsoft.com/office/drawing/2014/main" id="{4AE034DD-F06A-4E28-BC14-B22C97931CC6}"/>
              </a:ext>
            </a:extLst>
          </p:cNvPr>
          <p:cNvCxnSpPr/>
          <p:nvPr/>
        </p:nvCxnSpPr>
        <p:spPr>
          <a:xfrm>
            <a:off x="734951" y="4150929"/>
            <a:ext cx="1055556" cy="0"/>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07BD673-186A-4B01-8359-3E714C5C2FB7}"/>
              </a:ext>
            </a:extLst>
          </p:cNvPr>
          <p:cNvSpPr txBox="1"/>
          <p:nvPr/>
        </p:nvSpPr>
        <p:spPr>
          <a:xfrm>
            <a:off x="209227" y="3781597"/>
            <a:ext cx="2247253" cy="923330"/>
          </a:xfrm>
          <a:prstGeom prst="rect">
            <a:avLst/>
          </a:prstGeom>
          <a:noFill/>
        </p:spPr>
        <p:txBody>
          <a:bodyPr wrap="square" rtlCol="0">
            <a:spAutoFit/>
          </a:bodyPr>
          <a:lstStyle/>
          <a:p>
            <a:r>
              <a:rPr lang="en-US" dirty="0"/>
              <a:t>R/V Martin (MLML)</a:t>
            </a:r>
          </a:p>
          <a:p>
            <a:endParaRPr lang="en-US" dirty="0"/>
          </a:p>
          <a:p>
            <a:r>
              <a:rPr lang="en-US" dirty="0"/>
              <a:t>LRAUV/</a:t>
            </a:r>
            <a:r>
              <a:rPr lang="en-US" dirty="0" err="1"/>
              <a:t>Planktivore</a:t>
            </a:r>
            <a:endParaRPr lang="en-US" dirty="0"/>
          </a:p>
        </p:txBody>
      </p:sp>
      <p:cxnSp>
        <p:nvCxnSpPr>
          <p:cNvPr id="43" name="Straight Connector 42">
            <a:extLst>
              <a:ext uri="{FF2B5EF4-FFF2-40B4-BE49-F238E27FC236}">
                <a16:creationId xmlns:a16="http://schemas.microsoft.com/office/drawing/2014/main" id="{D5972215-C00E-4DE5-AAD0-2ADC80C6FE63}"/>
              </a:ext>
            </a:extLst>
          </p:cNvPr>
          <p:cNvCxnSpPr/>
          <p:nvPr/>
        </p:nvCxnSpPr>
        <p:spPr>
          <a:xfrm>
            <a:off x="734951" y="4731800"/>
            <a:ext cx="1055556" cy="0"/>
          </a:xfrm>
          <a:prstGeom prst="line">
            <a:avLst/>
          </a:prstGeom>
          <a:ln w="38100">
            <a:solidFill>
              <a:srgbClr val="FF9933"/>
            </a:solidFill>
          </a:ln>
        </p:spPr>
        <p:style>
          <a:lnRef idx="1">
            <a:schemeClr val="accent1"/>
          </a:lnRef>
          <a:fillRef idx="0">
            <a:schemeClr val="accent1"/>
          </a:fillRef>
          <a:effectRef idx="0">
            <a:schemeClr val="accent1"/>
          </a:effectRef>
          <a:fontRef idx="minor">
            <a:schemeClr val="tx1"/>
          </a:fontRef>
        </p:style>
      </p:cxnSp>
      <p:sp>
        <p:nvSpPr>
          <p:cNvPr id="45" name="Google Shape;193;p27">
            <a:extLst>
              <a:ext uri="{FF2B5EF4-FFF2-40B4-BE49-F238E27FC236}">
                <a16:creationId xmlns:a16="http://schemas.microsoft.com/office/drawing/2014/main" id="{4450F78E-3389-49A0-AA8B-62405DA9DFC2}"/>
              </a:ext>
            </a:extLst>
          </p:cNvPr>
          <p:cNvSpPr/>
          <p:nvPr/>
        </p:nvSpPr>
        <p:spPr>
          <a:xfrm>
            <a:off x="3553683" y="5449383"/>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93;p27">
            <a:extLst>
              <a:ext uri="{FF2B5EF4-FFF2-40B4-BE49-F238E27FC236}">
                <a16:creationId xmlns:a16="http://schemas.microsoft.com/office/drawing/2014/main" id="{49782E17-E4B4-4323-82B9-6E935A46E3C2}"/>
              </a:ext>
            </a:extLst>
          </p:cNvPr>
          <p:cNvSpPr/>
          <p:nvPr/>
        </p:nvSpPr>
        <p:spPr>
          <a:xfrm>
            <a:off x="7303678" y="5046550"/>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pic>
        <p:nvPicPr>
          <p:cNvPr id="19" name="Picture 18">
            <a:extLst>
              <a:ext uri="{FF2B5EF4-FFF2-40B4-BE49-F238E27FC236}">
                <a16:creationId xmlns:a16="http://schemas.microsoft.com/office/drawing/2014/main" id="{2960F54F-BCA6-42B4-B62D-B0BD55323170}"/>
              </a:ext>
            </a:extLst>
          </p:cNvPr>
          <p:cNvPicPr>
            <a:picLocks noChangeAspect="1"/>
          </p:cNvPicPr>
          <p:nvPr/>
        </p:nvPicPr>
        <p:blipFill>
          <a:blip r:embed="rId4"/>
          <a:stretch>
            <a:fillRect/>
          </a:stretch>
        </p:blipFill>
        <p:spPr>
          <a:xfrm>
            <a:off x="718762" y="57910"/>
            <a:ext cx="987721" cy="987721"/>
          </a:xfrm>
          <a:prstGeom prst="rect">
            <a:avLst/>
          </a:prstGeom>
        </p:spPr>
      </p:pic>
      <p:sp>
        <p:nvSpPr>
          <p:cNvPr id="207" name="Google Shape;207;p27"/>
          <p:cNvSpPr/>
          <p:nvPr/>
        </p:nvSpPr>
        <p:spPr>
          <a:xfrm>
            <a:off x="159567" y="2062848"/>
            <a:ext cx="4302538" cy="1509601"/>
          </a:xfrm>
          <a:prstGeom prst="rect">
            <a:avLst/>
          </a:prstGeom>
          <a:solidFill>
            <a:srgbClr val="00426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 name="Google Shape;209;p27"/>
          <p:cNvSpPr txBox="1"/>
          <p:nvPr/>
        </p:nvSpPr>
        <p:spPr>
          <a:xfrm>
            <a:off x="355487" y="2034822"/>
            <a:ext cx="2194804" cy="1354176"/>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Drone flights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CTD Casts</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eDNA</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0" cap="none" spc="0" normalizeH="0" baseline="0" noProof="0" dirty="0" err="1">
                <a:ln>
                  <a:noFill/>
                </a:ln>
                <a:solidFill>
                  <a:srgbClr val="FFFFFF"/>
                </a:solidFill>
                <a:effectLst/>
                <a:uLnTx/>
                <a:uFillTx/>
                <a:latin typeface="Arial"/>
                <a:cs typeface="Arial"/>
                <a:sym typeface="Arial"/>
              </a:rPr>
              <a:t>Aquasens</a:t>
            </a:r>
            <a:r>
              <a:rPr kumimoji="0" lang="en-US" sz="1200" b="0" i="0" u="none" strike="noStrike" kern="0" cap="none" spc="0" normalizeH="0" baseline="0" noProof="0" dirty="0">
                <a:ln>
                  <a:noFill/>
                </a:ln>
                <a:solidFill>
                  <a:srgbClr val="FFFFFF"/>
                </a:solidFill>
                <a:effectLst/>
                <a:uLnTx/>
                <a:uFillTx/>
                <a:latin typeface="Arial"/>
                <a:cs typeface="Arial"/>
                <a:sym typeface="Arial"/>
              </a:rPr>
              <a:t> sample collection</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0" cap="none" spc="0" normalizeH="0" baseline="0" noProof="0" dirty="0" err="1">
                <a:ln>
                  <a:noFill/>
                </a:ln>
                <a:solidFill>
                  <a:srgbClr val="FFFFFF"/>
                </a:solidFill>
                <a:effectLst/>
                <a:uLnTx/>
                <a:uFillTx/>
                <a:latin typeface="Arial"/>
                <a:cs typeface="Arial"/>
                <a:sym typeface="Arial"/>
              </a:rPr>
              <a:t>T,S,O,Chl-a,backscatter</a:t>
            </a:r>
            <a:endParaRPr kumimoji="0" lang="en-US"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214" name="Google Shape;214;p27"/>
          <p:cNvSpPr/>
          <p:nvPr/>
        </p:nvSpPr>
        <p:spPr>
          <a:xfrm>
            <a:off x="159566" y="1150205"/>
            <a:ext cx="4302539" cy="795106"/>
          </a:xfrm>
          <a:prstGeom prst="rect">
            <a:avLst/>
          </a:prstGeom>
          <a:solidFill>
            <a:srgbClr val="00426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217;p27"/>
          <p:cNvSpPr/>
          <p:nvPr/>
        </p:nvSpPr>
        <p:spPr>
          <a:xfrm>
            <a:off x="444933" y="1279489"/>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218" name="Google Shape;218;p27"/>
          <p:cNvSpPr/>
          <p:nvPr/>
        </p:nvSpPr>
        <p:spPr>
          <a:xfrm>
            <a:off x="1160954" y="1278209"/>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219;p27"/>
          <p:cNvSpPr/>
          <p:nvPr/>
        </p:nvSpPr>
        <p:spPr>
          <a:xfrm>
            <a:off x="1856324" y="1285625"/>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220;p27"/>
          <p:cNvSpPr/>
          <p:nvPr/>
        </p:nvSpPr>
        <p:spPr>
          <a:xfrm>
            <a:off x="2550291" y="1277933"/>
            <a:ext cx="132900" cy="135300"/>
          </a:xfrm>
          <a:prstGeom prst="ellipse">
            <a:avLst/>
          </a:prstGeom>
          <a:solidFill>
            <a:srgbClr val="FFFF00"/>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226;p27"/>
          <p:cNvSpPr txBox="1"/>
          <p:nvPr/>
        </p:nvSpPr>
        <p:spPr>
          <a:xfrm>
            <a:off x="2869675" y="1388414"/>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Fall</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2025</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cxnSp>
        <p:nvCxnSpPr>
          <p:cNvPr id="215" name="Google Shape;215;p27"/>
          <p:cNvCxnSpPr>
            <a:cxnSpLocks/>
          </p:cNvCxnSpPr>
          <p:nvPr/>
        </p:nvCxnSpPr>
        <p:spPr>
          <a:xfrm>
            <a:off x="511383" y="1345859"/>
            <a:ext cx="685800" cy="0"/>
          </a:xfrm>
          <a:prstGeom prst="straightConnector1">
            <a:avLst/>
          </a:prstGeom>
          <a:noFill/>
          <a:ln w="38100" cap="flat" cmpd="sng">
            <a:solidFill>
              <a:srgbClr val="FFFF00"/>
            </a:solidFill>
            <a:prstDash val="solid"/>
            <a:round/>
            <a:headEnd type="none" w="med" len="med"/>
            <a:tailEnd type="none" w="med" len="med"/>
          </a:ln>
        </p:spPr>
      </p:cxnSp>
      <p:sp>
        <p:nvSpPr>
          <p:cNvPr id="47" name="Google Shape;221;p27">
            <a:extLst>
              <a:ext uri="{FF2B5EF4-FFF2-40B4-BE49-F238E27FC236}">
                <a16:creationId xmlns:a16="http://schemas.microsoft.com/office/drawing/2014/main" id="{CC191A2A-15D6-42FA-A0EB-60C5BAFA52C5}"/>
              </a:ext>
            </a:extLst>
          </p:cNvPr>
          <p:cNvSpPr/>
          <p:nvPr/>
        </p:nvSpPr>
        <p:spPr>
          <a:xfrm>
            <a:off x="4001145" y="1285495"/>
            <a:ext cx="132900" cy="135300"/>
          </a:xfrm>
          <a:prstGeom prst="ellipse">
            <a:avLst/>
          </a:prstGeom>
          <a:solidFill>
            <a:schemeClr val="bg1">
              <a:lumMod val="50000"/>
            </a:schemeClr>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cxnSp>
        <p:nvCxnSpPr>
          <p:cNvPr id="49" name="Google Shape;215;p27">
            <a:extLst>
              <a:ext uri="{FF2B5EF4-FFF2-40B4-BE49-F238E27FC236}">
                <a16:creationId xmlns:a16="http://schemas.microsoft.com/office/drawing/2014/main" id="{6DA42173-E561-49B8-AC28-8C4691F8F27F}"/>
              </a:ext>
            </a:extLst>
          </p:cNvPr>
          <p:cNvCxnSpPr>
            <a:cxnSpLocks/>
          </p:cNvCxnSpPr>
          <p:nvPr/>
        </p:nvCxnSpPr>
        <p:spPr>
          <a:xfrm>
            <a:off x="1258538" y="1345859"/>
            <a:ext cx="685800" cy="0"/>
          </a:xfrm>
          <a:prstGeom prst="straightConnector1">
            <a:avLst/>
          </a:prstGeom>
          <a:noFill/>
          <a:ln w="38100" cap="flat" cmpd="sng">
            <a:solidFill>
              <a:srgbClr val="FFFF00"/>
            </a:solidFill>
            <a:prstDash val="solid"/>
            <a:round/>
            <a:headEnd type="none" w="med" len="med"/>
            <a:tailEnd type="none" w="med" len="med"/>
          </a:ln>
        </p:spPr>
      </p:cxnSp>
      <p:cxnSp>
        <p:nvCxnSpPr>
          <p:cNvPr id="51" name="Google Shape;215;p27">
            <a:extLst>
              <a:ext uri="{FF2B5EF4-FFF2-40B4-BE49-F238E27FC236}">
                <a16:creationId xmlns:a16="http://schemas.microsoft.com/office/drawing/2014/main" id="{85F2E48F-3D3A-43EF-B9F8-30A9AA75350D}"/>
              </a:ext>
            </a:extLst>
          </p:cNvPr>
          <p:cNvCxnSpPr>
            <a:cxnSpLocks/>
          </p:cNvCxnSpPr>
          <p:nvPr/>
        </p:nvCxnSpPr>
        <p:spPr>
          <a:xfrm>
            <a:off x="1930941" y="1345859"/>
            <a:ext cx="685800" cy="0"/>
          </a:xfrm>
          <a:prstGeom prst="straightConnector1">
            <a:avLst/>
          </a:prstGeom>
          <a:noFill/>
          <a:ln w="38100" cap="flat" cmpd="sng">
            <a:solidFill>
              <a:srgbClr val="FFFF00"/>
            </a:solidFill>
            <a:prstDash val="solid"/>
            <a:round/>
            <a:headEnd type="none" w="med" len="med"/>
            <a:tailEnd type="none" w="med" len="med"/>
          </a:ln>
        </p:spPr>
      </p:cxnSp>
      <p:cxnSp>
        <p:nvCxnSpPr>
          <p:cNvPr id="52" name="Google Shape;215;p27">
            <a:extLst>
              <a:ext uri="{FF2B5EF4-FFF2-40B4-BE49-F238E27FC236}">
                <a16:creationId xmlns:a16="http://schemas.microsoft.com/office/drawing/2014/main" id="{1908EC04-C030-4284-B710-00C62A84862F}"/>
              </a:ext>
            </a:extLst>
          </p:cNvPr>
          <p:cNvCxnSpPr>
            <a:cxnSpLocks/>
          </p:cNvCxnSpPr>
          <p:nvPr/>
        </p:nvCxnSpPr>
        <p:spPr>
          <a:xfrm>
            <a:off x="2683191" y="1351013"/>
            <a:ext cx="685800" cy="0"/>
          </a:xfrm>
          <a:prstGeom prst="straightConnector1">
            <a:avLst/>
          </a:prstGeom>
          <a:noFill/>
          <a:ln w="38100" cap="flat" cmpd="sng">
            <a:solidFill>
              <a:srgbClr val="FFFF00"/>
            </a:solidFill>
            <a:prstDash val="solid"/>
            <a:round/>
            <a:headEnd type="none" w="med" len="med"/>
            <a:tailEnd type="none" w="med" len="med"/>
          </a:ln>
        </p:spPr>
      </p:cxnSp>
      <p:cxnSp>
        <p:nvCxnSpPr>
          <p:cNvPr id="53" name="Google Shape;215;p27">
            <a:extLst>
              <a:ext uri="{FF2B5EF4-FFF2-40B4-BE49-F238E27FC236}">
                <a16:creationId xmlns:a16="http://schemas.microsoft.com/office/drawing/2014/main" id="{43E8C4F5-5B4A-4549-85A3-0275DE105617}"/>
              </a:ext>
            </a:extLst>
          </p:cNvPr>
          <p:cNvCxnSpPr>
            <a:cxnSpLocks/>
          </p:cNvCxnSpPr>
          <p:nvPr/>
        </p:nvCxnSpPr>
        <p:spPr>
          <a:xfrm>
            <a:off x="3372323" y="1347387"/>
            <a:ext cx="685800" cy="0"/>
          </a:xfrm>
          <a:prstGeom prst="straightConnector1">
            <a:avLst/>
          </a:prstGeom>
          <a:noFill/>
          <a:ln w="38100" cap="flat" cmpd="sng">
            <a:solidFill>
              <a:schemeClr val="bg1">
                <a:lumMod val="50000"/>
              </a:schemeClr>
            </a:solidFill>
            <a:prstDash val="solid"/>
            <a:round/>
            <a:headEnd type="none" w="med" len="med"/>
            <a:tailEnd type="none" w="med" len="med"/>
          </a:ln>
        </p:spPr>
      </p:cxnSp>
      <p:sp>
        <p:nvSpPr>
          <p:cNvPr id="57" name="Google Shape;226;p27">
            <a:extLst>
              <a:ext uri="{FF2B5EF4-FFF2-40B4-BE49-F238E27FC236}">
                <a16:creationId xmlns:a16="http://schemas.microsoft.com/office/drawing/2014/main" id="{0ECF29F2-C498-4C92-BDD8-4C135BFF869C}"/>
              </a:ext>
            </a:extLst>
          </p:cNvPr>
          <p:cNvSpPr txBox="1"/>
          <p:nvPr/>
        </p:nvSpPr>
        <p:spPr>
          <a:xfrm>
            <a:off x="3407055" y="1388414"/>
            <a:ext cx="132108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Spring</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2026</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68" name="Google Shape;222;p27">
            <a:extLst>
              <a:ext uri="{FF2B5EF4-FFF2-40B4-BE49-F238E27FC236}">
                <a16:creationId xmlns:a16="http://schemas.microsoft.com/office/drawing/2014/main" id="{C81E03A1-510B-4591-A1F6-F59A09006B6E}"/>
              </a:ext>
            </a:extLst>
          </p:cNvPr>
          <p:cNvSpPr txBox="1"/>
          <p:nvPr/>
        </p:nvSpPr>
        <p:spPr>
          <a:xfrm>
            <a:off x="32520" y="1364710"/>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EEEEEE"/>
                </a:solidFill>
                <a:effectLst/>
                <a:uLnTx/>
                <a:uFillTx/>
                <a:latin typeface="Arial"/>
                <a:cs typeface="Arial"/>
                <a:sym typeface="Arial"/>
              </a:rPr>
              <a:t>Spring 2024</a:t>
            </a:r>
            <a:endParaRPr kumimoji="0" sz="1200" b="0" i="0" u="none" strike="noStrike" kern="0" cap="none" spc="0" normalizeH="0" baseline="0" noProof="0" dirty="0">
              <a:ln>
                <a:noFill/>
              </a:ln>
              <a:solidFill>
                <a:srgbClr val="EEEEEE"/>
              </a:solidFill>
              <a:effectLst/>
              <a:uLnTx/>
              <a:uFillTx/>
              <a:latin typeface="Arial"/>
              <a:cs typeface="Arial"/>
              <a:sym typeface="Arial"/>
            </a:endParaRPr>
          </a:p>
        </p:txBody>
      </p:sp>
      <p:sp>
        <p:nvSpPr>
          <p:cNvPr id="69" name="Google Shape;223;p27">
            <a:extLst>
              <a:ext uri="{FF2B5EF4-FFF2-40B4-BE49-F238E27FC236}">
                <a16:creationId xmlns:a16="http://schemas.microsoft.com/office/drawing/2014/main" id="{9A026E09-3885-43D8-B5D6-AFACC916B66F}"/>
              </a:ext>
            </a:extLst>
          </p:cNvPr>
          <p:cNvSpPr txBox="1"/>
          <p:nvPr/>
        </p:nvSpPr>
        <p:spPr>
          <a:xfrm>
            <a:off x="695785" y="1360915"/>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EEEEEE"/>
                </a:solidFill>
                <a:effectLst/>
                <a:uLnTx/>
                <a:uFillTx/>
                <a:latin typeface="Arial"/>
                <a:cs typeface="Arial"/>
                <a:sym typeface="Arial"/>
              </a:rPr>
              <a:t>Fall</a:t>
            </a:r>
            <a:endParaRPr kumimoji="0" sz="1200" b="0" i="0" u="none" strike="noStrike" kern="0" cap="none" spc="0" normalizeH="0" baseline="0" noProof="0" dirty="0">
              <a:ln>
                <a:noFill/>
              </a:ln>
              <a:solidFill>
                <a:srgbClr val="EEEEEE"/>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EEEEEE"/>
                </a:solidFill>
                <a:effectLst/>
                <a:uLnTx/>
                <a:uFillTx/>
                <a:latin typeface="Arial"/>
                <a:cs typeface="Arial"/>
                <a:sym typeface="Arial"/>
              </a:rPr>
              <a:t> 2024</a:t>
            </a:r>
            <a:endParaRPr kumimoji="0" sz="1200" b="0" i="0" u="none" strike="noStrike" kern="0" cap="none" spc="0" normalizeH="0" baseline="0" noProof="0" dirty="0">
              <a:ln>
                <a:noFill/>
              </a:ln>
              <a:solidFill>
                <a:srgbClr val="EEEEEE"/>
              </a:solidFill>
              <a:effectLst/>
              <a:uLnTx/>
              <a:uFillTx/>
              <a:latin typeface="Arial"/>
              <a:cs typeface="Arial"/>
              <a:sym typeface="Arial"/>
            </a:endParaRPr>
          </a:p>
        </p:txBody>
      </p:sp>
      <p:sp>
        <p:nvSpPr>
          <p:cNvPr id="70" name="Google Shape;225;p27">
            <a:extLst>
              <a:ext uri="{FF2B5EF4-FFF2-40B4-BE49-F238E27FC236}">
                <a16:creationId xmlns:a16="http://schemas.microsoft.com/office/drawing/2014/main" id="{78C9236F-E8D7-454D-B7DB-F5226A82FE0F}"/>
              </a:ext>
            </a:extLst>
          </p:cNvPr>
          <p:cNvSpPr txBox="1"/>
          <p:nvPr/>
        </p:nvSpPr>
        <p:spPr>
          <a:xfrm>
            <a:off x="2105375" y="1394077"/>
            <a:ext cx="99750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Summer</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2025</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71" name="Google Shape;226;p27">
            <a:extLst>
              <a:ext uri="{FF2B5EF4-FFF2-40B4-BE49-F238E27FC236}">
                <a16:creationId xmlns:a16="http://schemas.microsoft.com/office/drawing/2014/main" id="{7A7965BF-43AE-4F86-8C84-F0785F03769F}"/>
              </a:ext>
            </a:extLst>
          </p:cNvPr>
          <p:cNvSpPr txBox="1"/>
          <p:nvPr/>
        </p:nvSpPr>
        <p:spPr>
          <a:xfrm>
            <a:off x="1255250" y="1381551"/>
            <a:ext cx="1321080" cy="553968"/>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Spring</a:t>
            </a:r>
            <a:endParaRPr kumimoji="0" sz="12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Arial"/>
                <a:cs typeface="Arial"/>
                <a:sym typeface="Arial"/>
              </a:rPr>
              <a:t> 2025</a:t>
            </a:r>
            <a:endParaRPr kumimoji="0" sz="1200" b="0" i="0" u="none" strike="noStrike" kern="0" cap="none" spc="0" normalizeH="0" baseline="0" noProof="0" dirty="0">
              <a:ln>
                <a:noFill/>
              </a:ln>
              <a:solidFill>
                <a:srgbClr val="FFFFFF"/>
              </a:solidFill>
              <a:effectLst/>
              <a:uLnTx/>
              <a:uFillTx/>
              <a:latin typeface="Arial"/>
              <a:cs typeface="Arial"/>
              <a:sym typeface="Arial"/>
            </a:endParaRPr>
          </a:p>
        </p:txBody>
      </p:sp>
      <p:sp>
        <p:nvSpPr>
          <p:cNvPr id="221" name="Google Shape;221;p27"/>
          <p:cNvSpPr/>
          <p:nvPr/>
        </p:nvSpPr>
        <p:spPr>
          <a:xfrm>
            <a:off x="3312875" y="1285495"/>
            <a:ext cx="132900" cy="135300"/>
          </a:xfrm>
          <a:prstGeom prst="ellipse">
            <a:avLst/>
          </a:prstGeom>
          <a:solidFill>
            <a:srgbClr val="FFFF00"/>
          </a:solidFill>
          <a:ln>
            <a:solidFill>
              <a:srgbClr val="FFFF00"/>
            </a:solid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
        <p:nvSpPr>
          <p:cNvPr id="59" name="TextBox 58">
            <a:extLst>
              <a:ext uri="{FF2B5EF4-FFF2-40B4-BE49-F238E27FC236}">
                <a16:creationId xmlns:a16="http://schemas.microsoft.com/office/drawing/2014/main" id="{1EA57B9B-E949-40CE-B656-EAE385F96CB8}"/>
              </a:ext>
            </a:extLst>
          </p:cNvPr>
          <p:cNvSpPr txBox="1"/>
          <p:nvPr/>
        </p:nvSpPr>
        <p:spPr>
          <a:xfrm>
            <a:off x="3664785" y="74599"/>
            <a:ext cx="1005403" cy="369332"/>
          </a:xfrm>
          <a:prstGeom prst="rect">
            <a:avLst/>
          </a:prstGeom>
          <a:noFill/>
        </p:spPr>
        <p:txBody>
          <a:bodyPr wrap="none" rtlCol="0">
            <a:spAutoFit/>
          </a:bodyPr>
          <a:lstStyle/>
          <a:p>
            <a:r>
              <a:rPr lang="en-US" sz="1800" dirty="0"/>
              <a:t>inbound</a:t>
            </a:r>
          </a:p>
        </p:txBody>
      </p:sp>
      <p:cxnSp>
        <p:nvCxnSpPr>
          <p:cNvPr id="73" name="Straight Arrow Connector 72">
            <a:extLst>
              <a:ext uri="{FF2B5EF4-FFF2-40B4-BE49-F238E27FC236}">
                <a16:creationId xmlns:a16="http://schemas.microsoft.com/office/drawing/2014/main" id="{9A7FB981-7BC4-4DBE-9F62-FB67C235B1C2}"/>
              </a:ext>
            </a:extLst>
          </p:cNvPr>
          <p:cNvCxnSpPr/>
          <p:nvPr/>
        </p:nvCxnSpPr>
        <p:spPr>
          <a:xfrm flipH="1">
            <a:off x="3476878" y="507812"/>
            <a:ext cx="1087599" cy="0"/>
          </a:xfrm>
          <a:prstGeom prst="straightConnector1">
            <a:avLst/>
          </a:prstGeom>
          <a:ln w="3810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76" name="Explosion: 8 Points 75">
            <a:extLst>
              <a:ext uri="{FF2B5EF4-FFF2-40B4-BE49-F238E27FC236}">
                <a16:creationId xmlns:a16="http://schemas.microsoft.com/office/drawing/2014/main" id="{4E3B7453-E794-4DDA-A008-4FCFD694D825}"/>
              </a:ext>
            </a:extLst>
          </p:cNvPr>
          <p:cNvSpPr/>
          <p:nvPr/>
        </p:nvSpPr>
        <p:spPr>
          <a:xfrm>
            <a:off x="1795880" y="1220866"/>
            <a:ext cx="237929" cy="264557"/>
          </a:xfrm>
          <a:prstGeom prst="irregularSeal1">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7B46898-869D-407E-B55E-4DA4DDFD7B47}"/>
              </a:ext>
            </a:extLst>
          </p:cNvPr>
          <p:cNvPicPr>
            <a:picLocks noChangeAspect="1"/>
          </p:cNvPicPr>
          <p:nvPr/>
        </p:nvPicPr>
        <p:blipFill>
          <a:blip r:embed="rId5"/>
          <a:stretch>
            <a:fillRect/>
          </a:stretch>
        </p:blipFill>
        <p:spPr>
          <a:xfrm>
            <a:off x="4689415" y="5118"/>
            <a:ext cx="7497766" cy="2651760"/>
          </a:xfrm>
          <a:prstGeom prst="rect">
            <a:avLst/>
          </a:prstGeom>
        </p:spPr>
      </p:pic>
      <p:cxnSp>
        <p:nvCxnSpPr>
          <p:cNvPr id="8" name="Straight Connector 7">
            <a:extLst>
              <a:ext uri="{FF2B5EF4-FFF2-40B4-BE49-F238E27FC236}">
                <a16:creationId xmlns:a16="http://schemas.microsoft.com/office/drawing/2014/main" id="{7EEC452D-215B-4EBB-9568-9EBA81A2D111}"/>
              </a:ext>
            </a:extLst>
          </p:cNvPr>
          <p:cNvCxnSpPr>
            <a:cxnSpLocks/>
          </p:cNvCxnSpPr>
          <p:nvPr/>
        </p:nvCxnSpPr>
        <p:spPr>
          <a:xfrm flipH="1">
            <a:off x="3686586" y="2313428"/>
            <a:ext cx="1639826" cy="3073322"/>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009800B-0501-4AD1-A081-730717B6C61A}"/>
              </a:ext>
            </a:extLst>
          </p:cNvPr>
          <p:cNvCxnSpPr>
            <a:cxnSpLocks/>
          </p:cNvCxnSpPr>
          <p:nvPr/>
        </p:nvCxnSpPr>
        <p:spPr>
          <a:xfrm flipH="1">
            <a:off x="10499834" y="2316480"/>
            <a:ext cx="412006" cy="1834449"/>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77" name="Graphic 76">
            <a:extLst>
              <a:ext uri="{FF2B5EF4-FFF2-40B4-BE49-F238E27FC236}">
                <a16:creationId xmlns:a16="http://schemas.microsoft.com/office/drawing/2014/main" id="{E5A6A437-8D64-420D-8BB6-C0525965DAD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499834" y="2034822"/>
            <a:ext cx="728265" cy="204824"/>
          </a:xfrm>
          <a:prstGeom prst="rect">
            <a:avLst/>
          </a:prstGeom>
        </p:spPr>
      </p:pic>
      <p:pic>
        <p:nvPicPr>
          <p:cNvPr id="78" name="Picture 77">
            <a:extLst>
              <a:ext uri="{FF2B5EF4-FFF2-40B4-BE49-F238E27FC236}">
                <a16:creationId xmlns:a16="http://schemas.microsoft.com/office/drawing/2014/main" id="{1A7581F7-CF99-4A91-8CC2-0176713B0A41}"/>
              </a:ext>
            </a:extLst>
          </p:cNvPr>
          <p:cNvPicPr>
            <a:picLocks noChangeAspect="1"/>
          </p:cNvPicPr>
          <p:nvPr/>
        </p:nvPicPr>
        <p:blipFill>
          <a:blip r:embed="rId8"/>
          <a:stretch>
            <a:fillRect/>
          </a:stretch>
        </p:blipFill>
        <p:spPr>
          <a:xfrm>
            <a:off x="10490498" y="1265062"/>
            <a:ext cx="728265" cy="731320"/>
          </a:xfrm>
          <a:prstGeom prst="rect">
            <a:avLst/>
          </a:prstGeom>
        </p:spPr>
      </p:pic>
    </p:spTree>
    <p:extLst>
      <p:ext uri="{BB962C8B-B14F-4D97-AF65-F5344CB8AC3E}">
        <p14:creationId xmlns:p14="http://schemas.microsoft.com/office/powerpoint/2010/main" val="781666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15B90"/>
        </a:solidFill>
        <a:effectLst/>
      </p:bgPr>
    </p:bg>
    <p:spTree>
      <p:nvGrpSpPr>
        <p:cNvPr id="1" name="Shape 97"/>
        <p:cNvGrpSpPr/>
        <p:nvPr/>
      </p:nvGrpSpPr>
      <p:grpSpPr>
        <a:xfrm>
          <a:off x="0" y="0"/>
          <a:ext cx="0" cy="0"/>
          <a:chOff x="0" y="0"/>
          <a:chExt cx="0" cy="0"/>
        </a:xfrm>
      </p:grpSpPr>
      <p:pic>
        <p:nvPicPr>
          <p:cNvPr id="3" name="Picture 2">
            <a:extLst>
              <a:ext uri="{FF2B5EF4-FFF2-40B4-BE49-F238E27FC236}">
                <a16:creationId xmlns:a16="http://schemas.microsoft.com/office/drawing/2014/main" id="{003F9ED3-9F25-40B1-B311-39270EA74B1F}"/>
              </a:ext>
            </a:extLst>
          </p:cNvPr>
          <p:cNvPicPr>
            <a:picLocks noChangeAspect="1"/>
          </p:cNvPicPr>
          <p:nvPr/>
        </p:nvPicPr>
        <p:blipFill>
          <a:blip r:embed="rId3"/>
          <a:stretch>
            <a:fillRect/>
          </a:stretch>
        </p:blipFill>
        <p:spPr>
          <a:xfrm>
            <a:off x="752736" y="-3369"/>
            <a:ext cx="10793088" cy="11429964"/>
          </a:xfrm>
          <a:prstGeom prst="rect">
            <a:avLst/>
          </a:prstGeom>
        </p:spPr>
      </p:pic>
      <p:pic>
        <p:nvPicPr>
          <p:cNvPr id="4" name="Picture 3">
            <a:extLst>
              <a:ext uri="{FF2B5EF4-FFF2-40B4-BE49-F238E27FC236}">
                <a16:creationId xmlns:a16="http://schemas.microsoft.com/office/drawing/2014/main" id="{C99FD323-045E-451A-AAED-911F76ED81C9}"/>
              </a:ext>
            </a:extLst>
          </p:cNvPr>
          <p:cNvPicPr>
            <a:picLocks noChangeAspect="1"/>
          </p:cNvPicPr>
          <p:nvPr/>
        </p:nvPicPr>
        <p:blipFill rotWithShape="1">
          <a:blip r:embed="rId4"/>
          <a:srcRect l="5401" t="28135" r="41392" b="28571"/>
          <a:stretch/>
        </p:blipFill>
        <p:spPr>
          <a:xfrm>
            <a:off x="355105" y="4914486"/>
            <a:ext cx="2602208" cy="1594254"/>
          </a:xfrm>
          <a:prstGeom prst="rect">
            <a:avLst/>
          </a:prstGeom>
        </p:spPr>
      </p:pic>
      <p:sp>
        <p:nvSpPr>
          <p:cNvPr id="10" name="Google Shape;75;p14">
            <a:extLst>
              <a:ext uri="{FF2B5EF4-FFF2-40B4-BE49-F238E27FC236}">
                <a16:creationId xmlns:a16="http://schemas.microsoft.com/office/drawing/2014/main" id="{3A6967A8-ABB8-467C-9B31-9A0472644400}"/>
              </a:ext>
            </a:extLst>
          </p:cNvPr>
          <p:cNvSpPr/>
          <p:nvPr/>
        </p:nvSpPr>
        <p:spPr>
          <a:xfrm>
            <a:off x="0" y="-1"/>
            <a:ext cx="183000" cy="2311083"/>
          </a:xfrm>
          <a:prstGeom prst="rect">
            <a:avLst/>
          </a:prstGeom>
          <a:solidFill>
            <a:srgbClr val="FFE1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 name="Google Shape;76;p14">
            <a:extLst>
              <a:ext uri="{FF2B5EF4-FFF2-40B4-BE49-F238E27FC236}">
                <a16:creationId xmlns:a16="http://schemas.microsoft.com/office/drawing/2014/main" id="{B48F691B-CFBC-42AB-B513-A3D7AF73F94C}"/>
              </a:ext>
            </a:extLst>
          </p:cNvPr>
          <p:cNvSpPr/>
          <p:nvPr/>
        </p:nvSpPr>
        <p:spPr>
          <a:xfrm>
            <a:off x="0" y="2286000"/>
            <a:ext cx="183000" cy="2331720"/>
          </a:xfrm>
          <a:prstGeom prst="rect">
            <a:avLst/>
          </a:prstGeom>
          <a:solidFill>
            <a:srgbClr val="83B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 name="Google Shape;77;p14">
            <a:extLst>
              <a:ext uri="{FF2B5EF4-FFF2-40B4-BE49-F238E27FC236}">
                <a16:creationId xmlns:a16="http://schemas.microsoft.com/office/drawing/2014/main" id="{F1756495-44CE-4093-B6E4-338926C6A156}"/>
              </a:ext>
            </a:extLst>
          </p:cNvPr>
          <p:cNvSpPr/>
          <p:nvPr/>
        </p:nvSpPr>
        <p:spPr>
          <a:xfrm>
            <a:off x="0" y="4572000"/>
            <a:ext cx="183000" cy="22860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64046114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10080</TotalTime>
  <Words>2242</Words>
  <Application>Microsoft Office PowerPoint</Application>
  <PresentationFormat>Widescreen</PresentationFormat>
  <Paragraphs>408</Paragraphs>
  <Slides>39</Slides>
  <Notes>27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39</vt:i4>
      </vt:variant>
    </vt:vector>
  </HeadingPairs>
  <TitlesOfParts>
    <vt:vector size="53" baseType="lpstr">
      <vt:lpstr>Arial</vt:lpstr>
      <vt:lpstr>Arial Narrow</vt:lpstr>
      <vt:lpstr>Avenir</vt:lpstr>
      <vt:lpstr>Calibri</vt:lpstr>
      <vt:lpstr>Canva Sans</vt:lpstr>
      <vt:lpstr>Courier New</vt:lpstr>
      <vt:lpstr>Helvetica Neue</vt:lpstr>
      <vt:lpstr>Roboto</vt:lpstr>
      <vt:lpstr>Rockwell Extra Bold</vt:lpstr>
      <vt:lpstr>Symbol</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Henry Ruhl</dc:creator>
  <cp:lastModifiedBy>Henry Ruhl</cp:lastModifiedBy>
  <cp:revision>70</cp:revision>
  <dcterms:created xsi:type="dcterms:W3CDTF">2023-06-09T18:42:11Z</dcterms:created>
  <dcterms:modified xsi:type="dcterms:W3CDTF">2026-01-27T16:32:31Z</dcterms:modified>
</cp:coreProperties>
</file>