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304" r:id="rId2"/>
    <p:sldId id="882" r:id="rId3"/>
    <p:sldId id="264" r:id="rId4"/>
    <p:sldId id="303" r:id="rId5"/>
    <p:sldId id="709" r:id="rId6"/>
    <p:sldId id="290" r:id="rId7"/>
    <p:sldId id="881" r:id="rId8"/>
    <p:sldId id="885" r:id="rId9"/>
    <p:sldId id="879" r:id="rId10"/>
    <p:sldId id="883" r:id="rId11"/>
    <p:sldId id="886" r:id="rId12"/>
    <p:sldId id="2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270"/>
    <p:restoredTop sz="96405"/>
  </p:normalViewPr>
  <p:slideViewPr>
    <p:cSldViewPr snapToGrid="0">
      <p:cViewPr varScale="1">
        <p:scale>
          <a:sx n="131" d="100"/>
          <a:sy n="131" d="100"/>
        </p:scale>
        <p:origin x="1032" y="192"/>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FB6B65-9639-C141-A75A-0AC1E6E06E58}" type="datetimeFigureOut">
              <a:rPr lang="en-US" smtClean="0"/>
              <a:t>1/27/26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2E0D2-CC8B-7B42-8D41-1E15A58006DF}" type="slidenum">
              <a:rPr lang="en-US" smtClean="0"/>
              <a:t>‹#›</a:t>
            </a:fld>
            <a:endParaRPr lang="en-US"/>
          </a:p>
        </p:txBody>
      </p:sp>
    </p:spTree>
    <p:extLst>
      <p:ext uri="{BB962C8B-B14F-4D97-AF65-F5344CB8AC3E}">
        <p14:creationId xmlns:p14="http://schemas.microsoft.com/office/powerpoint/2010/main" val="137343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map on the left shows the location of the Morro Bay wind energy area (WEA) relative to passive acoustic monitoring sites (hydrophones) and direct observations of individual blue whale movement (tracks) and foraging (green diamonds).  Whale tag data are from collaborators at Cascadia Research Collective.</a:t>
            </a:r>
          </a:p>
          <a:p>
            <a:endParaRPr lang="en-US" dirty="0"/>
          </a:p>
          <a:p>
            <a:r>
              <a:rPr lang="en-US" dirty="0"/>
              <a:t>The plot on the right shows levels of acoustic detection of three whale species from our first year of passive acoustic monitoring inshore of the WEA.  None of these species were listed as known inhabitants of this Sanctuary Ecologically Sensitive Area (SESA 15, La Cruz Canyon), simply due to limited available data.  Such baseline biodiversity assessment is essential to careful wind energy development, and we will continue to characterize this region for a more comprehensive assessment.  We will also monitor in the new Chumash Heritage National Marine Sanctuary, immediately south of Monterey Bay National Marine Sanctuary.</a:t>
            </a:r>
          </a:p>
        </p:txBody>
      </p:sp>
      <p:sp>
        <p:nvSpPr>
          <p:cNvPr id="4" name="Slide Number Placeholder 3"/>
          <p:cNvSpPr>
            <a:spLocks noGrp="1"/>
          </p:cNvSpPr>
          <p:nvPr>
            <p:ph type="sldNum" sz="quarter" idx="5"/>
          </p:nvPr>
        </p:nvSpPr>
        <p:spPr/>
        <p:txBody>
          <a:bodyPr/>
          <a:lstStyle/>
          <a:p>
            <a:fld id="{AC3D73A8-64CC-4E41-885D-56FF3DA44E7B}" type="slidenum">
              <a:rPr lang="en-US" smtClean="0"/>
              <a:t>5</a:t>
            </a:fld>
            <a:endParaRPr lang="en-US"/>
          </a:p>
        </p:txBody>
      </p:sp>
    </p:spTree>
    <p:extLst>
      <p:ext uri="{BB962C8B-B14F-4D97-AF65-F5344CB8AC3E}">
        <p14:creationId xmlns:p14="http://schemas.microsoft.com/office/powerpoint/2010/main" val="3361610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24AC3-9DB5-D5DE-ED03-0AD2351D8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734EA-34A3-36AD-1C83-6AC838E1FA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410621-69F4-5F11-BF56-607038493016}"/>
              </a:ext>
            </a:extLst>
          </p:cNvPr>
          <p:cNvSpPr>
            <a:spLocks noGrp="1"/>
          </p:cNvSpPr>
          <p:nvPr>
            <p:ph type="body" idx="1"/>
          </p:nvPr>
        </p:nvSpPr>
        <p:spPr/>
        <p:txBody>
          <a:bodyPr/>
          <a:lstStyle/>
          <a:p>
            <a:r>
              <a:rPr lang="en-US" dirty="0"/>
              <a:t>The map on the left shows the location of the Morro Bay wind energy area (WEA) relative to passive acoustic monitoring sites (hydrophones) and direct observations of individual blue whale movement (tracks) and foraging (green diamonds).  Whale tag data are from collaborators at Cascadia Research Collective.</a:t>
            </a:r>
          </a:p>
          <a:p>
            <a:endParaRPr lang="en-US" dirty="0"/>
          </a:p>
          <a:p>
            <a:r>
              <a:rPr lang="en-US" dirty="0"/>
              <a:t>The plot on the right shows levels of acoustic detection of three whale species from our first year of passive acoustic monitoring inshore of the WEA.  None of these species were listed as known inhabitants of this Sanctuary Ecologically Sensitive Area (SESA 15, La Cruz Canyon), simply due to limited available data.  Such baseline biodiversity assessment is essential to careful wind energy development, and we will continue to characterize this region for a more comprehensive assessment.  We will also monitor in the new Chumash Heritage National Marine Sanctuary, immediately south of Monterey Bay National Marine Sanctuary.</a:t>
            </a:r>
          </a:p>
        </p:txBody>
      </p:sp>
      <p:sp>
        <p:nvSpPr>
          <p:cNvPr id="4" name="Slide Number Placeholder 3">
            <a:extLst>
              <a:ext uri="{FF2B5EF4-FFF2-40B4-BE49-F238E27FC236}">
                <a16:creationId xmlns:a16="http://schemas.microsoft.com/office/drawing/2014/main" id="{2E4EF075-B9A2-B501-E833-C9EC42CF8A40}"/>
              </a:ext>
            </a:extLst>
          </p:cNvPr>
          <p:cNvSpPr>
            <a:spLocks noGrp="1"/>
          </p:cNvSpPr>
          <p:nvPr>
            <p:ph type="sldNum" sz="quarter" idx="5"/>
          </p:nvPr>
        </p:nvSpPr>
        <p:spPr/>
        <p:txBody>
          <a:bodyPr/>
          <a:lstStyle/>
          <a:p>
            <a:fld id="{AC3D73A8-64CC-4E41-885D-56FF3DA44E7B}" type="slidenum">
              <a:rPr lang="en-US" smtClean="0"/>
              <a:t>7</a:t>
            </a:fld>
            <a:endParaRPr lang="en-US"/>
          </a:p>
        </p:txBody>
      </p:sp>
    </p:spTree>
    <p:extLst>
      <p:ext uri="{BB962C8B-B14F-4D97-AF65-F5344CB8AC3E}">
        <p14:creationId xmlns:p14="http://schemas.microsoft.com/office/powerpoint/2010/main" val="934280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24AC3-9DB5-D5DE-ED03-0AD2351D8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734EA-34A3-36AD-1C83-6AC838E1FA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410621-69F4-5F11-BF56-607038493016}"/>
              </a:ext>
            </a:extLst>
          </p:cNvPr>
          <p:cNvSpPr>
            <a:spLocks noGrp="1"/>
          </p:cNvSpPr>
          <p:nvPr>
            <p:ph type="body" idx="1"/>
          </p:nvPr>
        </p:nvSpPr>
        <p:spPr/>
        <p:txBody>
          <a:bodyPr/>
          <a:lstStyle/>
          <a:p>
            <a:r>
              <a:rPr lang="en-US" dirty="0"/>
              <a:t>The map on the left shows the location of the Morro Bay wind energy area (WEA) relative to passive acoustic monitoring sites (hydrophones) and direct observations of individual blue whale movement (tracks) and foraging (green diamonds).  Whale tag data are from collaborators at Cascadia Research Collective.</a:t>
            </a:r>
          </a:p>
          <a:p>
            <a:endParaRPr lang="en-US" dirty="0"/>
          </a:p>
          <a:p>
            <a:r>
              <a:rPr lang="en-US" dirty="0"/>
              <a:t>The plot on the right shows levels of acoustic detection of three whale species from our first year of passive acoustic monitoring inshore of the WEA.  None of these species were listed as known inhabitants of this Sanctuary Ecologically Sensitive Area (SESA 15, La Cruz Canyon), simply due to limited available data.  Such baseline biodiversity assessment is essential to careful wind energy development, and we will continue to characterize this region for a more comprehensive assessment.  We will also monitor in the new Chumash Heritage National Marine Sanctuary, immediately south of Monterey Bay National Marine Sanctuary.</a:t>
            </a:r>
          </a:p>
        </p:txBody>
      </p:sp>
      <p:sp>
        <p:nvSpPr>
          <p:cNvPr id="4" name="Slide Number Placeholder 3">
            <a:extLst>
              <a:ext uri="{FF2B5EF4-FFF2-40B4-BE49-F238E27FC236}">
                <a16:creationId xmlns:a16="http://schemas.microsoft.com/office/drawing/2014/main" id="{2E4EF075-B9A2-B501-E833-C9EC42CF8A40}"/>
              </a:ext>
            </a:extLst>
          </p:cNvPr>
          <p:cNvSpPr>
            <a:spLocks noGrp="1"/>
          </p:cNvSpPr>
          <p:nvPr>
            <p:ph type="sldNum" sz="quarter" idx="5"/>
          </p:nvPr>
        </p:nvSpPr>
        <p:spPr/>
        <p:txBody>
          <a:bodyPr/>
          <a:lstStyle/>
          <a:p>
            <a:fld id="{AC3D73A8-64CC-4E41-885D-56FF3DA44E7B}" type="slidenum">
              <a:rPr lang="en-US" smtClean="0"/>
              <a:t>8</a:t>
            </a:fld>
            <a:endParaRPr lang="en-US"/>
          </a:p>
        </p:txBody>
      </p:sp>
    </p:spTree>
    <p:extLst>
      <p:ext uri="{BB962C8B-B14F-4D97-AF65-F5344CB8AC3E}">
        <p14:creationId xmlns:p14="http://schemas.microsoft.com/office/powerpoint/2010/main" val="1292766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B3280-5AB2-FCFB-39AD-7894F4F68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FE888D-AFCB-A847-3CE5-AA61662014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65BF6-17B5-1108-1499-EDE711037CA2}"/>
              </a:ext>
            </a:extLst>
          </p:cNvPr>
          <p:cNvSpPr>
            <a:spLocks noGrp="1"/>
          </p:cNvSpPr>
          <p:nvPr>
            <p:ph type="body" idx="1"/>
          </p:nvPr>
        </p:nvSpPr>
        <p:spPr/>
        <p:txBody>
          <a:bodyPr/>
          <a:lstStyle/>
          <a:p>
            <a:r>
              <a:rPr lang="en-US" dirty="0"/>
              <a:t>The map on the left shows the location of the Morro Bay wind energy area (WEA) relative to passive acoustic monitoring sites (hydrophones) and direct observations of individual blue whale movement (tracks) and foraging (green diamonds).  Whale tag data are from collaborators at Cascadia Research Collective.</a:t>
            </a:r>
          </a:p>
          <a:p>
            <a:endParaRPr lang="en-US" dirty="0"/>
          </a:p>
          <a:p>
            <a:r>
              <a:rPr lang="en-US" dirty="0"/>
              <a:t>The plot on the right shows levels of acoustic detection of three whale species from our first year of passive acoustic monitoring inshore of the WEA.  None of these species were listed as known inhabitants of this Sanctuary Ecologically Sensitive Area (SESA 15, La Cruz Canyon), simply due to limited available data.  Such baseline biodiversity assessment is essential to careful wind energy development, and we will continue to characterize this region for a more comprehensive assessment.  We will also monitor in the new Chumash Heritage National Marine Sanctuary, immediately south of Monterey Bay National Marine Sanctuary.</a:t>
            </a:r>
          </a:p>
        </p:txBody>
      </p:sp>
      <p:sp>
        <p:nvSpPr>
          <p:cNvPr id="4" name="Slide Number Placeholder 3">
            <a:extLst>
              <a:ext uri="{FF2B5EF4-FFF2-40B4-BE49-F238E27FC236}">
                <a16:creationId xmlns:a16="http://schemas.microsoft.com/office/drawing/2014/main" id="{51DCEE2D-EB08-DDB3-7ACA-5A4BC6D156DD}"/>
              </a:ext>
            </a:extLst>
          </p:cNvPr>
          <p:cNvSpPr>
            <a:spLocks noGrp="1"/>
          </p:cNvSpPr>
          <p:nvPr>
            <p:ph type="sldNum" sz="quarter" idx="5"/>
          </p:nvPr>
        </p:nvSpPr>
        <p:spPr/>
        <p:txBody>
          <a:bodyPr/>
          <a:lstStyle/>
          <a:p>
            <a:fld id="{AC3D73A8-64CC-4E41-885D-56FF3DA44E7B}" type="slidenum">
              <a:rPr lang="en-US" smtClean="0"/>
              <a:t>9</a:t>
            </a:fld>
            <a:endParaRPr lang="en-US"/>
          </a:p>
        </p:txBody>
      </p:sp>
    </p:spTree>
    <p:extLst>
      <p:ext uri="{BB962C8B-B14F-4D97-AF65-F5344CB8AC3E}">
        <p14:creationId xmlns:p14="http://schemas.microsoft.com/office/powerpoint/2010/main" val="2880616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9D907-1409-E88A-4A09-080F16116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4C601-AAE4-9A7B-400D-CB38540C5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D2492-ABB0-BB18-0E1D-AA0C7D73D15A}"/>
              </a:ext>
            </a:extLst>
          </p:cNvPr>
          <p:cNvSpPr>
            <a:spLocks noGrp="1"/>
          </p:cNvSpPr>
          <p:nvPr>
            <p:ph type="body" idx="1"/>
          </p:nvPr>
        </p:nvSpPr>
        <p:spPr/>
        <p:txBody>
          <a:bodyPr/>
          <a:lstStyle/>
          <a:p>
            <a:r>
              <a:rPr lang="en-US" dirty="0"/>
              <a:t>The map on the left shows the location of the Morro Bay wind energy area (WEA) relative to passive acoustic monitoring sites (hydrophones) and direct observations of individual blue whale movement (tracks) and foraging (green diamonds).  Whale tag data are from collaborators at Cascadia Research Collective.</a:t>
            </a:r>
          </a:p>
          <a:p>
            <a:endParaRPr lang="en-US" dirty="0"/>
          </a:p>
          <a:p>
            <a:r>
              <a:rPr lang="en-US" dirty="0"/>
              <a:t>The plot on the right shows levels of acoustic detection of three whale species from our first year of passive acoustic monitoring inshore of the WEA.  None of these species were listed as known inhabitants of this Sanctuary Ecologically Sensitive Area (SESA 15, La Cruz Canyon), simply due to limited available data.  Such baseline biodiversity assessment is essential to careful wind energy development, and we will continue to characterize this region for a more comprehensive assessment.  We will also monitor in the new Chumash Heritage National Marine Sanctuary, immediately south of Monterey Bay National Marine Sanctuary.</a:t>
            </a:r>
          </a:p>
        </p:txBody>
      </p:sp>
      <p:sp>
        <p:nvSpPr>
          <p:cNvPr id="4" name="Slide Number Placeholder 3">
            <a:extLst>
              <a:ext uri="{FF2B5EF4-FFF2-40B4-BE49-F238E27FC236}">
                <a16:creationId xmlns:a16="http://schemas.microsoft.com/office/drawing/2014/main" id="{0EEDECF2-4362-7645-3F82-32AC6B1B8161}"/>
              </a:ext>
            </a:extLst>
          </p:cNvPr>
          <p:cNvSpPr>
            <a:spLocks noGrp="1"/>
          </p:cNvSpPr>
          <p:nvPr>
            <p:ph type="sldNum" sz="quarter" idx="5"/>
          </p:nvPr>
        </p:nvSpPr>
        <p:spPr/>
        <p:txBody>
          <a:bodyPr/>
          <a:lstStyle/>
          <a:p>
            <a:fld id="{AC3D73A8-64CC-4E41-885D-56FF3DA44E7B}" type="slidenum">
              <a:rPr lang="en-US" smtClean="0"/>
              <a:t>10</a:t>
            </a:fld>
            <a:endParaRPr lang="en-US"/>
          </a:p>
        </p:txBody>
      </p:sp>
    </p:spTree>
    <p:extLst>
      <p:ext uri="{BB962C8B-B14F-4D97-AF65-F5344CB8AC3E}">
        <p14:creationId xmlns:p14="http://schemas.microsoft.com/office/powerpoint/2010/main" val="3898802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9D907-1409-E88A-4A09-080F16116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4C601-AAE4-9A7B-400D-CB38540C5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D2492-ABB0-BB18-0E1D-AA0C7D73D15A}"/>
              </a:ext>
            </a:extLst>
          </p:cNvPr>
          <p:cNvSpPr>
            <a:spLocks noGrp="1"/>
          </p:cNvSpPr>
          <p:nvPr>
            <p:ph type="body" idx="1"/>
          </p:nvPr>
        </p:nvSpPr>
        <p:spPr/>
        <p:txBody>
          <a:bodyPr/>
          <a:lstStyle/>
          <a:p>
            <a:r>
              <a:rPr lang="en-US" dirty="0"/>
              <a:t>The map on the left shows the location of the Morro Bay wind energy area (WEA) relative to passive acoustic monitoring sites (hydrophones) and direct observations of individual blue whale movement (tracks) and foraging (green diamonds).  Whale tag data are from collaborators at Cascadia Research Collective.</a:t>
            </a:r>
          </a:p>
          <a:p>
            <a:endParaRPr lang="en-US" dirty="0"/>
          </a:p>
          <a:p>
            <a:r>
              <a:rPr lang="en-US" dirty="0"/>
              <a:t>The plot on the right shows levels of acoustic detection of three whale species from our first year of passive acoustic monitoring inshore of the WEA.  None of these species were listed as known inhabitants of this Sanctuary Ecologically Sensitive Area (SESA 15, La Cruz Canyon), simply due to limited available data.  Such baseline biodiversity assessment is essential to careful wind energy development, and we will continue to characterize this region for a more comprehensive assessment.  We will also monitor in the new Chumash Heritage National Marine Sanctuary, immediately south of Monterey Bay National Marine Sanctuary.</a:t>
            </a:r>
          </a:p>
        </p:txBody>
      </p:sp>
      <p:sp>
        <p:nvSpPr>
          <p:cNvPr id="4" name="Slide Number Placeholder 3">
            <a:extLst>
              <a:ext uri="{FF2B5EF4-FFF2-40B4-BE49-F238E27FC236}">
                <a16:creationId xmlns:a16="http://schemas.microsoft.com/office/drawing/2014/main" id="{0EEDECF2-4362-7645-3F82-32AC6B1B8161}"/>
              </a:ext>
            </a:extLst>
          </p:cNvPr>
          <p:cNvSpPr>
            <a:spLocks noGrp="1"/>
          </p:cNvSpPr>
          <p:nvPr>
            <p:ph type="sldNum" sz="quarter" idx="5"/>
          </p:nvPr>
        </p:nvSpPr>
        <p:spPr/>
        <p:txBody>
          <a:bodyPr/>
          <a:lstStyle/>
          <a:p>
            <a:fld id="{AC3D73A8-64CC-4E41-885D-56FF3DA44E7B}" type="slidenum">
              <a:rPr lang="en-US" smtClean="0"/>
              <a:t>11</a:t>
            </a:fld>
            <a:endParaRPr lang="en-US"/>
          </a:p>
        </p:txBody>
      </p:sp>
    </p:spTree>
    <p:extLst>
      <p:ext uri="{BB962C8B-B14F-4D97-AF65-F5344CB8AC3E}">
        <p14:creationId xmlns:p14="http://schemas.microsoft.com/office/powerpoint/2010/main" val="1788245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D9C9E-53A8-E4CF-7B6A-730BFFCA33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6B7896-5D54-51FD-3728-1D6660ABC7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1DE1A6-F319-8AF9-CD2E-D4ADE0A12603}"/>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5" name="Footer Placeholder 4">
            <a:extLst>
              <a:ext uri="{FF2B5EF4-FFF2-40B4-BE49-F238E27FC236}">
                <a16:creationId xmlns:a16="http://schemas.microsoft.com/office/drawing/2014/main" id="{AC457209-5865-EA40-077C-86ED4CD2EF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71BE2-38AF-4D87-64B9-19E79B4212CA}"/>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616255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35FCF-4672-30A2-61DC-BA1F7ED972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FE0F2B-B716-3B2F-EDAA-35DB9F2B15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E18A7C-C32A-6621-632F-FBC9CCBB57F9}"/>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5" name="Footer Placeholder 4">
            <a:extLst>
              <a:ext uri="{FF2B5EF4-FFF2-40B4-BE49-F238E27FC236}">
                <a16:creationId xmlns:a16="http://schemas.microsoft.com/office/drawing/2014/main" id="{B2C97525-4D19-48D4-BD36-A9EA3048D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8D904-9D8B-7E3C-603F-A6E0D91CF41E}"/>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38861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BD50F-4484-EBA8-F693-DF5EC0CD6B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3E8A75-6538-9986-ED98-9FB9BB9A64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7D146E-8BD1-E2DC-AA58-F27A1291BD8D}"/>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5" name="Footer Placeholder 4">
            <a:extLst>
              <a:ext uri="{FF2B5EF4-FFF2-40B4-BE49-F238E27FC236}">
                <a16:creationId xmlns:a16="http://schemas.microsoft.com/office/drawing/2014/main" id="{3827BE8E-6FF7-EC3C-2A98-7E5DB2955A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3E058A-35A5-0F51-BF84-2C2A4FE9A3E9}"/>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4147945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87046811"/>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FB90-6B86-BF6A-97C4-310DFF168C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70E9B4-1E81-7849-C94F-4788BB734B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146EAC-862E-32AB-9FCE-658F4B158D7F}"/>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5" name="Footer Placeholder 4">
            <a:extLst>
              <a:ext uri="{FF2B5EF4-FFF2-40B4-BE49-F238E27FC236}">
                <a16:creationId xmlns:a16="http://schemas.microsoft.com/office/drawing/2014/main" id="{EC333105-1C24-7B18-3AE1-3E12DE1F0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1B180-0BCB-9E88-A1A1-D40575CC07D5}"/>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1312908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AB5C4-1ABB-593B-AC3D-616364B2D9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35BCA1-8931-14E6-6C84-F7F245B3F0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12E4C0-28E4-4114-C373-A45DFB44C682}"/>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5" name="Footer Placeholder 4">
            <a:extLst>
              <a:ext uri="{FF2B5EF4-FFF2-40B4-BE49-F238E27FC236}">
                <a16:creationId xmlns:a16="http://schemas.microsoft.com/office/drawing/2014/main" id="{E334E78D-2C43-B0AE-935A-41AA221CFF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68DCF-19A9-2BD8-4492-13A6C06BE337}"/>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51873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EAD2E-B1CD-B2C8-EA03-FD1E13A70F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E8CB31-E8B3-5DE8-CFF8-A4F36015DA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ADB426-D37D-5F5A-86BC-A9254E2F68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D7F0EC-0D4B-5493-31C6-52667AAE1C2E}"/>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6" name="Footer Placeholder 5">
            <a:extLst>
              <a:ext uri="{FF2B5EF4-FFF2-40B4-BE49-F238E27FC236}">
                <a16:creationId xmlns:a16="http://schemas.microsoft.com/office/drawing/2014/main" id="{D639592A-CAEA-C0D6-FC46-A4891F2C1D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7D6EE9-946E-9D79-103B-CC0B9DE815F2}"/>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468636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808B-88E1-F2B8-DFD0-4F1A09336A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8569CB-E4CE-BECA-E302-EDAE991E97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C9FB84-90B9-C8D0-8981-5BAA114B78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1D9269-8C60-F2A2-A2E0-5CE0C6169F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07286E-E348-FFFD-B04A-6F9F065EDD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DBA39F-B6C7-FF79-D47F-816FA59B68BD}"/>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8" name="Footer Placeholder 7">
            <a:extLst>
              <a:ext uri="{FF2B5EF4-FFF2-40B4-BE49-F238E27FC236}">
                <a16:creationId xmlns:a16="http://schemas.microsoft.com/office/drawing/2014/main" id="{3D9A6351-A650-F86E-E32C-6E9242A456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995A4D-949D-F461-B174-1299CB2A5E51}"/>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880457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B66C-32F3-AD85-FDAD-E2A3E9D0F8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D81209-58D5-7507-DE34-750CCE9C964E}"/>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4" name="Footer Placeholder 3">
            <a:extLst>
              <a:ext uri="{FF2B5EF4-FFF2-40B4-BE49-F238E27FC236}">
                <a16:creationId xmlns:a16="http://schemas.microsoft.com/office/drawing/2014/main" id="{C6098AC4-94E8-01D3-402B-85568ACDA5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E16361-05CC-DD2C-F7F9-38A1CFE49722}"/>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792137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CC5433-DEA5-80B8-72E9-CDDF6A268075}"/>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3" name="Footer Placeholder 2">
            <a:extLst>
              <a:ext uri="{FF2B5EF4-FFF2-40B4-BE49-F238E27FC236}">
                <a16:creationId xmlns:a16="http://schemas.microsoft.com/office/drawing/2014/main" id="{56B16861-4B15-862E-320E-38ADAF1A0C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DDB0DB-5A98-79B2-3FC7-DEFFC27D8395}"/>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1688935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2E63-EDE2-5F5A-BB23-6E88E82FA6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EF1A3D-F9AD-CC3D-A7AD-F0635ED52E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89E9A4-69AA-77E3-10D9-A9771480AE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B7300D-2464-909C-0CCD-D84CCF27577B}"/>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6" name="Footer Placeholder 5">
            <a:extLst>
              <a:ext uri="{FF2B5EF4-FFF2-40B4-BE49-F238E27FC236}">
                <a16:creationId xmlns:a16="http://schemas.microsoft.com/office/drawing/2014/main" id="{379E282B-27B8-97F2-4059-EA31FF7C7E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8BD1D4-9580-32C1-249B-D7687EB62522}"/>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189522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B3B91-6881-6943-FCFA-AF9E762393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534F19-89D7-458D-5433-C1687F2C7A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10C97F-8292-FC9F-9215-54343A9736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1F25F8-7D19-CAE3-1B60-4891A8BD35E7}"/>
              </a:ext>
            </a:extLst>
          </p:cNvPr>
          <p:cNvSpPr>
            <a:spLocks noGrp="1"/>
          </p:cNvSpPr>
          <p:nvPr>
            <p:ph type="dt" sz="half" idx="10"/>
          </p:nvPr>
        </p:nvSpPr>
        <p:spPr/>
        <p:txBody>
          <a:bodyPr/>
          <a:lstStyle/>
          <a:p>
            <a:fld id="{8FCFA6BE-378A-6842-AB96-32BD42A70538}" type="datetimeFigureOut">
              <a:rPr lang="en-US" smtClean="0"/>
              <a:t>1/27/26</a:t>
            </a:fld>
            <a:endParaRPr lang="en-US"/>
          </a:p>
        </p:txBody>
      </p:sp>
      <p:sp>
        <p:nvSpPr>
          <p:cNvPr id="6" name="Footer Placeholder 5">
            <a:extLst>
              <a:ext uri="{FF2B5EF4-FFF2-40B4-BE49-F238E27FC236}">
                <a16:creationId xmlns:a16="http://schemas.microsoft.com/office/drawing/2014/main" id="{EF6BA46C-E352-DA6C-6888-4FB5549CF2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479469-4152-A8BE-C0BF-D7859FC42B7C}"/>
              </a:ext>
            </a:extLst>
          </p:cNvPr>
          <p:cNvSpPr>
            <a:spLocks noGrp="1"/>
          </p:cNvSpPr>
          <p:nvPr>
            <p:ph type="sldNum" sz="quarter" idx="12"/>
          </p:nvPr>
        </p:nvSpPr>
        <p:spPr/>
        <p:txBody>
          <a:bodyPr/>
          <a:lstStyle/>
          <a:p>
            <a:fld id="{8E53256D-05CC-4549-83C3-12739F3D4BC5}" type="slidenum">
              <a:rPr lang="en-US" smtClean="0"/>
              <a:t>‹#›</a:t>
            </a:fld>
            <a:endParaRPr lang="en-US"/>
          </a:p>
        </p:txBody>
      </p:sp>
    </p:spTree>
    <p:extLst>
      <p:ext uri="{BB962C8B-B14F-4D97-AF65-F5344CB8AC3E}">
        <p14:creationId xmlns:p14="http://schemas.microsoft.com/office/powerpoint/2010/main" val="2828897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D65E10-2A19-856F-E1BC-19B2A53B3B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CF2817-6350-1372-3E6A-03061E6E3F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011BC-AB7E-686D-7BC9-53A9E450B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CFA6BE-378A-6842-AB96-32BD42A70538}" type="datetimeFigureOut">
              <a:rPr lang="en-US" smtClean="0"/>
              <a:t>1/27/26</a:t>
            </a:fld>
            <a:endParaRPr lang="en-US"/>
          </a:p>
        </p:txBody>
      </p:sp>
      <p:sp>
        <p:nvSpPr>
          <p:cNvPr id="5" name="Footer Placeholder 4">
            <a:extLst>
              <a:ext uri="{FF2B5EF4-FFF2-40B4-BE49-F238E27FC236}">
                <a16:creationId xmlns:a16="http://schemas.microsoft.com/office/drawing/2014/main" id="{7DD1A771-9451-DDE4-5758-5A438D84FA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19959C-27D7-2DC9-4A89-DE18C4CD79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53256D-05CC-4549-83C3-12739F3D4BC5}" type="slidenum">
              <a:rPr lang="en-US" smtClean="0"/>
              <a:t>‹#›</a:t>
            </a:fld>
            <a:endParaRPr lang="en-US"/>
          </a:p>
        </p:txBody>
      </p:sp>
    </p:spTree>
    <p:extLst>
      <p:ext uri="{BB962C8B-B14F-4D97-AF65-F5344CB8AC3E}">
        <p14:creationId xmlns:p14="http://schemas.microsoft.com/office/powerpoint/2010/main" val="1902903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audio" Target="../media/media5.wav"/><Relationship Id="rId3" Type="http://schemas.microsoft.com/office/2007/relationships/media" Target="../media/media3.wav"/><Relationship Id="rId7" Type="http://schemas.microsoft.com/office/2007/relationships/media" Target="../media/media5.wav"/><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audio" Target="../media/media4.wav"/><Relationship Id="rId11" Type="http://schemas.openxmlformats.org/officeDocument/2006/relationships/image" Target="../media/image4.png"/><Relationship Id="rId5" Type="http://schemas.microsoft.com/office/2007/relationships/media" Target="../media/media4.wav"/><Relationship Id="rId10" Type="http://schemas.openxmlformats.org/officeDocument/2006/relationships/image" Target="../media/image3.jpg"/><Relationship Id="rId4" Type="http://schemas.openxmlformats.org/officeDocument/2006/relationships/audio" Target="../media/media3.wav"/><Relationship Id="rId9"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luewhale_rainbow">
            <a:hlinkClick r:id="" action="ppaction://media"/>
            <a:extLst>
              <a:ext uri="{FF2B5EF4-FFF2-40B4-BE49-F238E27FC236}">
                <a16:creationId xmlns:a16="http://schemas.microsoft.com/office/drawing/2014/main" id="{BC26EA05-0CD6-6617-0295-E5693DB4D7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88" y="2521"/>
            <a:ext cx="12192000" cy="6858000"/>
          </a:xfrm>
          <a:prstGeom prst="rect">
            <a:avLst/>
          </a:prstGeom>
        </p:spPr>
      </p:pic>
      <p:sp>
        <p:nvSpPr>
          <p:cNvPr id="2" name="TextBox 1">
            <a:extLst>
              <a:ext uri="{FF2B5EF4-FFF2-40B4-BE49-F238E27FC236}">
                <a16:creationId xmlns:a16="http://schemas.microsoft.com/office/drawing/2014/main" id="{9352A720-AD6D-6D31-B6E7-8809432D31CD}"/>
              </a:ext>
            </a:extLst>
          </p:cNvPr>
          <p:cNvSpPr txBox="1"/>
          <p:nvPr/>
        </p:nvSpPr>
        <p:spPr>
          <a:xfrm>
            <a:off x="4612754" y="0"/>
            <a:ext cx="7595028" cy="707886"/>
          </a:xfrm>
          <a:prstGeom prst="rect">
            <a:avLst/>
          </a:prstGeom>
          <a:noFill/>
        </p:spPr>
        <p:txBody>
          <a:bodyPr wrap="none" rtlCol="0">
            <a:spAutoFit/>
          </a:bodyPr>
          <a:lstStyle/>
          <a:p>
            <a:r>
              <a:rPr lang="en-US" sz="4000" b="1" dirty="0">
                <a:solidFill>
                  <a:schemeClr val="bg1"/>
                </a:solidFill>
              </a:rPr>
              <a:t>Passive Acoustic Monitoring (PAM)</a:t>
            </a:r>
          </a:p>
        </p:txBody>
      </p:sp>
    </p:spTree>
    <p:extLst>
      <p:ext uri="{BB962C8B-B14F-4D97-AF65-F5344CB8AC3E}">
        <p14:creationId xmlns:p14="http://schemas.microsoft.com/office/powerpoint/2010/main" val="120139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1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97A9-50D7-0A94-D2C1-665432F609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7E0E88B-071C-F418-9064-19C6A3B8B3FA}"/>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Real-time and mobile</a:t>
            </a:r>
          </a:p>
        </p:txBody>
      </p:sp>
      <p:pic>
        <p:nvPicPr>
          <p:cNvPr id="6" name="Picture 5" descr="A close up of a machine&#10;&#10;AI-generated content may be incorrect.">
            <a:extLst>
              <a:ext uri="{FF2B5EF4-FFF2-40B4-BE49-F238E27FC236}">
                <a16:creationId xmlns:a16="http://schemas.microsoft.com/office/drawing/2014/main" id="{C4B59A94-1F3F-3353-1394-16F8E5CFC4D5}"/>
              </a:ext>
            </a:extLst>
          </p:cNvPr>
          <p:cNvPicPr>
            <a:picLocks noChangeAspect="1"/>
          </p:cNvPicPr>
          <p:nvPr/>
        </p:nvPicPr>
        <p:blipFill>
          <a:blip r:embed="rId3"/>
          <a:stretch>
            <a:fillRect/>
          </a:stretch>
        </p:blipFill>
        <p:spPr>
          <a:xfrm>
            <a:off x="324852" y="1141329"/>
            <a:ext cx="11574379" cy="4907053"/>
          </a:xfrm>
          <a:prstGeom prst="rect">
            <a:avLst/>
          </a:prstGeom>
          <a:ln w="12700">
            <a:solidFill>
              <a:schemeClr val="accent1">
                <a:shade val="15000"/>
              </a:schemeClr>
            </a:solidFill>
          </a:ln>
        </p:spPr>
      </p:pic>
    </p:spTree>
    <p:extLst>
      <p:ext uri="{BB962C8B-B14F-4D97-AF65-F5344CB8AC3E}">
        <p14:creationId xmlns:p14="http://schemas.microsoft.com/office/powerpoint/2010/main" val="1343749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56D97A9-50D7-0A94-D2C1-665432F609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7E0E88B-071C-F418-9064-19C6A3B8B3FA}"/>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a:solidFill>
                  <a:schemeClr val="bg1"/>
                </a:solidFill>
              </a:rPr>
              <a:t>Listening from </a:t>
            </a:r>
            <a:r>
              <a:rPr lang="en-US" sz="3200" b="1" dirty="0">
                <a:solidFill>
                  <a:schemeClr val="bg1"/>
                </a:solidFill>
              </a:rPr>
              <a:t>an AUV in </a:t>
            </a:r>
            <a:r>
              <a:rPr lang="en-US" sz="3200" b="1" i="1" dirty="0">
                <a:solidFill>
                  <a:schemeClr val="bg1"/>
                </a:solidFill>
              </a:rPr>
              <a:t>Zen mode</a:t>
            </a:r>
          </a:p>
        </p:txBody>
      </p:sp>
      <p:pic>
        <p:nvPicPr>
          <p:cNvPr id="2" name="LRAUV_PAM_ZenMode_20231022044700">
            <a:hlinkClick r:id="" action="ppaction://media"/>
            <a:extLst>
              <a:ext uri="{FF2B5EF4-FFF2-40B4-BE49-F238E27FC236}">
                <a16:creationId xmlns:a16="http://schemas.microsoft.com/office/drawing/2014/main" id="{75BA7143-3111-8E95-EEAA-53CF29B4BB6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3100" y="782975"/>
            <a:ext cx="10845800" cy="5867400"/>
          </a:xfrm>
          <a:prstGeom prst="rect">
            <a:avLst/>
          </a:prstGeom>
        </p:spPr>
      </p:pic>
    </p:spTree>
    <p:extLst>
      <p:ext uri="{BB962C8B-B14F-4D97-AF65-F5344CB8AC3E}">
        <p14:creationId xmlns:p14="http://schemas.microsoft.com/office/powerpoint/2010/main" val="325909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5E8AE0-F1B0-0F75-C297-FFE4B969AD8B}"/>
              </a:ext>
            </a:extLst>
          </p:cNvPr>
          <p:cNvSpPr txBox="1"/>
          <p:nvPr/>
        </p:nvSpPr>
        <p:spPr>
          <a:xfrm>
            <a:off x="217737" y="718125"/>
            <a:ext cx="11534485" cy="5878532"/>
          </a:xfrm>
          <a:prstGeom prst="rect">
            <a:avLst/>
          </a:prstGeom>
          <a:noFill/>
        </p:spPr>
        <p:txBody>
          <a:bodyPr wrap="square">
            <a:spAutoFit/>
          </a:bodyPr>
          <a:lstStyle/>
          <a:p>
            <a:r>
              <a:rPr lang="en-US" sz="3200" dirty="0">
                <a:solidFill>
                  <a:schemeClr val="accent5">
                    <a:lumMod val="50000"/>
                  </a:schemeClr>
                </a:solidFill>
              </a:rPr>
              <a:t>Clean energy is important, and the development of offshore wind energy motivates </a:t>
            </a:r>
            <a:r>
              <a:rPr lang="en-US" sz="3200" b="1" dirty="0">
                <a:solidFill>
                  <a:schemeClr val="accent5">
                    <a:lumMod val="50000"/>
                  </a:schemeClr>
                </a:solidFill>
              </a:rPr>
              <a:t>understanding of biodiversity and habitat use</a:t>
            </a:r>
            <a:r>
              <a:rPr lang="en-US" sz="3200" dirty="0">
                <a:solidFill>
                  <a:schemeClr val="accent5">
                    <a:lumMod val="50000"/>
                  </a:schemeClr>
                </a:solidFill>
              </a:rPr>
              <a:t> in areas where this technology will be installed and operated.</a:t>
            </a:r>
          </a:p>
          <a:p>
            <a:endParaRPr lang="en-US" sz="3200" dirty="0">
              <a:solidFill>
                <a:schemeClr val="accent5">
                  <a:lumMod val="50000"/>
                </a:schemeClr>
              </a:solidFill>
            </a:endParaRPr>
          </a:p>
          <a:p>
            <a:r>
              <a:rPr lang="en-US" sz="3200" dirty="0">
                <a:solidFill>
                  <a:schemeClr val="accent5">
                    <a:lumMod val="50000"/>
                  </a:schemeClr>
                </a:solidFill>
              </a:rPr>
              <a:t>The prevalence of acoustic behavior in marine animals and the powerful transmission of sound through the ocean make </a:t>
            </a:r>
            <a:r>
              <a:rPr lang="en-US" sz="3200" b="1" dirty="0">
                <a:solidFill>
                  <a:schemeClr val="accent5">
                    <a:lumMod val="50000"/>
                  </a:schemeClr>
                </a:solidFill>
              </a:rPr>
              <a:t>Passive Acoustic Monitoring (PAM) </a:t>
            </a:r>
            <a:r>
              <a:rPr lang="en-US" sz="3200" dirty="0">
                <a:solidFill>
                  <a:schemeClr val="accent5">
                    <a:lumMod val="50000"/>
                  </a:schemeClr>
                </a:solidFill>
              </a:rPr>
              <a:t>essential and effective.</a:t>
            </a:r>
          </a:p>
          <a:p>
            <a:endParaRPr lang="en-US" sz="2400" dirty="0">
              <a:solidFill>
                <a:schemeClr val="accent5">
                  <a:lumMod val="50000"/>
                </a:schemeClr>
              </a:solidFill>
            </a:endParaRPr>
          </a:p>
          <a:p>
            <a:r>
              <a:rPr lang="en-US" sz="3200" b="1" dirty="0">
                <a:solidFill>
                  <a:schemeClr val="accent5">
                    <a:lumMod val="50000"/>
                  </a:schemeClr>
                </a:solidFill>
              </a:rPr>
              <a:t>PAM is a versatile technology</a:t>
            </a:r>
            <a:r>
              <a:rPr lang="en-US" sz="3200" dirty="0">
                <a:solidFill>
                  <a:schemeClr val="accent5">
                    <a:lumMod val="50000"/>
                  </a:schemeClr>
                </a:solidFill>
              </a:rPr>
              <a:t>, deployable from many platforms and providing omnidirectional and directional information.  Automated detection and </a:t>
            </a:r>
            <a:r>
              <a:rPr lang="en-US" sz="3200">
                <a:solidFill>
                  <a:schemeClr val="accent5">
                    <a:lumMod val="50000"/>
                  </a:schemeClr>
                </a:solidFill>
              </a:rPr>
              <a:t>classification is </a:t>
            </a:r>
            <a:r>
              <a:rPr lang="en-US" sz="3200" dirty="0">
                <a:solidFill>
                  <a:schemeClr val="accent5">
                    <a:lumMod val="50000"/>
                  </a:schemeClr>
                </a:solidFill>
              </a:rPr>
              <a:t>key to both real-time and long-term monitoring applications.</a:t>
            </a:r>
          </a:p>
        </p:txBody>
      </p:sp>
      <p:sp>
        <p:nvSpPr>
          <p:cNvPr id="2" name="TextBox 1">
            <a:extLst>
              <a:ext uri="{FF2B5EF4-FFF2-40B4-BE49-F238E27FC236}">
                <a16:creationId xmlns:a16="http://schemas.microsoft.com/office/drawing/2014/main" id="{B9FBD89C-A434-F2B6-D255-E7E7233BDD3E}"/>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Summary</a:t>
            </a:r>
          </a:p>
        </p:txBody>
      </p:sp>
    </p:spTree>
    <p:extLst>
      <p:ext uri="{BB962C8B-B14F-4D97-AF65-F5344CB8AC3E}">
        <p14:creationId xmlns:p14="http://schemas.microsoft.com/office/powerpoint/2010/main" val="136977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B51F0-F092-3AE7-0341-E7AA7EF7C51E}"/>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159B32CD-A823-AB13-B809-7D155AE0E264}"/>
              </a:ext>
            </a:extLst>
          </p:cNvPr>
          <p:cNvGrpSpPr/>
          <p:nvPr/>
        </p:nvGrpSpPr>
        <p:grpSpPr>
          <a:xfrm>
            <a:off x="30777" y="584775"/>
            <a:ext cx="5095045" cy="6273225"/>
            <a:chOff x="275145" y="584775"/>
            <a:chExt cx="5095045" cy="6273225"/>
          </a:xfrm>
        </p:grpSpPr>
        <p:pic>
          <p:nvPicPr>
            <p:cNvPr id="8" name="Picture 7" descr="A topographic map of the pacific ocean&#10;&#10;AI-generated content may be incorrect.">
              <a:extLst>
                <a:ext uri="{FF2B5EF4-FFF2-40B4-BE49-F238E27FC236}">
                  <a16:creationId xmlns:a16="http://schemas.microsoft.com/office/drawing/2014/main" id="{72558847-4E8A-CD33-8ED1-D090938216D6}"/>
                </a:ext>
              </a:extLst>
            </p:cNvPr>
            <p:cNvPicPr>
              <a:picLocks noChangeAspect="1"/>
            </p:cNvPicPr>
            <p:nvPr/>
          </p:nvPicPr>
          <p:blipFill>
            <a:blip r:embed="rId2"/>
            <a:stretch>
              <a:fillRect/>
            </a:stretch>
          </p:blipFill>
          <p:spPr>
            <a:xfrm>
              <a:off x="275145" y="584775"/>
              <a:ext cx="5095045" cy="6273225"/>
            </a:xfrm>
            <a:prstGeom prst="rect">
              <a:avLst/>
            </a:prstGeom>
          </p:spPr>
        </p:pic>
        <p:sp>
          <p:nvSpPr>
            <p:cNvPr id="9" name="Left Arrow 8">
              <a:extLst>
                <a:ext uri="{FF2B5EF4-FFF2-40B4-BE49-F238E27FC236}">
                  <a16:creationId xmlns:a16="http://schemas.microsoft.com/office/drawing/2014/main" id="{1E59F7CB-66AA-44D7-CA49-EF7DE7635F8B}"/>
                </a:ext>
              </a:extLst>
            </p:cNvPr>
            <p:cNvSpPr/>
            <p:nvPr/>
          </p:nvSpPr>
          <p:spPr>
            <a:xfrm>
              <a:off x="3841095" y="2636258"/>
              <a:ext cx="323193" cy="204952"/>
            </a:xfrm>
            <a:prstGeom prst="leftArrow">
              <a:avLst/>
            </a:prstGeom>
            <a:solidFill>
              <a:schemeClr val="accent1">
                <a:alpha val="5074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56C7CC2-9163-0623-BE4D-D2EE9944E243}"/>
                </a:ext>
              </a:extLst>
            </p:cNvPr>
            <p:cNvSpPr txBox="1"/>
            <p:nvPr/>
          </p:nvSpPr>
          <p:spPr>
            <a:xfrm>
              <a:off x="4100120" y="2474038"/>
              <a:ext cx="1085554" cy="461665"/>
            </a:xfrm>
            <a:prstGeom prst="rect">
              <a:avLst/>
            </a:prstGeom>
            <a:noFill/>
          </p:spPr>
          <p:txBody>
            <a:bodyPr wrap="none" rtlCol="0">
              <a:spAutoFit/>
            </a:bodyPr>
            <a:lstStyle/>
            <a:p>
              <a:r>
                <a:rPr lang="en-US" sz="2400" dirty="0"/>
                <a:t>La Cruz</a:t>
              </a:r>
            </a:p>
          </p:txBody>
        </p:sp>
        <p:sp>
          <p:nvSpPr>
            <p:cNvPr id="5" name="TextBox 4">
              <a:extLst>
                <a:ext uri="{FF2B5EF4-FFF2-40B4-BE49-F238E27FC236}">
                  <a16:creationId xmlns:a16="http://schemas.microsoft.com/office/drawing/2014/main" id="{29BC6402-6547-6F40-A571-E7ABF4083BEC}"/>
                </a:ext>
              </a:extLst>
            </p:cNvPr>
            <p:cNvSpPr txBox="1"/>
            <p:nvPr/>
          </p:nvSpPr>
          <p:spPr>
            <a:xfrm>
              <a:off x="2684485" y="2911638"/>
              <a:ext cx="643509" cy="369332"/>
            </a:xfrm>
            <a:prstGeom prst="rect">
              <a:avLst/>
            </a:prstGeom>
            <a:noFill/>
          </p:spPr>
          <p:txBody>
            <a:bodyPr wrap="none" rtlCol="0">
              <a:spAutoFit/>
            </a:bodyPr>
            <a:lstStyle/>
            <a:p>
              <a:r>
                <a:rPr lang="en-US" b="1" dirty="0"/>
                <a:t>WEA</a:t>
              </a:r>
            </a:p>
          </p:txBody>
        </p:sp>
      </p:grpSp>
      <p:sp>
        <p:nvSpPr>
          <p:cNvPr id="4" name="TextBox 3">
            <a:extLst>
              <a:ext uri="{FF2B5EF4-FFF2-40B4-BE49-F238E27FC236}">
                <a16:creationId xmlns:a16="http://schemas.microsoft.com/office/drawing/2014/main" id="{B463075B-D7EB-888D-9CA9-473314AFB81A}"/>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Listening near a wind energy development area</a:t>
            </a:r>
          </a:p>
        </p:txBody>
      </p:sp>
      <p:sp>
        <p:nvSpPr>
          <p:cNvPr id="13" name="TextBox 12">
            <a:extLst>
              <a:ext uri="{FF2B5EF4-FFF2-40B4-BE49-F238E27FC236}">
                <a16:creationId xmlns:a16="http://schemas.microsoft.com/office/drawing/2014/main" id="{B89B6EFF-83A1-5F2C-568F-9F13310BCC2F}"/>
              </a:ext>
            </a:extLst>
          </p:cNvPr>
          <p:cNvSpPr txBox="1"/>
          <p:nvPr/>
        </p:nvSpPr>
        <p:spPr>
          <a:xfrm>
            <a:off x="5240855" y="586261"/>
            <a:ext cx="6914360" cy="3662541"/>
          </a:xfrm>
          <a:prstGeom prst="rect">
            <a:avLst/>
          </a:prstGeom>
          <a:noFill/>
        </p:spPr>
        <p:txBody>
          <a:bodyPr wrap="square" rtlCol="0">
            <a:spAutoFit/>
          </a:bodyPr>
          <a:lstStyle/>
          <a:p>
            <a:r>
              <a:rPr lang="en-US" sz="4000" dirty="0"/>
              <a:t>We began recording the ocean soundscape at La Cruz Canyon (Sanctuary Ecologically Sensitive Area #15) in summer 2022.</a:t>
            </a:r>
          </a:p>
          <a:p>
            <a:endParaRPr lang="en-US" sz="2400" dirty="0">
              <a:solidFill>
                <a:schemeClr val="bg2">
                  <a:lumMod val="75000"/>
                </a:schemeClr>
              </a:solidFill>
            </a:endParaRPr>
          </a:p>
          <a:p>
            <a:r>
              <a:rPr lang="en-US" sz="2400" dirty="0">
                <a:solidFill>
                  <a:schemeClr val="bg2">
                    <a:lumMod val="75000"/>
                  </a:schemeClr>
                </a:solidFill>
              </a:rPr>
              <a:t>A collaboration between Monterey Bay Aquarium, MBARI, NOAA and the Naval Postgraduate School</a:t>
            </a:r>
          </a:p>
        </p:txBody>
      </p:sp>
    </p:spTree>
    <p:extLst>
      <p:ext uri="{BB962C8B-B14F-4D97-AF65-F5344CB8AC3E}">
        <p14:creationId xmlns:p14="http://schemas.microsoft.com/office/powerpoint/2010/main" val="3491777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74BB9B7B-EC83-0351-75A7-03A313CFC41D}"/>
              </a:ext>
            </a:extLst>
          </p:cNvPr>
          <p:cNvGrpSpPr/>
          <p:nvPr/>
        </p:nvGrpSpPr>
        <p:grpSpPr>
          <a:xfrm>
            <a:off x="62754" y="687992"/>
            <a:ext cx="12079769" cy="6035536"/>
            <a:chOff x="62754" y="687992"/>
            <a:chExt cx="12079769" cy="6035536"/>
          </a:xfrm>
        </p:grpSpPr>
        <p:pic>
          <p:nvPicPr>
            <p:cNvPr id="4" name="Picture 3">
              <a:extLst>
                <a:ext uri="{FF2B5EF4-FFF2-40B4-BE49-F238E27FC236}">
                  <a16:creationId xmlns:a16="http://schemas.microsoft.com/office/drawing/2014/main" id="{E53B5ECD-E4CD-B397-5E88-C0409EDEE39D}"/>
                </a:ext>
              </a:extLst>
            </p:cNvPr>
            <p:cNvPicPr>
              <a:picLocks noChangeAspect="1"/>
            </p:cNvPicPr>
            <p:nvPr/>
          </p:nvPicPr>
          <p:blipFill>
            <a:blip r:embed="rId10"/>
            <a:stretch>
              <a:fillRect/>
            </a:stretch>
          </p:blipFill>
          <p:spPr>
            <a:xfrm>
              <a:off x="62754" y="687992"/>
              <a:ext cx="12079769" cy="6035536"/>
            </a:xfrm>
            <a:prstGeom prst="rect">
              <a:avLst/>
            </a:prstGeom>
          </p:spPr>
        </p:pic>
        <p:sp>
          <p:nvSpPr>
            <p:cNvPr id="22" name="Rectangle 21">
              <a:extLst>
                <a:ext uri="{FF2B5EF4-FFF2-40B4-BE49-F238E27FC236}">
                  <a16:creationId xmlns:a16="http://schemas.microsoft.com/office/drawing/2014/main" id="{DCAAE41D-328C-2C2D-0288-6358F8C235AA}"/>
                </a:ext>
              </a:extLst>
            </p:cNvPr>
            <p:cNvSpPr/>
            <p:nvPr/>
          </p:nvSpPr>
          <p:spPr>
            <a:xfrm>
              <a:off x="374904" y="1761067"/>
              <a:ext cx="356616" cy="3801533"/>
            </a:xfrm>
            <a:prstGeom prst="rect">
              <a:avLst/>
            </a:prstGeom>
            <a:solidFill>
              <a:srgbClr val="00B050">
                <a:alpha val="2948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B0AB3F32-C5FA-E761-BF7C-E5244E4E16E3}"/>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A day in the life of a soundscape: hearing biodiversity</a:t>
            </a:r>
          </a:p>
        </p:txBody>
      </p:sp>
      <p:grpSp>
        <p:nvGrpSpPr>
          <p:cNvPr id="21" name="Group 20">
            <a:extLst>
              <a:ext uri="{FF2B5EF4-FFF2-40B4-BE49-F238E27FC236}">
                <a16:creationId xmlns:a16="http://schemas.microsoft.com/office/drawing/2014/main" id="{57EEA5FA-4EDE-4D95-1415-7090ABFE7288}"/>
              </a:ext>
            </a:extLst>
          </p:cNvPr>
          <p:cNvGrpSpPr/>
          <p:nvPr/>
        </p:nvGrpSpPr>
        <p:grpSpPr>
          <a:xfrm>
            <a:off x="856158" y="1848255"/>
            <a:ext cx="2915140" cy="3472839"/>
            <a:chOff x="856158" y="1848255"/>
            <a:chExt cx="2915140" cy="3472839"/>
          </a:xfrm>
        </p:grpSpPr>
        <p:sp>
          <p:nvSpPr>
            <p:cNvPr id="3" name="TextBox 2">
              <a:extLst>
                <a:ext uri="{FF2B5EF4-FFF2-40B4-BE49-F238E27FC236}">
                  <a16:creationId xmlns:a16="http://schemas.microsoft.com/office/drawing/2014/main" id="{381FE463-E65E-9C0E-F6AB-B6E214E272C9}"/>
                </a:ext>
              </a:extLst>
            </p:cNvPr>
            <p:cNvSpPr txBox="1"/>
            <p:nvPr/>
          </p:nvSpPr>
          <p:spPr>
            <a:xfrm>
              <a:off x="2144051" y="1848255"/>
              <a:ext cx="301686" cy="369332"/>
            </a:xfrm>
            <a:prstGeom prst="rect">
              <a:avLst/>
            </a:prstGeom>
            <a:noFill/>
          </p:spPr>
          <p:txBody>
            <a:bodyPr wrap="none" rtlCol="0">
              <a:spAutoFit/>
            </a:bodyPr>
            <a:lstStyle/>
            <a:p>
              <a:r>
                <a:rPr lang="en-US" dirty="0"/>
                <a:t>1</a:t>
              </a:r>
            </a:p>
          </p:txBody>
        </p:sp>
        <p:sp>
          <p:nvSpPr>
            <p:cNvPr id="5" name="TextBox 4">
              <a:extLst>
                <a:ext uri="{FF2B5EF4-FFF2-40B4-BE49-F238E27FC236}">
                  <a16:creationId xmlns:a16="http://schemas.microsoft.com/office/drawing/2014/main" id="{E750D0D0-FD7C-235A-2767-C442C96C1207}"/>
                </a:ext>
              </a:extLst>
            </p:cNvPr>
            <p:cNvSpPr txBox="1"/>
            <p:nvPr/>
          </p:nvSpPr>
          <p:spPr>
            <a:xfrm>
              <a:off x="1671545" y="3796553"/>
              <a:ext cx="301686" cy="369332"/>
            </a:xfrm>
            <a:prstGeom prst="rect">
              <a:avLst/>
            </a:prstGeom>
            <a:noFill/>
          </p:spPr>
          <p:txBody>
            <a:bodyPr wrap="none" rtlCol="0">
              <a:spAutoFit/>
            </a:bodyPr>
            <a:lstStyle/>
            <a:p>
              <a:r>
                <a:rPr lang="en-US" dirty="0"/>
                <a:t>2</a:t>
              </a:r>
            </a:p>
          </p:txBody>
        </p:sp>
        <p:sp>
          <p:nvSpPr>
            <p:cNvPr id="6" name="TextBox 5">
              <a:extLst>
                <a:ext uri="{FF2B5EF4-FFF2-40B4-BE49-F238E27FC236}">
                  <a16:creationId xmlns:a16="http://schemas.microsoft.com/office/drawing/2014/main" id="{8532C252-2BD3-20A6-288A-66C88A946198}"/>
                </a:ext>
              </a:extLst>
            </p:cNvPr>
            <p:cNvSpPr txBox="1"/>
            <p:nvPr/>
          </p:nvSpPr>
          <p:spPr>
            <a:xfrm>
              <a:off x="3469612" y="4175905"/>
              <a:ext cx="301686" cy="369332"/>
            </a:xfrm>
            <a:prstGeom prst="rect">
              <a:avLst/>
            </a:prstGeom>
            <a:noFill/>
          </p:spPr>
          <p:txBody>
            <a:bodyPr wrap="none" rtlCol="0">
              <a:spAutoFit/>
            </a:bodyPr>
            <a:lstStyle/>
            <a:p>
              <a:r>
                <a:rPr lang="en-US" dirty="0"/>
                <a:t>3</a:t>
              </a:r>
            </a:p>
          </p:txBody>
        </p:sp>
        <p:sp>
          <p:nvSpPr>
            <p:cNvPr id="9" name="TextBox 8">
              <a:extLst>
                <a:ext uri="{FF2B5EF4-FFF2-40B4-BE49-F238E27FC236}">
                  <a16:creationId xmlns:a16="http://schemas.microsoft.com/office/drawing/2014/main" id="{6D2ED467-4009-1490-1E69-F8A34B98ED03}"/>
                </a:ext>
              </a:extLst>
            </p:cNvPr>
            <p:cNvSpPr txBox="1"/>
            <p:nvPr/>
          </p:nvSpPr>
          <p:spPr>
            <a:xfrm>
              <a:off x="856158" y="4951762"/>
              <a:ext cx="301686" cy="369332"/>
            </a:xfrm>
            <a:prstGeom prst="rect">
              <a:avLst/>
            </a:prstGeom>
            <a:noFill/>
          </p:spPr>
          <p:txBody>
            <a:bodyPr wrap="none" rtlCol="0">
              <a:spAutoFit/>
            </a:bodyPr>
            <a:lstStyle/>
            <a:p>
              <a:r>
                <a:rPr lang="en-US" dirty="0"/>
                <a:t>4</a:t>
              </a:r>
            </a:p>
          </p:txBody>
        </p:sp>
        <p:cxnSp>
          <p:nvCxnSpPr>
            <p:cNvPr id="19" name="Straight Connector 18">
              <a:extLst>
                <a:ext uri="{FF2B5EF4-FFF2-40B4-BE49-F238E27FC236}">
                  <a16:creationId xmlns:a16="http://schemas.microsoft.com/office/drawing/2014/main" id="{3BEF8C0C-B996-2422-7008-BE42AE95F336}"/>
                </a:ext>
              </a:extLst>
            </p:cNvPr>
            <p:cNvCxnSpPr>
              <a:cxnSpLocks/>
            </p:cNvCxnSpPr>
            <p:nvPr/>
          </p:nvCxnSpPr>
          <p:spPr>
            <a:xfrm>
              <a:off x="1896533" y="3623733"/>
              <a:ext cx="0" cy="13280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4" name="MB05_220812055258_DolphinWhistlesSlowed_16kHz">
            <a:hlinkClick r:id="" action="ppaction://media"/>
            <a:extLst>
              <a:ext uri="{FF2B5EF4-FFF2-40B4-BE49-F238E27FC236}">
                <a16:creationId xmlns:a16="http://schemas.microsoft.com/office/drawing/2014/main" id="{095462AC-5E1A-B0F1-F3F3-A4D6FEFD8DF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815388" y="1848255"/>
            <a:ext cx="454025" cy="454025"/>
          </a:xfrm>
          <a:prstGeom prst="rect">
            <a:avLst/>
          </a:prstGeom>
        </p:spPr>
      </p:pic>
      <p:pic>
        <p:nvPicPr>
          <p:cNvPr id="25" name="MB05_humpbacksample_16kHz">
            <a:hlinkClick r:id="" action="ppaction://media"/>
            <a:extLst>
              <a:ext uri="{FF2B5EF4-FFF2-40B4-BE49-F238E27FC236}">
                <a16:creationId xmlns:a16="http://schemas.microsoft.com/office/drawing/2014/main" id="{C3A03C83-9555-C286-8291-2AC175A0EA1C}"/>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80550" y="3623733"/>
            <a:ext cx="467783" cy="467783"/>
          </a:xfrm>
          <a:prstGeom prst="rect">
            <a:avLst/>
          </a:prstGeom>
        </p:spPr>
      </p:pic>
      <p:pic>
        <p:nvPicPr>
          <p:cNvPr id="26" name="MB05_220812055258_bocaccio1_16kHz">
            <a:hlinkClick r:id="" action="ppaction://media"/>
            <a:extLst>
              <a:ext uri="{FF2B5EF4-FFF2-40B4-BE49-F238E27FC236}">
                <a16:creationId xmlns:a16="http://schemas.microsoft.com/office/drawing/2014/main" id="{3C9EE91D-C103-AC29-50D3-54A275EB4C10}"/>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0105497" y="4103925"/>
            <a:ext cx="513292" cy="513292"/>
          </a:xfrm>
          <a:prstGeom prst="rect">
            <a:avLst/>
          </a:prstGeom>
        </p:spPr>
      </p:pic>
      <p:pic>
        <p:nvPicPr>
          <p:cNvPr id="27" name="MB05_220811235301_blueAB_16kHz">
            <a:hlinkClick r:id="" action="ppaction://media"/>
            <a:extLst>
              <a:ext uri="{FF2B5EF4-FFF2-40B4-BE49-F238E27FC236}">
                <a16:creationId xmlns:a16="http://schemas.microsoft.com/office/drawing/2014/main" id="{809C0B05-F1E2-DF73-B6D8-245ACB26AD46}"/>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1057767" y="5074180"/>
            <a:ext cx="488420" cy="488420"/>
          </a:xfrm>
          <a:prstGeom prst="rect">
            <a:avLst/>
          </a:prstGeom>
        </p:spPr>
      </p:pic>
    </p:spTree>
    <p:extLst>
      <p:ext uri="{BB962C8B-B14F-4D97-AF65-F5344CB8AC3E}">
        <p14:creationId xmlns:p14="http://schemas.microsoft.com/office/powerpoint/2010/main" val="32278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003" fill="hold"/>
                                        <p:tgtEl>
                                          <p:spTgt spid="24"/>
                                        </p:tgtEl>
                                      </p:cBhvr>
                                    </p:cmd>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7838" fill="hold"/>
                                        <p:tgtEl>
                                          <p:spTgt spid="25"/>
                                        </p:tgtEl>
                                      </p:cBhvr>
                                    </p:cmd>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5000" fill="hold"/>
                                        <p:tgtEl>
                                          <p:spTgt spid="26"/>
                                        </p:tgtEl>
                                      </p:cBhvr>
                                    </p:cmd>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31047"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4"/>
                </p:tgtEl>
              </p:cMediaNode>
            </p:audio>
            <p:audio>
              <p:cMediaNode vol="80000">
                <p:cTn id="25" fill="hold" display="0">
                  <p:stCondLst>
                    <p:cond delay="indefinite"/>
                  </p:stCondLst>
                  <p:endCondLst>
                    <p:cond evt="onStopAudio" delay="0">
                      <p:tgtEl>
                        <p:sldTgt/>
                      </p:tgtEl>
                    </p:cond>
                  </p:endCondLst>
                </p:cTn>
                <p:tgtEl>
                  <p:spTgt spid="25"/>
                </p:tgtEl>
              </p:cMediaNode>
            </p:audio>
            <p:audio>
              <p:cMediaNode vol="80000">
                <p:cTn id="26" fill="hold" display="0">
                  <p:stCondLst>
                    <p:cond delay="indefinite"/>
                  </p:stCondLst>
                  <p:endCondLst>
                    <p:cond evt="onStopAudio" delay="0">
                      <p:tgtEl>
                        <p:sldTgt/>
                      </p:tgtEl>
                    </p:cond>
                  </p:endCondLst>
                </p:cTn>
                <p:tgtEl>
                  <p:spTgt spid="26"/>
                </p:tgtEl>
              </p:cMediaNode>
            </p:audio>
            <p:audio>
              <p:cMediaNode vol="80000">
                <p:cTn id="27" fill="hold" display="0">
                  <p:stCondLst>
                    <p:cond delay="indefinite"/>
                  </p:stCondLst>
                  <p:endCondLst>
                    <p:cond evt="onStopAudio" delay="0">
                      <p:tgtEl>
                        <p:sldTgt/>
                      </p:tgtEl>
                    </p:cond>
                  </p:endCondLst>
                </p:cTn>
                <p:tgtEl>
                  <p:spTgt spid="2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45BC52-F546-9437-0BF2-7EF083048172}"/>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Expanding awareness of species presence </a:t>
            </a:r>
          </a:p>
        </p:txBody>
      </p:sp>
      <p:grpSp>
        <p:nvGrpSpPr>
          <p:cNvPr id="3" name="Group 2">
            <a:extLst>
              <a:ext uri="{FF2B5EF4-FFF2-40B4-BE49-F238E27FC236}">
                <a16:creationId xmlns:a16="http://schemas.microsoft.com/office/drawing/2014/main" id="{97BF9196-CF2A-A89E-A6FA-1DB77E5C9F4D}"/>
              </a:ext>
            </a:extLst>
          </p:cNvPr>
          <p:cNvGrpSpPr/>
          <p:nvPr/>
        </p:nvGrpSpPr>
        <p:grpSpPr>
          <a:xfrm>
            <a:off x="64544" y="727691"/>
            <a:ext cx="12063152" cy="5592670"/>
            <a:chOff x="64544" y="749207"/>
            <a:chExt cx="12063152" cy="5592670"/>
          </a:xfrm>
        </p:grpSpPr>
        <p:pic>
          <p:nvPicPr>
            <p:cNvPr id="7" name="Picture 6">
              <a:extLst>
                <a:ext uri="{FF2B5EF4-FFF2-40B4-BE49-F238E27FC236}">
                  <a16:creationId xmlns:a16="http://schemas.microsoft.com/office/drawing/2014/main" id="{A2C05BEF-3644-1D80-84B6-6B802D757BE2}"/>
                </a:ext>
              </a:extLst>
            </p:cNvPr>
            <p:cNvPicPr>
              <a:picLocks noChangeAspect="1"/>
            </p:cNvPicPr>
            <p:nvPr/>
          </p:nvPicPr>
          <p:blipFill>
            <a:blip r:embed="rId2"/>
            <a:stretch>
              <a:fillRect/>
            </a:stretch>
          </p:blipFill>
          <p:spPr>
            <a:xfrm>
              <a:off x="64544" y="749207"/>
              <a:ext cx="12063152" cy="2876119"/>
            </a:xfrm>
            <a:prstGeom prst="rect">
              <a:avLst/>
            </a:prstGeom>
          </p:spPr>
        </p:pic>
        <p:pic>
          <p:nvPicPr>
            <p:cNvPr id="9" name="Picture 8">
              <a:extLst>
                <a:ext uri="{FF2B5EF4-FFF2-40B4-BE49-F238E27FC236}">
                  <a16:creationId xmlns:a16="http://schemas.microsoft.com/office/drawing/2014/main" id="{5A2273DF-2C7C-544F-4CEE-00DBD1663309}"/>
                </a:ext>
              </a:extLst>
            </p:cNvPr>
            <p:cNvPicPr>
              <a:picLocks noChangeAspect="1"/>
            </p:cNvPicPr>
            <p:nvPr/>
          </p:nvPicPr>
          <p:blipFill>
            <a:blip r:embed="rId3"/>
            <a:stretch>
              <a:fillRect/>
            </a:stretch>
          </p:blipFill>
          <p:spPr>
            <a:xfrm>
              <a:off x="236669" y="4889739"/>
              <a:ext cx="11736592" cy="1452138"/>
            </a:xfrm>
            <a:prstGeom prst="rect">
              <a:avLst/>
            </a:prstGeom>
          </p:spPr>
        </p:pic>
        <p:sp>
          <p:nvSpPr>
            <p:cNvPr id="10" name="TextBox 9">
              <a:extLst>
                <a:ext uri="{FF2B5EF4-FFF2-40B4-BE49-F238E27FC236}">
                  <a16:creationId xmlns:a16="http://schemas.microsoft.com/office/drawing/2014/main" id="{1EBDA691-D8E3-9A06-E8B1-58D6660DBB15}"/>
                </a:ext>
              </a:extLst>
            </p:cNvPr>
            <p:cNvSpPr txBox="1"/>
            <p:nvPr/>
          </p:nvSpPr>
          <p:spPr>
            <a:xfrm>
              <a:off x="236669" y="3727530"/>
              <a:ext cx="9446432" cy="954107"/>
            </a:xfrm>
            <a:prstGeom prst="rect">
              <a:avLst/>
            </a:prstGeom>
            <a:noFill/>
          </p:spPr>
          <p:txBody>
            <a:bodyPr wrap="none" rtlCol="0">
              <a:spAutoFit/>
            </a:bodyPr>
            <a:lstStyle/>
            <a:p>
              <a:r>
                <a:rPr lang="en-US" sz="2800" b="1" dirty="0"/>
                <a:t>Table 1</a:t>
              </a:r>
              <a:r>
                <a:rPr lang="en-US" sz="2800" dirty="0"/>
                <a:t>. Species known to occur within SESA 15: La Cruz Canyon</a:t>
              </a:r>
            </a:p>
            <a:p>
              <a:r>
                <a:rPr lang="en-US" sz="2800" dirty="0"/>
                <a:t>.…</a:t>
              </a:r>
            </a:p>
          </p:txBody>
        </p:sp>
        <p:sp>
          <p:nvSpPr>
            <p:cNvPr id="2" name="Rectangle 1">
              <a:extLst>
                <a:ext uri="{FF2B5EF4-FFF2-40B4-BE49-F238E27FC236}">
                  <a16:creationId xmlns:a16="http://schemas.microsoft.com/office/drawing/2014/main" id="{5BC9A3DB-DF13-50A1-8597-F29469E29D27}"/>
                </a:ext>
              </a:extLst>
            </p:cNvPr>
            <p:cNvSpPr/>
            <p:nvPr/>
          </p:nvSpPr>
          <p:spPr>
            <a:xfrm>
              <a:off x="2873829" y="4889739"/>
              <a:ext cx="3386294" cy="325356"/>
            </a:xfrm>
            <a:prstGeom prst="rect">
              <a:avLst/>
            </a:prstGeom>
            <a:solidFill>
              <a:srgbClr val="FFFF00">
                <a:alpha val="5015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36844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19470E-D3C8-0929-7A32-E0468B4CC5F0}"/>
              </a:ext>
            </a:extLst>
          </p:cNvPr>
          <p:cNvPicPr>
            <a:picLocks noChangeAspect="1"/>
          </p:cNvPicPr>
          <p:nvPr/>
        </p:nvPicPr>
        <p:blipFill>
          <a:blip r:embed="rId3"/>
          <a:stretch>
            <a:fillRect/>
          </a:stretch>
        </p:blipFill>
        <p:spPr>
          <a:xfrm>
            <a:off x="4916332" y="2235650"/>
            <a:ext cx="7166076" cy="3462414"/>
          </a:xfrm>
          <a:prstGeom prst="rect">
            <a:avLst/>
          </a:prstGeom>
          <a:ln>
            <a:solidFill>
              <a:schemeClr val="accent1"/>
            </a:solidFill>
          </a:ln>
        </p:spPr>
      </p:pic>
      <p:pic>
        <p:nvPicPr>
          <p:cNvPr id="13" name="Picture 12">
            <a:extLst>
              <a:ext uri="{FF2B5EF4-FFF2-40B4-BE49-F238E27FC236}">
                <a16:creationId xmlns:a16="http://schemas.microsoft.com/office/drawing/2014/main" id="{569FC73B-B6C0-DCC8-8888-57E9D06BE967}"/>
              </a:ext>
            </a:extLst>
          </p:cNvPr>
          <p:cNvPicPr>
            <a:picLocks noChangeAspect="1"/>
          </p:cNvPicPr>
          <p:nvPr/>
        </p:nvPicPr>
        <p:blipFill>
          <a:blip r:embed="rId4"/>
          <a:stretch>
            <a:fillRect/>
          </a:stretch>
        </p:blipFill>
        <p:spPr>
          <a:xfrm>
            <a:off x="0" y="821123"/>
            <a:ext cx="4823865" cy="5167312"/>
          </a:xfrm>
          <a:prstGeom prst="rect">
            <a:avLst/>
          </a:prstGeom>
        </p:spPr>
      </p:pic>
      <p:cxnSp>
        <p:nvCxnSpPr>
          <p:cNvPr id="15" name="Straight Connector 14">
            <a:extLst>
              <a:ext uri="{FF2B5EF4-FFF2-40B4-BE49-F238E27FC236}">
                <a16:creationId xmlns:a16="http://schemas.microsoft.com/office/drawing/2014/main" id="{E27D2234-8D23-5A80-EEBE-135AD434B5FA}"/>
              </a:ext>
            </a:extLst>
          </p:cNvPr>
          <p:cNvCxnSpPr>
            <a:cxnSpLocks/>
          </p:cNvCxnSpPr>
          <p:nvPr/>
        </p:nvCxnSpPr>
        <p:spPr>
          <a:xfrm>
            <a:off x="3188043" y="4014826"/>
            <a:ext cx="1728289" cy="284205"/>
          </a:xfrm>
          <a:prstGeom prst="line">
            <a:avLst/>
          </a:prstGeom>
          <a:ln w="25400">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EEDFD60-386F-D6F4-6272-E5A75036D8DC}"/>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Expanding awareness of species presence</a:t>
            </a:r>
          </a:p>
        </p:txBody>
      </p:sp>
      <p:sp>
        <p:nvSpPr>
          <p:cNvPr id="6" name="TextBox 5">
            <a:extLst>
              <a:ext uri="{FF2B5EF4-FFF2-40B4-BE49-F238E27FC236}">
                <a16:creationId xmlns:a16="http://schemas.microsoft.com/office/drawing/2014/main" id="{3E78FC6F-29EA-8D1F-E765-7A312C4A618F}"/>
              </a:ext>
            </a:extLst>
          </p:cNvPr>
          <p:cNvSpPr txBox="1"/>
          <p:nvPr/>
        </p:nvSpPr>
        <p:spPr>
          <a:xfrm>
            <a:off x="380009" y="6078206"/>
            <a:ext cx="4443855" cy="646331"/>
          </a:xfrm>
          <a:prstGeom prst="rect">
            <a:avLst/>
          </a:prstGeom>
          <a:noFill/>
        </p:spPr>
        <p:txBody>
          <a:bodyPr wrap="square" rtlCol="0">
            <a:spAutoFit/>
          </a:bodyPr>
          <a:lstStyle/>
          <a:p>
            <a:r>
              <a:rPr lang="en-US" dirty="0"/>
              <a:t>Blue whale tag data from Cascadia Research Collective</a:t>
            </a:r>
          </a:p>
        </p:txBody>
      </p:sp>
    </p:spTree>
    <p:extLst>
      <p:ext uri="{BB962C8B-B14F-4D97-AF65-F5344CB8AC3E}">
        <p14:creationId xmlns:p14="http://schemas.microsoft.com/office/powerpoint/2010/main" val="3524854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E88C78-6A06-3E1D-12D1-6AB3BC982C76}"/>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Beyond presence: directional passive acoustic sensing</a:t>
            </a:r>
          </a:p>
        </p:txBody>
      </p:sp>
      <p:pic>
        <p:nvPicPr>
          <p:cNvPr id="1026" name="Picture 2">
            <a:extLst>
              <a:ext uri="{FF2B5EF4-FFF2-40B4-BE49-F238E27FC236}">
                <a16:creationId xmlns:a16="http://schemas.microsoft.com/office/drawing/2014/main" id="{2DF9C5D8-7C3E-872F-8E25-DB5C2F255F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453" y="648003"/>
            <a:ext cx="10874268" cy="615162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30BFC7F-191C-9388-9652-45D09C2AB3F5}"/>
              </a:ext>
            </a:extLst>
          </p:cNvPr>
          <p:cNvPicPr>
            <a:picLocks noChangeAspect="1"/>
          </p:cNvPicPr>
          <p:nvPr/>
        </p:nvPicPr>
        <p:blipFill>
          <a:blip r:embed="rId3"/>
          <a:stretch>
            <a:fillRect/>
          </a:stretch>
        </p:blipFill>
        <p:spPr>
          <a:xfrm>
            <a:off x="1439964" y="5817141"/>
            <a:ext cx="1699686" cy="473683"/>
          </a:xfrm>
          <a:prstGeom prst="rect">
            <a:avLst/>
          </a:prstGeom>
        </p:spPr>
      </p:pic>
    </p:spTree>
    <p:extLst>
      <p:ext uri="{BB962C8B-B14F-4D97-AF65-F5344CB8AC3E}">
        <p14:creationId xmlns:p14="http://schemas.microsoft.com/office/powerpoint/2010/main" val="3469384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0E1C0-6CF9-C578-9819-F7B21434BC4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78724A2-542F-6F00-235C-21D639453023}"/>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Conservation: ship-strike risk</a:t>
            </a:r>
          </a:p>
        </p:txBody>
      </p:sp>
      <p:grpSp>
        <p:nvGrpSpPr>
          <p:cNvPr id="7" name="Group 6">
            <a:extLst>
              <a:ext uri="{FF2B5EF4-FFF2-40B4-BE49-F238E27FC236}">
                <a16:creationId xmlns:a16="http://schemas.microsoft.com/office/drawing/2014/main" id="{FADB3165-9AFC-BF7A-8D91-40C935411C4B}"/>
              </a:ext>
            </a:extLst>
          </p:cNvPr>
          <p:cNvGrpSpPr/>
          <p:nvPr/>
        </p:nvGrpSpPr>
        <p:grpSpPr>
          <a:xfrm>
            <a:off x="116013" y="1391055"/>
            <a:ext cx="12018342" cy="4260715"/>
            <a:chOff x="116013" y="1391055"/>
            <a:chExt cx="12018342" cy="4260715"/>
          </a:xfrm>
        </p:grpSpPr>
        <p:pic>
          <p:nvPicPr>
            <p:cNvPr id="2050" name="Picture 2">
              <a:extLst>
                <a:ext uri="{FF2B5EF4-FFF2-40B4-BE49-F238E27FC236}">
                  <a16:creationId xmlns:a16="http://schemas.microsoft.com/office/drawing/2014/main" id="{6C265CD7-DB92-2094-F1BF-E6A68F0EE8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156"/>
            <a:stretch/>
          </p:blipFill>
          <p:spPr bwMode="auto">
            <a:xfrm>
              <a:off x="4119374" y="1391055"/>
              <a:ext cx="8014981" cy="42607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C0CB1F2-40D1-52CA-7572-F029B1EAD1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541" t="53193" r="32938" b="3163"/>
            <a:stretch/>
          </p:blipFill>
          <p:spPr bwMode="auto">
            <a:xfrm>
              <a:off x="116013" y="2042808"/>
              <a:ext cx="3873091" cy="3239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9E0DF7E-0922-191C-1C62-1D0319AA1E6C}"/>
                </a:ext>
              </a:extLst>
            </p:cNvPr>
            <p:cNvSpPr/>
            <p:nvPr/>
          </p:nvSpPr>
          <p:spPr>
            <a:xfrm>
              <a:off x="4893013" y="1770434"/>
              <a:ext cx="486383" cy="3012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93200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0E1C0-6CF9-C578-9819-F7B21434BC4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78724A2-542F-6F00-235C-21D639453023}"/>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Ecological underpinnings of risk exposure</a:t>
            </a:r>
          </a:p>
        </p:txBody>
      </p:sp>
      <p:pic>
        <p:nvPicPr>
          <p:cNvPr id="4098" name="Picture 2">
            <a:extLst>
              <a:ext uri="{FF2B5EF4-FFF2-40B4-BE49-F238E27FC236}">
                <a16:creationId xmlns:a16="http://schemas.microsoft.com/office/drawing/2014/main" id="{32713DE3-6A50-8BFC-69C2-1754C5868E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7429" y="811891"/>
            <a:ext cx="10036084" cy="5773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565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F2A3E-EE62-2FB5-55D3-CBDD8271C1E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481E746-FD8F-6904-49E2-06B77DFC124E}"/>
              </a:ext>
            </a:extLst>
          </p:cNvPr>
          <p:cNvSpPr txBox="1"/>
          <p:nvPr/>
        </p:nvSpPr>
        <p:spPr>
          <a:xfrm>
            <a:off x="1" y="0"/>
            <a:ext cx="12192000" cy="584775"/>
          </a:xfrm>
          <a:prstGeom prst="rect">
            <a:avLst/>
          </a:prstGeom>
          <a:solidFill>
            <a:schemeClr val="accent5">
              <a:lumMod val="50000"/>
            </a:schemeClr>
          </a:solidFill>
        </p:spPr>
        <p:txBody>
          <a:bodyPr wrap="square" rtlCol="0">
            <a:spAutoFit/>
          </a:bodyPr>
          <a:lstStyle/>
          <a:p>
            <a:pPr algn="ctr"/>
            <a:r>
              <a:rPr lang="en-US" sz="3200" b="1" dirty="0">
                <a:solidFill>
                  <a:schemeClr val="bg1"/>
                </a:solidFill>
              </a:rPr>
              <a:t>Real-time monitoring</a:t>
            </a:r>
          </a:p>
        </p:txBody>
      </p:sp>
      <p:pic>
        <p:nvPicPr>
          <p:cNvPr id="4" name="Picture 3" descr="A screenshot of a map&#10;&#10;AI-generated content may be incorrect.">
            <a:extLst>
              <a:ext uri="{FF2B5EF4-FFF2-40B4-BE49-F238E27FC236}">
                <a16:creationId xmlns:a16="http://schemas.microsoft.com/office/drawing/2014/main" id="{125F8FD5-9EA0-06AC-95B9-42AD02EB5754}"/>
              </a:ext>
            </a:extLst>
          </p:cNvPr>
          <p:cNvPicPr>
            <a:picLocks noChangeAspect="1"/>
          </p:cNvPicPr>
          <p:nvPr/>
        </p:nvPicPr>
        <p:blipFill>
          <a:blip r:embed="rId3"/>
          <a:stretch>
            <a:fillRect/>
          </a:stretch>
        </p:blipFill>
        <p:spPr>
          <a:xfrm>
            <a:off x="1014640" y="686636"/>
            <a:ext cx="10162719" cy="6022989"/>
          </a:xfrm>
          <a:prstGeom prst="rect">
            <a:avLst/>
          </a:prstGeom>
          <a:ln>
            <a:solidFill>
              <a:schemeClr val="accent1">
                <a:shade val="15000"/>
              </a:schemeClr>
            </a:solidFill>
          </a:ln>
        </p:spPr>
      </p:pic>
    </p:spTree>
    <p:extLst>
      <p:ext uri="{BB962C8B-B14F-4D97-AF65-F5344CB8AC3E}">
        <p14:creationId xmlns:p14="http://schemas.microsoft.com/office/powerpoint/2010/main" val="2207637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6128</TotalTime>
  <Words>1185</Words>
  <Application>Microsoft Macintosh PowerPoint</Application>
  <PresentationFormat>Widescreen</PresentationFormat>
  <Paragraphs>53</Paragraphs>
  <Slides>12</Slides>
  <Notes>6</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Ryan</dc:creator>
  <cp:lastModifiedBy>John Ryan</cp:lastModifiedBy>
  <cp:revision>470</cp:revision>
  <cp:lastPrinted>2023-05-31T16:17:01Z</cp:lastPrinted>
  <dcterms:created xsi:type="dcterms:W3CDTF">2023-05-24T16:00:18Z</dcterms:created>
  <dcterms:modified xsi:type="dcterms:W3CDTF">2026-01-27T14:08:14Z</dcterms:modified>
</cp:coreProperties>
</file>