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54"/>
  </p:notesMasterIdLst>
  <p:sldIdLst>
    <p:sldId id="1139" r:id="rId3"/>
    <p:sldId id="1140" r:id="rId4"/>
    <p:sldId id="1142" r:id="rId5"/>
    <p:sldId id="362" r:id="rId6"/>
    <p:sldId id="4400" r:id="rId7"/>
    <p:sldId id="1165" r:id="rId8"/>
    <p:sldId id="4565" r:id="rId9"/>
    <p:sldId id="1065" r:id="rId10"/>
    <p:sldId id="1122" r:id="rId11"/>
    <p:sldId id="1166" r:id="rId12"/>
    <p:sldId id="1073" r:id="rId13"/>
    <p:sldId id="4401" r:id="rId14"/>
    <p:sldId id="4410" r:id="rId15"/>
    <p:sldId id="4544" r:id="rId16"/>
    <p:sldId id="4545" r:id="rId17"/>
    <p:sldId id="4546" r:id="rId18"/>
    <p:sldId id="4557" r:id="rId19"/>
    <p:sldId id="4556" r:id="rId20"/>
    <p:sldId id="4559" r:id="rId21"/>
    <p:sldId id="4560" r:id="rId22"/>
    <p:sldId id="4558" r:id="rId23"/>
    <p:sldId id="4562" r:id="rId24"/>
    <p:sldId id="4561" r:id="rId25"/>
    <p:sldId id="4542" r:id="rId26"/>
    <p:sldId id="4541" r:id="rId27"/>
    <p:sldId id="4550" r:id="rId28"/>
    <p:sldId id="339" r:id="rId29"/>
    <p:sldId id="4411" r:id="rId30"/>
    <p:sldId id="1164" r:id="rId31"/>
    <p:sldId id="4404" r:id="rId32"/>
    <p:sldId id="1163" r:id="rId33"/>
    <p:sldId id="1168" r:id="rId34"/>
    <p:sldId id="4563" r:id="rId35"/>
    <p:sldId id="4548" r:id="rId36"/>
    <p:sldId id="4529" r:id="rId37"/>
    <p:sldId id="1169" r:id="rId38"/>
    <p:sldId id="4403" r:id="rId39"/>
    <p:sldId id="4415" r:id="rId40"/>
    <p:sldId id="4553" r:id="rId41"/>
    <p:sldId id="4554" r:id="rId42"/>
    <p:sldId id="4564" r:id="rId43"/>
    <p:sldId id="4549" r:id="rId44"/>
    <p:sldId id="4405" r:id="rId45"/>
    <p:sldId id="4409" r:id="rId46"/>
    <p:sldId id="4530" r:id="rId47"/>
    <p:sldId id="4414" r:id="rId48"/>
    <p:sldId id="4412" r:id="rId49"/>
    <p:sldId id="4413" r:id="rId50"/>
    <p:sldId id="1173" r:id="rId51"/>
    <p:sldId id="1167" r:id="rId52"/>
    <p:sldId id="1129"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09"/>
    <p:restoredTop sz="93282"/>
  </p:normalViewPr>
  <p:slideViewPr>
    <p:cSldViewPr snapToGrid="0">
      <p:cViewPr>
        <p:scale>
          <a:sx n="96" d="100"/>
          <a:sy n="96" d="100"/>
        </p:scale>
        <p:origin x="7224" y="2256"/>
      </p:cViewPr>
      <p:guideLst/>
    </p:cSldViewPr>
  </p:slideViewPr>
  <p:notesTextViewPr>
    <p:cViewPr>
      <p:scale>
        <a:sx n="70" d="100"/>
        <a:sy n="7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C2CC35-EF4B-FC42-B88B-7AE1597413A9}" type="datetimeFigureOut">
              <a:rPr lang="en-US" smtClean="0"/>
              <a:t>1/15/26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3E6EBA-B14A-864A-857B-DC00CDDC3C19}" type="slidenum">
              <a:rPr lang="en-US" smtClean="0"/>
              <a:t>‹#›</a:t>
            </a:fld>
            <a:endParaRPr lang="en-US"/>
          </a:p>
        </p:txBody>
      </p:sp>
    </p:spTree>
    <p:extLst>
      <p:ext uri="{BB962C8B-B14F-4D97-AF65-F5344CB8AC3E}">
        <p14:creationId xmlns:p14="http://schemas.microsoft.com/office/powerpoint/2010/main" val="2013543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gupubs.onlinelibrary.wiley.com/doi/full/10.1029/2018GB005983#gbc20841-bib-0014"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Helvetica Neue" panose="02000503000000020004" pitchFamily="2" charset="0"/>
                <a:ea typeface="Helvetica Neue" panose="02000503000000020004" pitchFamily="2" charset="0"/>
                <a:cs typeface="Helvetica Neue" panose="02000503000000020004" pitchFamily="2" charset="0"/>
              </a:rPr>
              <a:t>In Monterey Bay changes in upwelling drive pulses in phytoplankton productivity; fronts can concentrate predators and prey; and canyon topography can interact with oceanographic conditions to produce hotspots of activity</a:t>
            </a:r>
          </a:p>
          <a:p>
            <a:endParaRPr lang="en-US" dirty="0"/>
          </a:p>
        </p:txBody>
      </p:sp>
      <p:sp>
        <p:nvSpPr>
          <p:cNvPr id="4" name="Slide Number Placeholder 3"/>
          <p:cNvSpPr>
            <a:spLocks noGrp="1"/>
          </p:cNvSpPr>
          <p:nvPr>
            <p:ph type="sldNum" sz="quarter" idx="5"/>
          </p:nvPr>
        </p:nvSpPr>
        <p:spPr/>
        <p:txBody>
          <a:bodyPr/>
          <a:lstStyle/>
          <a:p>
            <a:fld id="{2A3E6EBA-B14A-864A-857B-DC00CDDC3C19}" type="slidenum">
              <a:rPr lang="en-US" smtClean="0"/>
              <a:t>3</a:t>
            </a:fld>
            <a:endParaRPr lang="en-US"/>
          </a:p>
        </p:txBody>
      </p:sp>
    </p:spTree>
    <p:extLst>
      <p:ext uri="{BB962C8B-B14F-4D97-AF65-F5344CB8AC3E}">
        <p14:creationId xmlns:p14="http://schemas.microsoft.com/office/powerpoint/2010/main" val="773970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D3C30-7458-6081-0AC1-44D4913B5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6DB7-74C5-96F4-A418-4C031A426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F75E8F-DBDA-6EB8-AB8D-55411DA02F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8EAC23-555C-EAC8-209B-FC12A35422B2}"/>
              </a:ext>
            </a:extLst>
          </p:cNvPr>
          <p:cNvSpPr>
            <a:spLocks noGrp="1"/>
          </p:cNvSpPr>
          <p:nvPr>
            <p:ph type="sldNum" sz="quarter" idx="5"/>
          </p:nvPr>
        </p:nvSpPr>
        <p:spPr/>
        <p:txBody>
          <a:bodyPr/>
          <a:lstStyle/>
          <a:p>
            <a:fld id="{2A3E6EBA-B14A-864A-857B-DC00CDDC3C19}" type="slidenum">
              <a:rPr lang="en-US" smtClean="0"/>
              <a:t>22</a:t>
            </a:fld>
            <a:endParaRPr lang="en-US"/>
          </a:p>
        </p:txBody>
      </p:sp>
    </p:spTree>
    <p:extLst>
      <p:ext uri="{BB962C8B-B14F-4D97-AF65-F5344CB8AC3E}">
        <p14:creationId xmlns:p14="http://schemas.microsoft.com/office/powerpoint/2010/main" val="716253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4FBAD-C2B5-5347-84C2-179C71960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6B06EC-4499-47BC-EC19-1AC6C91C2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137E7-8314-9474-5876-46A3D3401F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555A54-3613-CEDC-6D50-A85EC7DA5B2F}"/>
              </a:ext>
            </a:extLst>
          </p:cNvPr>
          <p:cNvSpPr>
            <a:spLocks noGrp="1"/>
          </p:cNvSpPr>
          <p:nvPr>
            <p:ph type="sldNum" sz="quarter" idx="5"/>
          </p:nvPr>
        </p:nvSpPr>
        <p:spPr/>
        <p:txBody>
          <a:bodyPr/>
          <a:lstStyle/>
          <a:p>
            <a:fld id="{2A3E6EBA-B14A-864A-857B-DC00CDDC3C19}" type="slidenum">
              <a:rPr lang="en-US" smtClean="0"/>
              <a:t>23</a:t>
            </a:fld>
            <a:endParaRPr lang="en-US"/>
          </a:p>
        </p:txBody>
      </p:sp>
    </p:spTree>
    <p:extLst>
      <p:ext uri="{BB962C8B-B14F-4D97-AF65-F5344CB8AC3E}">
        <p14:creationId xmlns:p14="http://schemas.microsoft.com/office/powerpoint/2010/main" val="3905972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10686-690A-C450-E8FE-712C9A7DF3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964D4-F6FB-3C93-EFBE-FB033EBB5F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5AE7A-1CFD-2E2D-138F-E641FC8C08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2F047B-3FEC-75EF-C19B-534CD3A053C6}"/>
              </a:ext>
            </a:extLst>
          </p:cNvPr>
          <p:cNvSpPr>
            <a:spLocks noGrp="1"/>
          </p:cNvSpPr>
          <p:nvPr>
            <p:ph type="sldNum" sz="quarter" idx="5"/>
          </p:nvPr>
        </p:nvSpPr>
        <p:spPr/>
        <p:txBody>
          <a:bodyPr/>
          <a:lstStyle/>
          <a:p>
            <a:fld id="{2A3E6EBA-B14A-864A-857B-DC00CDDC3C19}" type="slidenum">
              <a:rPr lang="en-US" smtClean="0"/>
              <a:t>24</a:t>
            </a:fld>
            <a:endParaRPr lang="en-US"/>
          </a:p>
        </p:txBody>
      </p:sp>
    </p:spTree>
    <p:extLst>
      <p:ext uri="{BB962C8B-B14F-4D97-AF65-F5344CB8AC3E}">
        <p14:creationId xmlns:p14="http://schemas.microsoft.com/office/powerpoint/2010/main" val="3393813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730E6-B880-6327-E6D7-6C4ABE5B7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9190FA-C430-DD1F-D7BD-D357F7BFB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84456-CF5D-02CD-A2F2-69B1F5589B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06C8D9-75DF-A790-CE7C-8BBACAC3A590}"/>
              </a:ext>
            </a:extLst>
          </p:cNvPr>
          <p:cNvSpPr>
            <a:spLocks noGrp="1"/>
          </p:cNvSpPr>
          <p:nvPr>
            <p:ph type="sldNum" sz="quarter" idx="5"/>
          </p:nvPr>
        </p:nvSpPr>
        <p:spPr/>
        <p:txBody>
          <a:bodyPr/>
          <a:lstStyle/>
          <a:p>
            <a:fld id="{2A3E6EBA-B14A-864A-857B-DC00CDDC3C19}" type="slidenum">
              <a:rPr lang="en-US" smtClean="0"/>
              <a:t>25</a:t>
            </a:fld>
            <a:endParaRPr lang="en-US"/>
          </a:p>
        </p:txBody>
      </p:sp>
    </p:spTree>
    <p:extLst>
      <p:ext uri="{BB962C8B-B14F-4D97-AF65-F5344CB8AC3E}">
        <p14:creationId xmlns:p14="http://schemas.microsoft.com/office/powerpoint/2010/main" val="3799171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F8C12-9BBE-9065-72B8-657F58559B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5B0C2-64D5-8442-1DF0-CD33A3E0AF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203C0A-4005-2551-2D36-4D4B861454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9095B8-DF41-CC21-4CD8-B68315D9F9B8}"/>
              </a:ext>
            </a:extLst>
          </p:cNvPr>
          <p:cNvSpPr>
            <a:spLocks noGrp="1"/>
          </p:cNvSpPr>
          <p:nvPr>
            <p:ph type="sldNum" sz="quarter" idx="5"/>
          </p:nvPr>
        </p:nvSpPr>
        <p:spPr/>
        <p:txBody>
          <a:bodyPr/>
          <a:lstStyle/>
          <a:p>
            <a:fld id="{2A3E6EBA-B14A-864A-857B-DC00CDDC3C19}" type="slidenum">
              <a:rPr lang="en-US" smtClean="0"/>
              <a:t>26</a:t>
            </a:fld>
            <a:endParaRPr lang="en-US"/>
          </a:p>
        </p:txBody>
      </p:sp>
    </p:spTree>
    <p:extLst>
      <p:ext uri="{BB962C8B-B14F-4D97-AF65-F5344CB8AC3E}">
        <p14:creationId xmlns:p14="http://schemas.microsoft.com/office/powerpoint/2010/main" val="2252928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E3695-0D3A-E7BD-72CC-BF00CB316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ECA5E-F951-FC91-1661-FB531E3C0E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B17BFA-F012-FE4E-6A14-2A912540AE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0BCB39-C5F8-74C5-46A2-F18B46EFF4C9}"/>
              </a:ext>
            </a:extLst>
          </p:cNvPr>
          <p:cNvSpPr>
            <a:spLocks noGrp="1"/>
          </p:cNvSpPr>
          <p:nvPr>
            <p:ph type="sldNum" sz="quarter" idx="5"/>
          </p:nvPr>
        </p:nvSpPr>
        <p:spPr/>
        <p:txBody>
          <a:bodyPr/>
          <a:lstStyle/>
          <a:p>
            <a:fld id="{2A3E6EBA-B14A-864A-857B-DC00CDDC3C19}" type="slidenum">
              <a:rPr lang="en-US" smtClean="0"/>
              <a:t>29</a:t>
            </a:fld>
            <a:endParaRPr lang="en-US"/>
          </a:p>
        </p:txBody>
      </p:sp>
    </p:spTree>
    <p:extLst>
      <p:ext uri="{BB962C8B-B14F-4D97-AF65-F5344CB8AC3E}">
        <p14:creationId xmlns:p14="http://schemas.microsoft.com/office/powerpoint/2010/main" val="2108057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3FCF4-D378-8281-EF59-43104570D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34E1D-AEF5-7733-8355-0FC3CD8A21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FEB06-C214-24C4-A298-F44947D643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1A075F-D87C-B18B-3333-B16442E4784E}"/>
              </a:ext>
            </a:extLst>
          </p:cNvPr>
          <p:cNvSpPr>
            <a:spLocks noGrp="1"/>
          </p:cNvSpPr>
          <p:nvPr>
            <p:ph type="sldNum" sz="quarter" idx="5"/>
          </p:nvPr>
        </p:nvSpPr>
        <p:spPr/>
        <p:txBody>
          <a:bodyPr/>
          <a:lstStyle/>
          <a:p>
            <a:fld id="{2A3E6EBA-B14A-864A-857B-DC00CDDC3C19}" type="slidenum">
              <a:rPr lang="en-US" smtClean="0"/>
              <a:t>30</a:t>
            </a:fld>
            <a:endParaRPr lang="en-US"/>
          </a:p>
        </p:txBody>
      </p:sp>
    </p:spTree>
    <p:extLst>
      <p:ext uri="{BB962C8B-B14F-4D97-AF65-F5344CB8AC3E}">
        <p14:creationId xmlns:p14="http://schemas.microsoft.com/office/powerpoint/2010/main" val="842434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7C33B-0B1F-CFDD-74F3-A9E16B661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8303B6-CA92-CBA5-5A24-0D1EC7513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817296-9AD2-A1D5-66C7-9ECEE65ADF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94CEC4-E8CD-EFD1-C74E-57C5D1C5FF29}"/>
              </a:ext>
            </a:extLst>
          </p:cNvPr>
          <p:cNvSpPr>
            <a:spLocks noGrp="1"/>
          </p:cNvSpPr>
          <p:nvPr>
            <p:ph type="sldNum" sz="quarter" idx="5"/>
          </p:nvPr>
        </p:nvSpPr>
        <p:spPr/>
        <p:txBody>
          <a:bodyPr/>
          <a:lstStyle/>
          <a:p>
            <a:fld id="{2A3E6EBA-B14A-864A-857B-DC00CDDC3C19}" type="slidenum">
              <a:rPr lang="en-US" smtClean="0"/>
              <a:t>32</a:t>
            </a:fld>
            <a:endParaRPr lang="en-US"/>
          </a:p>
        </p:txBody>
      </p:sp>
    </p:spTree>
    <p:extLst>
      <p:ext uri="{BB962C8B-B14F-4D97-AF65-F5344CB8AC3E}">
        <p14:creationId xmlns:p14="http://schemas.microsoft.com/office/powerpoint/2010/main" val="2588507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E0CDD-E794-B2A3-9CC0-A226F104BD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253C1-FBF4-E950-61CC-1E3BA71A8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09480-75ED-BB26-895D-DF1C8F99E2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B75D15-B2C1-E980-0CD6-E52D42DEEE61}"/>
              </a:ext>
            </a:extLst>
          </p:cNvPr>
          <p:cNvSpPr>
            <a:spLocks noGrp="1"/>
          </p:cNvSpPr>
          <p:nvPr>
            <p:ph type="sldNum" sz="quarter" idx="5"/>
          </p:nvPr>
        </p:nvSpPr>
        <p:spPr/>
        <p:txBody>
          <a:bodyPr/>
          <a:lstStyle/>
          <a:p>
            <a:fld id="{2A3E6EBA-B14A-864A-857B-DC00CDDC3C19}" type="slidenum">
              <a:rPr lang="en-US" smtClean="0"/>
              <a:t>33</a:t>
            </a:fld>
            <a:endParaRPr lang="en-US"/>
          </a:p>
        </p:txBody>
      </p:sp>
    </p:spTree>
    <p:extLst>
      <p:ext uri="{BB962C8B-B14F-4D97-AF65-F5344CB8AC3E}">
        <p14:creationId xmlns:p14="http://schemas.microsoft.com/office/powerpoint/2010/main" val="30971880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324E5-3364-BD02-EC64-7DB26DF4D0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ACB47D-4606-75E7-7676-701F47FF5F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71FEE9-C4CF-5392-A2ED-C5B15B73F3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B40FE1-E699-AAB3-EB5E-BEE2DD789767}"/>
              </a:ext>
            </a:extLst>
          </p:cNvPr>
          <p:cNvSpPr>
            <a:spLocks noGrp="1"/>
          </p:cNvSpPr>
          <p:nvPr>
            <p:ph type="sldNum" sz="quarter" idx="5"/>
          </p:nvPr>
        </p:nvSpPr>
        <p:spPr/>
        <p:txBody>
          <a:bodyPr/>
          <a:lstStyle/>
          <a:p>
            <a:fld id="{2A3E6EBA-B14A-864A-857B-DC00CDDC3C19}" type="slidenum">
              <a:rPr lang="en-US" smtClean="0"/>
              <a:t>34</a:t>
            </a:fld>
            <a:endParaRPr lang="en-US"/>
          </a:p>
        </p:txBody>
      </p:sp>
    </p:spTree>
    <p:extLst>
      <p:ext uri="{BB962C8B-B14F-4D97-AF65-F5344CB8AC3E}">
        <p14:creationId xmlns:p14="http://schemas.microsoft.com/office/powerpoint/2010/main" val="210706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Heterologous systems to observe life in a changing ocean</a:t>
            </a:r>
            <a:br>
              <a:rPr lang="en-US" dirty="0"/>
            </a:br>
            <a:r>
              <a:rPr lang="en-US" dirty="0"/>
              <a:t>Future – autonomy, onboard processing and decision making, inter vehicle communications</a:t>
            </a:r>
          </a:p>
        </p:txBody>
      </p:sp>
      <p:sp>
        <p:nvSpPr>
          <p:cNvPr id="4" name="Slide Number Placeholder 3"/>
          <p:cNvSpPr>
            <a:spLocks noGrp="1"/>
          </p:cNvSpPr>
          <p:nvPr>
            <p:ph type="sldNum" sz="quarter" idx="5"/>
          </p:nvPr>
        </p:nvSpPr>
        <p:spPr/>
        <p:txBody>
          <a:bodyPr/>
          <a:lstStyle/>
          <a:p>
            <a:fld id="{61D4E4C0-43B2-40FC-AF12-057D4637E5E6}" type="slidenum">
              <a:rPr lang="en-US" smtClean="0"/>
              <a:t>5</a:t>
            </a:fld>
            <a:endParaRPr lang="en-US"/>
          </a:p>
        </p:txBody>
      </p:sp>
    </p:spTree>
    <p:extLst>
      <p:ext uri="{BB962C8B-B14F-4D97-AF65-F5344CB8AC3E}">
        <p14:creationId xmlns:p14="http://schemas.microsoft.com/office/powerpoint/2010/main" val="2114461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101FC-3854-2143-B927-FEEF70FBFE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D852F-79B3-32E9-E523-695FACC1D7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9BA792-5922-CF43-5BF1-67E7128DD6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B80B1B-6797-53AA-2C88-64C1C0AA7660}"/>
              </a:ext>
            </a:extLst>
          </p:cNvPr>
          <p:cNvSpPr>
            <a:spLocks noGrp="1"/>
          </p:cNvSpPr>
          <p:nvPr>
            <p:ph type="sldNum" sz="quarter" idx="5"/>
          </p:nvPr>
        </p:nvSpPr>
        <p:spPr/>
        <p:txBody>
          <a:bodyPr/>
          <a:lstStyle/>
          <a:p>
            <a:fld id="{2A3E6EBA-B14A-864A-857B-DC00CDDC3C19}" type="slidenum">
              <a:rPr lang="en-US" smtClean="0"/>
              <a:t>36</a:t>
            </a:fld>
            <a:endParaRPr lang="en-US"/>
          </a:p>
        </p:txBody>
      </p:sp>
    </p:spTree>
    <p:extLst>
      <p:ext uri="{BB962C8B-B14F-4D97-AF65-F5344CB8AC3E}">
        <p14:creationId xmlns:p14="http://schemas.microsoft.com/office/powerpoint/2010/main" val="13898355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4F39E-5D68-05A5-BA18-0F3C70B05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63752-DCFC-A712-EB30-59A03605DE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B0387-D512-4CDE-6153-E139855570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3B0096-47AE-F55E-E738-1B8C4D1CCEEC}"/>
              </a:ext>
            </a:extLst>
          </p:cNvPr>
          <p:cNvSpPr>
            <a:spLocks noGrp="1"/>
          </p:cNvSpPr>
          <p:nvPr>
            <p:ph type="sldNum" sz="quarter" idx="5"/>
          </p:nvPr>
        </p:nvSpPr>
        <p:spPr/>
        <p:txBody>
          <a:bodyPr/>
          <a:lstStyle/>
          <a:p>
            <a:fld id="{2A3E6EBA-B14A-864A-857B-DC00CDDC3C19}" type="slidenum">
              <a:rPr lang="en-US" smtClean="0"/>
              <a:t>37</a:t>
            </a:fld>
            <a:endParaRPr lang="en-US"/>
          </a:p>
        </p:txBody>
      </p:sp>
    </p:spTree>
    <p:extLst>
      <p:ext uri="{BB962C8B-B14F-4D97-AF65-F5344CB8AC3E}">
        <p14:creationId xmlns:p14="http://schemas.microsoft.com/office/powerpoint/2010/main" val="3511508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6B0BE-09C3-6D36-A538-03C85BE21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4F6C9-F3AD-0CDE-C52F-ED378F145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F50909-E27C-ACC1-7C12-3E41CB813D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DA31B2-EBA7-F77B-9B9A-CA1CE9975EC2}"/>
              </a:ext>
            </a:extLst>
          </p:cNvPr>
          <p:cNvSpPr>
            <a:spLocks noGrp="1"/>
          </p:cNvSpPr>
          <p:nvPr>
            <p:ph type="sldNum" sz="quarter" idx="5"/>
          </p:nvPr>
        </p:nvSpPr>
        <p:spPr/>
        <p:txBody>
          <a:bodyPr/>
          <a:lstStyle/>
          <a:p>
            <a:fld id="{2A3E6EBA-B14A-864A-857B-DC00CDDC3C19}" type="slidenum">
              <a:rPr lang="en-US" smtClean="0"/>
              <a:t>38</a:t>
            </a:fld>
            <a:endParaRPr lang="en-US"/>
          </a:p>
        </p:txBody>
      </p:sp>
    </p:spTree>
    <p:extLst>
      <p:ext uri="{BB962C8B-B14F-4D97-AF65-F5344CB8AC3E}">
        <p14:creationId xmlns:p14="http://schemas.microsoft.com/office/powerpoint/2010/main" val="851103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0C99B-776D-7376-55CB-2A50B5913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B39FFB-B93C-AF54-E5B0-95DF636E75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4A2B80-4BD1-693B-F5A7-FA0E16348F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526A7B-4EA3-FAEE-B81E-D72EF3EFDF7F}"/>
              </a:ext>
            </a:extLst>
          </p:cNvPr>
          <p:cNvSpPr>
            <a:spLocks noGrp="1"/>
          </p:cNvSpPr>
          <p:nvPr>
            <p:ph type="sldNum" sz="quarter" idx="5"/>
          </p:nvPr>
        </p:nvSpPr>
        <p:spPr/>
        <p:txBody>
          <a:bodyPr/>
          <a:lstStyle/>
          <a:p>
            <a:fld id="{2A3E6EBA-B14A-864A-857B-DC00CDDC3C19}" type="slidenum">
              <a:rPr lang="en-US" smtClean="0"/>
              <a:t>39</a:t>
            </a:fld>
            <a:endParaRPr lang="en-US"/>
          </a:p>
        </p:txBody>
      </p:sp>
    </p:spTree>
    <p:extLst>
      <p:ext uri="{BB962C8B-B14F-4D97-AF65-F5344CB8AC3E}">
        <p14:creationId xmlns:p14="http://schemas.microsoft.com/office/powerpoint/2010/main" val="17065423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38548-0D7B-0BA2-F4D9-63FEAEF5D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79BD9-F50D-609F-2C6B-E1A4AA6BC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64E72A-6623-AF81-5193-440BEAEF58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8A9D41-8822-3CA2-8827-1E76DD556FED}"/>
              </a:ext>
            </a:extLst>
          </p:cNvPr>
          <p:cNvSpPr>
            <a:spLocks noGrp="1"/>
          </p:cNvSpPr>
          <p:nvPr>
            <p:ph type="sldNum" sz="quarter" idx="5"/>
          </p:nvPr>
        </p:nvSpPr>
        <p:spPr/>
        <p:txBody>
          <a:bodyPr/>
          <a:lstStyle/>
          <a:p>
            <a:fld id="{2A3E6EBA-B14A-864A-857B-DC00CDDC3C19}" type="slidenum">
              <a:rPr lang="en-US" smtClean="0"/>
              <a:t>40</a:t>
            </a:fld>
            <a:endParaRPr lang="en-US"/>
          </a:p>
        </p:txBody>
      </p:sp>
    </p:spTree>
    <p:extLst>
      <p:ext uri="{BB962C8B-B14F-4D97-AF65-F5344CB8AC3E}">
        <p14:creationId xmlns:p14="http://schemas.microsoft.com/office/powerpoint/2010/main" val="1048182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EA5AD-128E-847D-D54F-9E421D98C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E76094-7995-2682-783D-DCEEA12E79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8EFB3B-2AC0-6D53-977F-F526E48135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5AF9EF-C533-6829-0C2B-CCB342658C99}"/>
              </a:ext>
            </a:extLst>
          </p:cNvPr>
          <p:cNvSpPr>
            <a:spLocks noGrp="1"/>
          </p:cNvSpPr>
          <p:nvPr>
            <p:ph type="sldNum" sz="quarter" idx="5"/>
          </p:nvPr>
        </p:nvSpPr>
        <p:spPr/>
        <p:txBody>
          <a:bodyPr/>
          <a:lstStyle/>
          <a:p>
            <a:fld id="{2A3E6EBA-B14A-864A-857B-DC00CDDC3C19}" type="slidenum">
              <a:rPr lang="en-US" smtClean="0"/>
              <a:t>41</a:t>
            </a:fld>
            <a:endParaRPr lang="en-US"/>
          </a:p>
        </p:txBody>
      </p:sp>
    </p:spTree>
    <p:extLst>
      <p:ext uri="{BB962C8B-B14F-4D97-AF65-F5344CB8AC3E}">
        <p14:creationId xmlns:p14="http://schemas.microsoft.com/office/powerpoint/2010/main" val="1754836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87EBD-28F7-0266-895B-14647FCB7B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E5A380-99CD-EB07-9A3C-19E284B36C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5236EF-BCC0-861B-BD0E-6E0750F719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80B860-58EF-79CB-7553-B3C51FA226EB}"/>
              </a:ext>
            </a:extLst>
          </p:cNvPr>
          <p:cNvSpPr>
            <a:spLocks noGrp="1"/>
          </p:cNvSpPr>
          <p:nvPr>
            <p:ph type="sldNum" sz="quarter" idx="5"/>
          </p:nvPr>
        </p:nvSpPr>
        <p:spPr/>
        <p:txBody>
          <a:bodyPr/>
          <a:lstStyle/>
          <a:p>
            <a:fld id="{2A3E6EBA-B14A-864A-857B-DC00CDDC3C19}" type="slidenum">
              <a:rPr lang="en-US" smtClean="0"/>
              <a:t>42</a:t>
            </a:fld>
            <a:endParaRPr lang="en-US"/>
          </a:p>
        </p:txBody>
      </p:sp>
    </p:spTree>
    <p:extLst>
      <p:ext uri="{BB962C8B-B14F-4D97-AF65-F5344CB8AC3E}">
        <p14:creationId xmlns:p14="http://schemas.microsoft.com/office/powerpoint/2010/main" val="2050156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Each day, animals in high biomass aggregations called ‘deep scattering layers’ migrate vertically from the deep sea, comprising the largest net animal movement on earth. This migration is thought to be a result of the competing needs of feeding in energy rich surface waters and avoiding predators in the dark refuge of the deep. </a:t>
            </a:r>
          </a:p>
          <a:p>
            <a:endParaRPr lang="en-US" altLang="en-US" sz="1200" kern="1200" dirty="0">
              <a:solidFill>
                <a:schemeClr val="tx1"/>
              </a:solidFill>
              <a:effectLst/>
              <a:latin typeface="+mn-lt"/>
              <a:ea typeface="+mn-ea"/>
              <a:cs typeface="+mn-cs"/>
            </a:endParaRPr>
          </a:p>
          <a:p>
            <a:r>
              <a:rPr lang="en-US" altLang="en-US" sz="1200" kern="1200" dirty="0">
                <a:solidFill>
                  <a:schemeClr val="tx1"/>
                </a:solidFill>
                <a:effectLst/>
                <a:latin typeface="+mn-lt"/>
                <a:ea typeface="+mn-ea"/>
                <a:cs typeface="+mn-cs"/>
              </a:rPr>
              <a:t>Key factors that affect active carbon flux in models include the specific</a:t>
            </a:r>
            <a:r>
              <a:rPr lang="en-US" altLang="en-US" sz="1200" kern="1200" baseline="0" dirty="0">
                <a:solidFill>
                  <a:schemeClr val="tx1"/>
                </a:solidFill>
                <a:effectLst/>
                <a:latin typeface="+mn-lt"/>
                <a:ea typeface="+mn-ea"/>
                <a:cs typeface="+mn-cs"/>
              </a:rPr>
              <a:t> species migrating, the proportion of individuals undergoing migration, the extent of migration, the biomass of animals, and where fecal pellets are produced.</a:t>
            </a:r>
          </a:p>
          <a:p>
            <a:endParaRPr lang="en-US" altLang="en-US" sz="1200" kern="1200" baseline="0" dirty="0">
              <a:solidFill>
                <a:schemeClr val="tx1"/>
              </a:solidFill>
              <a:effectLst/>
              <a:latin typeface="+mn-lt"/>
              <a:ea typeface="+mn-ea"/>
              <a:cs typeface="+mn-cs"/>
            </a:endParaRPr>
          </a:p>
          <a:p>
            <a:r>
              <a:rPr lang="en-US" dirty="0"/>
              <a:t>Marine food webs help mediate the transfer of atmospheric carbon dioxide downward into the water column via a suite of ecological mechanisms collectively referred to as the biological pump (</a:t>
            </a:r>
            <a:r>
              <a:rPr lang="en-US" dirty="0" err="1"/>
              <a:t>Falkowski</a:t>
            </a:r>
            <a:r>
              <a:rPr lang="en-US" dirty="0"/>
              <a:t> et al., </a:t>
            </a:r>
            <a:r>
              <a:rPr lang="en-US" dirty="0">
                <a:hlinkClick r:id="rId3"/>
              </a:rPr>
              <a:t>1998</a:t>
            </a:r>
            <a:r>
              <a:rPr lang="en-US" dirty="0"/>
              <a:t>).</a:t>
            </a:r>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A4AB419-3FA2-484C-AD71-D84D251BCD0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52150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found the previous patterns in a deeper, offshore location. Now we want to examine these patterns in a nearshore, more variable environment</a:t>
            </a:r>
          </a:p>
        </p:txBody>
      </p:sp>
      <p:sp>
        <p:nvSpPr>
          <p:cNvPr id="4" name="Slide Number Placeholder 3"/>
          <p:cNvSpPr>
            <a:spLocks noGrp="1"/>
          </p:cNvSpPr>
          <p:nvPr>
            <p:ph type="sldNum" sz="quarter" idx="5"/>
          </p:nvPr>
        </p:nvSpPr>
        <p:spPr/>
        <p:txBody>
          <a:bodyPr/>
          <a:lstStyle/>
          <a:p>
            <a:fld id="{2A3E6EBA-B14A-864A-857B-DC00CDDC3C19}" type="slidenum">
              <a:rPr lang="en-US" smtClean="0"/>
              <a:t>12</a:t>
            </a:fld>
            <a:endParaRPr lang="en-US"/>
          </a:p>
        </p:txBody>
      </p:sp>
    </p:spTree>
    <p:extLst>
      <p:ext uri="{BB962C8B-B14F-4D97-AF65-F5344CB8AC3E}">
        <p14:creationId xmlns:p14="http://schemas.microsoft.com/office/powerpoint/2010/main" val="711252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D478F-D8DA-CA09-9177-6D35D75CA8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A0110-FB77-2D48-1693-0B64DFD8AD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C3A35-1B01-935C-58BB-E27087B271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B33350-BD9F-EEF6-718B-DA2279530B40}"/>
              </a:ext>
            </a:extLst>
          </p:cNvPr>
          <p:cNvSpPr>
            <a:spLocks noGrp="1"/>
          </p:cNvSpPr>
          <p:nvPr>
            <p:ph type="sldNum" sz="quarter" idx="5"/>
          </p:nvPr>
        </p:nvSpPr>
        <p:spPr/>
        <p:txBody>
          <a:bodyPr/>
          <a:lstStyle/>
          <a:p>
            <a:fld id="{2A3E6EBA-B14A-864A-857B-DC00CDDC3C19}" type="slidenum">
              <a:rPr lang="en-US" smtClean="0"/>
              <a:t>17</a:t>
            </a:fld>
            <a:endParaRPr lang="en-US"/>
          </a:p>
        </p:txBody>
      </p:sp>
    </p:spTree>
    <p:extLst>
      <p:ext uri="{BB962C8B-B14F-4D97-AF65-F5344CB8AC3E}">
        <p14:creationId xmlns:p14="http://schemas.microsoft.com/office/powerpoint/2010/main" val="352716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3E6EBA-B14A-864A-857B-DC00CDDC3C19}" type="slidenum">
              <a:rPr lang="en-US" smtClean="0"/>
              <a:t>18</a:t>
            </a:fld>
            <a:endParaRPr lang="en-US"/>
          </a:p>
        </p:txBody>
      </p:sp>
    </p:spTree>
    <p:extLst>
      <p:ext uri="{BB962C8B-B14F-4D97-AF65-F5344CB8AC3E}">
        <p14:creationId xmlns:p14="http://schemas.microsoft.com/office/powerpoint/2010/main" val="1844566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7C58B-615E-7755-5057-A163572853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8E504-2E2B-4B66-ED9E-3FAD542BD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7DF29D-CB12-9F04-F9C1-27E33ACDB9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B663AC-9DBB-9269-3D13-9789314C8652}"/>
              </a:ext>
            </a:extLst>
          </p:cNvPr>
          <p:cNvSpPr>
            <a:spLocks noGrp="1"/>
          </p:cNvSpPr>
          <p:nvPr>
            <p:ph type="sldNum" sz="quarter" idx="5"/>
          </p:nvPr>
        </p:nvSpPr>
        <p:spPr/>
        <p:txBody>
          <a:bodyPr/>
          <a:lstStyle/>
          <a:p>
            <a:fld id="{2A3E6EBA-B14A-864A-857B-DC00CDDC3C19}" type="slidenum">
              <a:rPr lang="en-US" smtClean="0"/>
              <a:t>19</a:t>
            </a:fld>
            <a:endParaRPr lang="en-US"/>
          </a:p>
        </p:txBody>
      </p:sp>
    </p:spTree>
    <p:extLst>
      <p:ext uri="{BB962C8B-B14F-4D97-AF65-F5344CB8AC3E}">
        <p14:creationId xmlns:p14="http://schemas.microsoft.com/office/powerpoint/2010/main" val="1527246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8E0CE-860B-0B9C-BFCD-5C4319F99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30782-5B5B-EFC9-FA1C-A86B425F75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6FE80A-E8F2-5EF0-071D-D2C4855C99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F19B8A-8A50-08E6-9865-00EA6E4083A4}"/>
              </a:ext>
            </a:extLst>
          </p:cNvPr>
          <p:cNvSpPr>
            <a:spLocks noGrp="1"/>
          </p:cNvSpPr>
          <p:nvPr>
            <p:ph type="sldNum" sz="quarter" idx="5"/>
          </p:nvPr>
        </p:nvSpPr>
        <p:spPr/>
        <p:txBody>
          <a:bodyPr/>
          <a:lstStyle/>
          <a:p>
            <a:fld id="{2A3E6EBA-B14A-864A-857B-DC00CDDC3C19}" type="slidenum">
              <a:rPr lang="en-US" smtClean="0"/>
              <a:t>20</a:t>
            </a:fld>
            <a:endParaRPr lang="en-US"/>
          </a:p>
        </p:txBody>
      </p:sp>
    </p:spTree>
    <p:extLst>
      <p:ext uri="{BB962C8B-B14F-4D97-AF65-F5344CB8AC3E}">
        <p14:creationId xmlns:p14="http://schemas.microsoft.com/office/powerpoint/2010/main" val="3153162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C76F2-8E43-1647-1553-352C740E7E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5C906-EB7A-9CED-6F02-9F308F455B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FAC449-C938-7CD5-F5CB-D372261A6E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8C1C95-C044-6541-3475-8D7D462AA926}"/>
              </a:ext>
            </a:extLst>
          </p:cNvPr>
          <p:cNvSpPr>
            <a:spLocks noGrp="1"/>
          </p:cNvSpPr>
          <p:nvPr>
            <p:ph type="sldNum" sz="quarter" idx="5"/>
          </p:nvPr>
        </p:nvSpPr>
        <p:spPr/>
        <p:txBody>
          <a:bodyPr/>
          <a:lstStyle/>
          <a:p>
            <a:fld id="{2A3E6EBA-B14A-864A-857B-DC00CDDC3C19}" type="slidenum">
              <a:rPr lang="en-US" smtClean="0"/>
              <a:t>21</a:t>
            </a:fld>
            <a:endParaRPr lang="en-US"/>
          </a:p>
        </p:txBody>
      </p:sp>
    </p:spTree>
    <p:extLst>
      <p:ext uri="{BB962C8B-B14F-4D97-AF65-F5344CB8AC3E}">
        <p14:creationId xmlns:p14="http://schemas.microsoft.com/office/powerpoint/2010/main" val="113495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249D2-503C-2BF0-443B-61C30ACBE0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078FC2-652D-1C4B-92C1-BA7B48885E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EF7FF0-62ED-67FC-EF01-B9EB72466204}"/>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5" name="Footer Placeholder 4">
            <a:extLst>
              <a:ext uri="{FF2B5EF4-FFF2-40B4-BE49-F238E27FC236}">
                <a16:creationId xmlns:a16="http://schemas.microsoft.com/office/drawing/2014/main" id="{BAF9A73F-AC65-933F-7990-0AA73F155C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3EC2E6-F7AF-B198-ADB5-406619316D19}"/>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900521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8DB55-C45B-0854-7187-FB8076BC66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25CCD8-2C7A-C7B1-CEFC-2CF5F2E48A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887B15-26A4-D8CC-FAAF-58F5CF56F2C5}"/>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5" name="Footer Placeholder 4">
            <a:extLst>
              <a:ext uri="{FF2B5EF4-FFF2-40B4-BE49-F238E27FC236}">
                <a16:creationId xmlns:a16="http://schemas.microsoft.com/office/drawing/2014/main" id="{03C0B859-6135-91B7-9A75-906E2AED5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15C79-DF0E-B4F4-6F1D-87A93461F753}"/>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3145610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710619-6C95-2FCD-2052-EB173D81CA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1B1767-E776-C9C0-0B78-6060ECA568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A19B8F-DE69-8ADF-B05F-CAFA3CD61E05}"/>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5" name="Footer Placeholder 4">
            <a:extLst>
              <a:ext uri="{FF2B5EF4-FFF2-40B4-BE49-F238E27FC236}">
                <a16:creationId xmlns:a16="http://schemas.microsoft.com/office/drawing/2014/main" id="{AFF59972-35C2-BB69-70E8-50F527B9EC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5AD01E-38EC-CAC1-388F-17D8B9476332}"/>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563236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b="1"/>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45" indent="0" algn="ctr">
              <a:buNone/>
              <a:defRPr sz="2000"/>
            </a:lvl2pPr>
            <a:lvl3pPr marL="914290" indent="0" algn="ctr">
              <a:buNone/>
              <a:defRPr sz="1800"/>
            </a:lvl3pPr>
            <a:lvl4pPr marL="1371435" indent="0" algn="ctr">
              <a:buNone/>
              <a:defRPr sz="1600"/>
            </a:lvl4pPr>
            <a:lvl5pPr marL="1828581" indent="0" algn="ctr">
              <a:buNone/>
              <a:defRPr sz="1600"/>
            </a:lvl5pPr>
            <a:lvl6pPr marL="2285727" indent="0" algn="ctr">
              <a:buNone/>
              <a:defRPr sz="1600"/>
            </a:lvl6pPr>
            <a:lvl7pPr marL="2742870" indent="0" algn="ctr">
              <a:buNone/>
              <a:defRPr sz="1600"/>
            </a:lvl7pPr>
            <a:lvl8pPr marL="3200016" indent="0" algn="ctr">
              <a:buNone/>
              <a:defRPr sz="1600"/>
            </a:lvl8pPr>
            <a:lvl9pPr marL="3657162"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029D877-1F33-4A56-A37C-286A97879AE8}" type="datetimeFigureOut">
              <a:rPr lang="en-US" smtClean="0"/>
              <a:t>1/15/26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180804018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29D877-1F33-4A56-A37C-286A97879AE8}" type="datetimeFigureOut">
              <a:rPr lang="en-US" smtClean="0"/>
              <a:t>1/15/26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2572039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145" indent="0">
              <a:buNone/>
              <a:defRPr sz="2000">
                <a:solidFill>
                  <a:schemeClr val="tx1">
                    <a:tint val="75000"/>
                  </a:schemeClr>
                </a:solidFill>
              </a:defRPr>
            </a:lvl2pPr>
            <a:lvl3pPr marL="914290" indent="0">
              <a:buNone/>
              <a:defRPr sz="1800">
                <a:solidFill>
                  <a:schemeClr val="tx1">
                    <a:tint val="75000"/>
                  </a:schemeClr>
                </a:solidFill>
              </a:defRPr>
            </a:lvl3pPr>
            <a:lvl4pPr marL="1371435" indent="0">
              <a:buNone/>
              <a:defRPr sz="1600">
                <a:solidFill>
                  <a:schemeClr val="tx1">
                    <a:tint val="75000"/>
                  </a:schemeClr>
                </a:solidFill>
              </a:defRPr>
            </a:lvl4pPr>
            <a:lvl5pPr marL="1828581" indent="0">
              <a:buNone/>
              <a:defRPr sz="1600">
                <a:solidFill>
                  <a:schemeClr val="tx1">
                    <a:tint val="75000"/>
                  </a:schemeClr>
                </a:solidFill>
              </a:defRPr>
            </a:lvl5pPr>
            <a:lvl6pPr marL="2285727" indent="0">
              <a:buNone/>
              <a:defRPr sz="1600">
                <a:solidFill>
                  <a:schemeClr val="tx1">
                    <a:tint val="75000"/>
                  </a:schemeClr>
                </a:solidFill>
              </a:defRPr>
            </a:lvl6pPr>
            <a:lvl7pPr marL="2742870" indent="0">
              <a:buNone/>
              <a:defRPr sz="1600">
                <a:solidFill>
                  <a:schemeClr val="tx1">
                    <a:tint val="75000"/>
                  </a:schemeClr>
                </a:solidFill>
              </a:defRPr>
            </a:lvl7pPr>
            <a:lvl8pPr marL="3200016" indent="0">
              <a:buNone/>
              <a:defRPr sz="1600">
                <a:solidFill>
                  <a:schemeClr val="tx1">
                    <a:tint val="75000"/>
                  </a:schemeClr>
                </a:solidFill>
              </a:defRPr>
            </a:lvl8pPr>
            <a:lvl9pPr marL="3657162"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29D877-1F33-4A56-A37C-286A97879AE8}" type="datetimeFigureOut">
              <a:rPr lang="en-US" smtClean="0"/>
              <a:t>1/15/26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270600818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029D877-1F33-4A56-A37C-286A97879AE8}" type="datetimeFigureOut">
              <a:rPr lang="en-US" smtClean="0"/>
              <a:t>1/15/26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4227087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7" indent="0">
              <a:buNone/>
              <a:defRPr sz="1600" b="1"/>
            </a:lvl6pPr>
            <a:lvl7pPr marL="2742870" indent="0">
              <a:buNone/>
              <a:defRPr sz="1600" b="1"/>
            </a:lvl7pPr>
            <a:lvl8pPr marL="3200016" indent="0">
              <a:buNone/>
              <a:defRPr sz="1600" b="1"/>
            </a:lvl8pPr>
            <a:lvl9pPr marL="3657162"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7" indent="0">
              <a:buNone/>
              <a:defRPr sz="1600" b="1"/>
            </a:lvl6pPr>
            <a:lvl7pPr marL="2742870" indent="0">
              <a:buNone/>
              <a:defRPr sz="1600" b="1"/>
            </a:lvl7pPr>
            <a:lvl8pPr marL="3200016" indent="0">
              <a:buNone/>
              <a:defRPr sz="1600" b="1"/>
            </a:lvl8pPr>
            <a:lvl9pPr marL="3657162"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29D877-1F33-4A56-A37C-286A97879AE8}" type="datetimeFigureOut">
              <a:rPr lang="en-US" smtClean="0"/>
              <a:t>1/15/26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513647-C367-4550-B520-088FF4F8F91C}" type="slidenum">
              <a:rPr lang="en-US" smtClean="0"/>
              <a:t>‹#›</a:t>
            </a:fld>
            <a:endParaRPr lang="en-US"/>
          </a:p>
        </p:txBody>
      </p:sp>
      <p:sp>
        <p:nvSpPr>
          <p:cNvPr id="10" name="Title 1"/>
          <p:cNvSpPr txBox="1">
            <a:spLocks/>
          </p:cNvSpPr>
          <p:nvPr userDrawn="1"/>
        </p:nvSpPr>
        <p:spPr>
          <a:xfrm>
            <a:off x="838200" y="355600"/>
            <a:ext cx="10515600" cy="1325563"/>
          </a:xfrm>
          <a:prstGeom prst="rect">
            <a:avLst/>
          </a:prstGeom>
        </p:spPr>
        <p:txBody>
          <a:bodyPr vert="horz" lIns="91428" tIns="45715" rIns="91428" bIns="45715"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Click to edit Master title style</a:t>
            </a:r>
            <a:endParaRPr lang="en-US" b="1" dirty="0"/>
          </a:p>
        </p:txBody>
      </p:sp>
    </p:spTree>
    <p:extLst>
      <p:ext uri="{BB962C8B-B14F-4D97-AF65-F5344CB8AC3E}">
        <p14:creationId xmlns:p14="http://schemas.microsoft.com/office/powerpoint/2010/main" val="525635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029D877-1F33-4A56-A37C-286A97879AE8}" type="datetimeFigureOut">
              <a:rPr lang="en-US" smtClean="0"/>
              <a:t>1/15/26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2259482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9D877-1F33-4A56-A37C-286A97879AE8}" type="datetimeFigureOut">
              <a:rPr lang="en-US" smtClean="0"/>
              <a:t>1/15/26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37340092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45" indent="0">
              <a:buNone/>
              <a:defRPr sz="1400"/>
            </a:lvl2pPr>
            <a:lvl3pPr marL="914290" indent="0">
              <a:buNone/>
              <a:defRPr sz="1200"/>
            </a:lvl3pPr>
            <a:lvl4pPr marL="1371435" indent="0">
              <a:buNone/>
              <a:defRPr sz="1000"/>
            </a:lvl4pPr>
            <a:lvl5pPr marL="1828581" indent="0">
              <a:buNone/>
              <a:defRPr sz="1000"/>
            </a:lvl5pPr>
            <a:lvl6pPr marL="2285727" indent="0">
              <a:buNone/>
              <a:defRPr sz="1000"/>
            </a:lvl6pPr>
            <a:lvl7pPr marL="2742870" indent="0">
              <a:buNone/>
              <a:defRPr sz="1000"/>
            </a:lvl7pPr>
            <a:lvl8pPr marL="3200016" indent="0">
              <a:buNone/>
              <a:defRPr sz="1000"/>
            </a:lvl8pPr>
            <a:lvl9pPr marL="3657162"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29D877-1F33-4A56-A37C-286A97879AE8}" type="datetimeFigureOut">
              <a:rPr lang="en-US" smtClean="0"/>
              <a:t>1/15/26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2642709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F39ED-269E-E858-4E77-77AE1C6092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1D6EF2-DEFD-6208-F33E-CDA25FD589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AE0E0-5956-C82A-1276-6C007E4235E9}"/>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5" name="Footer Placeholder 4">
            <a:extLst>
              <a:ext uri="{FF2B5EF4-FFF2-40B4-BE49-F238E27FC236}">
                <a16:creationId xmlns:a16="http://schemas.microsoft.com/office/drawing/2014/main" id="{751310A4-CCD0-DE36-337E-12D3595595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92BE13-8DFC-3CF0-BD39-5B4DFD65CC2C}"/>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1118942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8"/>
            <a:ext cx="6172200" cy="4873625"/>
          </a:xfrm>
        </p:spPr>
        <p:txBody>
          <a:bodyPr anchor="t"/>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7" indent="0">
              <a:buNone/>
              <a:defRPr sz="2000"/>
            </a:lvl6pPr>
            <a:lvl7pPr marL="2742870" indent="0">
              <a:buNone/>
              <a:defRPr sz="2000"/>
            </a:lvl7pPr>
            <a:lvl8pPr marL="3200016" indent="0">
              <a:buNone/>
              <a:defRPr sz="2000"/>
            </a:lvl8pPr>
            <a:lvl9pPr marL="3657162"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45" indent="0">
              <a:buNone/>
              <a:defRPr sz="1400"/>
            </a:lvl2pPr>
            <a:lvl3pPr marL="914290" indent="0">
              <a:buNone/>
              <a:defRPr sz="1200"/>
            </a:lvl3pPr>
            <a:lvl4pPr marL="1371435" indent="0">
              <a:buNone/>
              <a:defRPr sz="1000"/>
            </a:lvl4pPr>
            <a:lvl5pPr marL="1828581" indent="0">
              <a:buNone/>
              <a:defRPr sz="1000"/>
            </a:lvl5pPr>
            <a:lvl6pPr marL="2285727" indent="0">
              <a:buNone/>
              <a:defRPr sz="1000"/>
            </a:lvl6pPr>
            <a:lvl7pPr marL="2742870" indent="0">
              <a:buNone/>
              <a:defRPr sz="1000"/>
            </a:lvl7pPr>
            <a:lvl8pPr marL="3200016" indent="0">
              <a:buNone/>
              <a:defRPr sz="1000"/>
            </a:lvl8pPr>
            <a:lvl9pPr marL="3657162"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29D877-1F33-4A56-A37C-286A97879AE8}" type="datetimeFigureOut">
              <a:rPr lang="en-US" smtClean="0"/>
              <a:t>1/15/26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35230451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29D877-1F33-4A56-A37C-286A97879AE8}" type="datetimeFigureOut">
              <a:rPr lang="en-US" smtClean="0"/>
              <a:t>1/15/26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2337459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1"/>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29D877-1F33-4A56-A37C-286A97879AE8}" type="datetimeFigureOut">
              <a:rPr lang="en-US" smtClean="0"/>
              <a:t>1/15/26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513647-C367-4550-B520-088FF4F8F91C}" type="slidenum">
              <a:rPr lang="en-US" smtClean="0"/>
              <a:t>‹#›</a:t>
            </a:fld>
            <a:endParaRPr lang="en-US"/>
          </a:p>
        </p:txBody>
      </p:sp>
    </p:spTree>
    <p:extLst>
      <p:ext uri="{BB962C8B-B14F-4D97-AF65-F5344CB8AC3E}">
        <p14:creationId xmlns:p14="http://schemas.microsoft.com/office/powerpoint/2010/main" val="429283119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EFDF6-17C9-9CD6-4B5F-DC0F914F99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1D01AED-9888-240A-EF8B-96E53F1941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AE0C02-5D0A-89C5-3C7D-86E758F69DED}"/>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5" name="Footer Placeholder 4">
            <a:extLst>
              <a:ext uri="{FF2B5EF4-FFF2-40B4-BE49-F238E27FC236}">
                <a16:creationId xmlns:a16="http://schemas.microsoft.com/office/drawing/2014/main" id="{82E589DF-1293-317E-59C5-0E20BD04DC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9D7BFE-BE56-F828-6666-A753947D5958}"/>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3755805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83104-7C96-DDAF-8D0F-D9A09D65AF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DFC0E8-5651-8F15-C732-398FF2E838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1DF048-E866-3771-D8BF-ED92175A5C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09DF1D-58D9-A67F-5AC2-060AEE436953}"/>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6" name="Footer Placeholder 5">
            <a:extLst>
              <a:ext uri="{FF2B5EF4-FFF2-40B4-BE49-F238E27FC236}">
                <a16:creationId xmlns:a16="http://schemas.microsoft.com/office/drawing/2014/main" id="{00300A06-2FC6-50A5-C498-EB46AF8F55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F0C22E-A764-8D56-30C2-A7578C3DE8B5}"/>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3537165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003C-0522-AC4A-75F4-95DEB6B00B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104743-CC84-E634-7A94-7FF2488E6B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6F86EF-B907-2D75-FC0B-5A8BD70866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36C680-783D-D320-D076-F40CA53A43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0ECBC3-E968-96EE-A4AB-ECA515620B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DAC1DF-4AF8-ADA3-B31C-CD746AF23287}"/>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8" name="Footer Placeholder 7">
            <a:extLst>
              <a:ext uri="{FF2B5EF4-FFF2-40B4-BE49-F238E27FC236}">
                <a16:creationId xmlns:a16="http://schemas.microsoft.com/office/drawing/2014/main" id="{8DEEE339-540E-D7C1-3689-0CE84CE9D4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D1E34C-A8E0-ABD8-D524-0C6DE61A7B15}"/>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847654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DB495-D86B-DBC5-1D1C-20C41CBE16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8160CD-AE12-974D-F9FA-3E7FAF80DDB8}"/>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4" name="Footer Placeholder 3">
            <a:extLst>
              <a:ext uri="{FF2B5EF4-FFF2-40B4-BE49-F238E27FC236}">
                <a16:creationId xmlns:a16="http://schemas.microsoft.com/office/drawing/2014/main" id="{82FD7016-1AE8-B103-A588-07A14E17A3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1270E1-8D53-2FCF-3275-4AB6F0F6A591}"/>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319632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7E517B-13E2-BB29-2CB4-CD2603A9F45B}"/>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3" name="Footer Placeholder 2">
            <a:extLst>
              <a:ext uri="{FF2B5EF4-FFF2-40B4-BE49-F238E27FC236}">
                <a16:creationId xmlns:a16="http://schemas.microsoft.com/office/drawing/2014/main" id="{AD0E0041-9129-1D4F-C6AC-53A96E57AB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0CB5FA-7957-A8A7-34F2-39D5A5E44AA5}"/>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3128961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9056D-9E28-5769-5974-A5BBD00DBF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479F91-916E-D7EA-BBB7-BD0284BEDF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882AC6-647E-18B0-CE1B-574301898C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EF9305-AB87-5F86-3645-968C98D3C662}"/>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6" name="Footer Placeholder 5">
            <a:extLst>
              <a:ext uri="{FF2B5EF4-FFF2-40B4-BE49-F238E27FC236}">
                <a16:creationId xmlns:a16="http://schemas.microsoft.com/office/drawing/2014/main" id="{59C69ACF-57D9-3494-2314-2CEE3F10E9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524D04-580B-4835-538C-605E4E378433}"/>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3065762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07271-6648-34BF-109C-4F6AC5EB48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7180B6-696F-F9B4-E8EF-4A2949DA08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184BCC-100F-E0F3-1735-847A23C3F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8C4D4A-A25E-8116-9B8D-C4D7DCB76F24}"/>
              </a:ext>
            </a:extLst>
          </p:cNvPr>
          <p:cNvSpPr>
            <a:spLocks noGrp="1"/>
          </p:cNvSpPr>
          <p:nvPr>
            <p:ph type="dt" sz="half" idx="10"/>
          </p:nvPr>
        </p:nvSpPr>
        <p:spPr/>
        <p:txBody>
          <a:bodyPr/>
          <a:lstStyle/>
          <a:p>
            <a:fld id="{C6C92076-8E81-C640-9FC2-D39D2A2B7BDB}" type="datetimeFigureOut">
              <a:rPr lang="en-US" smtClean="0"/>
              <a:t>1/15/26</a:t>
            </a:fld>
            <a:endParaRPr lang="en-US"/>
          </a:p>
        </p:txBody>
      </p:sp>
      <p:sp>
        <p:nvSpPr>
          <p:cNvPr id="6" name="Footer Placeholder 5">
            <a:extLst>
              <a:ext uri="{FF2B5EF4-FFF2-40B4-BE49-F238E27FC236}">
                <a16:creationId xmlns:a16="http://schemas.microsoft.com/office/drawing/2014/main" id="{F334A2ED-D625-A141-1FA5-325AA3D44D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ADF6F4-AF1E-AAC3-0655-4BCFD15A9355}"/>
              </a:ext>
            </a:extLst>
          </p:cNvPr>
          <p:cNvSpPr>
            <a:spLocks noGrp="1"/>
          </p:cNvSpPr>
          <p:nvPr>
            <p:ph type="sldNum" sz="quarter" idx="12"/>
          </p:nvPr>
        </p:nvSpPr>
        <p:spPr/>
        <p:txBody>
          <a:bodyPr/>
          <a:lstStyle/>
          <a:p>
            <a:fld id="{E2D8780A-3D02-2943-BBF7-13B50E2EE8B1}" type="slidenum">
              <a:rPr lang="en-US" smtClean="0"/>
              <a:t>‹#›</a:t>
            </a:fld>
            <a:endParaRPr lang="en-US"/>
          </a:p>
        </p:txBody>
      </p:sp>
    </p:spTree>
    <p:extLst>
      <p:ext uri="{BB962C8B-B14F-4D97-AF65-F5344CB8AC3E}">
        <p14:creationId xmlns:p14="http://schemas.microsoft.com/office/powerpoint/2010/main" val="212222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C575A-FC45-CAF1-D9A0-EE60AC687C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313950-FDA0-B43B-4824-5A93C6BB41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1AF4E9-A91E-A664-9BBE-40DE203D55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C92076-8E81-C640-9FC2-D39D2A2B7BDB}" type="datetimeFigureOut">
              <a:rPr lang="en-US" smtClean="0"/>
              <a:t>1/15/26</a:t>
            </a:fld>
            <a:endParaRPr lang="en-US"/>
          </a:p>
        </p:txBody>
      </p:sp>
      <p:sp>
        <p:nvSpPr>
          <p:cNvPr id="5" name="Footer Placeholder 4">
            <a:extLst>
              <a:ext uri="{FF2B5EF4-FFF2-40B4-BE49-F238E27FC236}">
                <a16:creationId xmlns:a16="http://schemas.microsoft.com/office/drawing/2014/main" id="{BDEE8A8F-3DB5-F84C-CB88-AF05C24D92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E6EA435-7905-7364-FE8A-A863F1D3BA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8780A-3D02-2943-BBF7-13B50E2EE8B1}" type="slidenum">
              <a:rPr lang="en-US" smtClean="0"/>
              <a:t>‹#›</a:t>
            </a:fld>
            <a:endParaRPr lang="en-US"/>
          </a:p>
        </p:txBody>
      </p:sp>
    </p:spTree>
    <p:extLst>
      <p:ext uri="{BB962C8B-B14F-4D97-AF65-F5344CB8AC3E}">
        <p14:creationId xmlns:p14="http://schemas.microsoft.com/office/powerpoint/2010/main" val="1901201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28" tIns="45715" rIns="91428" bIns="45715"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28" tIns="45715" rIns="91428" bIns="45715"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3"/>
            <a:ext cx="27432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F029D877-1F33-4A56-A37C-286A97879AE8}" type="datetimeFigureOut">
              <a:rPr lang="en-US" smtClean="0"/>
              <a:t>1/15/26</a:t>
            </a:fld>
            <a:endParaRPr lang="en-US"/>
          </a:p>
        </p:txBody>
      </p:sp>
      <p:sp>
        <p:nvSpPr>
          <p:cNvPr id="5" name="Footer Placeholder 4"/>
          <p:cNvSpPr>
            <a:spLocks noGrp="1"/>
          </p:cNvSpPr>
          <p:nvPr>
            <p:ph type="ftr" sz="quarter" idx="3"/>
          </p:nvPr>
        </p:nvSpPr>
        <p:spPr>
          <a:xfrm>
            <a:off x="4038600" y="6356353"/>
            <a:ext cx="41148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3"/>
            <a:ext cx="27432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DA513647-C367-4550-B520-088FF4F8F91C}" type="slidenum">
              <a:rPr lang="en-US" smtClean="0"/>
              <a:t>‹#›</a:t>
            </a:fld>
            <a:endParaRPr lang="en-US"/>
          </a:p>
        </p:txBody>
      </p:sp>
    </p:spTree>
    <p:extLst>
      <p:ext uri="{BB962C8B-B14F-4D97-AF65-F5344CB8AC3E}">
        <p14:creationId xmlns:p14="http://schemas.microsoft.com/office/powerpoint/2010/main" val="277715553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29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73" indent="-228573" algn="l" defTabSz="91429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18" indent="-228573" algn="l" defTabSz="91429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63" indent="-228573" algn="l" defTabSz="91429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08"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54"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299"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443"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589"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735"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7" algn="l" defTabSz="914290" rtl="0" eaLnBrk="1" latinLnBrk="0" hangingPunct="1">
        <a:defRPr sz="1800" kern="1200">
          <a:solidFill>
            <a:schemeClr val="tx1"/>
          </a:solidFill>
          <a:latin typeface="+mn-lt"/>
          <a:ea typeface="+mn-ea"/>
          <a:cs typeface="+mn-cs"/>
        </a:defRPr>
      </a:lvl6pPr>
      <a:lvl7pPr marL="2742870"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2" algn="l" defTabSz="91429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67.png"/><Relationship Id="rId2" Type="http://schemas.openxmlformats.org/officeDocument/2006/relationships/image" Target="../media/image25.png"/><Relationship Id="rId1" Type="http://schemas.openxmlformats.org/officeDocument/2006/relationships/slideLayout" Target="../slideLayouts/slideLayout18.xml"/><Relationship Id="rId6" Type="http://schemas.openxmlformats.org/officeDocument/2006/relationships/oleObject" Target="../embeddings/oleObject3.bin"/><Relationship Id="rId5" Type="http://schemas.openxmlformats.org/officeDocument/2006/relationships/image" Target="../media/image32.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oleObject" Target="../embeddings/oleObject2.bin"/><Relationship Id="rId7" Type="http://schemas.openxmlformats.org/officeDocument/2006/relationships/image" Target="../media/image68.jpeg"/><Relationship Id="rId12" Type="http://schemas.openxmlformats.org/officeDocument/2006/relationships/image" Target="../media/image73.png"/><Relationship Id="rId2" Type="http://schemas.openxmlformats.org/officeDocument/2006/relationships/image" Target="../media/image25.png"/><Relationship Id="rId1" Type="http://schemas.openxmlformats.org/officeDocument/2006/relationships/slideLayout" Target="../slideLayouts/slideLayout18.xml"/><Relationship Id="rId6" Type="http://schemas.openxmlformats.org/officeDocument/2006/relationships/oleObject" Target="../embeddings/oleObject3.bin"/><Relationship Id="rId11" Type="http://schemas.openxmlformats.org/officeDocument/2006/relationships/image" Target="../media/image72.jpg"/><Relationship Id="rId5" Type="http://schemas.openxmlformats.org/officeDocument/2006/relationships/image" Target="../media/image32.png"/><Relationship Id="rId10" Type="http://schemas.openxmlformats.org/officeDocument/2006/relationships/image" Target="../media/image71.jpg"/><Relationship Id="rId4" Type="http://schemas.openxmlformats.org/officeDocument/2006/relationships/image" Target="../media/image13.png"/><Relationship Id="rId9" Type="http://schemas.openxmlformats.org/officeDocument/2006/relationships/image" Target="../media/image70.jpeg"/></Relationships>
</file>

<file path=ppt/slides/_rels/slide12.xml.rels><?xml version="1.0" encoding="UTF-8" standalone="yes"?>
<Relationships xmlns="http://schemas.openxmlformats.org/package/2006/relationships"><Relationship Id="rId8" Type="http://schemas.openxmlformats.org/officeDocument/2006/relationships/image" Target="../media/image74.tiff"/><Relationship Id="rId3" Type="http://schemas.openxmlformats.org/officeDocument/2006/relationships/image" Target="../media/image25.png"/><Relationship Id="rId7" Type="http://schemas.openxmlformats.org/officeDocument/2006/relationships/oleObject" Target="../embeddings/oleObject3.bin"/><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32.png"/><Relationship Id="rId5" Type="http://schemas.openxmlformats.org/officeDocument/2006/relationships/image" Target="../media/image13.png"/><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78.jpg"/><Relationship Id="rId4" Type="http://schemas.openxmlformats.org/officeDocument/2006/relationships/image" Target="../media/image77.png"/></Relationships>
</file>

<file path=ppt/slides/_rels/slide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80.png"/></Relationships>
</file>

<file path=ppt/slides/_rels/slide1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8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3.gif"/><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85.png"/><Relationship Id="rId4" Type="http://schemas.openxmlformats.org/officeDocument/2006/relationships/image" Target="../media/image84.gif"/></Relationships>
</file>

<file path=ppt/slides/_rels/slide2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87.jpg"/></Relationships>
</file>

<file path=ppt/slides/_rels/slide2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90.jpeg"/><Relationship Id="rId4" Type="http://schemas.openxmlformats.org/officeDocument/2006/relationships/image" Target="../media/image89.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93.png"/></Relationships>
</file>

<file path=ppt/slides/_rels/slide2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93.png"/></Relationships>
</file>

<file path=ppt/slides/_rels/slide2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6.jpeg"/><Relationship Id="rId1" Type="http://schemas.openxmlformats.org/officeDocument/2006/relationships/slideLayout" Target="../slideLayouts/slideLayout18.xml"/><Relationship Id="rId5" Type="http://schemas.openxmlformats.org/officeDocument/2006/relationships/image" Target="../media/image94.png"/><Relationship Id="rId4" Type="http://schemas.openxmlformats.org/officeDocument/2006/relationships/image" Target="../media/image96.png"/></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97.jpg"/><Relationship Id="rId7" Type="http://schemas.openxmlformats.org/officeDocument/2006/relationships/image" Target="../media/image101.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102.png"/></Relationships>
</file>

<file path=ppt/slides/_rels/slide31.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94.png"/><Relationship Id="rId2" Type="http://schemas.openxmlformats.org/officeDocument/2006/relationships/image" Target="../media/image95.png"/><Relationship Id="rId1" Type="http://schemas.openxmlformats.org/officeDocument/2006/relationships/slideLayout" Target="../slideLayouts/slideLayout18.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2.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slideLayout" Target="../slideLayouts/slideLayout18.xml"/><Relationship Id="rId7" Type="http://schemas.openxmlformats.org/officeDocument/2006/relationships/image" Target="../media/image109.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8.png"/><Relationship Id="rId5" Type="http://schemas.openxmlformats.org/officeDocument/2006/relationships/image" Target="../media/image107.png"/><Relationship Id="rId10" Type="http://schemas.openxmlformats.org/officeDocument/2006/relationships/image" Target="../media/image95.png"/><Relationship Id="rId4" Type="http://schemas.openxmlformats.org/officeDocument/2006/relationships/notesSlide" Target="../notesSlides/notesSlide17.xml"/><Relationship Id="rId9" Type="http://schemas.openxmlformats.org/officeDocument/2006/relationships/image" Target="../media/image111.png"/></Relationships>
</file>

<file path=ppt/slides/_rels/slide33.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107.pn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101.png"/><Relationship Id="rId5" Type="http://schemas.openxmlformats.org/officeDocument/2006/relationships/image" Target="../media/image96.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93.png"/></Relationships>
</file>

<file path=ppt/slides/_rels/slide3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18.xml"/><Relationship Id="rId4" Type="http://schemas.openxmlformats.org/officeDocument/2006/relationships/image" Target="../media/image114.png"/></Relationships>
</file>

<file path=ppt/slides/_rels/slide36.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20.xml"/><Relationship Id="rId1" Type="http://schemas.openxmlformats.org/officeDocument/2006/relationships/slideLayout" Target="../slideLayouts/slideLayout18.xml"/><Relationship Id="rId5" Type="http://schemas.openxmlformats.org/officeDocument/2006/relationships/image" Target="../media/image116.png"/><Relationship Id="rId4" Type="http://schemas.openxmlformats.org/officeDocument/2006/relationships/image" Target="../media/image95.png"/></Relationships>
</file>

<file path=ppt/slides/_rels/slide3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image" Target="../media/image94.png"/><Relationship Id="rId5" Type="http://schemas.openxmlformats.org/officeDocument/2006/relationships/image" Target="../media/image95.png"/><Relationship Id="rId4" Type="http://schemas.openxmlformats.org/officeDocument/2006/relationships/image" Target="../media/image119.png"/></Relationships>
</file>

<file path=ppt/slides/_rels/slide3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12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4.xml"/><Relationship Id="rId1" Type="http://schemas.openxmlformats.org/officeDocument/2006/relationships/slideLayout" Target="../slideLayouts/slideLayout18.xml"/><Relationship Id="rId5" Type="http://schemas.openxmlformats.org/officeDocument/2006/relationships/image" Target="../media/image87.jpg"/><Relationship Id="rId4" Type="http://schemas.openxmlformats.org/officeDocument/2006/relationships/image" Target="../media/image120.png"/></Relationships>
</file>

<file path=ppt/slides/_rels/slide41.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87.jp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4.png"/><Relationship Id="rId5" Type="http://schemas.openxmlformats.org/officeDocument/2006/relationships/image" Target="../media/image116.png"/><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6.xml"/><Relationship Id="rId1" Type="http://schemas.openxmlformats.org/officeDocument/2006/relationships/slideLayout" Target="../slideLayouts/slideLayout18.xml"/><Relationship Id="rId5" Type="http://schemas.openxmlformats.org/officeDocument/2006/relationships/image" Target="../media/image36.png"/><Relationship Id="rId4" Type="http://schemas.openxmlformats.org/officeDocument/2006/relationships/image" Target="../media/image93.png"/></Relationships>
</file>

<file path=ppt/slides/_rels/slide43.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g"/><Relationship Id="rId1" Type="http://schemas.openxmlformats.org/officeDocument/2006/relationships/slideLayout" Target="../slideLayouts/slideLayout18.xml"/><Relationship Id="rId4" Type="http://schemas.openxmlformats.org/officeDocument/2006/relationships/image" Target="../media/image124.jpeg"/></Relationships>
</file>

<file path=ppt/slides/_rels/slide44.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126.jp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128.jpg"/><Relationship Id="rId7" Type="http://schemas.openxmlformats.org/officeDocument/2006/relationships/image" Target="../media/image132.jpg"/><Relationship Id="rId2" Type="http://schemas.openxmlformats.org/officeDocument/2006/relationships/image" Target="../media/image127.jpg"/><Relationship Id="rId1" Type="http://schemas.openxmlformats.org/officeDocument/2006/relationships/slideLayout" Target="../slideLayouts/slideLayout18.xml"/><Relationship Id="rId6" Type="http://schemas.openxmlformats.org/officeDocument/2006/relationships/image" Target="../media/image131.jpg"/><Relationship Id="rId5" Type="http://schemas.openxmlformats.org/officeDocument/2006/relationships/image" Target="../media/image130.png"/><Relationship Id="rId4" Type="http://schemas.openxmlformats.org/officeDocument/2006/relationships/image" Target="../media/image129.png"/></Relationships>
</file>

<file path=ppt/slides/_rels/slide48.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2.bin"/><Relationship Id="rId7" Type="http://schemas.openxmlformats.org/officeDocument/2006/relationships/image" Target="../media/image133.png"/><Relationship Id="rId2" Type="http://schemas.openxmlformats.org/officeDocument/2006/relationships/image" Target="../media/image25.png"/><Relationship Id="rId1" Type="http://schemas.openxmlformats.org/officeDocument/2006/relationships/slideLayout" Target="../slideLayouts/slideLayout18.xml"/><Relationship Id="rId6" Type="http://schemas.openxmlformats.org/officeDocument/2006/relationships/oleObject" Target="../embeddings/oleObject3.bin"/><Relationship Id="rId5" Type="http://schemas.openxmlformats.org/officeDocument/2006/relationships/image" Target="../media/image32.png"/><Relationship Id="rId4" Type="http://schemas.openxmlformats.org/officeDocument/2006/relationships/image" Target="../media/image13.png"/><Relationship Id="rId9"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3" Type="http://schemas.openxmlformats.org/officeDocument/2006/relationships/oleObject" Target="../embeddings/oleObject3.bin"/><Relationship Id="rId18" Type="http://schemas.openxmlformats.org/officeDocument/2006/relationships/image" Target="../media/image18.png"/><Relationship Id="rId26" Type="http://schemas.openxmlformats.org/officeDocument/2006/relationships/image" Target="../media/image24.png"/><Relationship Id="rId39" Type="http://schemas.openxmlformats.org/officeDocument/2006/relationships/image" Target="../media/image35.png"/><Relationship Id="rId21" Type="http://schemas.openxmlformats.org/officeDocument/2006/relationships/image" Target="../media/image20.png"/><Relationship Id="rId34" Type="http://schemas.openxmlformats.org/officeDocument/2006/relationships/oleObject" Target="../embeddings/oleObject7.bin"/><Relationship Id="rId7" Type="http://schemas.openxmlformats.org/officeDocument/2006/relationships/image" Target="../media/image10.png"/><Relationship Id="rId12" Type="http://schemas.openxmlformats.org/officeDocument/2006/relationships/oleObject" Target="../embeddings/oleObject2.bin"/><Relationship Id="rId17" Type="http://schemas.openxmlformats.org/officeDocument/2006/relationships/image" Target="../media/image17.png"/><Relationship Id="rId25" Type="http://schemas.openxmlformats.org/officeDocument/2006/relationships/image" Target="../media/image23.png"/><Relationship Id="rId33" Type="http://schemas.openxmlformats.org/officeDocument/2006/relationships/image" Target="../media/image30.png"/><Relationship Id="rId38" Type="http://schemas.openxmlformats.org/officeDocument/2006/relationships/image" Target="../media/image34.png"/><Relationship Id="rId2" Type="http://schemas.openxmlformats.org/officeDocument/2006/relationships/slideLayout" Target="../slideLayouts/slideLayout13.xml"/><Relationship Id="rId16" Type="http://schemas.openxmlformats.org/officeDocument/2006/relationships/image" Target="../media/image16.png"/><Relationship Id="rId20" Type="http://schemas.openxmlformats.org/officeDocument/2006/relationships/oleObject" Target="../embeddings/oleObject4.bin"/><Relationship Id="rId29" Type="http://schemas.openxmlformats.org/officeDocument/2006/relationships/image" Target="../media/image27.png"/><Relationship Id="rId1" Type="http://schemas.openxmlformats.org/officeDocument/2006/relationships/tags" Target="../tags/tag1.xml"/><Relationship Id="rId6" Type="http://schemas.openxmlformats.org/officeDocument/2006/relationships/image" Target="../media/image9.png"/><Relationship Id="rId11" Type="http://schemas.openxmlformats.org/officeDocument/2006/relationships/image" Target="../media/image13.png"/><Relationship Id="rId24" Type="http://schemas.openxmlformats.org/officeDocument/2006/relationships/image" Target="../media/image22.png"/><Relationship Id="rId32" Type="http://schemas.openxmlformats.org/officeDocument/2006/relationships/image" Target="../media/image29.png"/><Relationship Id="rId37" Type="http://schemas.openxmlformats.org/officeDocument/2006/relationships/image" Target="../media/image33.png"/><Relationship Id="rId5" Type="http://schemas.openxmlformats.org/officeDocument/2006/relationships/image" Target="../media/image8.png"/><Relationship Id="rId15" Type="http://schemas.openxmlformats.org/officeDocument/2006/relationships/image" Target="../media/image15.png"/><Relationship Id="rId23" Type="http://schemas.openxmlformats.org/officeDocument/2006/relationships/image" Target="../media/image21.png"/><Relationship Id="rId28" Type="http://schemas.openxmlformats.org/officeDocument/2006/relationships/image" Target="../media/image26.png"/><Relationship Id="rId36" Type="http://schemas.openxmlformats.org/officeDocument/2006/relationships/image" Target="../media/image32.png"/><Relationship Id="rId10" Type="http://schemas.openxmlformats.org/officeDocument/2006/relationships/oleObject" Target="../embeddings/oleObject1.bin"/><Relationship Id="rId19" Type="http://schemas.openxmlformats.org/officeDocument/2006/relationships/image" Target="../media/image19.png"/><Relationship Id="rId31" Type="http://schemas.openxmlformats.org/officeDocument/2006/relationships/oleObject" Target="../embeddings/oleObject6.bin"/><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4.png"/><Relationship Id="rId22" Type="http://schemas.openxmlformats.org/officeDocument/2006/relationships/oleObject" Target="../embeddings/oleObject5.bin"/><Relationship Id="rId27" Type="http://schemas.openxmlformats.org/officeDocument/2006/relationships/image" Target="../media/image25.png"/><Relationship Id="rId30" Type="http://schemas.openxmlformats.org/officeDocument/2006/relationships/image" Target="../media/image28.png"/><Relationship Id="rId35" Type="http://schemas.openxmlformats.org/officeDocument/2006/relationships/image" Target="../media/image31.png"/><Relationship Id="rId8" Type="http://schemas.openxmlformats.org/officeDocument/2006/relationships/image" Target="../media/image11.png"/><Relationship Id="rId3"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18" Type="http://schemas.openxmlformats.org/officeDocument/2006/relationships/image" Target="../media/image52.svg"/><Relationship Id="rId26" Type="http://schemas.openxmlformats.org/officeDocument/2006/relationships/image" Target="../media/image60.svg"/><Relationship Id="rId3" Type="http://schemas.openxmlformats.org/officeDocument/2006/relationships/image" Target="../media/image37.png"/><Relationship Id="rId21" Type="http://schemas.openxmlformats.org/officeDocument/2006/relationships/image" Target="../media/image55.png"/><Relationship Id="rId7" Type="http://schemas.openxmlformats.org/officeDocument/2006/relationships/image" Target="../media/image41.png"/><Relationship Id="rId12" Type="http://schemas.openxmlformats.org/officeDocument/2006/relationships/image" Target="../media/image46.svg"/><Relationship Id="rId17" Type="http://schemas.openxmlformats.org/officeDocument/2006/relationships/image" Target="../media/image51.png"/><Relationship Id="rId25" Type="http://schemas.openxmlformats.org/officeDocument/2006/relationships/image" Target="../media/image59.png"/><Relationship Id="rId2" Type="http://schemas.openxmlformats.org/officeDocument/2006/relationships/image" Target="../media/image36.png"/><Relationship Id="rId16" Type="http://schemas.openxmlformats.org/officeDocument/2006/relationships/image" Target="../media/image50.svg"/><Relationship Id="rId20" Type="http://schemas.openxmlformats.org/officeDocument/2006/relationships/image" Target="../media/image54.svg"/><Relationship Id="rId29" Type="http://schemas.openxmlformats.org/officeDocument/2006/relationships/image" Target="../media/image63.png"/><Relationship Id="rId1" Type="http://schemas.openxmlformats.org/officeDocument/2006/relationships/slideLayout" Target="../slideLayouts/slideLayout18.xml"/><Relationship Id="rId6" Type="http://schemas.openxmlformats.org/officeDocument/2006/relationships/image" Target="../media/image40.svg"/><Relationship Id="rId11" Type="http://schemas.openxmlformats.org/officeDocument/2006/relationships/image" Target="../media/image45.png"/><Relationship Id="rId24" Type="http://schemas.openxmlformats.org/officeDocument/2006/relationships/image" Target="../media/image58.svg"/><Relationship Id="rId5" Type="http://schemas.openxmlformats.org/officeDocument/2006/relationships/image" Target="../media/image39.png"/><Relationship Id="rId15" Type="http://schemas.openxmlformats.org/officeDocument/2006/relationships/image" Target="../media/image49.png"/><Relationship Id="rId23" Type="http://schemas.openxmlformats.org/officeDocument/2006/relationships/image" Target="../media/image57.png"/><Relationship Id="rId28" Type="http://schemas.openxmlformats.org/officeDocument/2006/relationships/image" Target="../media/image62.svg"/><Relationship Id="rId10" Type="http://schemas.openxmlformats.org/officeDocument/2006/relationships/image" Target="../media/image44.svg"/><Relationship Id="rId19" Type="http://schemas.openxmlformats.org/officeDocument/2006/relationships/image" Target="../media/image53.png"/><Relationship Id="rId4" Type="http://schemas.openxmlformats.org/officeDocument/2006/relationships/image" Target="../media/image38.svg"/><Relationship Id="rId9" Type="http://schemas.openxmlformats.org/officeDocument/2006/relationships/image" Target="../media/image43.png"/><Relationship Id="rId14" Type="http://schemas.openxmlformats.org/officeDocument/2006/relationships/image" Target="../media/image48.svg"/><Relationship Id="rId22" Type="http://schemas.openxmlformats.org/officeDocument/2006/relationships/image" Target="../media/image56.svg"/><Relationship Id="rId27" Type="http://schemas.openxmlformats.org/officeDocument/2006/relationships/image" Target="../media/image61.png"/><Relationship Id="rId30" Type="http://schemas.openxmlformats.org/officeDocument/2006/relationships/image" Target="../media/image64.svg"/></Relationships>
</file>

<file path=ppt/slides/_rels/slide8.xml.rels><?xml version="1.0" encoding="UTF-8" standalone="yes"?>
<Relationships xmlns="http://schemas.openxmlformats.org/package/2006/relationships"><Relationship Id="rId2" Type="http://schemas.openxmlformats.org/officeDocument/2006/relationships/image" Target="../media/image65.tif"/><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A98E-963D-17C3-4F06-DFB212074AD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C8E0A7A-7471-D3B9-3CBC-2D410338BEB3}"/>
              </a:ext>
            </a:extLst>
          </p:cNvPr>
          <p:cNvPicPr>
            <a:picLocks noChangeAspect="1"/>
          </p:cNvPicPr>
          <p:nvPr/>
        </p:nvPicPr>
        <p:blipFill>
          <a:blip r:embed="rId2"/>
          <a:srcRect t="10850" b="14150"/>
          <a:stretch>
            <a:fillRect/>
          </a:stretch>
        </p:blipFill>
        <p:spPr>
          <a:xfrm>
            <a:off x="0" y="1"/>
            <a:ext cx="12192000" cy="6858000"/>
          </a:xfrm>
          <a:prstGeom prst="rect">
            <a:avLst/>
          </a:prstGeom>
        </p:spPr>
      </p:pic>
      <p:grpSp>
        <p:nvGrpSpPr>
          <p:cNvPr id="9" name="Group 8">
            <a:extLst>
              <a:ext uri="{FF2B5EF4-FFF2-40B4-BE49-F238E27FC236}">
                <a16:creationId xmlns:a16="http://schemas.microsoft.com/office/drawing/2014/main" id="{EE687DD5-E80C-2C31-D09B-73251358ACFA}"/>
              </a:ext>
            </a:extLst>
          </p:cNvPr>
          <p:cNvGrpSpPr/>
          <p:nvPr/>
        </p:nvGrpSpPr>
        <p:grpSpPr>
          <a:xfrm>
            <a:off x="-164784" y="5220854"/>
            <a:ext cx="8574155" cy="1581845"/>
            <a:chOff x="4288710" y="3499063"/>
            <a:chExt cx="8574155" cy="1157150"/>
          </a:xfrm>
        </p:grpSpPr>
        <p:sp>
          <p:nvSpPr>
            <p:cNvPr id="7" name="Subtitle 2">
              <a:extLst>
                <a:ext uri="{FF2B5EF4-FFF2-40B4-BE49-F238E27FC236}">
                  <a16:creationId xmlns:a16="http://schemas.microsoft.com/office/drawing/2014/main" id="{A57B99A5-ACB3-F48C-3389-00CE67C91747}"/>
                </a:ext>
              </a:extLst>
            </p:cNvPr>
            <p:cNvSpPr txBox="1">
              <a:spLocks/>
            </p:cNvSpPr>
            <p:nvPr/>
          </p:nvSpPr>
          <p:spPr>
            <a:xfrm>
              <a:off x="4723317" y="3499063"/>
              <a:ext cx="7704943" cy="1157150"/>
            </a:xfrm>
            <a:prstGeom prst="rect">
              <a:avLst/>
            </a:prstGeom>
            <a:solidFill>
              <a:schemeClr val="tx1">
                <a:alpha val="60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000" dirty="0">
                <a:solidFill>
                  <a:schemeClr val="bg1"/>
                </a:solidFill>
              </a:endParaRPr>
            </a:p>
          </p:txBody>
        </p:sp>
        <p:sp>
          <p:nvSpPr>
            <p:cNvPr id="6" name="TextBox 5">
              <a:extLst>
                <a:ext uri="{FF2B5EF4-FFF2-40B4-BE49-F238E27FC236}">
                  <a16:creationId xmlns:a16="http://schemas.microsoft.com/office/drawing/2014/main" id="{6875A01F-7CB6-9970-9BBA-5B79836FC040}"/>
                </a:ext>
              </a:extLst>
            </p:cNvPr>
            <p:cNvSpPr txBox="1"/>
            <p:nvPr/>
          </p:nvSpPr>
          <p:spPr>
            <a:xfrm>
              <a:off x="4288710" y="3537291"/>
              <a:ext cx="8574155" cy="1080694"/>
            </a:xfrm>
            <a:prstGeom prst="rect">
              <a:avLst/>
            </a:prstGeom>
            <a:noFill/>
          </p:spPr>
          <p:txBody>
            <a:bodyPr wrap="square">
              <a:spAutoFit/>
            </a:bodyPr>
            <a:lstStyle/>
            <a:p>
              <a:pPr algn="ct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Kathleen Pitz, Francisco Chavez, Brett Hobson, Kelly Benoit-Bird,</a:t>
              </a:r>
            </a:p>
            <a:p>
              <a:pPr algn="ct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Chris Scholin, </a:t>
              </a:r>
              <a:r>
                <a:rPr lang="en-US"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Yanwu</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Zhang, Chris Preston,</a:t>
              </a:r>
            </a:p>
            <a:p>
              <a:pPr algn="ct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Chris Wahl, Jared Figurski, John Ryan</a:t>
              </a:r>
            </a:p>
            <a:p>
              <a:pPr algn="ct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LRAUV, AUV, ESP teams, BOG lab, Acoustical Ocean Ecology group</a:t>
              </a:r>
            </a:p>
            <a:p>
              <a:pPr algn="ctr"/>
              <a:r>
                <a:rPr lang="en-US" i="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R/V Rachel Carson</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r>
                <a:rPr lang="en-US" i="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R/V Western Flyer</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r>
                <a:rPr lang="en-US" i="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R/V David Packard </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crews</a:t>
              </a:r>
            </a:p>
          </p:txBody>
        </p:sp>
      </p:grpSp>
      <p:grpSp>
        <p:nvGrpSpPr>
          <p:cNvPr id="5" name="Group 4">
            <a:extLst>
              <a:ext uri="{FF2B5EF4-FFF2-40B4-BE49-F238E27FC236}">
                <a16:creationId xmlns:a16="http://schemas.microsoft.com/office/drawing/2014/main" id="{FC9E68A5-B8A2-AF2B-8DDB-8259A833827A}"/>
              </a:ext>
            </a:extLst>
          </p:cNvPr>
          <p:cNvGrpSpPr/>
          <p:nvPr/>
        </p:nvGrpSpPr>
        <p:grpSpPr>
          <a:xfrm>
            <a:off x="1905209" y="-133356"/>
            <a:ext cx="9144000" cy="2628900"/>
            <a:chOff x="2713893" y="-58405"/>
            <a:chExt cx="9144000" cy="2628900"/>
          </a:xfrm>
        </p:grpSpPr>
        <p:sp>
          <p:nvSpPr>
            <p:cNvPr id="8" name="Subtitle 2">
              <a:extLst>
                <a:ext uri="{FF2B5EF4-FFF2-40B4-BE49-F238E27FC236}">
                  <a16:creationId xmlns:a16="http://schemas.microsoft.com/office/drawing/2014/main" id="{B2AA026F-70CB-1463-D745-09DAA116E4BB}"/>
                </a:ext>
              </a:extLst>
            </p:cNvPr>
            <p:cNvSpPr txBox="1">
              <a:spLocks/>
            </p:cNvSpPr>
            <p:nvPr/>
          </p:nvSpPr>
          <p:spPr>
            <a:xfrm>
              <a:off x="2965940" y="442130"/>
              <a:ext cx="8639906" cy="1627830"/>
            </a:xfrm>
            <a:prstGeom prst="rect">
              <a:avLst/>
            </a:prstGeom>
            <a:solidFill>
              <a:schemeClr val="tx1">
                <a:alpha val="60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000" dirty="0">
                <a:solidFill>
                  <a:schemeClr val="bg1"/>
                </a:solidFill>
              </a:endParaRPr>
            </a:p>
          </p:txBody>
        </p:sp>
        <p:sp>
          <p:nvSpPr>
            <p:cNvPr id="2" name="Title 1">
              <a:extLst>
                <a:ext uri="{FF2B5EF4-FFF2-40B4-BE49-F238E27FC236}">
                  <a16:creationId xmlns:a16="http://schemas.microsoft.com/office/drawing/2014/main" id="{98CDFD4A-12BA-1146-C3CC-62A433C487ED}"/>
                </a:ext>
              </a:extLst>
            </p:cNvPr>
            <p:cNvSpPr txBox="1">
              <a:spLocks/>
            </p:cNvSpPr>
            <p:nvPr/>
          </p:nvSpPr>
          <p:spPr>
            <a:xfrm>
              <a:off x="2713893" y="-58405"/>
              <a:ext cx="9144000" cy="2628900"/>
            </a:xfrm>
            <a:prstGeom prst="rect">
              <a:avLst/>
            </a:prstGeom>
            <a:noFill/>
            <a:ln>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CANON</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ontrolled, </a:t>
              </a:r>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gile, and </a:t>
              </a:r>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ovel </a:t>
              </a:r>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bserving </a:t>
              </a:r>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etwork</a:t>
              </a:r>
            </a:p>
          </p:txBody>
        </p:sp>
      </p:grpSp>
      <p:pic>
        <p:nvPicPr>
          <p:cNvPr id="13" name="Picture 12">
            <a:extLst>
              <a:ext uri="{FF2B5EF4-FFF2-40B4-BE49-F238E27FC236}">
                <a16:creationId xmlns:a16="http://schemas.microsoft.com/office/drawing/2014/main" id="{C4A8C091-F499-E9E1-EFB2-FEB0B5108D60}"/>
              </a:ext>
            </a:extLst>
          </p:cNvPr>
          <p:cNvPicPr>
            <a:picLocks noChangeAspect="1"/>
          </p:cNvPicPr>
          <p:nvPr/>
        </p:nvPicPr>
        <p:blipFill>
          <a:blip r:embed="rId3"/>
          <a:stretch>
            <a:fillRect/>
          </a:stretch>
        </p:blipFill>
        <p:spPr>
          <a:xfrm>
            <a:off x="11049209" y="5670620"/>
            <a:ext cx="952500" cy="977900"/>
          </a:xfrm>
          <a:prstGeom prst="rect">
            <a:avLst/>
          </a:prstGeom>
        </p:spPr>
      </p:pic>
    </p:spTree>
    <p:extLst>
      <p:ext uri="{BB962C8B-B14F-4D97-AF65-F5344CB8AC3E}">
        <p14:creationId xmlns:p14="http://schemas.microsoft.com/office/powerpoint/2010/main" val="264306035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7" descr="fish1.png">
            <a:extLst>
              <a:ext uri="{FF2B5EF4-FFF2-40B4-BE49-F238E27FC236}">
                <a16:creationId xmlns:a16="http://schemas.microsoft.com/office/drawing/2014/main" id="{44202300-5C96-BEC9-219B-061D3D48C8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flipH="1">
            <a:off x="510544" y="624772"/>
            <a:ext cx="1475131" cy="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Object 10">
            <a:extLst>
              <a:ext uri="{FF2B5EF4-FFF2-40B4-BE49-F238E27FC236}">
                <a16:creationId xmlns:a16="http://schemas.microsoft.com/office/drawing/2014/main" id="{2ABAC265-8254-3C30-CD0F-C8D3B401A87E}"/>
              </a:ext>
            </a:extLst>
          </p:cNvPr>
          <p:cNvGraphicFramePr>
            <a:graphicFrameLocks noChangeAspect="1"/>
          </p:cNvGraphicFramePr>
          <p:nvPr/>
        </p:nvGraphicFramePr>
        <p:xfrm>
          <a:off x="964775" y="1355034"/>
          <a:ext cx="1619250" cy="484188"/>
        </p:xfrm>
        <a:graphic>
          <a:graphicData uri="http://schemas.openxmlformats.org/presentationml/2006/ole">
            <mc:AlternateContent xmlns:mc="http://schemas.openxmlformats.org/markup-compatibility/2006">
              <mc:Choice xmlns:v="urn:schemas-microsoft-com:vml" Requires="v">
                <p:oleObj name="Image" r:id="rId3" imgW="14838095" imgH="4439270" progId="PhotoDeluxe.Image.2">
                  <p:embed/>
                </p:oleObj>
              </mc:Choice>
              <mc:Fallback>
                <p:oleObj name="Image" r:id="rId3" imgW="14838095" imgH="4439270" progId="PhotoDeluxe.Image.2">
                  <p:embed/>
                  <p:pic>
                    <p:nvPicPr>
                      <p:cNvPr id="3" name="Object 10">
                        <a:extLst>
                          <a:ext uri="{FF2B5EF4-FFF2-40B4-BE49-F238E27FC236}">
                            <a16:creationId xmlns:a16="http://schemas.microsoft.com/office/drawing/2014/main" id="{2ABAC265-8254-3C30-CD0F-C8D3B401A87E}"/>
                          </a:ext>
                        </a:extLst>
                      </p:cNvPr>
                      <p:cNvPicPr>
                        <a:picLocks noChangeAspect="1" noChangeArrowheads="1"/>
                      </p:cNvPicPr>
                      <p:nvPr/>
                    </p:nvPicPr>
                    <p:blipFill>
                      <a:blip r:embed="rId4">
                        <a:clrChange>
                          <a:clrFrom>
                            <a:srgbClr val="2F006E"/>
                          </a:clrFrom>
                          <a:clrTo>
                            <a:srgbClr val="2F006E">
                              <a:alpha val="0"/>
                            </a:srgbClr>
                          </a:clrTo>
                        </a:clrChange>
                        <a:lum bright="-20000"/>
                        <a:extLst>
                          <a:ext uri="{28A0092B-C50C-407E-A947-70E740481C1C}">
                            <a14:useLocalDpi xmlns:a14="http://schemas.microsoft.com/office/drawing/2010/main" val="0"/>
                          </a:ext>
                        </a:extLst>
                      </a:blip>
                      <a:srcRect/>
                      <a:stretch>
                        <a:fillRect/>
                      </a:stretch>
                    </p:blipFill>
                    <p:spPr bwMode="auto">
                      <a:xfrm>
                        <a:off x="964775" y="1355034"/>
                        <a:ext cx="1619250" cy="484188"/>
                      </a:xfrm>
                      <a:prstGeom prst="rect">
                        <a:avLst/>
                      </a:prstGeom>
                      <a:noFill/>
                      <a:ln>
                        <a:noFill/>
                      </a:ln>
                      <a:effectLst>
                        <a:outerShdw dist="12700" dir="16200000" algn="ctr" rotWithShape="0">
                          <a:srgbClr val="96969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4" name="Picture 58" descr="fish1.png">
            <a:extLst>
              <a:ext uri="{FF2B5EF4-FFF2-40B4-BE49-F238E27FC236}">
                <a16:creationId xmlns:a16="http://schemas.microsoft.com/office/drawing/2014/main" id="{5A511652-F165-507B-B850-2FE640E0D16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606620" y="1933796"/>
            <a:ext cx="716309" cy="23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4">
            <a:extLst>
              <a:ext uri="{FF2B5EF4-FFF2-40B4-BE49-F238E27FC236}">
                <a16:creationId xmlns:a16="http://schemas.microsoft.com/office/drawing/2014/main" id="{46179F10-F306-714C-CCDE-52CF475A5782}"/>
              </a:ext>
            </a:extLst>
          </p:cNvPr>
          <p:cNvGraphicFramePr>
            <a:graphicFrameLocks noChangeAspect="1"/>
          </p:cNvGraphicFramePr>
          <p:nvPr/>
        </p:nvGraphicFramePr>
        <p:xfrm>
          <a:off x="1985675" y="950334"/>
          <a:ext cx="1273175" cy="381000"/>
        </p:xfrm>
        <a:graphic>
          <a:graphicData uri="http://schemas.openxmlformats.org/presentationml/2006/ole">
            <mc:AlternateContent xmlns:mc="http://schemas.openxmlformats.org/markup-compatibility/2006">
              <mc:Choice xmlns:v="urn:schemas-microsoft-com:vml" Requires="v">
                <p:oleObj name="Image" r:id="rId6" imgW="14838095" imgH="4439270" progId="PhotoDeluxe.Image.2">
                  <p:embed/>
                </p:oleObj>
              </mc:Choice>
              <mc:Fallback>
                <p:oleObj name="Image" r:id="rId6" imgW="14838095" imgH="4439270" progId="PhotoDeluxe.Image.2">
                  <p:embed/>
                  <p:pic>
                    <p:nvPicPr>
                      <p:cNvPr id="5" name="Object 4">
                        <a:extLst>
                          <a:ext uri="{FF2B5EF4-FFF2-40B4-BE49-F238E27FC236}">
                            <a16:creationId xmlns:a16="http://schemas.microsoft.com/office/drawing/2014/main" id="{46179F10-F306-714C-CCDE-52CF475A5782}"/>
                          </a:ext>
                        </a:extLst>
                      </p:cNvPr>
                      <p:cNvPicPr>
                        <a:picLocks noChangeAspect="1" noChangeArrowheads="1"/>
                      </p:cNvPicPr>
                      <p:nvPr/>
                    </p:nvPicPr>
                    <p:blipFill>
                      <a:blip r:embed="rId4">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1985675" y="950334"/>
                        <a:ext cx="1273175" cy="381000"/>
                      </a:xfrm>
                      <a:prstGeom prst="rect">
                        <a:avLst/>
                      </a:prstGeom>
                      <a:noFill/>
                      <a:ln>
                        <a:noFill/>
                      </a:ln>
                      <a:effectLst>
                        <a:outerShdw dist="254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23" name="Picture 22">
            <a:extLst>
              <a:ext uri="{FF2B5EF4-FFF2-40B4-BE49-F238E27FC236}">
                <a16:creationId xmlns:a16="http://schemas.microsoft.com/office/drawing/2014/main" id="{2005FFFC-A2FC-3483-5B06-70D6F0125E52}"/>
              </a:ext>
            </a:extLst>
          </p:cNvPr>
          <p:cNvPicPr>
            <a:picLocks noChangeAspect="1"/>
          </p:cNvPicPr>
          <p:nvPr/>
        </p:nvPicPr>
        <p:blipFill rotWithShape="1">
          <a:blip r:embed="rId7">
            <a:extLst>
              <a:ext uri="{28A0092B-C50C-407E-A947-70E740481C1C}">
                <a14:useLocalDpi xmlns:a14="http://schemas.microsoft.com/office/drawing/2010/main" val="0"/>
              </a:ext>
            </a:extLst>
          </a:blip>
          <a:srcRect r="33432"/>
          <a:stretch/>
        </p:blipFill>
        <p:spPr>
          <a:xfrm>
            <a:off x="3460806" y="386935"/>
            <a:ext cx="5472346" cy="6084130"/>
          </a:xfrm>
          <a:prstGeom prst="rect">
            <a:avLst/>
          </a:prstGeom>
        </p:spPr>
      </p:pic>
      <p:sp>
        <p:nvSpPr>
          <p:cNvPr id="25" name="TextBox 24">
            <a:extLst>
              <a:ext uri="{FF2B5EF4-FFF2-40B4-BE49-F238E27FC236}">
                <a16:creationId xmlns:a16="http://schemas.microsoft.com/office/drawing/2014/main" id="{642D29A4-1180-10BE-026A-F056FA75B4BE}"/>
              </a:ext>
            </a:extLst>
          </p:cNvPr>
          <p:cNvSpPr txBox="1"/>
          <p:nvPr/>
        </p:nvSpPr>
        <p:spPr>
          <a:xfrm>
            <a:off x="335726" y="2781344"/>
            <a:ext cx="2923124" cy="2031325"/>
          </a:xfrm>
          <a:prstGeom prst="rect">
            <a:avLst/>
          </a:prstGeom>
          <a:noFill/>
        </p:spPr>
        <p:txBody>
          <a:bodyPr wrap="square" rtlCol="0">
            <a:spAutoFit/>
          </a:bodyPr>
          <a:lstStyle/>
          <a:p>
            <a:r>
              <a:rPr lang="en-US" dirty="0"/>
              <a:t>eDNA changes with depth</a:t>
            </a:r>
          </a:p>
          <a:p>
            <a:endParaRPr lang="en-US" dirty="0"/>
          </a:p>
          <a:p>
            <a:r>
              <a:rPr lang="en-US" dirty="0"/>
              <a:t>Distribution of eDNA is different between night and day</a:t>
            </a:r>
          </a:p>
          <a:p>
            <a:endParaRPr lang="en-US" dirty="0"/>
          </a:p>
          <a:p>
            <a:endParaRPr lang="en-US" dirty="0"/>
          </a:p>
        </p:txBody>
      </p:sp>
      <p:sp>
        <p:nvSpPr>
          <p:cNvPr id="26" name="Rectangle 25">
            <a:extLst>
              <a:ext uri="{FF2B5EF4-FFF2-40B4-BE49-F238E27FC236}">
                <a16:creationId xmlns:a16="http://schemas.microsoft.com/office/drawing/2014/main" id="{DCD36A9E-45B3-B49C-6598-469C98C0350F}"/>
              </a:ext>
            </a:extLst>
          </p:cNvPr>
          <p:cNvSpPr/>
          <p:nvPr/>
        </p:nvSpPr>
        <p:spPr>
          <a:xfrm>
            <a:off x="8677658" y="234808"/>
            <a:ext cx="510988" cy="40341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B09AE7F3-AF57-D978-FC87-C12F9D297D8E}"/>
              </a:ext>
            </a:extLst>
          </p:cNvPr>
          <p:cNvPicPr>
            <a:picLocks noChangeAspect="1"/>
          </p:cNvPicPr>
          <p:nvPr/>
        </p:nvPicPr>
        <p:blipFill rotWithShape="1">
          <a:blip r:embed="rId7">
            <a:extLst>
              <a:ext uri="{28A0092B-C50C-407E-A947-70E740481C1C}">
                <a14:useLocalDpi xmlns:a14="http://schemas.microsoft.com/office/drawing/2010/main" val="0"/>
              </a:ext>
            </a:extLst>
          </a:blip>
          <a:srcRect l="70164" t="31249" r="15818" b="53131"/>
          <a:stretch/>
        </p:blipFill>
        <p:spPr>
          <a:xfrm>
            <a:off x="9202081" y="2803832"/>
            <a:ext cx="1152414" cy="950334"/>
          </a:xfrm>
          <a:prstGeom prst="rect">
            <a:avLst/>
          </a:prstGeom>
        </p:spPr>
      </p:pic>
      <p:sp>
        <p:nvSpPr>
          <p:cNvPr id="6" name="TextBox 5">
            <a:extLst>
              <a:ext uri="{FF2B5EF4-FFF2-40B4-BE49-F238E27FC236}">
                <a16:creationId xmlns:a16="http://schemas.microsoft.com/office/drawing/2014/main" id="{5C497734-2FAB-1DE7-49A5-B3985341FB17}"/>
              </a:ext>
            </a:extLst>
          </p:cNvPr>
          <p:cNvSpPr txBox="1"/>
          <p:nvPr/>
        </p:nvSpPr>
        <p:spPr>
          <a:xfrm>
            <a:off x="167119" y="6257210"/>
            <a:ext cx="1585690"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CANON 2019</a:t>
            </a:r>
          </a:p>
        </p:txBody>
      </p:sp>
    </p:spTree>
    <p:extLst>
      <p:ext uri="{BB962C8B-B14F-4D97-AF65-F5344CB8AC3E}">
        <p14:creationId xmlns:p14="http://schemas.microsoft.com/office/powerpoint/2010/main" val="2818432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7" descr="fish1.png">
            <a:extLst>
              <a:ext uri="{FF2B5EF4-FFF2-40B4-BE49-F238E27FC236}">
                <a16:creationId xmlns:a16="http://schemas.microsoft.com/office/drawing/2014/main" id="{44202300-5C96-BEC9-219B-061D3D48C8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flipH="1">
            <a:off x="510544" y="624772"/>
            <a:ext cx="1475131" cy="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Object 10">
            <a:extLst>
              <a:ext uri="{FF2B5EF4-FFF2-40B4-BE49-F238E27FC236}">
                <a16:creationId xmlns:a16="http://schemas.microsoft.com/office/drawing/2014/main" id="{2ABAC265-8254-3C30-CD0F-C8D3B401A87E}"/>
              </a:ext>
            </a:extLst>
          </p:cNvPr>
          <p:cNvGraphicFramePr>
            <a:graphicFrameLocks noChangeAspect="1"/>
          </p:cNvGraphicFramePr>
          <p:nvPr/>
        </p:nvGraphicFramePr>
        <p:xfrm>
          <a:off x="964775" y="1355034"/>
          <a:ext cx="1619250" cy="484188"/>
        </p:xfrm>
        <a:graphic>
          <a:graphicData uri="http://schemas.openxmlformats.org/presentationml/2006/ole">
            <mc:AlternateContent xmlns:mc="http://schemas.openxmlformats.org/markup-compatibility/2006">
              <mc:Choice xmlns:v="urn:schemas-microsoft-com:vml" Requires="v">
                <p:oleObj name="Image" r:id="rId3" imgW="14838095" imgH="4439270" progId="PhotoDeluxe.Image.2">
                  <p:embed/>
                </p:oleObj>
              </mc:Choice>
              <mc:Fallback>
                <p:oleObj name="Image" r:id="rId3" imgW="14838095" imgH="4439270" progId="PhotoDeluxe.Image.2">
                  <p:embed/>
                  <p:pic>
                    <p:nvPicPr>
                      <p:cNvPr id="3" name="Object 10">
                        <a:extLst>
                          <a:ext uri="{FF2B5EF4-FFF2-40B4-BE49-F238E27FC236}">
                            <a16:creationId xmlns:a16="http://schemas.microsoft.com/office/drawing/2014/main" id="{2ABAC265-8254-3C30-CD0F-C8D3B401A87E}"/>
                          </a:ext>
                        </a:extLst>
                      </p:cNvPr>
                      <p:cNvPicPr>
                        <a:picLocks noChangeAspect="1" noChangeArrowheads="1"/>
                      </p:cNvPicPr>
                      <p:nvPr/>
                    </p:nvPicPr>
                    <p:blipFill>
                      <a:blip r:embed="rId4">
                        <a:clrChange>
                          <a:clrFrom>
                            <a:srgbClr val="2F006E"/>
                          </a:clrFrom>
                          <a:clrTo>
                            <a:srgbClr val="2F006E">
                              <a:alpha val="0"/>
                            </a:srgbClr>
                          </a:clrTo>
                        </a:clrChange>
                        <a:lum bright="-20000"/>
                        <a:extLst>
                          <a:ext uri="{28A0092B-C50C-407E-A947-70E740481C1C}">
                            <a14:useLocalDpi xmlns:a14="http://schemas.microsoft.com/office/drawing/2010/main" val="0"/>
                          </a:ext>
                        </a:extLst>
                      </a:blip>
                      <a:srcRect/>
                      <a:stretch>
                        <a:fillRect/>
                      </a:stretch>
                    </p:blipFill>
                    <p:spPr bwMode="auto">
                      <a:xfrm>
                        <a:off x="964775" y="1355034"/>
                        <a:ext cx="1619250" cy="484188"/>
                      </a:xfrm>
                      <a:prstGeom prst="rect">
                        <a:avLst/>
                      </a:prstGeom>
                      <a:noFill/>
                      <a:ln>
                        <a:noFill/>
                      </a:ln>
                      <a:effectLst>
                        <a:outerShdw dist="12700" dir="16200000" algn="ctr" rotWithShape="0">
                          <a:srgbClr val="96969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4" name="Picture 58" descr="fish1.png">
            <a:extLst>
              <a:ext uri="{FF2B5EF4-FFF2-40B4-BE49-F238E27FC236}">
                <a16:creationId xmlns:a16="http://schemas.microsoft.com/office/drawing/2014/main" id="{5A511652-F165-507B-B850-2FE640E0D16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606620" y="1933796"/>
            <a:ext cx="716309" cy="23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4">
            <a:extLst>
              <a:ext uri="{FF2B5EF4-FFF2-40B4-BE49-F238E27FC236}">
                <a16:creationId xmlns:a16="http://schemas.microsoft.com/office/drawing/2014/main" id="{46179F10-F306-714C-CCDE-52CF475A5782}"/>
              </a:ext>
            </a:extLst>
          </p:cNvPr>
          <p:cNvGraphicFramePr>
            <a:graphicFrameLocks noChangeAspect="1"/>
          </p:cNvGraphicFramePr>
          <p:nvPr/>
        </p:nvGraphicFramePr>
        <p:xfrm>
          <a:off x="1985675" y="950334"/>
          <a:ext cx="1273175" cy="381000"/>
        </p:xfrm>
        <a:graphic>
          <a:graphicData uri="http://schemas.openxmlformats.org/presentationml/2006/ole">
            <mc:AlternateContent xmlns:mc="http://schemas.openxmlformats.org/markup-compatibility/2006">
              <mc:Choice xmlns:v="urn:schemas-microsoft-com:vml" Requires="v">
                <p:oleObj name="Image" r:id="rId6" imgW="14838095" imgH="4439270" progId="PhotoDeluxe.Image.2">
                  <p:embed/>
                </p:oleObj>
              </mc:Choice>
              <mc:Fallback>
                <p:oleObj name="Image" r:id="rId6" imgW="14838095" imgH="4439270" progId="PhotoDeluxe.Image.2">
                  <p:embed/>
                  <p:pic>
                    <p:nvPicPr>
                      <p:cNvPr id="5" name="Object 4">
                        <a:extLst>
                          <a:ext uri="{FF2B5EF4-FFF2-40B4-BE49-F238E27FC236}">
                            <a16:creationId xmlns:a16="http://schemas.microsoft.com/office/drawing/2014/main" id="{46179F10-F306-714C-CCDE-52CF475A5782}"/>
                          </a:ext>
                        </a:extLst>
                      </p:cNvPr>
                      <p:cNvPicPr>
                        <a:picLocks noChangeAspect="1" noChangeArrowheads="1"/>
                      </p:cNvPicPr>
                      <p:nvPr/>
                    </p:nvPicPr>
                    <p:blipFill>
                      <a:blip r:embed="rId4">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1985675" y="950334"/>
                        <a:ext cx="1273175" cy="381000"/>
                      </a:xfrm>
                      <a:prstGeom prst="rect">
                        <a:avLst/>
                      </a:prstGeom>
                      <a:noFill/>
                      <a:ln>
                        <a:noFill/>
                      </a:ln>
                      <a:effectLst>
                        <a:outerShdw dist="254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6" name="Picture 5">
            <a:extLst>
              <a:ext uri="{FF2B5EF4-FFF2-40B4-BE49-F238E27FC236}">
                <a16:creationId xmlns:a16="http://schemas.microsoft.com/office/drawing/2014/main" id="{E7DE66A8-8880-2E9F-0DF1-CD5DC2D4BB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00143" y="4230126"/>
            <a:ext cx="2391714" cy="1594476"/>
          </a:xfrm>
          <a:prstGeom prst="rect">
            <a:avLst/>
          </a:prstGeom>
        </p:spPr>
      </p:pic>
      <p:pic>
        <p:nvPicPr>
          <p:cNvPr id="7" name="Picture 6">
            <a:extLst>
              <a:ext uri="{FF2B5EF4-FFF2-40B4-BE49-F238E27FC236}">
                <a16:creationId xmlns:a16="http://schemas.microsoft.com/office/drawing/2014/main" id="{A7391C1C-79FE-43FF-B685-B5C71E6D9DA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13470" y="3544642"/>
            <a:ext cx="2383527" cy="1589018"/>
          </a:xfrm>
          <a:prstGeom prst="rect">
            <a:avLst/>
          </a:prstGeom>
        </p:spPr>
      </p:pic>
      <p:pic>
        <p:nvPicPr>
          <p:cNvPr id="8" name="Picture 7">
            <a:extLst>
              <a:ext uri="{FF2B5EF4-FFF2-40B4-BE49-F238E27FC236}">
                <a16:creationId xmlns:a16="http://schemas.microsoft.com/office/drawing/2014/main" id="{7144169F-31EA-D7FF-062F-DFC7299652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69484" y="4339151"/>
            <a:ext cx="2228177" cy="1485451"/>
          </a:xfrm>
          <a:prstGeom prst="rect">
            <a:avLst/>
          </a:prstGeom>
        </p:spPr>
      </p:pic>
      <p:sp>
        <p:nvSpPr>
          <p:cNvPr id="9" name="TextBox 8">
            <a:extLst>
              <a:ext uri="{FF2B5EF4-FFF2-40B4-BE49-F238E27FC236}">
                <a16:creationId xmlns:a16="http://schemas.microsoft.com/office/drawing/2014/main" id="{07DD1A48-C802-2165-D4FB-CC0A74FE9E89}"/>
              </a:ext>
            </a:extLst>
          </p:cNvPr>
          <p:cNvSpPr txBox="1"/>
          <p:nvPr/>
        </p:nvSpPr>
        <p:spPr>
          <a:xfrm>
            <a:off x="8634806" y="6512923"/>
            <a:ext cx="3348353" cy="307777"/>
          </a:xfrm>
          <a:prstGeom prst="rect">
            <a:avLst/>
          </a:prstGeom>
          <a:noFill/>
        </p:spPr>
        <p:txBody>
          <a:bodyPr wrap="none" rtlCol="0">
            <a:spAutoFit/>
          </a:bodyPr>
          <a:lstStyle/>
          <a:p>
            <a:r>
              <a:rPr lang="en-US" sz="1400" i="1" dirty="0">
                <a:solidFill>
                  <a:schemeClr val="tx1">
                    <a:lumMod val="75000"/>
                  </a:schemeClr>
                </a:solidFill>
                <a:latin typeface="open-sans"/>
              </a:rPr>
              <a:t>Photos taken by </a:t>
            </a:r>
            <a:r>
              <a:rPr lang="en-US" sz="1400" dirty="0"/>
              <a:t>Chad King </a:t>
            </a:r>
            <a:r>
              <a:rPr lang="en-US" sz="1400" i="1" dirty="0">
                <a:solidFill>
                  <a:schemeClr val="tx1">
                    <a:lumMod val="75000"/>
                  </a:schemeClr>
                </a:solidFill>
                <a:latin typeface="open-sans"/>
              </a:rPr>
              <a:t>NOAA MBNMS</a:t>
            </a:r>
          </a:p>
        </p:txBody>
      </p:sp>
      <p:pic>
        <p:nvPicPr>
          <p:cNvPr id="11" name="Picture 10">
            <a:extLst>
              <a:ext uri="{FF2B5EF4-FFF2-40B4-BE49-F238E27FC236}">
                <a16:creationId xmlns:a16="http://schemas.microsoft.com/office/drawing/2014/main" id="{4CB49761-6FFF-2B10-DDB3-BD330C959BF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0544" y="5051890"/>
            <a:ext cx="2383528" cy="1053327"/>
          </a:xfrm>
          <a:prstGeom prst="rect">
            <a:avLst/>
          </a:prstGeom>
        </p:spPr>
      </p:pic>
      <p:pic>
        <p:nvPicPr>
          <p:cNvPr id="13" name="Picture 12">
            <a:extLst>
              <a:ext uri="{FF2B5EF4-FFF2-40B4-BE49-F238E27FC236}">
                <a16:creationId xmlns:a16="http://schemas.microsoft.com/office/drawing/2014/main" id="{FDF153D6-DAAA-7958-C652-66213FE0E8B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54982" y="5277823"/>
            <a:ext cx="2228177" cy="965544"/>
          </a:xfrm>
          <a:prstGeom prst="rect">
            <a:avLst/>
          </a:prstGeom>
        </p:spPr>
      </p:pic>
      <p:sp>
        <p:nvSpPr>
          <p:cNvPr id="15" name="TextBox 14">
            <a:extLst>
              <a:ext uri="{FF2B5EF4-FFF2-40B4-BE49-F238E27FC236}">
                <a16:creationId xmlns:a16="http://schemas.microsoft.com/office/drawing/2014/main" id="{4A67F975-98DB-229D-CC76-A5E6DEA7098F}"/>
              </a:ext>
            </a:extLst>
          </p:cNvPr>
          <p:cNvSpPr txBox="1"/>
          <p:nvPr/>
        </p:nvSpPr>
        <p:spPr>
          <a:xfrm>
            <a:off x="0" y="6512923"/>
            <a:ext cx="6307697" cy="307777"/>
          </a:xfrm>
          <a:prstGeom prst="rect">
            <a:avLst/>
          </a:prstGeom>
          <a:noFill/>
        </p:spPr>
        <p:txBody>
          <a:bodyPr wrap="square">
            <a:spAutoFit/>
          </a:bodyPr>
          <a:lstStyle/>
          <a:p>
            <a:r>
              <a:rPr lang="en-US" sz="1400" b="0" i="1" dirty="0">
                <a:solidFill>
                  <a:schemeClr val="tx1">
                    <a:lumMod val="75000"/>
                  </a:schemeClr>
                </a:solidFill>
                <a:effectLst/>
                <a:latin typeface="open-sans"/>
              </a:rPr>
              <a:t>Illustrations by </a:t>
            </a:r>
            <a:r>
              <a:rPr lang="en-US" sz="1400" b="0" i="1" dirty="0">
                <a:effectLst/>
                <a:latin typeface="open-sans"/>
              </a:rPr>
              <a:t>Joseph </a:t>
            </a:r>
            <a:r>
              <a:rPr lang="en-US" sz="1400" b="0" i="1" dirty="0" err="1">
                <a:effectLst/>
                <a:latin typeface="open-sans"/>
              </a:rPr>
              <a:t>Tomelleri</a:t>
            </a:r>
            <a:r>
              <a:rPr lang="en-US" sz="1400" b="0" i="1" dirty="0">
                <a:effectLst/>
                <a:latin typeface="open-sans"/>
              </a:rPr>
              <a:t> </a:t>
            </a:r>
            <a:r>
              <a:rPr lang="en-US" sz="1400" i="1" dirty="0">
                <a:solidFill>
                  <a:schemeClr val="tx1">
                    <a:lumMod val="75000"/>
                  </a:schemeClr>
                </a:solidFill>
                <a:latin typeface="open-sans"/>
              </a:rPr>
              <a:t>from “Fishes </a:t>
            </a:r>
            <a:r>
              <a:rPr lang="en-US" sz="1400" b="0" i="1" dirty="0">
                <a:solidFill>
                  <a:schemeClr val="tx1">
                    <a:lumMod val="75000"/>
                  </a:schemeClr>
                </a:solidFill>
                <a:effectLst/>
                <a:latin typeface="open-sans"/>
              </a:rPr>
              <a:t>of the Salish Sea”. </a:t>
            </a:r>
            <a:endParaRPr lang="en-US" sz="1400" dirty="0"/>
          </a:p>
        </p:txBody>
      </p:sp>
      <p:sp>
        <p:nvSpPr>
          <p:cNvPr id="16" name="Rounded Rectangle 15">
            <a:extLst>
              <a:ext uri="{FF2B5EF4-FFF2-40B4-BE49-F238E27FC236}">
                <a16:creationId xmlns:a16="http://schemas.microsoft.com/office/drawing/2014/main" id="{8481F13B-5FF5-2822-712A-35D0B0A82D50}"/>
              </a:ext>
            </a:extLst>
          </p:cNvPr>
          <p:cNvSpPr/>
          <p:nvPr/>
        </p:nvSpPr>
        <p:spPr>
          <a:xfrm>
            <a:off x="225468" y="3429000"/>
            <a:ext cx="3870543" cy="2794647"/>
          </a:xfrm>
          <a:prstGeom prst="roundRect">
            <a:avLst/>
          </a:prstGeom>
          <a:noFill/>
          <a:ln w="76200">
            <a:solidFill>
              <a:srgbClr val="209D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5B2BDC71-9CD1-9C54-598B-F11F9C5504D0}"/>
              </a:ext>
            </a:extLst>
          </p:cNvPr>
          <p:cNvSpPr/>
          <p:nvPr/>
        </p:nvSpPr>
        <p:spPr>
          <a:xfrm>
            <a:off x="7848759" y="4051893"/>
            <a:ext cx="4250138" cy="2436775"/>
          </a:xfrm>
          <a:prstGeom prst="roundRect">
            <a:avLst/>
          </a:prstGeom>
          <a:noFill/>
          <a:ln w="762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1CDD318B-511A-3743-91EF-90D7192F0BBB}"/>
              </a:ext>
            </a:extLst>
          </p:cNvPr>
          <p:cNvSpPr/>
          <p:nvPr/>
        </p:nvSpPr>
        <p:spPr>
          <a:xfrm>
            <a:off x="4652913" y="4038817"/>
            <a:ext cx="2896832" cy="2061098"/>
          </a:xfrm>
          <a:prstGeom prst="round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31B8D59-221A-55FD-8FB6-AEC81B6A22E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95092" y="77306"/>
            <a:ext cx="7788067" cy="3729286"/>
          </a:xfrm>
          <a:prstGeom prst="rect">
            <a:avLst/>
          </a:prstGeom>
        </p:spPr>
      </p:pic>
      <p:sp>
        <p:nvSpPr>
          <p:cNvPr id="17" name="TextBox 16">
            <a:extLst>
              <a:ext uri="{FF2B5EF4-FFF2-40B4-BE49-F238E27FC236}">
                <a16:creationId xmlns:a16="http://schemas.microsoft.com/office/drawing/2014/main" id="{CDA35CBA-435A-3785-2401-F6CC872CB4CB}"/>
              </a:ext>
            </a:extLst>
          </p:cNvPr>
          <p:cNvSpPr txBox="1"/>
          <p:nvPr/>
        </p:nvSpPr>
        <p:spPr>
          <a:xfrm>
            <a:off x="866396" y="2430508"/>
            <a:ext cx="2287452" cy="646331"/>
          </a:xfrm>
          <a:prstGeom prst="rect">
            <a:avLst/>
          </a:prstGeom>
          <a:noFill/>
        </p:spPr>
        <p:txBody>
          <a:bodyPr wrap="square" rtlCol="0">
            <a:spAutoFit/>
          </a:bodyPr>
          <a:lstStyle/>
          <a:p>
            <a:r>
              <a:rPr lang="en-US" dirty="0"/>
              <a:t>See species variability in eDNA</a:t>
            </a:r>
          </a:p>
        </p:txBody>
      </p:sp>
    </p:spTree>
    <p:extLst>
      <p:ext uri="{BB962C8B-B14F-4D97-AF65-F5344CB8AC3E}">
        <p14:creationId xmlns:p14="http://schemas.microsoft.com/office/powerpoint/2010/main" val="2863592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61FB2-1FBA-2E8C-7957-C4DEC0F016F9}"/>
            </a:ext>
          </a:extLst>
        </p:cNvPr>
        <p:cNvGrpSpPr/>
        <p:nvPr/>
      </p:nvGrpSpPr>
      <p:grpSpPr>
        <a:xfrm>
          <a:off x="0" y="0"/>
          <a:ext cx="0" cy="0"/>
          <a:chOff x="0" y="0"/>
          <a:chExt cx="0" cy="0"/>
        </a:xfrm>
      </p:grpSpPr>
      <p:pic>
        <p:nvPicPr>
          <p:cNvPr id="2" name="Picture 47" descr="fish1.png">
            <a:extLst>
              <a:ext uri="{FF2B5EF4-FFF2-40B4-BE49-F238E27FC236}">
                <a16:creationId xmlns:a16="http://schemas.microsoft.com/office/drawing/2014/main" id="{53BB87A6-13EA-29B2-4192-9AEFA89518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510544" y="624772"/>
            <a:ext cx="1475131" cy="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Object 10">
            <a:extLst>
              <a:ext uri="{FF2B5EF4-FFF2-40B4-BE49-F238E27FC236}">
                <a16:creationId xmlns:a16="http://schemas.microsoft.com/office/drawing/2014/main" id="{5359EF66-DC8B-9819-DAE9-0B3880B4947C}"/>
              </a:ext>
            </a:extLst>
          </p:cNvPr>
          <p:cNvGraphicFramePr>
            <a:graphicFrameLocks noChangeAspect="1"/>
          </p:cNvGraphicFramePr>
          <p:nvPr/>
        </p:nvGraphicFramePr>
        <p:xfrm>
          <a:off x="964775" y="1355034"/>
          <a:ext cx="1619250" cy="484188"/>
        </p:xfrm>
        <a:graphic>
          <a:graphicData uri="http://schemas.openxmlformats.org/presentationml/2006/ole">
            <mc:AlternateContent xmlns:mc="http://schemas.openxmlformats.org/markup-compatibility/2006">
              <mc:Choice xmlns:v="urn:schemas-microsoft-com:vml" Requires="v">
                <p:oleObj name="Image" r:id="rId4" imgW="14838095" imgH="4439270" progId="PhotoDeluxe.Image.2">
                  <p:embed/>
                </p:oleObj>
              </mc:Choice>
              <mc:Fallback>
                <p:oleObj name="Image" r:id="rId4" imgW="14838095" imgH="4439270" progId="PhotoDeluxe.Image.2">
                  <p:embed/>
                  <p:pic>
                    <p:nvPicPr>
                      <p:cNvPr id="3" name="Object 10">
                        <a:extLst>
                          <a:ext uri="{FF2B5EF4-FFF2-40B4-BE49-F238E27FC236}">
                            <a16:creationId xmlns:a16="http://schemas.microsoft.com/office/drawing/2014/main" id="{2ABAC265-8254-3C30-CD0F-C8D3B401A87E}"/>
                          </a:ext>
                        </a:extLst>
                      </p:cNvPr>
                      <p:cNvPicPr>
                        <a:picLocks noChangeAspect="1" noChangeArrowheads="1"/>
                      </p:cNvPicPr>
                      <p:nvPr/>
                    </p:nvPicPr>
                    <p:blipFill>
                      <a:blip r:embed="rId5">
                        <a:clrChange>
                          <a:clrFrom>
                            <a:srgbClr val="2F006E"/>
                          </a:clrFrom>
                          <a:clrTo>
                            <a:srgbClr val="2F006E">
                              <a:alpha val="0"/>
                            </a:srgbClr>
                          </a:clrTo>
                        </a:clrChange>
                        <a:lum bright="-20000"/>
                        <a:extLst>
                          <a:ext uri="{28A0092B-C50C-407E-A947-70E740481C1C}">
                            <a14:useLocalDpi xmlns:a14="http://schemas.microsoft.com/office/drawing/2010/main" val="0"/>
                          </a:ext>
                        </a:extLst>
                      </a:blip>
                      <a:srcRect/>
                      <a:stretch>
                        <a:fillRect/>
                      </a:stretch>
                    </p:blipFill>
                    <p:spPr bwMode="auto">
                      <a:xfrm>
                        <a:off x="964775" y="1355034"/>
                        <a:ext cx="1619250" cy="484188"/>
                      </a:xfrm>
                      <a:prstGeom prst="rect">
                        <a:avLst/>
                      </a:prstGeom>
                      <a:noFill/>
                      <a:ln>
                        <a:noFill/>
                      </a:ln>
                      <a:effectLst>
                        <a:outerShdw dist="12700" dir="16200000" algn="ctr" rotWithShape="0">
                          <a:srgbClr val="96969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4" name="Picture 58" descr="fish1.png">
            <a:extLst>
              <a:ext uri="{FF2B5EF4-FFF2-40B4-BE49-F238E27FC236}">
                <a16:creationId xmlns:a16="http://schemas.microsoft.com/office/drawing/2014/main" id="{4FC834EA-ECDA-8D02-5CF1-41938B86436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606620" y="1933796"/>
            <a:ext cx="716309" cy="23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4">
            <a:extLst>
              <a:ext uri="{FF2B5EF4-FFF2-40B4-BE49-F238E27FC236}">
                <a16:creationId xmlns:a16="http://schemas.microsoft.com/office/drawing/2014/main" id="{4AD6D611-2549-C123-56DF-3F05BE740AE9}"/>
              </a:ext>
            </a:extLst>
          </p:cNvPr>
          <p:cNvGraphicFramePr>
            <a:graphicFrameLocks noChangeAspect="1"/>
          </p:cNvGraphicFramePr>
          <p:nvPr/>
        </p:nvGraphicFramePr>
        <p:xfrm>
          <a:off x="1985675" y="950334"/>
          <a:ext cx="1273175" cy="381000"/>
        </p:xfrm>
        <a:graphic>
          <a:graphicData uri="http://schemas.openxmlformats.org/presentationml/2006/ole">
            <mc:AlternateContent xmlns:mc="http://schemas.openxmlformats.org/markup-compatibility/2006">
              <mc:Choice xmlns:v="urn:schemas-microsoft-com:vml" Requires="v">
                <p:oleObj name="Image" r:id="rId7" imgW="14838095" imgH="4439270" progId="PhotoDeluxe.Image.2">
                  <p:embed/>
                </p:oleObj>
              </mc:Choice>
              <mc:Fallback>
                <p:oleObj name="Image" r:id="rId7" imgW="14838095" imgH="4439270" progId="PhotoDeluxe.Image.2">
                  <p:embed/>
                  <p:pic>
                    <p:nvPicPr>
                      <p:cNvPr id="5" name="Object 4">
                        <a:extLst>
                          <a:ext uri="{FF2B5EF4-FFF2-40B4-BE49-F238E27FC236}">
                            <a16:creationId xmlns:a16="http://schemas.microsoft.com/office/drawing/2014/main" id="{46179F10-F306-714C-CCDE-52CF475A5782}"/>
                          </a:ext>
                        </a:extLst>
                      </p:cNvPr>
                      <p:cNvPicPr>
                        <a:picLocks noChangeAspect="1" noChangeArrowheads="1"/>
                      </p:cNvPicPr>
                      <p:nvPr/>
                    </p:nvPicPr>
                    <p:blipFill>
                      <a:blip r:embed="rId5">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1985675" y="950334"/>
                        <a:ext cx="1273175" cy="381000"/>
                      </a:xfrm>
                      <a:prstGeom prst="rect">
                        <a:avLst/>
                      </a:prstGeom>
                      <a:noFill/>
                      <a:ln>
                        <a:noFill/>
                      </a:ln>
                      <a:effectLst>
                        <a:outerShdw dist="254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sp>
        <p:nvSpPr>
          <p:cNvPr id="26" name="Rectangle 25">
            <a:extLst>
              <a:ext uri="{FF2B5EF4-FFF2-40B4-BE49-F238E27FC236}">
                <a16:creationId xmlns:a16="http://schemas.microsoft.com/office/drawing/2014/main" id="{1256A0CA-B688-3CA5-BA49-7A30AE15D1E9}"/>
              </a:ext>
            </a:extLst>
          </p:cNvPr>
          <p:cNvSpPr/>
          <p:nvPr/>
        </p:nvSpPr>
        <p:spPr>
          <a:xfrm>
            <a:off x="8677658" y="234808"/>
            <a:ext cx="510988" cy="40341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AD54BF8-BE23-9091-B316-82B5D1792C41}"/>
              </a:ext>
            </a:extLst>
          </p:cNvPr>
          <p:cNvPicPr>
            <a:picLocks noChangeAspect="1"/>
          </p:cNvPicPr>
          <p:nvPr/>
        </p:nvPicPr>
        <p:blipFill>
          <a:blip r:embed="rId8"/>
          <a:stretch>
            <a:fillRect/>
          </a:stretch>
        </p:blipFill>
        <p:spPr>
          <a:xfrm>
            <a:off x="4512269" y="0"/>
            <a:ext cx="7679731" cy="6858000"/>
          </a:xfrm>
          <a:prstGeom prst="rect">
            <a:avLst/>
          </a:prstGeom>
        </p:spPr>
      </p:pic>
      <p:grpSp>
        <p:nvGrpSpPr>
          <p:cNvPr id="10" name="Group 9">
            <a:extLst>
              <a:ext uri="{FF2B5EF4-FFF2-40B4-BE49-F238E27FC236}">
                <a16:creationId xmlns:a16="http://schemas.microsoft.com/office/drawing/2014/main" id="{3466134D-9432-E3BA-08BB-15BCA8E608D9}"/>
              </a:ext>
            </a:extLst>
          </p:cNvPr>
          <p:cNvGrpSpPr/>
          <p:nvPr/>
        </p:nvGrpSpPr>
        <p:grpSpPr>
          <a:xfrm>
            <a:off x="9188646" y="2480566"/>
            <a:ext cx="1351652" cy="1044398"/>
            <a:chOff x="9188646" y="2480566"/>
            <a:chExt cx="1351652" cy="1044398"/>
          </a:xfrm>
        </p:grpSpPr>
        <p:sp>
          <p:nvSpPr>
            <p:cNvPr id="7" name="Oval 6">
              <a:extLst>
                <a:ext uri="{FF2B5EF4-FFF2-40B4-BE49-F238E27FC236}">
                  <a16:creationId xmlns:a16="http://schemas.microsoft.com/office/drawing/2014/main" id="{F4671B20-56E6-CFC1-0542-443E6A4D0843}"/>
                </a:ext>
              </a:extLst>
            </p:cNvPr>
            <p:cNvSpPr>
              <a:spLocks noChangeAspect="1"/>
            </p:cNvSpPr>
            <p:nvPr/>
          </p:nvSpPr>
          <p:spPr>
            <a:xfrm>
              <a:off x="9915035" y="2480566"/>
              <a:ext cx="252694" cy="252694"/>
            </a:xfrm>
            <a:prstGeom prst="ellipse">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DC47207-DBD6-9442-6FCB-E4F94FC3166A}"/>
                </a:ext>
              </a:extLst>
            </p:cNvPr>
            <p:cNvSpPr txBox="1"/>
            <p:nvPr/>
          </p:nvSpPr>
          <p:spPr>
            <a:xfrm>
              <a:off x="9188646" y="2878633"/>
              <a:ext cx="1351652" cy="646331"/>
            </a:xfrm>
            <a:prstGeom prst="rect">
              <a:avLst/>
            </a:prstGeom>
            <a:noFill/>
          </p:spPr>
          <p:txBody>
            <a:bodyPr wrap="none" rtlCol="0">
              <a:spAutoFit/>
            </a:bodyPr>
            <a:lstStyle/>
            <a:p>
              <a:pPr algn="ctr"/>
              <a:r>
                <a:rPr lang="en-US" dirty="0">
                  <a:solidFill>
                    <a:schemeClr val="bg1"/>
                  </a:solidFill>
                </a:rPr>
                <a:t>Experiment</a:t>
              </a:r>
            </a:p>
            <a:p>
              <a:pPr algn="ctr"/>
              <a:r>
                <a:rPr lang="en-US" dirty="0">
                  <a:solidFill>
                    <a:schemeClr val="bg1"/>
                  </a:solidFill>
                </a:rPr>
                <a:t>location</a:t>
              </a:r>
            </a:p>
          </p:txBody>
        </p:sp>
      </p:grpSp>
      <p:sp>
        <p:nvSpPr>
          <p:cNvPr id="11" name="TextBox 10">
            <a:extLst>
              <a:ext uri="{FF2B5EF4-FFF2-40B4-BE49-F238E27FC236}">
                <a16:creationId xmlns:a16="http://schemas.microsoft.com/office/drawing/2014/main" id="{013AB1C7-99F4-2CD0-5EFA-4F0FE4C72FCA}"/>
              </a:ext>
            </a:extLst>
          </p:cNvPr>
          <p:cNvSpPr txBox="1"/>
          <p:nvPr/>
        </p:nvSpPr>
        <p:spPr>
          <a:xfrm>
            <a:off x="167119" y="6257210"/>
            <a:ext cx="1595309"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CANON 2025</a:t>
            </a:r>
          </a:p>
        </p:txBody>
      </p:sp>
    </p:spTree>
    <p:extLst>
      <p:ext uri="{BB962C8B-B14F-4D97-AF65-F5344CB8AC3E}">
        <p14:creationId xmlns:p14="http://schemas.microsoft.com/office/powerpoint/2010/main" val="3128870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09E12-88BE-459D-81CD-EB654AD4EF2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8442415-ACEE-3057-49E2-36709AAA2234}"/>
              </a:ext>
            </a:extLst>
          </p:cNvPr>
          <p:cNvSpPr/>
          <p:nvPr/>
        </p:nvSpPr>
        <p:spPr>
          <a:xfrm>
            <a:off x="0" y="0"/>
            <a:ext cx="676387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7E9E595-8D17-C185-FAF0-DE0DDCCA0108}"/>
              </a:ext>
            </a:extLst>
          </p:cNvPr>
          <p:cNvPicPr>
            <a:picLocks noChangeAspect="1"/>
          </p:cNvPicPr>
          <p:nvPr/>
        </p:nvPicPr>
        <p:blipFill>
          <a:blip r:embed="rId2"/>
          <a:stretch>
            <a:fillRect/>
          </a:stretch>
        </p:blipFill>
        <p:spPr>
          <a:xfrm>
            <a:off x="220133" y="144724"/>
            <a:ext cx="6426199" cy="6568552"/>
          </a:xfrm>
          <a:prstGeom prst="rect">
            <a:avLst/>
          </a:prstGeom>
        </p:spPr>
      </p:pic>
      <p:sp>
        <p:nvSpPr>
          <p:cNvPr id="4" name="TextBox 3">
            <a:extLst>
              <a:ext uri="{FF2B5EF4-FFF2-40B4-BE49-F238E27FC236}">
                <a16:creationId xmlns:a16="http://schemas.microsoft.com/office/drawing/2014/main" id="{C18F1D64-EA29-FD9A-C967-076DADB87ADD}"/>
              </a:ext>
            </a:extLst>
          </p:cNvPr>
          <p:cNvSpPr txBox="1"/>
          <p:nvPr/>
        </p:nvSpPr>
        <p:spPr>
          <a:xfrm>
            <a:off x="7260654" y="2413337"/>
            <a:ext cx="2847223" cy="1015663"/>
          </a:xfrm>
          <a:prstGeom prst="rect">
            <a:avLst/>
          </a:prstGeom>
          <a:noFill/>
        </p:spPr>
        <p:txBody>
          <a:bodyPr wrap="square" rtlCol="0">
            <a:spAutoFit/>
          </a:bodyPr>
          <a:lstStyle/>
          <a:p>
            <a:r>
              <a:rPr lang="en-US" sz="2000" dirty="0">
                <a:latin typeface="Helvetica Neue" panose="02000503000000020004" pitchFamily="2" charset="0"/>
                <a:ea typeface="Helvetica Neue" panose="02000503000000020004" pitchFamily="2" charset="0"/>
                <a:cs typeface="Helvetica Neue" panose="02000503000000020004" pitchFamily="2" charset="0"/>
              </a:rPr>
              <a:t>Strong nearshore seasonal variability in fish diversity</a:t>
            </a:r>
          </a:p>
        </p:txBody>
      </p:sp>
    </p:spTree>
    <p:extLst>
      <p:ext uri="{BB962C8B-B14F-4D97-AF65-F5344CB8AC3E}">
        <p14:creationId xmlns:p14="http://schemas.microsoft.com/office/powerpoint/2010/main" val="3991237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EED06-75A7-72C6-284C-B24EF91B5DF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8F63E9D-2322-2E8F-D575-C9DA2D0B685E}"/>
              </a:ext>
            </a:extLst>
          </p:cNvPr>
          <p:cNvSpPr txBox="1"/>
          <p:nvPr/>
        </p:nvSpPr>
        <p:spPr>
          <a:xfrm>
            <a:off x="261257" y="177281"/>
            <a:ext cx="9413090" cy="523220"/>
          </a:xfrm>
          <a:prstGeom prst="rect">
            <a:avLst/>
          </a:prstGeom>
          <a:noFill/>
        </p:spPr>
        <p:txBody>
          <a:bodyPr wrap="none" rtlCol="0">
            <a:spAutoFit/>
          </a:bodyPr>
          <a:lstStyle/>
          <a:p>
            <a:r>
              <a:rPr lang="en-US" sz="2800" b="1" dirty="0">
                <a:latin typeface="Helvetica Neue" panose="02000503000000020004" pitchFamily="2" charset="0"/>
                <a:ea typeface="Helvetica Neue" panose="02000503000000020004" pitchFamily="2" charset="0"/>
                <a:cs typeface="Helvetica Neue" panose="02000503000000020004" pitchFamily="2" charset="0"/>
              </a:rPr>
              <a:t>CANON</a:t>
            </a:r>
            <a:r>
              <a:rPr lang="en-US" sz="2800" dirty="0">
                <a:latin typeface="Helvetica Neue" panose="02000503000000020004" pitchFamily="2" charset="0"/>
                <a:ea typeface="Helvetica Neue" panose="02000503000000020004" pitchFamily="2" charset="0"/>
                <a:cs typeface="Helvetica Neue" panose="02000503000000020004" pitchFamily="2" charset="0"/>
              </a:rPr>
              <a:t>: </a:t>
            </a:r>
            <a:r>
              <a:rPr lang="en-US" sz="2800" b="1" dirty="0">
                <a:latin typeface="Helvetica Neue" panose="02000503000000020004" pitchFamily="2" charset="0"/>
                <a:ea typeface="Helvetica Neue" panose="02000503000000020004" pitchFamily="2" charset="0"/>
                <a:cs typeface="Helvetica Neue" panose="02000503000000020004" pitchFamily="2" charset="0"/>
              </a:rPr>
              <a:t>C</a:t>
            </a:r>
            <a:r>
              <a:rPr lang="en-US" sz="2800" dirty="0">
                <a:latin typeface="Helvetica Neue" panose="02000503000000020004" pitchFamily="2" charset="0"/>
                <a:ea typeface="Helvetica Neue" panose="02000503000000020004" pitchFamily="2" charset="0"/>
                <a:cs typeface="Helvetica Neue" panose="02000503000000020004" pitchFamily="2" charset="0"/>
              </a:rPr>
              <a:t>ontrolled </a:t>
            </a:r>
            <a:r>
              <a:rPr lang="en-US" sz="2800" b="1" dirty="0">
                <a:latin typeface="Helvetica Neue" panose="02000503000000020004" pitchFamily="2" charset="0"/>
                <a:ea typeface="Helvetica Neue" panose="02000503000000020004" pitchFamily="2" charset="0"/>
                <a:cs typeface="Helvetica Neue" panose="02000503000000020004" pitchFamily="2" charset="0"/>
              </a:rPr>
              <a:t>A</a:t>
            </a:r>
            <a:r>
              <a:rPr lang="en-US" sz="2800" dirty="0">
                <a:latin typeface="Helvetica Neue" panose="02000503000000020004" pitchFamily="2" charset="0"/>
                <a:ea typeface="Helvetica Neue" panose="02000503000000020004" pitchFamily="2" charset="0"/>
                <a:cs typeface="Helvetica Neue" panose="02000503000000020004" pitchFamily="2" charset="0"/>
              </a:rPr>
              <a:t>gile and </a:t>
            </a:r>
            <a:r>
              <a:rPr lang="en-US" sz="2800" b="1" dirty="0">
                <a:latin typeface="Helvetica Neue" panose="02000503000000020004" pitchFamily="2" charset="0"/>
                <a:ea typeface="Helvetica Neue" panose="02000503000000020004" pitchFamily="2" charset="0"/>
                <a:cs typeface="Helvetica Neue" panose="02000503000000020004" pitchFamily="2" charset="0"/>
              </a:rPr>
              <a:t>N</a:t>
            </a:r>
            <a:r>
              <a:rPr lang="en-US" sz="2800" dirty="0">
                <a:latin typeface="Helvetica Neue" panose="02000503000000020004" pitchFamily="2" charset="0"/>
                <a:ea typeface="Helvetica Neue" panose="02000503000000020004" pitchFamily="2" charset="0"/>
                <a:cs typeface="Helvetica Neue" panose="02000503000000020004" pitchFamily="2" charset="0"/>
              </a:rPr>
              <a:t>ovel </a:t>
            </a:r>
            <a:r>
              <a:rPr lang="en-US" sz="2800" b="1" dirty="0">
                <a:latin typeface="Helvetica Neue" panose="02000503000000020004" pitchFamily="2" charset="0"/>
                <a:ea typeface="Helvetica Neue" panose="02000503000000020004" pitchFamily="2" charset="0"/>
                <a:cs typeface="Helvetica Neue" panose="02000503000000020004" pitchFamily="2" charset="0"/>
              </a:rPr>
              <a:t>O</a:t>
            </a:r>
            <a:r>
              <a:rPr lang="en-US" sz="2800" dirty="0">
                <a:latin typeface="Helvetica Neue" panose="02000503000000020004" pitchFamily="2" charset="0"/>
                <a:ea typeface="Helvetica Neue" panose="02000503000000020004" pitchFamily="2" charset="0"/>
                <a:cs typeface="Helvetica Neue" panose="02000503000000020004" pitchFamily="2" charset="0"/>
              </a:rPr>
              <a:t>bserving </a:t>
            </a:r>
            <a:r>
              <a:rPr lang="en-US" sz="2800" b="1" dirty="0">
                <a:latin typeface="Helvetica Neue" panose="02000503000000020004" pitchFamily="2" charset="0"/>
                <a:ea typeface="Helvetica Neue" panose="02000503000000020004" pitchFamily="2" charset="0"/>
                <a:cs typeface="Helvetica Neue" panose="02000503000000020004" pitchFamily="2" charset="0"/>
              </a:rPr>
              <a:t>N</a:t>
            </a:r>
            <a:r>
              <a:rPr lang="en-US" sz="2800" dirty="0">
                <a:latin typeface="Helvetica Neue" panose="02000503000000020004" pitchFamily="2" charset="0"/>
                <a:ea typeface="Helvetica Neue" panose="02000503000000020004" pitchFamily="2" charset="0"/>
                <a:cs typeface="Helvetica Neue" panose="02000503000000020004" pitchFamily="2" charset="0"/>
              </a:rPr>
              <a:t>etwork</a:t>
            </a:r>
          </a:p>
        </p:txBody>
      </p:sp>
      <p:sp>
        <p:nvSpPr>
          <p:cNvPr id="3" name="Title 1">
            <a:extLst>
              <a:ext uri="{FF2B5EF4-FFF2-40B4-BE49-F238E27FC236}">
                <a16:creationId xmlns:a16="http://schemas.microsoft.com/office/drawing/2014/main" id="{B3042ADA-A16A-4048-2542-389DE7EB3C3B}"/>
              </a:ext>
            </a:extLst>
          </p:cNvPr>
          <p:cNvSpPr txBox="1">
            <a:spLocks/>
          </p:cNvSpPr>
          <p:nvPr/>
        </p:nvSpPr>
        <p:spPr>
          <a:xfrm>
            <a:off x="384296" y="1204305"/>
            <a:ext cx="10157127" cy="4955426"/>
          </a:xfrm>
          <a:prstGeom prst="rect">
            <a:avLst/>
          </a:prstGeom>
          <a:noFill/>
          <a:ln>
            <a:noFill/>
          </a:ln>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dirty="0">
              <a:latin typeface="Helvetica Neue" panose="02000503000000020004" pitchFamily="2" charset="0"/>
              <a:ea typeface="Helvetica Neue" panose="02000503000000020004" pitchFamily="2" charset="0"/>
              <a:cs typeface="Helvetica Neue" panose="02000503000000020004" pitchFamily="2" charset="0"/>
            </a:endParaRPr>
          </a:p>
          <a:p>
            <a:r>
              <a:rPr lang="en-US" sz="2800" u="sng" dirty="0">
                <a:latin typeface="Helvetica Neue" panose="02000503000000020004" pitchFamily="2" charset="0"/>
                <a:ea typeface="Helvetica Neue" panose="02000503000000020004" pitchFamily="2" charset="0"/>
                <a:cs typeface="Helvetica Neue" panose="02000503000000020004" pitchFamily="2" charset="0"/>
              </a:rPr>
              <a:t>CANON 2025</a:t>
            </a:r>
          </a:p>
          <a:p>
            <a:endParaRPr lang="en-US" sz="2800" u="sng" dirty="0">
              <a:latin typeface="Helvetica Neue" panose="02000503000000020004" pitchFamily="2" charset="0"/>
              <a:ea typeface="Helvetica Neue" panose="02000503000000020004" pitchFamily="2" charset="0"/>
              <a:cs typeface="Helvetica Neue" panose="02000503000000020004" pitchFamily="2" charset="0"/>
            </a:endParaRPr>
          </a:p>
          <a:p>
            <a:pPr marL="457200" indent="-457200">
              <a:buFontTx/>
              <a:buChar char="-"/>
            </a:pPr>
            <a:r>
              <a:rPr lang="en-US" sz="2800" dirty="0">
                <a:latin typeface="Helvetica Neue" panose="02000503000000020004" pitchFamily="2" charset="0"/>
                <a:ea typeface="Helvetica Neue" panose="02000503000000020004" pitchFamily="2" charset="0"/>
                <a:cs typeface="Helvetica Neue" panose="02000503000000020004" pitchFamily="2" charset="0"/>
              </a:rPr>
              <a:t>Diel Vertical Migration</a:t>
            </a:r>
          </a:p>
          <a:p>
            <a:pPr marL="800100" lvl="1" indent="-342900">
              <a:buFont typeface="Arial" panose="020B0604020202020204" pitchFamily="34" charset="0"/>
              <a:buChar char="•"/>
            </a:pPr>
            <a:r>
              <a:rPr lang="en-US" sz="2000" dirty="0">
                <a:latin typeface="Helvetica Neue" panose="02000503000000020004" pitchFamily="2" charset="0"/>
                <a:ea typeface="Helvetica Neue" panose="02000503000000020004" pitchFamily="2" charset="0"/>
                <a:cs typeface="Helvetica Neue" panose="02000503000000020004" pitchFamily="2" charset="0"/>
              </a:rPr>
              <a:t>How is DVM variability linked to biological changes across trophic levels or physical variability?</a:t>
            </a:r>
          </a:p>
          <a:p>
            <a:pPr marL="800100" lvl="1" indent="-342900">
              <a:buFont typeface="Arial" panose="020B0604020202020204" pitchFamily="34" charset="0"/>
              <a:buChar char="•"/>
            </a:pPr>
            <a:endParaRPr lang="en-US" sz="2800"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4" name="Group 3">
            <a:extLst>
              <a:ext uri="{FF2B5EF4-FFF2-40B4-BE49-F238E27FC236}">
                <a16:creationId xmlns:a16="http://schemas.microsoft.com/office/drawing/2014/main" id="{A2772266-FED1-17C4-09CD-A0F28DFEC1EE}"/>
              </a:ext>
            </a:extLst>
          </p:cNvPr>
          <p:cNvGrpSpPr/>
          <p:nvPr/>
        </p:nvGrpSpPr>
        <p:grpSpPr>
          <a:xfrm>
            <a:off x="80024" y="2424523"/>
            <a:ext cx="362465" cy="369332"/>
            <a:chOff x="261312" y="431600"/>
            <a:chExt cx="362465" cy="369332"/>
          </a:xfrm>
        </p:grpSpPr>
        <p:sp>
          <p:nvSpPr>
            <p:cNvPr id="5" name="Oval 4">
              <a:extLst>
                <a:ext uri="{FF2B5EF4-FFF2-40B4-BE49-F238E27FC236}">
                  <a16:creationId xmlns:a16="http://schemas.microsoft.com/office/drawing/2014/main" id="{D94A2E12-A04E-1684-DF0E-E45575DD60CA}"/>
                </a:ext>
              </a:extLst>
            </p:cNvPr>
            <p:cNvSpPr>
              <a:spLocks noChangeAspect="1"/>
            </p:cNvSpPr>
            <p:nvPr/>
          </p:nvSpPr>
          <p:spPr>
            <a:xfrm>
              <a:off x="261312" y="438984"/>
              <a:ext cx="362465" cy="36194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F0A0504-54E3-429C-7848-FA68F6E10329}"/>
                </a:ext>
              </a:extLst>
            </p:cNvPr>
            <p:cNvSpPr txBox="1"/>
            <p:nvPr/>
          </p:nvSpPr>
          <p:spPr>
            <a:xfrm>
              <a:off x="286091" y="431600"/>
              <a:ext cx="312906" cy="369332"/>
            </a:xfrm>
            <a:prstGeom prst="rect">
              <a:avLst/>
            </a:prstGeom>
            <a:noFill/>
          </p:spPr>
          <p:txBody>
            <a:bodyPr wrap="none" rtlCol="0">
              <a:spAutoFit/>
            </a:bodyPr>
            <a:lstStyle/>
            <a:p>
              <a:r>
                <a:rPr lang="en-US" dirty="0"/>
                <a:t>1</a:t>
              </a:r>
            </a:p>
          </p:txBody>
        </p:sp>
      </p:grpSp>
    </p:spTree>
    <p:extLst>
      <p:ext uri="{BB962C8B-B14F-4D97-AF65-F5344CB8AC3E}">
        <p14:creationId xmlns:p14="http://schemas.microsoft.com/office/powerpoint/2010/main" val="3239232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953C2-23C6-7AB7-D0F0-D2AFE8BF18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019F300-0D31-D1AC-A991-FBF9070D2A24}"/>
              </a:ext>
            </a:extLst>
          </p:cNvPr>
          <p:cNvSpPr txBox="1"/>
          <p:nvPr/>
        </p:nvSpPr>
        <p:spPr>
          <a:xfrm>
            <a:off x="261257" y="177281"/>
            <a:ext cx="9413090" cy="523220"/>
          </a:xfrm>
          <a:prstGeom prst="rect">
            <a:avLst/>
          </a:prstGeom>
          <a:noFill/>
        </p:spPr>
        <p:txBody>
          <a:bodyPr wrap="none" rtlCol="0">
            <a:spAutoFit/>
          </a:bodyPr>
          <a:lstStyle/>
          <a:p>
            <a:r>
              <a:rPr lang="en-US" sz="2800" b="1" dirty="0">
                <a:latin typeface="Helvetica Neue" panose="02000503000000020004" pitchFamily="2" charset="0"/>
                <a:ea typeface="Helvetica Neue" panose="02000503000000020004" pitchFamily="2" charset="0"/>
                <a:cs typeface="Helvetica Neue" panose="02000503000000020004" pitchFamily="2" charset="0"/>
              </a:rPr>
              <a:t>CANON</a:t>
            </a:r>
            <a:r>
              <a:rPr lang="en-US" sz="2800" dirty="0">
                <a:latin typeface="Helvetica Neue" panose="02000503000000020004" pitchFamily="2" charset="0"/>
                <a:ea typeface="Helvetica Neue" panose="02000503000000020004" pitchFamily="2" charset="0"/>
                <a:cs typeface="Helvetica Neue" panose="02000503000000020004" pitchFamily="2" charset="0"/>
              </a:rPr>
              <a:t>: </a:t>
            </a:r>
            <a:r>
              <a:rPr lang="en-US" sz="2800" b="1" dirty="0">
                <a:latin typeface="Helvetica Neue" panose="02000503000000020004" pitchFamily="2" charset="0"/>
                <a:ea typeface="Helvetica Neue" panose="02000503000000020004" pitchFamily="2" charset="0"/>
                <a:cs typeface="Helvetica Neue" panose="02000503000000020004" pitchFamily="2" charset="0"/>
              </a:rPr>
              <a:t>C</a:t>
            </a:r>
            <a:r>
              <a:rPr lang="en-US" sz="2800" dirty="0">
                <a:latin typeface="Helvetica Neue" panose="02000503000000020004" pitchFamily="2" charset="0"/>
                <a:ea typeface="Helvetica Neue" panose="02000503000000020004" pitchFamily="2" charset="0"/>
                <a:cs typeface="Helvetica Neue" panose="02000503000000020004" pitchFamily="2" charset="0"/>
              </a:rPr>
              <a:t>ontrolled </a:t>
            </a:r>
            <a:r>
              <a:rPr lang="en-US" sz="2800" b="1" dirty="0">
                <a:latin typeface="Helvetica Neue" panose="02000503000000020004" pitchFamily="2" charset="0"/>
                <a:ea typeface="Helvetica Neue" panose="02000503000000020004" pitchFamily="2" charset="0"/>
                <a:cs typeface="Helvetica Neue" panose="02000503000000020004" pitchFamily="2" charset="0"/>
              </a:rPr>
              <a:t>A</a:t>
            </a:r>
            <a:r>
              <a:rPr lang="en-US" sz="2800" dirty="0">
                <a:latin typeface="Helvetica Neue" panose="02000503000000020004" pitchFamily="2" charset="0"/>
                <a:ea typeface="Helvetica Neue" panose="02000503000000020004" pitchFamily="2" charset="0"/>
                <a:cs typeface="Helvetica Neue" panose="02000503000000020004" pitchFamily="2" charset="0"/>
              </a:rPr>
              <a:t>gile and </a:t>
            </a:r>
            <a:r>
              <a:rPr lang="en-US" sz="2800" b="1" dirty="0">
                <a:latin typeface="Helvetica Neue" panose="02000503000000020004" pitchFamily="2" charset="0"/>
                <a:ea typeface="Helvetica Neue" panose="02000503000000020004" pitchFamily="2" charset="0"/>
                <a:cs typeface="Helvetica Neue" panose="02000503000000020004" pitchFamily="2" charset="0"/>
              </a:rPr>
              <a:t>N</a:t>
            </a:r>
            <a:r>
              <a:rPr lang="en-US" sz="2800" dirty="0">
                <a:latin typeface="Helvetica Neue" panose="02000503000000020004" pitchFamily="2" charset="0"/>
                <a:ea typeface="Helvetica Neue" panose="02000503000000020004" pitchFamily="2" charset="0"/>
                <a:cs typeface="Helvetica Neue" panose="02000503000000020004" pitchFamily="2" charset="0"/>
              </a:rPr>
              <a:t>ovel </a:t>
            </a:r>
            <a:r>
              <a:rPr lang="en-US" sz="2800" b="1" dirty="0">
                <a:latin typeface="Helvetica Neue" panose="02000503000000020004" pitchFamily="2" charset="0"/>
                <a:ea typeface="Helvetica Neue" panose="02000503000000020004" pitchFamily="2" charset="0"/>
                <a:cs typeface="Helvetica Neue" panose="02000503000000020004" pitchFamily="2" charset="0"/>
              </a:rPr>
              <a:t>O</a:t>
            </a:r>
            <a:r>
              <a:rPr lang="en-US" sz="2800" dirty="0">
                <a:latin typeface="Helvetica Neue" panose="02000503000000020004" pitchFamily="2" charset="0"/>
                <a:ea typeface="Helvetica Neue" panose="02000503000000020004" pitchFamily="2" charset="0"/>
                <a:cs typeface="Helvetica Neue" panose="02000503000000020004" pitchFamily="2" charset="0"/>
              </a:rPr>
              <a:t>bserving </a:t>
            </a:r>
            <a:r>
              <a:rPr lang="en-US" sz="2800" b="1" dirty="0">
                <a:latin typeface="Helvetica Neue" panose="02000503000000020004" pitchFamily="2" charset="0"/>
                <a:ea typeface="Helvetica Neue" panose="02000503000000020004" pitchFamily="2" charset="0"/>
                <a:cs typeface="Helvetica Neue" panose="02000503000000020004" pitchFamily="2" charset="0"/>
              </a:rPr>
              <a:t>N</a:t>
            </a:r>
            <a:r>
              <a:rPr lang="en-US" sz="2800" dirty="0">
                <a:latin typeface="Helvetica Neue" panose="02000503000000020004" pitchFamily="2" charset="0"/>
                <a:ea typeface="Helvetica Neue" panose="02000503000000020004" pitchFamily="2" charset="0"/>
                <a:cs typeface="Helvetica Neue" panose="02000503000000020004" pitchFamily="2" charset="0"/>
              </a:rPr>
              <a:t>etwork</a:t>
            </a:r>
          </a:p>
        </p:txBody>
      </p:sp>
      <p:sp>
        <p:nvSpPr>
          <p:cNvPr id="3" name="Title 1">
            <a:extLst>
              <a:ext uri="{FF2B5EF4-FFF2-40B4-BE49-F238E27FC236}">
                <a16:creationId xmlns:a16="http://schemas.microsoft.com/office/drawing/2014/main" id="{5EEEC658-D049-A004-6490-16D9108C9D9D}"/>
              </a:ext>
            </a:extLst>
          </p:cNvPr>
          <p:cNvSpPr txBox="1">
            <a:spLocks/>
          </p:cNvSpPr>
          <p:nvPr/>
        </p:nvSpPr>
        <p:spPr>
          <a:xfrm>
            <a:off x="384296" y="1204305"/>
            <a:ext cx="10157127" cy="4955426"/>
          </a:xfrm>
          <a:prstGeom prst="rect">
            <a:avLst/>
          </a:prstGeom>
          <a:noFill/>
          <a:ln>
            <a:noFill/>
          </a:ln>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dirty="0">
              <a:latin typeface="Helvetica Neue" panose="02000503000000020004" pitchFamily="2" charset="0"/>
              <a:ea typeface="Helvetica Neue" panose="02000503000000020004" pitchFamily="2" charset="0"/>
              <a:cs typeface="Helvetica Neue" panose="02000503000000020004" pitchFamily="2" charset="0"/>
            </a:endParaRPr>
          </a:p>
          <a:p>
            <a:r>
              <a:rPr lang="en-US" sz="2800" u="sng" dirty="0">
                <a:latin typeface="Helvetica Neue" panose="02000503000000020004" pitchFamily="2" charset="0"/>
                <a:ea typeface="Helvetica Neue" panose="02000503000000020004" pitchFamily="2" charset="0"/>
                <a:cs typeface="Helvetica Neue" panose="02000503000000020004" pitchFamily="2" charset="0"/>
              </a:rPr>
              <a:t>CANON 2025</a:t>
            </a:r>
          </a:p>
          <a:p>
            <a:endParaRPr lang="en-US" sz="2800" u="sng" dirty="0">
              <a:latin typeface="Helvetica Neue" panose="02000503000000020004" pitchFamily="2" charset="0"/>
              <a:ea typeface="Helvetica Neue" panose="02000503000000020004" pitchFamily="2" charset="0"/>
              <a:cs typeface="Helvetica Neue" panose="02000503000000020004" pitchFamily="2" charset="0"/>
            </a:endParaRPr>
          </a:p>
          <a:p>
            <a:pPr marL="457200" indent="-457200">
              <a:buFontTx/>
              <a:buChar char="-"/>
            </a:pPr>
            <a:r>
              <a:rPr lang="en-US" sz="2800" dirty="0">
                <a:solidFill>
                  <a:schemeClr val="tx2">
                    <a:lumMod val="50000"/>
                  </a:schemeClr>
                </a:solidFill>
                <a:latin typeface="Helvetica Neue" panose="02000503000000020004" pitchFamily="2" charset="0"/>
                <a:ea typeface="Helvetica Neue" panose="02000503000000020004" pitchFamily="2" charset="0"/>
                <a:cs typeface="Helvetica Neue" panose="02000503000000020004" pitchFamily="2" charset="0"/>
              </a:rPr>
              <a:t>Diel Vertical Migration</a:t>
            </a:r>
          </a:p>
          <a:p>
            <a:pPr marL="800100" lvl="1" indent="-342900">
              <a:buFont typeface="Arial" panose="020B0604020202020204" pitchFamily="34" charset="0"/>
              <a:buChar char="•"/>
            </a:pPr>
            <a:r>
              <a:rPr lang="en-US" sz="2000" dirty="0">
                <a:solidFill>
                  <a:schemeClr val="tx2">
                    <a:lumMod val="50000"/>
                  </a:schemeClr>
                </a:solidFill>
                <a:latin typeface="Helvetica Neue" panose="02000503000000020004" pitchFamily="2" charset="0"/>
                <a:ea typeface="Helvetica Neue" panose="02000503000000020004" pitchFamily="2" charset="0"/>
                <a:cs typeface="Helvetica Neue" panose="02000503000000020004" pitchFamily="2" charset="0"/>
              </a:rPr>
              <a:t>How is DVM variability linked to biological changes across trophic levels or physical variability?</a:t>
            </a:r>
          </a:p>
          <a:p>
            <a:pPr marL="800100" lvl="1" indent="-342900">
              <a:buFont typeface="Arial" panose="020B0604020202020204" pitchFamily="34" charset="0"/>
              <a:buChar char="•"/>
            </a:pPr>
            <a:endParaRPr lang="en-US" sz="2800" dirty="0">
              <a:latin typeface="Helvetica Neue" panose="02000503000000020004" pitchFamily="2" charset="0"/>
              <a:ea typeface="Helvetica Neue" panose="02000503000000020004" pitchFamily="2" charset="0"/>
              <a:cs typeface="Helvetica Neue" panose="02000503000000020004" pitchFamily="2" charset="0"/>
            </a:endParaRPr>
          </a:p>
          <a:p>
            <a:pPr marL="457200" indent="-457200">
              <a:buFontTx/>
              <a:buChar char="-"/>
            </a:pPr>
            <a:r>
              <a:rPr lang="en-US" sz="2800" dirty="0">
                <a:latin typeface="Helvetica Neue" panose="02000503000000020004" pitchFamily="2" charset="0"/>
                <a:ea typeface="Helvetica Neue" panose="02000503000000020004" pitchFamily="2" charset="0"/>
                <a:cs typeface="Helvetica Neue" panose="02000503000000020004" pitchFamily="2" charset="0"/>
              </a:rPr>
              <a:t>Technology Intercomparison</a:t>
            </a:r>
          </a:p>
          <a:p>
            <a:pPr marL="800100" lvl="1" indent="-342900">
              <a:buFont typeface="Arial" panose="020B0604020202020204" pitchFamily="34" charset="0"/>
              <a:buChar char="•"/>
            </a:pPr>
            <a:r>
              <a:rPr lang="en-US" sz="2000" dirty="0">
                <a:latin typeface="Helvetica Neue" panose="02000503000000020004" pitchFamily="2" charset="0"/>
                <a:ea typeface="Helvetica Neue" panose="02000503000000020004" pitchFamily="2" charset="0"/>
                <a:cs typeface="Helvetica Neue" panose="02000503000000020004" pitchFamily="2" charset="0"/>
              </a:rPr>
              <a:t>How do observations using different technologies compare?</a:t>
            </a:r>
          </a:p>
          <a:p>
            <a:pPr marL="457200" indent="-457200">
              <a:buFontTx/>
              <a:buChar char="-"/>
            </a:pPr>
            <a:endParaRPr lang="en-US" sz="2800"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4" name="Group 3">
            <a:extLst>
              <a:ext uri="{FF2B5EF4-FFF2-40B4-BE49-F238E27FC236}">
                <a16:creationId xmlns:a16="http://schemas.microsoft.com/office/drawing/2014/main" id="{E8709065-BB55-5A4D-585D-2EEE0CD77E43}"/>
              </a:ext>
            </a:extLst>
          </p:cNvPr>
          <p:cNvGrpSpPr/>
          <p:nvPr/>
        </p:nvGrpSpPr>
        <p:grpSpPr>
          <a:xfrm>
            <a:off x="80024" y="3839108"/>
            <a:ext cx="362465" cy="369332"/>
            <a:chOff x="261312" y="431600"/>
            <a:chExt cx="362465" cy="369332"/>
          </a:xfrm>
        </p:grpSpPr>
        <p:sp>
          <p:nvSpPr>
            <p:cNvPr id="5" name="Oval 4">
              <a:extLst>
                <a:ext uri="{FF2B5EF4-FFF2-40B4-BE49-F238E27FC236}">
                  <a16:creationId xmlns:a16="http://schemas.microsoft.com/office/drawing/2014/main" id="{35F93C3D-279C-09BC-B14D-0D46184BE037}"/>
                </a:ext>
              </a:extLst>
            </p:cNvPr>
            <p:cNvSpPr>
              <a:spLocks noChangeAspect="1"/>
            </p:cNvSpPr>
            <p:nvPr/>
          </p:nvSpPr>
          <p:spPr>
            <a:xfrm>
              <a:off x="261312" y="438984"/>
              <a:ext cx="362465" cy="36194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5F49EBA-1B7B-2F1C-7A2F-246C9760CC55}"/>
                </a:ext>
              </a:extLst>
            </p:cNvPr>
            <p:cNvSpPr txBox="1"/>
            <p:nvPr/>
          </p:nvSpPr>
          <p:spPr>
            <a:xfrm>
              <a:off x="286091" y="431600"/>
              <a:ext cx="312906" cy="369332"/>
            </a:xfrm>
            <a:prstGeom prst="rect">
              <a:avLst/>
            </a:prstGeom>
            <a:noFill/>
          </p:spPr>
          <p:txBody>
            <a:bodyPr wrap="none" rtlCol="0">
              <a:spAutoFit/>
            </a:bodyPr>
            <a:lstStyle/>
            <a:p>
              <a:r>
                <a:rPr lang="en-US" dirty="0"/>
                <a:t>2</a:t>
              </a:r>
            </a:p>
          </p:txBody>
        </p:sp>
      </p:grpSp>
    </p:spTree>
    <p:extLst>
      <p:ext uri="{BB962C8B-B14F-4D97-AF65-F5344CB8AC3E}">
        <p14:creationId xmlns:p14="http://schemas.microsoft.com/office/powerpoint/2010/main" val="2185634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3A2E4-9431-B56C-95DF-08D8ADCADFB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386FDE5-35B6-EEB8-A0E4-4619E2ABE137}"/>
              </a:ext>
            </a:extLst>
          </p:cNvPr>
          <p:cNvSpPr txBox="1"/>
          <p:nvPr/>
        </p:nvSpPr>
        <p:spPr>
          <a:xfrm>
            <a:off x="261257" y="177281"/>
            <a:ext cx="9413090" cy="523220"/>
          </a:xfrm>
          <a:prstGeom prst="rect">
            <a:avLst/>
          </a:prstGeom>
          <a:noFill/>
        </p:spPr>
        <p:txBody>
          <a:bodyPr wrap="none" rtlCol="0">
            <a:spAutoFit/>
          </a:bodyPr>
          <a:lstStyle/>
          <a:p>
            <a:r>
              <a:rPr lang="en-US" sz="2800" b="1" dirty="0">
                <a:latin typeface="Helvetica Neue" panose="02000503000000020004" pitchFamily="2" charset="0"/>
                <a:ea typeface="Helvetica Neue" panose="02000503000000020004" pitchFamily="2" charset="0"/>
                <a:cs typeface="Helvetica Neue" panose="02000503000000020004" pitchFamily="2" charset="0"/>
              </a:rPr>
              <a:t>CANON</a:t>
            </a:r>
            <a:r>
              <a:rPr lang="en-US" sz="2800" dirty="0">
                <a:latin typeface="Helvetica Neue" panose="02000503000000020004" pitchFamily="2" charset="0"/>
                <a:ea typeface="Helvetica Neue" panose="02000503000000020004" pitchFamily="2" charset="0"/>
                <a:cs typeface="Helvetica Neue" panose="02000503000000020004" pitchFamily="2" charset="0"/>
              </a:rPr>
              <a:t>: </a:t>
            </a:r>
            <a:r>
              <a:rPr lang="en-US" sz="2800" b="1" dirty="0">
                <a:latin typeface="Helvetica Neue" panose="02000503000000020004" pitchFamily="2" charset="0"/>
                <a:ea typeface="Helvetica Neue" panose="02000503000000020004" pitchFamily="2" charset="0"/>
                <a:cs typeface="Helvetica Neue" panose="02000503000000020004" pitchFamily="2" charset="0"/>
              </a:rPr>
              <a:t>C</a:t>
            </a:r>
            <a:r>
              <a:rPr lang="en-US" sz="2800" dirty="0">
                <a:latin typeface="Helvetica Neue" panose="02000503000000020004" pitchFamily="2" charset="0"/>
                <a:ea typeface="Helvetica Neue" panose="02000503000000020004" pitchFamily="2" charset="0"/>
                <a:cs typeface="Helvetica Neue" panose="02000503000000020004" pitchFamily="2" charset="0"/>
              </a:rPr>
              <a:t>ontrolled </a:t>
            </a:r>
            <a:r>
              <a:rPr lang="en-US" sz="2800" b="1" dirty="0">
                <a:latin typeface="Helvetica Neue" panose="02000503000000020004" pitchFamily="2" charset="0"/>
                <a:ea typeface="Helvetica Neue" panose="02000503000000020004" pitchFamily="2" charset="0"/>
                <a:cs typeface="Helvetica Neue" panose="02000503000000020004" pitchFamily="2" charset="0"/>
              </a:rPr>
              <a:t>A</a:t>
            </a:r>
            <a:r>
              <a:rPr lang="en-US" sz="2800" dirty="0">
                <a:latin typeface="Helvetica Neue" panose="02000503000000020004" pitchFamily="2" charset="0"/>
                <a:ea typeface="Helvetica Neue" panose="02000503000000020004" pitchFamily="2" charset="0"/>
                <a:cs typeface="Helvetica Neue" panose="02000503000000020004" pitchFamily="2" charset="0"/>
              </a:rPr>
              <a:t>gile and </a:t>
            </a:r>
            <a:r>
              <a:rPr lang="en-US" sz="2800" b="1" dirty="0">
                <a:latin typeface="Helvetica Neue" panose="02000503000000020004" pitchFamily="2" charset="0"/>
                <a:ea typeface="Helvetica Neue" panose="02000503000000020004" pitchFamily="2" charset="0"/>
                <a:cs typeface="Helvetica Neue" panose="02000503000000020004" pitchFamily="2" charset="0"/>
              </a:rPr>
              <a:t>N</a:t>
            </a:r>
            <a:r>
              <a:rPr lang="en-US" sz="2800" dirty="0">
                <a:latin typeface="Helvetica Neue" panose="02000503000000020004" pitchFamily="2" charset="0"/>
                <a:ea typeface="Helvetica Neue" panose="02000503000000020004" pitchFamily="2" charset="0"/>
                <a:cs typeface="Helvetica Neue" panose="02000503000000020004" pitchFamily="2" charset="0"/>
              </a:rPr>
              <a:t>ovel </a:t>
            </a:r>
            <a:r>
              <a:rPr lang="en-US" sz="2800" b="1" dirty="0">
                <a:latin typeface="Helvetica Neue" panose="02000503000000020004" pitchFamily="2" charset="0"/>
                <a:ea typeface="Helvetica Neue" panose="02000503000000020004" pitchFamily="2" charset="0"/>
                <a:cs typeface="Helvetica Neue" panose="02000503000000020004" pitchFamily="2" charset="0"/>
              </a:rPr>
              <a:t>O</a:t>
            </a:r>
            <a:r>
              <a:rPr lang="en-US" sz="2800" dirty="0">
                <a:latin typeface="Helvetica Neue" panose="02000503000000020004" pitchFamily="2" charset="0"/>
                <a:ea typeface="Helvetica Neue" panose="02000503000000020004" pitchFamily="2" charset="0"/>
                <a:cs typeface="Helvetica Neue" panose="02000503000000020004" pitchFamily="2" charset="0"/>
              </a:rPr>
              <a:t>bserving </a:t>
            </a:r>
            <a:r>
              <a:rPr lang="en-US" sz="2800" b="1" dirty="0">
                <a:latin typeface="Helvetica Neue" panose="02000503000000020004" pitchFamily="2" charset="0"/>
                <a:ea typeface="Helvetica Neue" panose="02000503000000020004" pitchFamily="2" charset="0"/>
                <a:cs typeface="Helvetica Neue" panose="02000503000000020004" pitchFamily="2" charset="0"/>
              </a:rPr>
              <a:t>N</a:t>
            </a:r>
            <a:r>
              <a:rPr lang="en-US" sz="2800" dirty="0">
                <a:latin typeface="Helvetica Neue" panose="02000503000000020004" pitchFamily="2" charset="0"/>
                <a:ea typeface="Helvetica Neue" panose="02000503000000020004" pitchFamily="2" charset="0"/>
                <a:cs typeface="Helvetica Neue" panose="02000503000000020004" pitchFamily="2" charset="0"/>
              </a:rPr>
              <a:t>etwork</a:t>
            </a:r>
          </a:p>
        </p:txBody>
      </p:sp>
      <p:sp>
        <p:nvSpPr>
          <p:cNvPr id="3" name="Title 1">
            <a:extLst>
              <a:ext uri="{FF2B5EF4-FFF2-40B4-BE49-F238E27FC236}">
                <a16:creationId xmlns:a16="http://schemas.microsoft.com/office/drawing/2014/main" id="{75DBD8AD-EBE4-3879-9901-76BD83621A74}"/>
              </a:ext>
            </a:extLst>
          </p:cNvPr>
          <p:cNvSpPr txBox="1">
            <a:spLocks/>
          </p:cNvSpPr>
          <p:nvPr/>
        </p:nvSpPr>
        <p:spPr>
          <a:xfrm>
            <a:off x="384296" y="1204305"/>
            <a:ext cx="10157127" cy="4955426"/>
          </a:xfrm>
          <a:prstGeom prst="rect">
            <a:avLst/>
          </a:prstGeom>
          <a:noFill/>
          <a:ln>
            <a:noFill/>
          </a:ln>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dirty="0">
              <a:latin typeface="Helvetica Neue" panose="02000503000000020004" pitchFamily="2" charset="0"/>
              <a:ea typeface="Helvetica Neue" panose="02000503000000020004" pitchFamily="2" charset="0"/>
              <a:cs typeface="Helvetica Neue" panose="02000503000000020004" pitchFamily="2" charset="0"/>
            </a:endParaRPr>
          </a:p>
          <a:p>
            <a:r>
              <a:rPr lang="en-US" sz="2800" u="sng" dirty="0">
                <a:latin typeface="Helvetica Neue" panose="02000503000000020004" pitchFamily="2" charset="0"/>
                <a:ea typeface="Helvetica Neue" panose="02000503000000020004" pitchFamily="2" charset="0"/>
                <a:cs typeface="Helvetica Neue" panose="02000503000000020004" pitchFamily="2" charset="0"/>
              </a:rPr>
              <a:t>CANON 2025</a:t>
            </a:r>
          </a:p>
          <a:p>
            <a:endParaRPr lang="en-US" sz="2800" u="sng" dirty="0">
              <a:latin typeface="Helvetica Neue" panose="02000503000000020004" pitchFamily="2" charset="0"/>
              <a:ea typeface="Helvetica Neue" panose="02000503000000020004" pitchFamily="2" charset="0"/>
              <a:cs typeface="Helvetica Neue" panose="02000503000000020004" pitchFamily="2" charset="0"/>
            </a:endParaRPr>
          </a:p>
          <a:p>
            <a:pPr marL="457200" indent="-457200">
              <a:buFontTx/>
              <a:buChar char="-"/>
            </a:pPr>
            <a:r>
              <a:rPr lang="en-US" sz="2800" dirty="0">
                <a:solidFill>
                  <a:schemeClr val="tx2">
                    <a:lumMod val="50000"/>
                  </a:schemeClr>
                </a:solidFill>
                <a:latin typeface="Helvetica Neue" panose="02000503000000020004" pitchFamily="2" charset="0"/>
                <a:ea typeface="Helvetica Neue" panose="02000503000000020004" pitchFamily="2" charset="0"/>
                <a:cs typeface="Helvetica Neue" panose="02000503000000020004" pitchFamily="2" charset="0"/>
              </a:rPr>
              <a:t>Diel Vertical Migration</a:t>
            </a:r>
          </a:p>
          <a:p>
            <a:pPr marL="800100" lvl="1" indent="-342900">
              <a:buFont typeface="Arial" panose="020B0604020202020204" pitchFamily="34" charset="0"/>
              <a:buChar char="•"/>
            </a:pPr>
            <a:r>
              <a:rPr lang="en-US" sz="2000" dirty="0">
                <a:solidFill>
                  <a:schemeClr val="tx2">
                    <a:lumMod val="50000"/>
                  </a:schemeClr>
                </a:solidFill>
                <a:latin typeface="Helvetica Neue" panose="02000503000000020004" pitchFamily="2" charset="0"/>
                <a:ea typeface="Helvetica Neue" panose="02000503000000020004" pitchFamily="2" charset="0"/>
                <a:cs typeface="Helvetica Neue" panose="02000503000000020004" pitchFamily="2" charset="0"/>
              </a:rPr>
              <a:t>How is DVM variability linked to biological changes across trophic levels or physical variability?</a:t>
            </a:r>
          </a:p>
          <a:p>
            <a:pPr marL="800100" lvl="1" indent="-342900">
              <a:buFont typeface="Arial" panose="020B0604020202020204" pitchFamily="34" charset="0"/>
              <a:buChar char="•"/>
            </a:pPr>
            <a:endParaRPr lang="en-US" sz="2800" dirty="0">
              <a:solidFill>
                <a:schemeClr val="tx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marL="457200" indent="-457200">
              <a:buFontTx/>
              <a:buChar char="-"/>
            </a:pPr>
            <a:r>
              <a:rPr lang="en-US" sz="2800" dirty="0">
                <a:solidFill>
                  <a:schemeClr val="tx2">
                    <a:lumMod val="50000"/>
                  </a:schemeClr>
                </a:solidFill>
                <a:latin typeface="Helvetica Neue" panose="02000503000000020004" pitchFamily="2" charset="0"/>
                <a:ea typeface="Helvetica Neue" panose="02000503000000020004" pitchFamily="2" charset="0"/>
                <a:cs typeface="Helvetica Neue" panose="02000503000000020004" pitchFamily="2" charset="0"/>
              </a:rPr>
              <a:t>Technology Intercomparison</a:t>
            </a:r>
          </a:p>
          <a:p>
            <a:pPr marL="800100" lvl="1" indent="-342900">
              <a:buFont typeface="Arial" panose="020B0604020202020204" pitchFamily="34" charset="0"/>
              <a:buChar char="•"/>
            </a:pPr>
            <a:r>
              <a:rPr lang="en-US" sz="2000" dirty="0">
                <a:solidFill>
                  <a:schemeClr val="tx2">
                    <a:lumMod val="50000"/>
                  </a:schemeClr>
                </a:solidFill>
                <a:latin typeface="Helvetica Neue" panose="02000503000000020004" pitchFamily="2" charset="0"/>
                <a:ea typeface="Helvetica Neue" panose="02000503000000020004" pitchFamily="2" charset="0"/>
                <a:cs typeface="Helvetica Neue" panose="02000503000000020004" pitchFamily="2" charset="0"/>
              </a:rPr>
              <a:t>How do observations using different technologies compare?</a:t>
            </a:r>
          </a:p>
          <a:p>
            <a:pPr marL="457200" indent="-457200">
              <a:buFontTx/>
              <a:buChar char="-"/>
            </a:pPr>
            <a:endParaRPr lang="en-US" sz="2800" dirty="0">
              <a:latin typeface="Helvetica Neue" panose="02000503000000020004" pitchFamily="2" charset="0"/>
              <a:ea typeface="Helvetica Neue" panose="02000503000000020004" pitchFamily="2" charset="0"/>
              <a:cs typeface="Helvetica Neue" panose="02000503000000020004" pitchFamily="2" charset="0"/>
            </a:endParaRPr>
          </a:p>
          <a:p>
            <a:pPr marL="457200" indent="-457200">
              <a:buFontTx/>
              <a:buChar char="-"/>
            </a:pPr>
            <a:r>
              <a:rPr lang="en-US" sz="2800" dirty="0">
                <a:latin typeface="Helvetica Neue" panose="02000503000000020004" pitchFamily="2" charset="0"/>
                <a:ea typeface="Helvetica Neue" panose="02000503000000020004" pitchFamily="2" charset="0"/>
                <a:cs typeface="Helvetica Neue" panose="02000503000000020004" pitchFamily="2" charset="0"/>
              </a:rPr>
              <a:t>Autonomous time series demonstration</a:t>
            </a:r>
          </a:p>
          <a:p>
            <a:pPr marL="800100" lvl="1" indent="-342900">
              <a:buFont typeface="Arial" panose="020B0604020202020204" pitchFamily="34" charset="0"/>
              <a:buChar char="•"/>
            </a:pPr>
            <a:r>
              <a:rPr lang="en-US" sz="2000" dirty="0">
                <a:latin typeface="Helvetica Neue" panose="02000503000000020004" pitchFamily="2" charset="0"/>
                <a:ea typeface="Helvetica Neue" panose="02000503000000020004" pitchFamily="2" charset="0"/>
                <a:cs typeface="Helvetica Neue" panose="02000503000000020004" pitchFamily="2" charset="0"/>
              </a:rPr>
              <a:t>Can we move to autonomous time series observations and away from ships?</a:t>
            </a:r>
          </a:p>
        </p:txBody>
      </p:sp>
      <p:grpSp>
        <p:nvGrpSpPr>
          <p:cNvPr id="4" name="Group 3">
            <a:extLst>
              <a:ext uri="{FF2B5EF4-FFF2-40B4-BE49-F238E27FC236}">
                <a16:creationId xmlns:a16="http://schemas.microsoft.com/office/drawing/2014/main" id="{6A9B00BF-0F76-B644-CC18-88FDC7301CF8}"/>
              </a:ext>
            </a:extLst>
          </p:cNvPr>
          <p:cNvGrpSpPr/>
          <p:nvPr/>
        </p:nvGrpSpPr>
        <p:grpSpPr>
          <a:xfrm>
            <a:off x="80024" y="4909815"/>
            <a:ext cx="362465" cy="369332"/>
            <a:chOff x="261312" y="431600"/>
            <a:chExt cx="362465" cy="369332"/>
          </a:xfrm>
        </p:grpSpPr>
        <p:sp>
          <p:nvSpPr>
            <p:cNvPr id="5" name="Oval 4">
              <a:extLst>
                <a:ext uri="{FF2B5EF4-FFF2-40B4-BE49-F238E27FC236}">
                  <a16:creationId xmlns:a16="http://schemas.microsoft.com/office/drawing/2014/main" id="{9F5305E9-E0A8-2429-9911-ED624C159F94}"/>
                </a:ext>
              </a:extLst>
            </p:cNvPr>
            <p:cNvSpPr>
              <a:spLocks noChangeAspect="1"/>
            </p:cNvSpPr>
            <p:nvPr/>
          </p:nvSpPr>
          <p:spPr>
            <a:xfrm>
              <a:off x="261312" y="438984"/>
              <a:ext cx="362465" cy="36194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FE25E80-FAC2-48F0-D96B-6D6A5861E0FD}"/>
                </a:ext>
              </a:extLst>
            </p:cNvPr>
            <p:cNvSpPr txBox="1"/>
            <p:nvPr/>
          </p:nvSpPr>
          <p:spPr>
            <a:xfrm>
              <a:off x="286091" y="431600"/>
              <a:ext cx="312906" cy="369332"/>
            </a:xfrm>
            <a:prstGeom prst="rect">
              <a:avLst/>
            </a:prstGeom>
            <a:noFill/>
          </p:spPr>
          <p:txBody>
            <a:bodyPr wrap="none" rtlCol="0">
              <a:spAutoFit/>
            </a:bodyPr>
            <a:lstStyle/>
            <a:p>
              <a:r>
                <a:rPr lang="en-US" dirty="0"/>
                <a:t>3</a:t>
              </a:r>
            </a:p>
          </p:txBody>
        </p:sp>
      </p:grpSp>
    </p:spTree>
    <p:extLst>
      <p:ext uri="{BB962C8B-B14F-4D97-AF65-F5344CB8AC3E}">
        <p14:creationId xmlns:p14="http://schemas.microsoft.com/office/powerpoint/2010/main" val="3866048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5B162-BF5A-DA8E-2D7C-4DB3339CB3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13A1BB-9772-9301-E520-5BA27A006A89}"/>
              </a:ext>
            </a:extLst>
          </p:cNvPr>
          <p:cNvSpPr txBox="1">
            <a:spLocks/>
          </p:cNvSpPr>
          <p:nvPr/>
        </p:nvSpPr>
        <p:spPr>
          <a:xfrm>
            <a:off x="450714" y="2185"/>
            <a:ext cx="11230745"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800" dirty="0">
                <a:latin typeface="Arial" panose="020B0604020202020204" pitchFamily="34" charset="0"/>
                <a:cs typeface="Arial" panose="020B0604020202020204" pitchFamily="34" charset="0"/>
              </a:rPr>
              <a:t>LRAUV Payloads for Water Column Observations</a:t>
            </a:r>
          </a:p>
        </p:txBody>
      </p:sp>
      <p:sp>
        <p:nvSpPr>
          <p:cNvPr id="3" name="Text Placeholder 2">
            <a:extLst>
              <a:ext uri="{FF2B5EF4-FFF2-40B4-BE49-F238E27FC236}">
                <a16:creationId xmlns:a16="http://schemas.microsoft.com/office/drawing/2014/main" id="{A1AE5C08-BA66-6700-3A89-16362905D823}"/>
              </a:ext>
            </a:extLst>
          </p:cNvPr>
          <p:cNvSpPr txBox="1">
            <a:spLocks/>
          </p:cNvSpPr>
          <p:nvPr/>
        </p:nvSpPr>
        <p:spPr>
          <a:xfrm>
            <a:off x="135779" y="1217558"/>
            <a:ext cx="11484078" cy="51657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000" dirty="0"/>
              <a:t>Bioacoustics</a:t>
            </a:r>
          </a:p>
          <a:p>
            <a:pPr marL="468313" lvl="1" indent="217488"/>
            <a:r>
              <a:rPr lang="en-US" sz="1800" dirty="0"/>
              <a:t>active</a:t>
            </a:r>
          </a:p>
          <a:p>
            <a:pPr marL="468313" lvl="1" indent="217488"/>
            <a:r>
              <a:rPr lang="en-US" sz="1800" dirty="0"/>
              <a:t>passive</a:t>
            </a:r>
          </a:p>
          <a:p>
            <a:pPr marL="0" indent="0">
              <a:buNone/>
            </a:pPr>
            <a:endParaRPr lang="en-US" sz="1600" dirty="0"/>
          </a:p>
          <a:p>
            <a:endParaRPr lang="en-US" dirty="0"/>
          </a:p>
          <a:p>
            <a:endParaRPr lang="en-US" dirty="0"/>
          </a:p>
        </p:txBody>
      </p:sp>
      <p:pic>
        <p:nvPicPr>
          <p:cNvPr id="4" name="Picture 3">
            <a:extLst>
              <a:ext uri="{FF2B5EF4-FFF2-40B4-BE49-F238E27FC236}">
                <a16:creationId xmlns:a16="http://schemas.microsoft.com/office/drawing/2014/main" id="{2B5C1038-E2D5-CAE7-A4D6-EF8042FE4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1078" y="1110470"/>
            <a:ext cx="2886376" cy="2164782"/>
          </a:xfrm>
          <a:prstGeom prst="rect">
            <a:avLst/>
          </a:prstGeom>
        </p:spPr>
      </p:pic>
      <p:pic>
        <p:nvPicPr>
          <p:cNvPr id="5" name="Picture 4">
            <a:extLst>
              <a:ext uri="{FF2B5EF4-FFF2-40B4-BE49-F238E27FC236}">
                <a16:creationId xmlns:a16="http://schemas.microsoft.com/office/drawing/2014/main" id="{00AD4498-A1E7-3E54-E0BA-D766333D9A3E}"/>
              </a:ext>
            </a:extLst>
          </p:cNvPr>
          <p:cNvPicPr>
            <a:picLocks noChangeAspect="1"/>
          </p:cNvPicPr>
          <p:nvPr/>
        </p:nvPicPr>
        <p:blipFill>
          <a:blip r:embed="rId4"/>
          <a:stretch>
            <a:fillRect/>
          </a:stretch>
        </p:blipFill>
        <p:spPr>
          <a:xfrm>
            <a:off x="4464335" y="3800421"/>
            <a:ext cx="5484444" cy="2913722"/>
          </a:xfrm>
          <a:prstGeom prst="rect">
            <a:avLst/>
          </a:prstGeom>
          <a:noFill/>
          <a:ln>
            <a:solidFill>
              <a:srgbClr val="004261"/>
            </a:solidFill>
          </a:ln>
        </p:spPr>
      </p:pic>
      <p:pic>
        <p:nvPicPr>
          <p:cNvPr id="6" name="Picture 5">
            <a:extLst>
              <a:ext uri="{FF2B5EF4-FFF2-40B4-BE49-F238E27FC236}">
                <a16:creationId xmlns:a16="http://schemas.microsoft.com/office/drawing/2014/main" id="{910CB9EC-F9D1-C866-ECBB-4DE69936E1FC}"/>
              </a:ext>
            </a:extLst>
          </p:cNvPr>
          <p:cNvPicPr>
            <a:picLocks noChangeAspect="1"/>
          </p:cNvPicPr>
          <p:nvPr/>
        </p:nvPicPr>
        <p:blipFill>
          <a:blip r:embed="rId5"/>
          <a:stretch>
            <a:fillRect/>
          </a:stretch>
        </p:blipFill>
        <p:spPr>
          <a:xfrm>
            <a:off x="7677422" y="1050304"/>
            <a:ext cx="2413229" cy="2593956"/>
          </a:xfrm>
          <a:prstGeom prst="rect">
            <a:avLst/>
          </a:prstGeom>
          <a:ln>
            <a:noFill/>
          </a:ln>
        </p:spPr>
      </p:pic>
    </p:spTree>
    <p:extLst>
      <p:ext uri="{BB962C8B-B14F-4D97-AF65-F5344CB8AC3E}">
        <p14:creationId xmlns:p14="http://schemas.microsoft.com/office/powerpoint/2010/main" val="433071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EFE55-1A3B-2849-2F26-0BFAC7482F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1E24C8-4D7B-B802-30D9-01E0CC48224F}"/>
              </a:ext>
            </a:extLst>
          </p:cNvPr>
          <p:cNvSpPr txBox="1">
            <a:spLocks/>
          </p:cNvSpPr>
          <p:nvPr/>
        </p:nvSpPr>
        <p:spPr>
          <a:xfrm>
            <a:off x="450714" y="2185"/>
            <a:ext cx="11230745"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800" dirty="0">
                <a:latin typeface="Arial" panose="020B0604020202020204" pitchFamily="34" charset="0"/>
                <a:cs typeface="Arial" panose="020B0604020202020204" pitchFamily="34" charset="0"/>
              </a:rPr>
              <a:t>LRAUV Payloads for Water Column Observations</a:t>
            </a:r>
          </a:p>
        </p:txBody>
      </p:sp>
      <p:sp>
        <p:nvSpPr>
          <p:cNvPr id="3" name="Text Placeholder 2">
            <a:extLst>
              <a:ext uri="{FF2B5EF4-FFF2-40B4-BE49-F238E27FC236}">
                <a16:creationId xmlns:a16="http://schemas.microsoft.com/office/drawing/2014/main" id="{4B446C3B-007D-485B-373C-C25C3252D857}"/>
              </a:ext>
            </a:extLst>
          </p:cNvPr>
          <p:cNvSpPr txBox="1">
            <a:spLocks/>
          </p:cNvSpPr>
          <p:nvPr/>
        </p:nvSpPr>
        <p:spPr>
          <a:xfrm>
            <a:off x="135779" y="1217558"/>
            <a:ext cx="11484078" cy="51657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000" dirty="0">
                <a:solidFill>
                  <a:schemeClr val="tx2">
                    <a:lumMod val="50000"/>
                  </a:schemeClr>
                </a:solidFill>
              </a:rPr>
              <a:t>Bioacoustics</a:t>
            </a:r>
          </a:p>
          <a:p>
            <a:pPr marL="468313" lvl="1" indent="217488"/>
            <a:r>
              <a:rPr lang="en-US" sz="1800" dirty="0">
                <a:solidFill>
                  <a:schemeClr val="tx2">
                    <a:lumMod val="50000"/>
                  </a:schemeClr>
                </a:solidFill>
              </a:rPr>
              <a:t>active</a:t>
            </a:r>
          </a:p>
          <a:p>
            <a:pPr marL="468313" lvl="1" indent="217488"/>
            <a:r>
              <a:rPr lang="en-US" sz="1800" dirty="0">
                <a:solidFill>
                  <a:schemeClr val="tx2">
                    <a:lumMod val="50000"/>
                  </a:schemeClr>
                </a:solidFill>
              </a:rPr>
              <a:t>passive</a:t>
            </a:r>
          </a:p>
          <a:p>
            <a:pPr marL="468313" lvl="1" indent="331788"/>
            <a:endParaRPr lang="en-US" sz="1200" dirty="0"/>
          </a:p>
          <a:p>
            <a:pPr>
              <a:buFont typeface="Wingdings" pitchFamily="2" charset="2"/>
              <a:buChar char="Ø"/>
            </a:pPr>
            <a:r>
              <a:rPr lang="en-US" sz="2000" dirty="0"/>
              <a:t>Imaging</a:t>
            </a:r>
          </a:p>
          <a:p>
            <a:pPr marL="460375" lvl="1" indent="234950"/>
            <a:r>
              <a:rPr lang="en-US" sz="1800" dirty="0" err="1"/>
              <a:t>Planktivore</a:t>
            </a:r>
            <a:r>
              <a:rPr lang="en-US" sz="1800" dirty="0"/>
              <a:t> 20µm-2cm</a:t>
            </a:r>
          </a:p>
          <a:p>
            <a:pPr marL="0" indent="0">
              <a:buNone/>
            </a:pPr>
            <a:endParaRPr lang="en-US" dirty="0"/>
          </a:p>
          <a:p>
            <a:endParaRPr lang="en-US" dirty="0"/>
          </a:p>
        </p:txBody>
      </p:sp>
      <p:grpSp>
        <p:nvGrpSpPr>
          <p:cNvPr id="4" name="Group 3">
            <a:extLst>
              <a:ext uri="{FF2B5EF4-FFF2-40B4-BE49-F238E27FC236}">
                <a16:creationId xmlns:a16="http://schemas.microsoft.com/office/drawing/2014/main" id="{E9D8CF6C-C4FD-E7C6-1E21-609684CE0369}"/>
              </a:ext>
            </a:extLst>
          </p:cNvPr>
          <p:cNvGrpSpPr/>
          <p:nvPr/>
        </p:nvGrpSpPr>
        <p:grpSpPr>
          <a:xfrm>
            <a:off x="4462774" y="1839304"/>
            <a:ext cx="6175297" cy="3179392"/>
            <a:chOff x="4452567" y="1795222"/>
            <a:chExt cx="6175297" cy="3179392"/>
          </a:xfrm>
        </p:grpSpPr>
        <p:pic>
          <p:nvPicPr>
            <p:cNvPr id="5" name="Google Shape;104;p3">
              <a:extLst>
                <a:ext uri="{FF2B5EF4-FFF2-40B4-BE49-F238E27FC236}">
                  <a16:creationId xmlns:a16="http://schemas.microsoft.com/office/drawing/2014/main" id="{82B60E16-FDDC-C0FF-256B-B51B0EE84F82}"/>
                </a:ext>
              </a:extLst>
            </p:cNvPr>
            <p:cNvPicPr preferRelativeResize="0"/>
            <p:nvPr/>
          </p:nvPicPr>
          <p:blipFill>
            <a:blip r:embed="rId3">
              <a:alphaModFix/>
            </a:blip>
            <a:stretch>
              <a:fillRect/>
            </a:stretch>
          </p:blipFill>
          <p:spPr>
            <a:xfrm>
              <a:off x="8788472" y="2550296"/>
              <a:ext cx="1839392" cy="1449912"/>
            </a:xfrm>
            <a:prstGeom prst="rect">
              <a:avLst/>
            </a:prstGeom>
            <a:noFill/>
            <a:ln>
              <a:noFill/>
            </a:ln>
          </p:spPr>
        </p:pic>
        <p:pic>
          <p:nvPicPr>
            <p:cNvPr id="6" name="Google Shape;106;p3">
              <a:extLst>
                <a:ext uri="{FF2B5EF4-FFF2-40B4-BE49-F238E27FC236}">
                  <a16:creationId xmlns:a16="http://schemas.microsoft.com/office/drawing/2014/main" id="{7F813D6A-3994-0D39-20A7-A51A735C69D7}"/>
                </a:ext>
              </a:extLst>
            </p:cNvPr>
            <p:cNvPicPr preferRelativeResize="0"/>
            <p:nvPr/>
          </p:nvPicPr>
          <p:blipFill rotWithShape="1">
            <a:blip r:embed="rId4">
              <a:alphaModFix/>
            </a:blip>
            <a:srcRect/>
            <a:stretch/>
          </p:blipFill>
          <p:spPr>
            <a:xfrm>
              <a:off x="4452567" y="1795222"/>
              <a:ext cx="4126233" cy="3179392"/>
            </a:xfrm>
            <a:prstGeom prst="rect">
              <a:avLst/>
            </a:prstGeom>
            <a:noFill/>
            <a:ln>
              <a:noFill/>
            </a:ln>
          </p:spPr>
        </p:pic>
      </p:grpSp>
    </p:spTree>
    <p:extLst>
      <p:ext uri="{BB962C8B-B14F-4D97-AF65-F5344CB8AC3E}">
        <p14:creationId xmlns:p14="http://schemas.microsoft.com/office/powerpoint/2010/main" val="2987574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CDBFD-E795-0878-317B-B45B61509E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5207A-B35D-708B-D3F9-39342A669032}"/>
              </a:ext>
            </a:extLst>
          </p:cNvPr>
          <p:cNvSpPr txBox="1">
            <a:spLocks/>
          </p:cNvSpPr>
          <p:nvPr/>
        </p:nvSpPr>
        <p:spPr>
          <a:xfrm>
            <a:off x="450714" y="2185"/>
            <a:ext cx="11230745"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800" dirty="0">
                <a:latin typeface="Arial" panose="020B0604020202020204" pitchFamily="34" charset="0"/>
                <a:cs typeface="Arial" panose="020B0604020202020204" pitchFamily="34" charset="0"/>
              </a:rPr>
              <a:t>LRAUV Payloads for Water Column Observations</a:t>
            </a:r>
          </a:p>
        </p:txBody>
      </p:sp>
      <p:sp>
        <p:nvSpPr>
          <p:cNvPr id="3" name="Text Placeholder 2">
            <a:extLst>
              <a:ext uri="{FF2B5EF4-FFF2-40B4-BE49-F238E27FC236}">
                <a16:creationId xmlns:a16="http://schemas.microsoft.com/office/drawing/2014/main" id="{DFFDF06E-82A1-B6BC-4192-C83F4CD65706}"/>
              </a:ext>
            </a:extLst>
          </p:cNvPr>
          <p:cNvSpPr txBox="1">
            <a:spLocks/>
          </p:cNvSpPr>
          <p:nvPr/>
        </p:nvSpPr>
        <p:spPr>
          <a:xfrm>
            <a:off x="135779" y="1217558"/>
            <a:ext cx="11484078" cy="51657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000" dirty="0">
                <a:solidFill>
                  <a:schemeClr val="tx2">
                    <a:lumMod val="50000"/>
                  </a:schemeClr>
                </a:solidFill>
              </a:rPr>
              <a:t>Bioacoustics</a:t>
            </a:r>
          </a:p>
          <a:p>
            <a:pPr marL="468313" lvl="1" indent="217488"/>
            <a:r>
              <a:rPr lang="en-US" sz="1800" dirty="0">
                <a:solidFill>
                  <a:schemeClr val="tx2">
                    <a:lumMod val="50000"/>
                  </a:schemeClr>
                </a:solidFill>
              </a:rPr>
              <a:t>active</a:t>
            </a:r>
          </a:p>
          <a:p>
            <a:pPr marL="468313" lvl="1" indent="217488"/>
            <a:r>
              <a:rPr lang="en-US" sz="1800" dirty="0">
                <a:solidFill>
                  <a:schemeClr val="tx2">
                    <a:lumMod val="50000"/>
                  </a:schemeClr>
                </a:solidFill>
              </a:rPr>
              <a:t>passive</a:t>
            </a:r>
          </a:p>
          <a:p>
            <a:pPr marL="468313" lvl="1" indent="331788"/>
            <a:endParaRPr lang="en-US" sz="1200" dirty="0"/>
          </a:p>
          <a:p>
            <a:pPr>
              <a:buFont typeface="Wingdings" pitchFamily="2" charset="2"/>
              <a:buChar char="Ø"/>
            </a:pPr>
            <a:r>
              <a:rPr lang="en-US" sz="2000" dirty="0"/>
              <a:t>Imaging</a:t>
            </a:r>
          </a:p>
          <a:p>
            <a:pPr marL="460375" lvl="1" indent="234950"/>
            <a:r>
              <a:rPr lang="en-US" sz="1800" dirty="0" err="1">
                <a:solidFill>
                  <a:schemeClr val="tx2">
                    <a:lumMod val="50000"/>
                  </a:schemeClr>
                </a:solidFill>
              </a:rPr>
              <a:t>Planktivore</a:t>
            </a:r>
            <a:r>
              <a:rPr lang="en-US" sz="1800" dirty="0">
                <a:solidFill>
                  <a:schemeClr val="tx2">
                    <a:lumMod val="50000"/>
                  </a:schemeClr>
                </a:solidFill>
              </a:rPr>
              <a:t> 20µm-2cm</a:t>
            </a:r>
          </a:p>
          <a:p>
            <a:pPr marL="460375" lvl="1" indent="234950"/>
            <a:r>
              <a:rPr lang="en-US" sz="1800" dirty="0"/>
              <a:t>Triton 1mm-20cm</a:t>
            </a:r>
          </a:p>
          <a:p>
            <a:pPr marL="460375" lvl="1" indent="234950"/>
            <a:endParaRPr lang="en-US" sz="1800" dirty="0"/>
          </a:p>
          <a:p>
            <a:pPr marL="0" indent="0">
              <a:buNone/>
            </a:pPr>
            <a:endParaRPr lang="en-US" dirty="0"/>
          </a:p>
          <a:p>
            <a:pPr marL="0" indent="0">
              <a:buNone/>
            </a:pPr>
            <a:endParaRPr lang="en-US" dirty="0"/>
          </a:p>
          <a:p>
            <a:endParaRPr lang="en-US" dirty="0"/>
          </a:p>
        </p:txBody>
      </p:sp>
      <p:grpSp>
        <p:nvGrpSpPr>
          <p:cNvPr id="7" name="Group 6">
            <a:extLst>
              <a:ext uri="{FF2B5EF4-FFF2-40B4-BE49-F238E27FC236}">
                <a16:creationId xmlns:a16="http://schemas.microsoft.com/office/drawing/2014/main" id="{5BC88114-ADEC-9E9C-B17E-3A39242135E6}"/>
              </a:ext>
            </a:extLst>
          </p:cNvPr>
          <p:cNvGrpSpPr/>
          <p:nvPr/>
        </p:nvGrpSpPr>
        <p:grpSpPr>
          <a:xfrm>
            <a:off x="4325757" y="1709141"/>
            <a:ext cx="7145871" cy="3774917"/>
            <a:chOff x="14593924" y="2550296"/>
            <a:chExt cx="6185448" cy="3056147"/>
          </a:xfrm>
        </p:grpSpPr>
        <p:grpSp>
          <p:nvGrpSpPr>
            <p:cNvPr id="8" name="Group 7">
              <a:extLst>
                <a:ext uri="{FF2B5EF4-FFF2-40B4-BE49-F238E27FC236}">
                  <a16:creationId xmlns:a16="http://schemas.microsoft.com/office/drawing/2014/main" id="{08018BF3-3684-5992-BB0F-BF8A245765C0}"/>
                </a:ext>
              </a:extLst>
            </p:cNvPr>
            <p:cNvGrpSpPr/>
            <p:nvPr/>
          </p:nvGrpSpPr>
          <p:grpSpPr>
            <a:xfrm>
              <a:off x="14593924" y="2550296"/>
              <a:ext cx="4488426" cy="3056147"/>
              <a:chOff x="2116188" y="1646878"/>
              <a:chExt cx="6439658" cy="4549666"/>
            </a:xfrm>
          </p:grpSpPr>
          <p:grpSp>
            <p:nvGrpSpPr>
              <p:cNvPr id="10" name="Group 9">
                <a:extLst>
                  <a:ext uri="{FF2B5EF4-FFF2-40B4-BE49-F238E27FC236}">
                    <a16:creationId xmlns:a16="http://schemas.microsoft.com/office/drawing/2014/main" id="{E756FC9C-043A-AA06-498F-E2D1326AE582}"/>
                  </a:ext>
                </a:extLst>
              </p:cNvPr>
              <p:cNvGrpSpPr/>
              <p:nvPr/>
            </p:nvGrpSpPr>
            <p:grpSpPr>
              <a:xfrm>
                <a:off x="2116188" y="1646878"/>
                <a:ext cx="6439658" cy="4549666"/>
                <a:chOff x="5125864" y="952320"/>
                <a:chExt cx="6439658" cy="4549666"/>
              </a:xfrm>
            </p:grpSpPr>
            <p:grpSp>
              <p:nvGrpSpPr>
                <p:cNvPr id="13" name="Group 12">
                  <a:extLst>
                    <a:ext uri="{FF2B5EF4-FFF2-40B4-BE49-F238E27FC236}">
                      <a16:creationId xmlns:a16="http://schemas.microsoft.com/office/drawing/2014/main" id="{1B95C50A-F47C-1C34-41A6-E89AFFE8CA0F}"/>
                    </a:ext>
                  </a:extLst>
                </p:cNvPr>
                <p:cNvGrpSpPr/>
                <p:nvPr/>
              </p:nvGrpSpPr>
              <p:grpSpPr>
                <a:xfrm>
                  <a:off x="5125864" y="952320"/>
                  <a:ext cx="6439658" cy="4549666"/>
                  <a:chOff x="5053660" y="861474"/>
                  <a:chExt cx="6439658" cy="4549666"/>
                </a:xfrm>
              </p:grpSpPr>
              <p:pic>
                <p:nvPicPr>
                  <p:cNvPr id="18" name="Picture 17">
                    <a:extLst>
                      <a:ext uri="{FF2B5EF4-FFF2-40B4-BE49-F238E27FC236}">
                        <a16:creationId xmlns:a16="http://schemas.microsoft.com/office/drawing/2014/main" id="{7061BC4C-7D23-63AA-D963-5F5C118B31D7}"/>
                      </a:ext>
                    </a:extLst>
                  </p:cNvPr>
                  <p:cNvPicPr>
                    <a:picLocks noChangeAspect="1"/>
                  </p:cNvPicPr>
                  <p:nvPr/>
                </p:nvPicPr>
                <p:blipFill rotWithShape="1">
                  <a:blip r:embed="rId3"/>
                  <a:srcRect t="28947" b="18065"/>
                  <a:stretch/>
                </p:blipFill>
                <p:spPr>
                  <a:xfrm>
                    <a:off x="5053660" y="861474"/>
                    <a:ext cx="6439658" cy="4549666"/>
                  </a:xfrm>
                  <a:prstGeom prst="rect">
                    <a:avLst/>
                  </a:prstGeom>
                  <a:ln cap="rnd">
                    <a:solidFill>
                      <a:srgbClr val="00B0F0"/>
                    </a:solidFill>
                    <a:headEnd type="arrow"/>
                  </a:ln>
                </p:spPr>
              </p:pic>
              <p:sp>
                <p:nvSpPr>
                  <p:cNvPr id="19" name="Cube 18">
                    <a:extLst>
                      <a:ext uri="{FF2B5EF4-FFF2-40B4-BE49-F238E27FC236}">
                        <a16:creationId xmlns:a16="http://schemas.microsoft.com/office/drawing/2014/main" id="{D569BA19-82D6-FF51-3F29-5F1EEE3C9EC1}"/>
                      </a:ext>
                    </a:extLst>
                  </p:cNvPr>
                  <p:cNvSpPr/>
                  <p:nvPr/>
                </p:nvSpPr>
                <p:spPr>
                  <a:xfrm>
                    <a:off x="7366496" y="2961118"/>
                    <a:ext cx="470019" cy="350378"/>
                  </a:xfrm>
                  <a:prstGeom prst="cube">
                    <a:avLst/>
                  </a:prstGeom>
                  <a:solidFill>
                    <a:schemeClr val="accent1">
                      <a:alpha val="0"/>
                    </a:schemeClr>
                  </a:solidFill>
                  <a:ln cap="rnd">
                    <a:solidFill>
                      <a:srgbClr val="00B0F0"/>
                    </a:solidFill>
                    <a:head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grpSp>
            <p:sp>
              <p:nvSpPr>
                <p:cNvPr id="14" name="TextBox 13">
                  <a:extLst>
                    <a:ext uri="{FF2B5EF4-FFF2-40B4-BE49-F238E27FC236}">
                      <a16:creationId xmlns:a16="http://schemas.microsoft.com/office/drawing/2014/main" id="{AE23AC19-C425-90D9-FCA2-2AD6B555D0A5}"/>
                    </a:ext>
                  </a:extLst>
                </p:cNvPr>
                <p:cNvSpPr txBox="1"/>
                <p:nvPr/>
              </p:nvSpPr>
              <p:spPr>
                <a:xfrm>
                  <a:off x="7760578" y="4066831"/>
                  <a:ext cx="2639022" cy="567378"/>
                </a:xfrm>
                <a:prstGeom prst="rect">
                  <a:avLst/>
                </a:prstGeom>
                <a:noFill/>
                <a:ln>
                  <a:solidFill>
                    <a:srgbClr val="00B0F0"/>
                  </a:solidFill>
                </a:ln>
              </p:spPr>
              <p:txBody>
                <a:bodyPr wrap="square" rtlCol="0">
                  <a:spAutoFit/>
                </a:bodyPr>
                <a:lstStyle/>
                <a:p>
                  <a:pPr algn="ctr"/>
                  <a:r>
                    <a:rPr lang="en-US" sz="1200" dirty="0">
                      <a:latin typeface="Arial" panose="020B0604020202020204" pitchFamily="34" charset="0"/>
                      <a:cs typeface="Arial" panose="020B0604020202020204" pitchFamily="34" charset="0"/>
                    </a:rPr>
                    <a:t>2 L Imaged Volume </a:t>
                  </a:r>
                </a:p>
                <a:p>
                  <a:pPr algn="ctr"/>
                  <a:r>
                    <a:rPr lang="en-US" sz="1200" dirty="0">
                      <a:latin typeface="Arial" panose="020B0604020202020204" pitchFamily="34" charset="0"/>
                      <a:cs typeface="Arial" panose="020B0604020202020204" pitchFamily="34" charset="0"/>
                    </a:rPr>
                    <a:t>@ 50 um Resolution</a:t>
                  </a:r>
                </a:p>
              </p:txBody>
            </p:sp>
            <p:cxnSp>
              <p:nvCxnSpPr>
                <p:cNvPr id="15" name="Straight Arrow Connector 14">
                  <a:extLst>
                    <a:ext uri="{FF2B5EF4-FFF2-40B4-BE49-F238E27FC236}">
                      <a16:creationId xmlns:a16="http://schemas.microsoft.com/office/drawing/2014/main" id="{823D9297-09C7-955A-6102-B0AAAA53ACCE}"/>
                    </a:ext>
                  </a:extLst>
                </p:cNvPr>
                <p:cNvCxnSpPr/>
                <p:nvPr/>
              </p:nvCxnSpPr>
              <p:spPr>
                <a:xfrm flipH="1" flipV="1">
                  <a:off x="7686509" y="3455418"/>
                  <a:ext cx="74070" cy="60630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9AEE801-ED58-9D89-C553-669C6FB4EB1D}"/>
                    </a:ext>
                  </a:extLst>
                </p:cNvPr>
                <p:cNvSpPr txBox="1"/>
                <p:nvPr/>
              </p:nvSpPr>
              <p:spPr>
                <a:xfrm>
                  <a:off x="5236746" y="2292553"/>
                  <a:ext cx="2639022" cy="340427"/>
                </a:xfrm>
                <a:prstGeom prst="rect">
                  <a:avLst/>
                </a:prstGeom>
                <a:noFill/>
                <a:ln>
                  <a:solidFill>
                    <a:srgbClr val="00B0F0"/>
                  </a:solidFill>
                </a:ln>
              </p:spPr>
              <p:txBody>
                <a:bodyPr wrap="square" rtlCol="0">
                  <a:spAutoFit/>
                </a:bodyPr>
                <a:lstStyle/>
                <a:p>
                  <a:pPr algn="ctr"/>
                  <a:r>
                    <a:rPr lang="en-US" sz="1200" dirty="0">
                      <a:latin typeface="Arial" panose="020B0604020202020204" pitchFamily="34" charset="0"/>
                      <a:cs typeface="Arial" panose="020B0604020202020204" pitchFamily="34" charset="0"/>
                    </a:rPr>
                    <a:t>300k Lumen Strobe</a:t>
                  </a:r>
                </a:p>
              </p:txBody>
            </p:sp>
            <p:cxnSp>
              <p:nvCxnSpPr>
                <p:cNvPr id="17" name="Straight Arrow Connector 16">
                  <a:extLst>
                    <a:ext uri="{FF2B5EF4-FFF2-40B4-BE49-F238E27FC236}">
                      <a16:creationId xmlns:a16="http://schemas.microsoft.com/office/drawing/2014/main" id="{073A224C-2ECC-E430-564A-0CFAF5D215E1}"/>
                    </a:ext>
                  </a:extLst>
                </p:cNvPr>
                <p:cNvCxnSpPr/>
                <p:nvPr/>
              </p:nvCxnSpPr>
              <p:spPr>
                <a:xfrm flipH="1" flipV="1">
                  <a:off x="8472922" y="3001518"/>
                  <a:ext cx="74070" cy="550861"/>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74339EF6-2A07-9B44-BAD3-8305B1CA23D4}"/>
                  </a:ext>
                </a:extLst>
              </p:cNvPr>
              <p:cNvSpPr txBox="1"/>
              <p:nvPr/>
            </p:nvSpPr>
            <p:spPr>
              <a:xfrm>
                <a:off x="5543443" y="4199739"/>
                <a:ext cx="2840983" cy="340427"/>
              </a:xfrm>
              <a:prstGeom prst="rect">
                <a:avLst/>
              </a:prstGeom>
              <a:noFill/>
              <a:ln>
                <a:solidFill>
                  <a:srgbClr val="00B0F0"/>
                </a:solidFill>
              </a:ln>
            </p:spPr>
            <p:txBody>
              <a:bodyPr wrap="square" rtlCol="0">
                <a:spAutoFit/>
              </a:bodyPr>
              <a:lstStyle/>
              <a:p>
                <a:pPr algn="ctr"/>
                <a:r>
                  <a:rPr lang="en-US" sz="1200" dirty="0">
                    <a:latin typeface="Arial" panose="020B0604020202020204" pitchFamily="34" charset="0"/>
                    <a:cs typeface="Arial" panose="020B0604020202020204" pitchFamily="34" charset="0"/>
                  </a:rPr>
                  <a:t>253 MP 7 Camera Array</a:t>
                </a:r>
              </a:p>
            </p:txBody>
          </p:sp>
          <p:cxnSp>
            <p:nvCxnSpPr>
              <p:cNvPr id="12" name="Straight Arrow Connector 11">
                <a:extLst>
                  <a:ext uri="{FF2B5EF4-FFF2-40B4-BE49-F238E27FC236}">
                    <a16:creationId xmlns:a16="http://schemas.microsoft.com/office/drawing/2014/main" id="{AB6B63F2-B9FF-248E-0A22-A45123E8E6DA}"/>
                  </a:ext>
                </a:extLst>
              </p:cNvPr>
              <p:cNvCxnSpPr/>
              <p:nvPr/>
            </p:nvCxnSpPr>
            <p:spPr>
              <a:xfrm>
                <a:off x="4866092" y="2982789"/>
                <a:ext cx="531976" cy="33413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pic>
          <p:nvPicPr>
            <p:cNvPr id="9" name="Picture 8">
              <a:extLst>
                <a:ext uri="{FF2B5EF4-FFF2-40B4-BE49-F238E27FC236}">
                  <a16:creationId xmlns:a16="http://schemas.microsoft.com/office/drawing/2014/main" id="{3153856E-FF76-D04B-7408-053B906EDB99}"/>
                </a:ext>
              </a:extLst>
            </p:cNvPr>
            <p:cNvPicPr>
              <a:picLocks noChangeAspect="1"/>
            </p:cNvPicPr>
            <p:nvPr/>
          </p:nvPicPr>
          <p:blipFill>
            <a:blip r:embed="rId4"/>
            <a:stretch>
              <a:fillRect/>
            </a:stretch>
          </p:blipFill>
          <p:spPr>
            <a:xfrm>
              <a:off x="19205890" y="3164653"/>
              <a:ext cx="1573482" cy="1449911"/>
            </a:xfrm>
            <a:prstGeom prst="rect">
              <a:avLst/>
            </a:prstGeom>
            <a:ln>
              <a:solidFill>
                <a:schemeClr val="bg1"/>
              </a:solidFill>
            </a:ln>
          </p:spPr>
        </p:pic>
      </p:grpSp>
    </p:spTree>
    <p:extLst>
      <p:ext uri="{BB962C8B-B14F-4D97-AF65-F5344CB8AC3E}">
        <p14:creationId xmlns:p14="http://schemas.microsoft.com/office/powerpoint/2010/main" val="2797412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283D8C-9A99-1A93-8494-1CB46D052926}"/>
              </a:ext>
            </a:extLst>
          </p:cNvPr>
          <p:cNvPicPr>
            <a:picLocks noChangeAspect="1"/>
          </p:cNvPicPr>
          <p:nvPr/>
        </p:nvPicPr>
        <p:blipFill>
          <a:blip r:embed="rId2"/>
          <a:srcRect t="25000"/>
          <a:stretch>
            <a:fillRect/>
          </a:stretch>
        </p:blipFill>
        <p:spPr>
          <a:xfrm>
            <a:off x="0" y="0"/>
            <a:ext cx="12192001" cy="6858000"/>
          </a:xfrm>
          <a:prstGeom prst="rect">
            <a:avLst/>
          </a:prstGeom>
        </p:spPr>
      </p:pic>
      <p:sp>
        <p:nvSpPr>
          <p:cNvPr id="3" name="Title 1">
            <a:extLst>
              <a:ext uri="{FF2B5EF4-FFF2-40B4-BE49-F238E27FC236}">
                <a16:creationId xmlns:a16="http://schemas.microsoft.com/office/drawing/2014/main" id="{62076C4C-B019-81D8-C76B-D56527331DFE}"/>
              </a:ext>
            </a:extLst>
          </p:cNvPr>
          <p:cNvSpPr txBox="1">
            <a:spLocks/>
          </p:cNvSpPr>
          <p:nvPr/>
        </p:nvSpPr>
        <p:spPr>
          <a:xfrm>
            <a:off x="2479582" y="-104931"/>
            <a:ext cx="9144000" cy="2628900"/>
          </a:xfrm>
          <a:prstGeom prst="rect">
            <a:avLst/>
          </a:prstGeom>
          <a:noFill/>
          <a:ln>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What do we miss with only shipboard observations?</a:t>
            </a:r>
          </a:p>
        </p:txBody>
      </p:sp>
      <p:sp>
        <p:nvSpPr>
          <p:cNvPr id="5" name="Title 1">
            <a:extLst>
              <a:ext uri="{FF2B5EF4-FFF2-40B4-BE49-F238E27FC236}">
                <a16:creationId xmlns:a16="http://schemas.microsoft.com/office/drawing/2014/main" id="{67EF2005-EEA9-F111-8246-83796EF305D5}"/>
              </a:ext>
            </a:extLst>
          </p:cNvPr>
          <p:cNvSpPr txBox="1">
            <a:spLocks/>
          </p:cNvSpPr>
          <p:nvPr/>
        </p:nvSpPr>
        <p:spPr>
          <a:xfrm>
            <a:off x="4262203" y="3455233"/>
            <a:ext cx="7040380" cy="2979296"/>
          </a:xfrm>
          <a:prstGeom prst="rect">
            <a:avLst/>
          </a:prstGeom>
          <a:noFill/>
          <a:ln>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How can uncrewed platforms help us better observe the ocean on relevant timescales?</a:t>
            </a:r>
          </a:p>
        </p:txBody>
      </p:sp>
      <p:pic>
        <p:nvPicPr>
          <p:cNvPr id="6" name="Picture 5">
            <a:extLst>
              <a:ext uri="{FF2B5EF4-FFF2-40B4-BE49-F238E27FC236}">
                <a16:creationId xmlns:a16="http://schemas.microsoft.com/office/drawing/2014/main" id="{63B7FC06-DF13-E36C-1187-0962ECFCBCC3}"/>
              </a:ext>
            </a:extLst>
          </p:cNvPr>
          <p:cNvPicPr>
            <a:picLocks noChangeAspect="1"/>
          </p:cNvPicPr>
          <p:nvPr/>
        </p:nvPicPr>
        <p:blipFill>
          <a:blip r:embed="rId3"/>
          <a:stretch>
            <a:fillRect/>
          </a:stretch>
        </p:blipFill>
        <p:spPr>
          <a:xfrm>
            <a:off x="11049209" y="5670620"/>
            <a:ext cx="952500" cy="977900"/>
          </a:xfrm>
          <a:prstGeom prst="rect">
            <a:avLst/>
          </a:prstGeom>
        </p:spPr>
      </p:pic>
    </p:spTree>
    <p:extLst>
      <p:ext uri="{BB962C8B-B14F-4D97-AF65-F5344CB8AC3E}">
        <p14:creationId xmlns:p14="http://schemas.microsoft.com/office/powerpoint/2010/main" val="342298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FCAAB-A263-FD19-7962-7086D6404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DBEA3E-77F5-B661-CA2E-85F1F37DF407}"/>
              </a:ext>
            </a:extLst>
          </p:cNvPr>
          <p:cNvSpPr txBox="1">
            <a:spLocks/>
          </p:cNvSpPr>
          <p:nvPr/>
        </p:nvSpPr>
        <p:spPr>
          <a:xfrm>
            <a:off x="450714" y="2185"/>
            <a:ext cx="11230745"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800" dirty="0">
                <a:latin typeface="Arial" panose="020B0604020202020204" pitchFamily="34" charset="0"/>
                <a:cs typeface="Arial" panose="020B0604020202020204" pitchFamily="34" charset="0"/>
              </a:rPr>
              <a:t>LRAUV Payloads for Water Column Observations</a:t>
            </a:r>
          </a:p>
        </p:txBody>
      </p:sp>
      <p:sp>
        <p:nvSpPr>
          <p:cNvPr id="3" name="Text Placeholder 2">
            <a:extLst>
              <a:ext uri="{FF2B5EF4-FFF2-40B4-BE49-F238E27FC236}">
                <a16:creationId xmlns:a16="http://schemas.microsoft.com/office/drawing/2014/main" id="{98C0ED86-A2F9-1F8E-8988-8AA7CCF04C64}"/>
              </a:ext>
            </a:extLst>
          </p:cNvPr>
          <p:cNvSpPr txBox="1">
            <a:spLocks/>
          </p:cNvSpPr>
          <p:nvPr/>
        </p:nvSpPr>
        <p:spPr>
          <a:xfrm>
            <a:off x="135779" y="1217558"/>
            <a:ext cx="11484078" cy="51657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000" dirty="0">
                <a:solidFill>
                  <a:schemeClr val="tx2">
                    <a:lumMod val="50000"/>
                  </a:schemeClr>
                </a:solidFill>
              </a:rPr>
              <a:t>Bioacoustics</a:t>
            </a:r>
          </a:p>
          <a:p>
            <a:pPr marL="468313" lvl="1" indent="217488"/>
            <a:r>
              <a:rPr lang="en-US" sz="1800" dirty="0">
                <a:solidFill>
                  <a:schemeClr val="tx2">
                    <a:lumMod val="50000"/>
                  </a:schemeClr>
                </a:solidFill>
              </a:rPr>
              <a:t>active</a:t>
            </a:r>
          </a:p>
          <a:p>
            <a:pPr marL="468313" lvl="1" indent="217488"/>
            <a:r>
              <a:rPr lang="en-US" sz="1800" dirty="0">
                <a:solidFill>
                  <a:schemeClr val="tx2">
                    <a:lumMod val="50000"/>
                  </a:schemeClr>
                </a:solidFill>
              </a:rPr>
              <a:t>passive</a:t>
            </a:r>
          </a:p>
          <a:p>
            <a:pPr marL="468313" lvl="1" indent="331788"/>
            <a:endParaRPr lang="en-US" sz="1200" dirty="0"/>
          </a:p>
          <a:p>
            <a:pPr>
              <a:buFont typeface="Wingdings" pitchFamily="2" charset="2"/>
              <a:buChar char="Ø"/>
            </a:pPr>
            <a:r>
              <a:rPr lang="en-US" sz="2000" dirty="0"/>
              <a:t>Imaging</a:t>
            </a:r>
          </a:p>
          <a:p>
            <a:pPr marL="460375" lvl="1" indent="234950"/>
            <a:r>
              <a:rPr lang="en-US" sz="1800" dirty="0" err="1">
                <a:solidFill>
                  <a:schemeClr val="tx2">
                    <a:lumMod val="50000"/>
                  </a:schemeClr>
                </a:solidFill>
              </a:rPr>
              <a:t>Planktivore</a:t>
            </a:r>
            <a:r>
              <a:rPr lang="en-US" sz="1800" dirty="0">
                <a:solidFill>
                  <a:schemeClr val="tx2">
                    <a:lumMod val="50000"/>
                  </a:schemeClr>
                </a:solidFill>
              </a:rPr>
              <a:t> 20µm-2cm</a:t>
            </a:r>
          </a:p>
          <a:p>
            <a:pPr marL="460375" lvl="1" indent="234950"/>
            <a:r>
              <a:rPr lang="en-US" sz="1800" dirty="0">
                <a:solidFill>
                  <a:schemeClr val="tx2">
                    <a:lumMod val="50000"/>
                  </a:schemeClr>
                </a:solidFill>
              </a:rPr>
              <a:t>Triton 1mm-20cm</a:t>
            </a:r>
          </a:p>
          <a:p>
            <a:pPr marL="460375" lvl="1" indent="234950"/>
            <a:r>
              <a:rPr lang="en-US" sz="1800" dirty="0"/>
              <a:t>Piscivore 10cm-10m</a:t>
            </a:r>
          </a:p>
          <a:p>
            <a:pPr marL="460375" lvl="1" indent="234950"/>
            <a:endParaRPr lang="en-US" sz="1800" dirty="0"/>
          </a:p>
          <a:p>
            <a:pPr marL="460375" lvl="1" indent="234950"/>
            <a:endParaRPr lang="en-US" sz="1800" dirty="0"/>
          </a:p>
          <a:p>
            <a:pPr marL="0" indent="0">
              <a:buNone/>
            </a:pPr>
            <a:endParaRPr lang="en-US" dirty="0"/>
          </a:p>
          <a:p>
            <a:pPr marL="0" indent="0">
              <a:buNone/>
            </a:pPr>
            <a:endParaRPr lang="en-US" dirty="0"/>
          </a:p>
          <a:p>
            <a:endParaRPr lang="en-US" dirty="0"/>
          </a:p>
        </p:txBody>
      </p:sp>
      <p:grpSp>
        <p:nvGrpSpPr>
          <p:cNvPr id="4" name="Group 3">
            <a:extLst>
              <a:ext uri="{FF2B5EF4-FFF2-40B4-BE49-F238E27FC236}">
                <a16:creationId xmlns:a16="http://schemas.microsoft.com/office/drawing/2014/main" id="{4E07A706-A03C-6498-9804-38978DCAA8BF}"/>
              </a:ext>
            </a:extLst>
          </p:cNvPr>
          <p:cNvGrpSpPr/>
          <p:nvPr/>
        </p:nvGrpSpPr>
        <p:grpSpPr>
          <a:xfrm>
            <a:off x="8022944" y="1334789"/>
            <a:ext cx="3958555" cy="4477485"/>
            <a:chOff x="11187425" y="-3850560"/>
            <a:chExt cx="3958555" cy="4477485"/>
          </a:xfrm>
        </p:grpSpPr>
        <p:pic>
          <p:nvPicPr>
            <p:cNvPr id="5" name="Picture 4">
              <a:extLst>
                <a:ext uri="{FF2B5EF4-FFF2-40B4-BE49-F238E27FC236}">
                  <a16:creationId xmlns:a16="http://schemas.microsoft.com/office/drawing/2014/main" id="{5F58B0A2-8515-CFE1-A8DA-341556CCD82F}"/>
                </a:ext>
              </a:extLst>
            </p:cNvPr>
            <p:cNvPicPr>
              <a:picLocks noChangeAspect="1"/>
            </p:cNvPicPr>
            <p:nvPr/>
          </p:nvPicPr>
          <p:blipFill>
            <a:blip r:embed="rId3"/>
            <a:stretch>
              <a:fillRect/>
            </a:stretch>
          </p:blipFill>
          <p:spPr>
            <a:xfrm>
              <a:off x="11235380" y="-3850560"/>
              <a:ext cx="3910600" cy="2137795"/>
            </a:xfrm>
            <a:prstGeom prst="rect">
              <a:avLst/>
            </a:prstGeom>
          </p:spPr>
        </p:pic>
        <p:pic>
          <p:nvPicPr>
            <p:cNvPr id="6" name="Picture 5">
              <a:extLst>
                <a:ext uri="{FF2B5EF4-FFF2-40B4-BE49-F238E27FC236}">
                  <a16:creationId xmlns:a16="http://schemas.microsoft.com/office/drawing/2014/main" id="{DB56B74E-7F1B-33BA-5797-E44E11D7BA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87425" y="-1510870"/>
              <a:ext cx="3935169" cy="2137795"/>
            </a:xfrm>
            <a:prstGeom prst="rect">
              <a:avLst/>
            </a:prstGeom>
          </p:spPr>
        </p:pic>
      </p:grpSp>
      <p:pic>
        <p:nvPicPr>
          <p:cNvPr id="20" name="Picture 19">
            <a:extLst>
              <a:ext uri="{FF2B5EF4-FFF2-40B4-BE49-F238E27FC236}">
                <a16:creationId xmlns:a16="http://schemas.microsoft.com/office/drawing/2014/main" id="{CA6017F5-BCCD-429C-561D-DB357C9872F0}"/>
              </a:ext>
            </a:extLst>
          </p:cNvPr>
          <p:cNvPicPr>
            <a:picLocks noChangeAspect="1"/>
          </p:cNvPicPr>
          <p:nvPr/>
        </p:nvPicPr>
        <p:blipFill>
          <a:blip r:embed="rId5"/>
          <a:stretch>
            <a:fillRect/>
          </a:stretch>
        </p:blipFill>
        <p:spPr>
          <a:xfrm>
            <a:off x="3720989" y="1881662"/>
            <a:ext cx="4126233" cy="3094675"/>
          </a:xfrm>
          <a:prstGeom prst="rect">
            <a:avLst/>
          </a:prstGeom>
        </p:spPr>
      </p:pic>
    </p:spTree>
    <p:extLst>
      <p:ext uri="{BB962C8B-B14F-4D97-AF65-F5344CB8AC3E}">
        <p14:creationId xmlns:p14="http://schemas.microsoft.com/office/powerpoint/2010/main" val="2762683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7D7A5-6188-7FD1-038F-1DD3081E72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9FC17C-D2B0-BC95-BF08-BC1FFA6AABB9}"/>
              </a:ext>
            </a:extLst>
          </p:cNvPr>
          <p:cNvSpPr txBox="1">
            <a:spLocks/>
          </p:cNvSpPr>
          <p:nvPr/>
        </p:nvSpPr>
        <p:spPr>
          <a:xfrm>
            <a:off x="450714" y="2185"/>
            <a:ext cx="11230745"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800" dirty="0">
                <a:latin typeface="Arial" panose="020B0604020202020204" pitchFamily="34" charset="0"/>
                <a:cs typeface="Arial" panose="020B0604020202020204" pitchFamily="34" charset="0"/>
              </a:rPr>
              <a:t>LRAUV Payloads for Water Column Observations</a:t>
            </a:r>
          </a:p>
        </p:txBody>
      </p:sp>
      <p:sp>
        <p:nvSpPr>
          <p:cNvPr id="3" name="Text Placeholder 2">
            <a:extLst>
              <a:ext uri="{FF2B5EF4-FFF2-40B4-BE49-F238E27FC236}">
                <a16:creationId xmlns:a16="http://schemas.microsoft.com/office/drawing/2014/main" id="{1A16C649-F098-7ADD-EB03-214C6930EAD2}"/>
              </a:ext>
            </a:extLst>
          </p:cNvPr>
          <p:cNvSpPr txBox="1">
            <a:spLocks/>
          </p:cNvSpPr>
          <p:nvPr/>
        </p:nvSpPr>
        <p:spPr>
          <a:xfrm>
            <a:off x="135779" y="1217558"/>
            <a:ext cx="11484078" cy="51657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000" dirty="0">
                <a:solidFill>
                  <a:schemeClr val="tx2">
                    <a:lumMod val="50000"/>
                  </a:schemeClr>
                </a:solidFill>
              </a:rPr>
              <a:t>Bioacoustics</a:t>
            </a:r>
          </a:p>
          <a:p>
            <a:pPr marL="468313" lvl="1" indent="217488"/>
            <a:r>
              <a:rPr lang="en-US" sz="1800" dirty="0">
                <a:solidFill>
                  <a:schemeClr val="tx2">
                    <a:lumMod val="50000"/>
                  </a:schemeClr>
                </a:solidFill>
              </a:rPr>
              <a:t>active</a:t>
            </a:r>
          </a:p>
          <a:p>
            <a:pPr marL="468313" lvl="1" indent="217488"/>
            <a:r>
              <a:rPr lang="en-US" sz="1800" dirty="0">
                <a:solidFill>
                  <a:schemeClr val="tx2">
                    <a:lumMod val="50000"/>
                  </a:schemeClr>
                </a:solidFill>
              </a:rPr>
              <a:t>passive</a:t>
            </a:r>
          </a:p>
          <a:p>
            <a:pPr marL="468313" lvl="1" indent="331788"/>
            <a:endParaRPr lang="en-US" sz="1200" dirty="0">
              <a:solidFill>
                <a:schemeClr val="tx2">
                  <a:lumMod val="50000"/>
                </a:schemeClr>
              </a:solidFill>
            </a:endParaRPr>
          </a:p>
          <a:p>
            <a:pPr>
              <a:buFont typeface="Wingdings" pitchFamily="2" charset="2"/>
              <a:buChar char="Ø"/>
            </a:pPr>
            <a:r>
              <a:rPr lang="en-US" sz="2000" dirty="0">
                <a:solidFill>
                  <a:schemeClr val="tx2">
                    <a:lumMod val="50000"/>
                  </a:schemeClr>
                </a:solidFill>
              </a:rPr>
              <a:t>Imaging</a:t>
            </a:r>
          </a:p>
          <a:p>
            <a:pPr marL="460375" lvl="1" indent="234950"/>
            <a:r>
              <a:rPr lang="en-US" sz="1800" dirty="0" err="1">
                <a:solidFill>
                  <a:schemeClr val="tx2">
                    <a:lumMod val="50000"/>
                  </a:schemeClr>
                </a:solidFill>
              </a:rPr>
              <a:t>Planktivore</a:t>
            </a:r>
            <a:r>
              <a:rPr lang="en-US" sz="1800" dirty="0">
                <a:solidFill>
                  <a:schemeClr val="tx2">
                    <a:lumMod val="50000"/>
                  </a:schemeClr>
                </a:solidFill>
              </a:rPr>
              <a:t> 20µm-2cm</a:t>
            </a:r>
          </a:p>
          <a:p>
            <a:pPr marL="460375" lvl="1" indent="234950"/>
            <a:r>
              <a:rPr lang="en-US" sz="1800" dirty="0">
                <a:solidFill>
                  <a:schemeClr val="tx2">
                    <a:lumMod val="50000"/>
                  </a:schemeClr>
                </a:solidFill>
              </a:rPr>
              <a:t>Triton 1mm-20cm</a:t>
            </a:r>
          </a:p>
          <a:p>
            <a:pPr marL="460375" lvl="1" indent="234950"/>
            <a:r>
              <a:rPr lang="en-US" sz="1800" dirty="0">
                <a:solidFill>
                  <a:schemeClr val="tx2">
                    <a:lumMod val="50000"/>
                  </a:schemeClr>
                </a:solidFill>
              </a:rPr>
              <a:t>Piscivore 10cm-10m</a:t>
            </a:r>
          </a:p>
          <a:p>
            <a:pPr lvl="1" indent="0">
              <a:buFont typeface="Arial" panose="020B0604020202020204" pitchFamily="34" charset="0"/>
              <a:buNone/>
            </a:pPr>
            <a:endParaRPr lang="en-US" sz="1200" dirty="0"/>
          </a:p>
          <a:p>
            <a:pPr>
              <a:buFont typeface="Wingdings" pitchFamily="2" charset="2"/>
              <a:buChar char="Ø"/>
            </a:pPr>
            <a:r>
              <a:rPr lang="en-US" sz="2000" dirty="0"/>
              <a:t>Optics</a:t>
            </a:r>
          </a:p>
          <a:p>
            <a:pPr lvl="1"/>
            <a:r>
              <a:rPr lang="en-US" sz="1600" dirty="0"/>
              <a:t>Bioluminescence</a:t>
            </a:r>
          </a:p>
          <a:p>
            <a:pPr>
              <a:buFont typeface="Wingdings" pitchFamily="2" charset="2"/>
              <a:buChar char="Ø"/>
            </a:pPr>
            <a:endParaRPr lang="en-US" sz="1200" dirty="0"/>
          </a:p>
          <a:p>
            <a:pPr marL="0" indent="0">
              <a:buNone/>
            </a:pPr>
            <a:endParaRPr lang="en-US" sz="1600" dirty="0"/>
          </a:p>
          <a:p>
            <a:endParaRPr lang="en-US" dirty="0"/>
          </a:p>
          <a:p>
            <a:endParaRPr lang="en-US" dirty="0"/>
          </a:p>
        </p:txBody>
      </p:sp>
      <p:pic>
        <p:nvPicPr>
          <p:cNvPr id="4" name="Picture 3">
            <a:extLst>
              <a:ext uri="{FF2B5EF4-FFF2-40B4-BE49-F238E27FC236}">
                <a16:creationId xmlns:a16="http://schemas.microsoft.com/office/drawing/2014/main" id="{0CB4B190-72C5-F0D6-1DF0-BAAE4B61C92F}"/>
              </a:ext>
            </a:extLst>
          </p:cNvPr>
          <p:cNvPicPr>
            <a:picLocks noChangeAspect="1"/>
          </p:cNvPicPr>
          <p:nvPr/>
        </p:nvPicPr>
        <p:blipFill>
          <a:blip r:embed="rId3"/>
          <a:stretch>
            <a:fillRect/>
          </a:stretch>
        </p:blipFill>
        <p:spPr>
          <a:xfrm>
            <a:off x="3764621" y="1305793"/>
            <a:ext cx="2768223" cy="1569212"/>
          </a:xfrm>
          <a:prstGeom prst="rect">
            <a:avLst/>
          </a:prstGeom>
        </p:spPr>
      </p:pic>
      <p:pic>
        <p:nvPicPr>
          <p:cNvPr id="5" name="Picture 4">
            <a:extLst>
              <a:ext uri="{FF2B5EF4-FFF2-40B4-BE49-F238E27FC236}">
                <a16:creationId xmlns:a16="http://schemas.microsoft.com/office/drawing/2014/main" id="{2065C5F3-A013-8CF4-EA62-4C2AF28D2C10}"/>
              </a:ext>
            </a:extLst>
          </p:cNvPr>
          <p:cNvPicPr>
            <a:picLocks noChangeAspect="1"/>
          </p:cNvPicPr>
          <p:nvPr/>
        </p:nvPicPr>
        <p:blipFill>
          <a:blip r:embed="rId4"/>
          <a:srcRect l="48147" t="50643" r="870" b="163"/>
          <a:stretch>
            <a:fillRect/>
          </a:stretch>
        </p:blipFill>
        <p:spPr>
          <a:xfrm>
            <a:off x="6849787" y="1103978"/>
            <a:ext cx="4770070" cy="5392886"/>
          </a:xfrm>
          <a:prstGeom prst="rect">
            <a:avLst/>
          </a:prstGeom>
        </p:spPr>
      </p:pic>
    </p:spTree>
    <p:extLst>
      <p:ext uri="{BB962C8B-B14F-4D97-AF65-F5344CB8AC3E}">
        <p14:creationId xmlns:p14="http://schemas.microsoft.com/office/powerpoint/2010/main" val="2758382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583C1-45B9-482B-2D76-14724E3951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044D3-E7C2-D1BF-47DA-41A1737EEBC4}"/>
              </a:ext>
            </a:extLst>
          </p:cNvPr>
          <p:cNvSpPr txBox="1">
            <a:spLocks/>
          </p:cNvSpPr>
          <p:nvPr/>
        </p:nvSpPr>
        <p:spPr>
          <a:xfrm>
            <a:off x="450714" y="2185"/>
            <a:ext cx="11230745"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800" dirty="0">
                <a:latin typeface="Arial" panose="020B0604020202020204" pitchFamily="34" charset="0"/>
                <a:cs typeface="Arial" panose="020B0604020202020204" pitchFamily="34" charset="0"/>
              </a:rPr>
              <a:t>LRAUV Payloads for Water Column Observations</a:t>
            </a:r>
          </a:p>
        </p:txBody>
      </p:sp>
      <p:sp>
        <p:nvSpPr>
          <p:cNvPr id="3" name="Text Placeholder 2">
            <a:extLst>
              <a:ext uri="{FF2B5EF4-FFF2-40B4-BE49-F238E27FC236}">
                <a16:creationId xmlns:a16="http://schemas.microsoft.com/office/drawing/2014/main" id="{E2027825-DE3D-1F32-02AA-6F7EA5FA3C23}"/>
              </a:ext>
            </a:extLst>
          </p:cNvPr>
          <p:cNvSpPr txBox="1">
            <a:spLocks/>
          </p:cNvSpPr>
          <p:nvPr/>
        </p:nvSpPr>
        <p:spPr>
          <a:xfrm>
            <a:off x="135779" y="1217558"/>
            <a:ext cx="11484078" cy="51657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000" dirty="0">
                <a:solidFill>
                  <a:schemeClr val="tx2">
                    <a:lumMod val="50000"/>
                  </a:schemeClr>
                </a:solidFill>
              </a:rPr>
              <a:t>Bioacoustics</a:t>
            </a:r>
          </a:p>
          <a:p>
            <a:pPr marL="468313" lvl="1" indent="217488"/>
            <a:r>
              <a:rPr lang="en-US" sz="1800" dirty="0">
                <a:solidFill>
                  <a:schemeClr val="tx2">
                    <a:lumMod val="50000"/>
                  </a:schemeClr>
                </a:solidFill>
              </a:rPr>
              <a:t>active</a:t>
            </a:r>
          </a:p>
          <a:p>
            <a:pPr marL="468313" lvl="1" indent="217488"/>
            <a:r>
              <a:rPr lang="en-US" sz="1800" dirty="0">
                <a:solidFill>
                  <a:schemeClr val="tx2">
                    <a:lumMod val="50000"/>
                  </a:schemeClr>
                </a:solidFill>
              </a:rPr>
              <a:t>passive</a:t>
            </a:r>
          </a:p>
          <a:p>
            <a:pPr marL="468313" lvl="1" indent="331788"/>
            <a:endParaRPr lang="en-US" sz="1200" dirty="0">
              <a:solidFill>
                <a:schemeClr val="tx2">
                  <a:lumMod val="50000"/>
                </a:schemeClr>
              </a:solidFill>
            </a:endParaRPr>
          </a:p>
          <a:p>
            <a:pPr>
              <a:buFont typeface="Wingdings" pitchFamily="2" charset="2"/>
              <a:buChar char="Ø"/>
            </a:pPr>
            <a:r>
              <a:rPr lang="en-US" sz="2000" dirty="0">
                <a:solidFill>
                  <a:schemeClr val="tx2">
                    <a:lumMod val="50000"/>
                  </a:schemeClr>
                </a:solidFill>
              </a:rPr>
              <a:t>Imaging</a:t>
            </a:r>
          </a:p>
          <a:p>
            <a:pPr marL="460375" lvl="1" indent="234950"/>
            <a:r>
              <a:rPr lang="en-US" sz="1800" dirty="0" err="1">
                <a:solidFill>
                  <a:schemeClr val="tx2">
                    <a:lumMod val="50000"/>
                  </a:schemeClr>
                </a:solidFill>
              </a:rPr>
              <a:t>Planktivore</a:t>
            </a:r>
            <a:r>
              <a:rPr lang="en-US" sz="1800" dirty="0">
                <a:solidFill>
                  <a:schemeClr val="tx2">
                    <a:lumMod val="50000"/>
                  </a:schemeClr>
                </a:solidFill>
              </a:rPr>
              <a:t> 20µm-2cm</a:t>
            </a:r>
          </a:p>
          <a:p>
            <a:pPr marL="460375" lvl="1" indent="234950"/>
            <a:r>
              <a:rPr lang="en-US" sz="1800" dirty="0">
                <a:solidFill>
                  <a:schemeClr val="tx2">
                    <a:lumMod val="50000"/>
                  </a:schemeClr>
                </a:solidFill>
              </a:rPr>
              <a:t>Triton 1mm-20cm</a:t>
            </a:r>
          </a:p>
          <a:p>
            <a:pPr marL="460375" lvl="1" indent="234950"/>
            <a:r>
              <a:rPr lang="en-US" sz="1800" dirty="0">
                <a:solidFill>
                  <a:schemeClr val="tx2">
                    <a:lumMod val="50000"/>
                  </a:schemeClr>
                </a:solidFill>
              </a:rPr>
              <a:t>Piscivore 10cm-10m</a:t>
            </a:r>
          </a:p>
          <a:p>
            <a:pPr lvl="1" indent="0">
              <a:buFont typeface="Arial" panose="020B0604020202020204" pitchFamily="34" charset="0"/>
              <a:buNone/>
            </a:pPr>
            <a:endParaRPr lang="en-US" sz="1200" dirty="0">
              <a:solidFill>
                <a:schemeClr val="tx2">
                  <a:lumMod val="50000"/>
                </a:schemeClr>
              </a:solidFill>
            </a:endParaRPr>
          </a:p>
          <a:p>
            <a:pPr>
              <a:buFont typeface="Wingdings" pitchFamily="2" charset="2"/>
              <a:buChar char="Ø"/>
            </a:pPr>
            <a:r>
              <a:rPr lang="en-US" sz="2000" dirty="0">
                <a:solidFill>
                  <a:schemeClr val="tx2">
                    <a:lumMod val="50000"/>
                  </a:schemeClr>
                </a:solidFill>
              </a:rPr>
              <a:t>Optics</a:t>
            </a:r>
          </a:p>
          <a:p>
            <a:pPr lvl="1"/>
            <a:r>
              <a:rPr lang="en-US" sz="1600" dirty="0">
                <a:solidFill>
                  <a:schemeClr val="tx2">
                    <a:lumMod val="50000"/>
                  </a:schemeClr>
                </a:solidFill>
              </a:rPr>
              <a:t>Bioluminescence</a:t>
            </a:r>
          </a:p>
          <a:p>
            <a:pPr>
              <a:buFont typeface="Wingdings" pitchFamily="2" charset="2"/>
              <a:buChar char="Ø"/>
            </a:pPr>
            <a:endParaRPr lang="en-US" sz="1200" dirty="0"/>
          </a:p>
          <a:p>
            <a:pPr>
              <a:buFont typeface="Wingdings" pitchFamily="2" charset="2"/>
              <a:buChar char="Ø"/>
            </a:pPr>
            <a:r>
              <a:rPr lang="en-US" sz="2000" dirty="0"/>
              <a:t>Water collection (whole)</a:t>
            </a:r>
          </a:p>
          <a:p>
            <a:pPr>
              <a:buFont typeface="Wingdings" pitchFamily="2" charset="2"/>
              <a:buChar char="Ø"/>
            </a:pPr>
            <a:endParaRPr lang="en-US" sz="1200" dirty="0"/>
          </a:p>
          <a:p>
            <a:pPr>
              <a:buFont typeface="Wingdings" pitchFamily="2" charset="2"/>
              <a:buChar char="Ø"/>
            </a:pPr>
            <a:r>
              <a:rPr lang="en-US" sz="2000" dirty="0"/>
              <a:t>eDNA collection/preservation</a:t>
            </a:r>
          </a:p>
          <a:p>
            <a:pPr marL="522288" lvl="1" indent="285750"/>
            <a:r>
              <a:rPr lang="en-US" sz="1600" dirty="0"/>
              <a:t>toward real-time eDNA analysis</a:t>
            </a:r>
          </a:p>
          <a:p>
            <a:endParaRPr lang="en-US" sz="1600" dirty="0"/>
          </a:p>
          <a:p>
            <a:endParaRPr lang="en-US" dirty="0"/>
          </a:p>
          <a:p>
            <a:endParaRPr lang="en-US" dirty="0"/>
          </a:p>
        </p:txBody>
      </p:sp>
      <p:pic>
        <p:nvPicPr>
          <p:cNvPr id="4" name="Picture 3">
            <a:extLst>
              <a:ext uri="{FF2B5EF4-FFF2-40B4-BE49-F238E27FC236}">
                <a16:creationId xmlns:a16="http://schemas.microsoft.com/office/drawing/2014/main" id="{6F97F075-D9FA-8741-1448-C108E3F9B4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861" y="2556941"/>
            <a:ext cx="2785889" cy="2089417"/>
          </a:xfrm>
          <a:prstGeom prst="rect">
            <a:avLst/>
          </a:prstGeom>
        </p:spPr>
      </p:pic>
      <p:grpSp>
        <p:nvGrpSpPr>
          <p:cNvPr id="5" name="Group 4">
            <a:extLst>
              <a:ext uri="{FF2B5EF4-FFF2-40B4-BE49-F238E27FC236}">
                <a16:creationId xmlns:a16="http://schemas.microsoft.com/office/drawing/2014/main" id="{E4BB60E6-7EB9-1622-3401-1C60762F463D}"/>
              </a:ext>
            </a:extLst>
          </p:cNvPr>
          <p:cNvGrpSpPr/>
          <p:nvPr/>
        </p:nvGrpSpPr>
        <p:grpSpPr>
          <a:xfrm>
            <a:off x="7532561" y="4302481"/>
            <a:ext cx="3470223" cy="1920007"/>
            <a:chOff x="7297062" y="4717260"/>
            <a:chExt cx="3470223" cy="1920007"/>
          </a:xfrm>
        </p:grpSpPr>
        <p:pic>
          <p:nvPicPr>
            <p:cNvPr id="6" name="Picture 5" descr="Macintosh HD:Users:jbirch:Desktop:IMG_4713.jpg">
              <a:extLst>
                <a:ext uri="{FF2B5EF4-FFF2-40B4-BE49-F238E27FC236}">
                  <a16:creationId xmlns:a16="http://schemas.microsoft.com/office/drawing/2014/main" id="{6FE62F1F-DB66-D3E7-4A2C-BBF5A9115CC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7297062" y="4717260"/>
              <a:ext cx="2238546" cy="1774362"/>
            </a:xfrm>
            <a:prstGeom prst="rect">
              <a:avLst/>
            </a:prstGeom>
            <a:noFill/>
            <a:ln>
              <a:noFill/>
            </a:ln>
          </p:spPr>
        </p:pic>
        <p:pic>
          <p:nvPicPr>
            <p:cNvPr id="7" name="Picture 6" descr="Macintosh HD:Users:jbirch:Desktop:archivalcart_peekbottom.jpg">
              <a:extLst>
                <a:ext uri="{FF2B5EF4-FFF2-40B4-BE49-F238E27FC236}">
                  <a16:creationId xmlns:a16="http://schemas.microsoft.com/office/drawing/2014/main" id="{B90E30EC-9406-2680-15B4-2A237955A563}"/>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9638462" y="5198197"/>
              <a:ext cx="1128823" cy="1439070"/>
            </a:xfrm>
            <a:prstGeom prst="rect">
              <a:avLst/>
            </a:prstGeom>
            <a:noFill/>
            <a:ln>
              <a:noFill/>
            </a:ln>
          </p:spPr>
        </p:pic>
      </p:grpSp>
    </p:spTree>
    <p:extLst>
      <p:ext uri="{BB962C8B-B14F-4D97-AF65-F5344CB8AC3E}">
        <p14:creationId xmlns:p14="http://schemas.microsoft.com/office/powerpoint/2010/main" val="3185304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949DD-7912-C0E2-2649-B4E15C8C9D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BB0220-BE86-DAF5-145B-C5164CF3D235}"/>
              </a:ext>
            </a:extLst>
          </p:cNvPr>
          <p:cNvSpPr txBox="1">
            <a:spLocks/>
          </p:cNvSpPr>
          <p:nvPr/>
        </p:nvSpPr>
        <p:spPr>
          <a:xfrm>
            <a:off x="450714" y="2185"/>
            <a:ext cx="11230745"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800" dirty="0">
                <a:latin typeface="Arial" panose="020B0604020202020204" pitchFamily="34" charset="0"/>
                <a:cs typeface="Arial" panose="020B0604020202020204" pitchFamily="34" charset="0"/>
              </a:rPr>
              <a:t>LRAUV Payloads for Water Column Observations</a:t>
            </a:r>
          </a:p>
        </p:txBody>
      </p:sp>
      <p:sp>
        <p:nvSpPr>
          <p:cNvPr id="3" name="Text Placeholder 2">
            <a:extLst>
              <a:ext uri="{FF2B5EF4-FFF2-40B4-BE49-F238E27FC236}">
                <a16:creationId xmlns:a16="http://schemas.microsoft.com/office/drawing/2014/main" id="{3E197DE6-3381-2E9B-4E28-FC9DF4AEEB29}"/>
              </a:ext>
            </a:extLst>
          </p:cNvPr>
          <p:cNvSpPr txBox="1">
            <a:spLocks/>
          </p:cNvSpPr>
          <p:nvPr/>
        </p:nvSpPr>
        <p:spPr>
          <a:xfrm>
            <a:off x="135779" y="1217558"/>
            <a:ext cx="11484078" cy="51657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000" dirty="0"/>
              <a:t>Bioacoustics</a:t>
            </a:r>
          </a:p>
          <a:p>
            <a:pPr marL="468313" lvl="1" indent="217488"/>
            <a:r>
              <a:rPr lang="en-US" sz="1800" dirty="0"/>
              <a:t>active</a:t>
            </a:r>
          </a:p>
          <a:p>
            <a:pPr marL="468313" lvl="1" indent="217488"/>
            <a:r>
              <a:rPr lang="en-US" sz="1800" dirty="0"/>
              <a:t>passive</a:t>
            </a:r>
          </a:p>
          <a:p>
            <a:pPr marL="468313" lvl="1" indent="331788"/>
            <a:endParaRPr lang="en-US" sz="1200" dirty="0"/>
          </a:p>
          <a:p>
            <a:pPr>
              <a:buFont typeface="Wingdings" pitchFamily="2" charset="2"/>
              <a:buChar char="Ø"/>
            </a:pPr>
            <a:r>
              <a:rPr lang="en-US" sz="2000" dirty="0"/>
              <a:t>Imaging</a:t>
            </a:r>
          </a:p>
          <a:p>
            <a:pPr marL="460375" lvl="1" indent="234950"/>
            <a:r>
              <a:rPr lang="en-US" sz="1800" dirty="0" err="1"/>
              <a:t>Planktivore</a:t>
            </a:r>
            <a:r>
              <a:rPr lang="en-US" sz="1800" dirty="0"/>
              <a:t> 20µm-2cm</a:t>
            </a:r>
          </a:p>
          <a:p>
            <a:pPr marL="460375" lvl="1" indent="234950"/>
            <a:r>
              <a:rPr lang="en-US" sz="1800" dirty="0"/>
              <a:t>Triton 1mm-20cm</a:t>
            </a:r>
          </a:p>
          <a:p>
            <a:pPr marL="460375" lvl="1" indent="234950"/>
            <a:r>
              <a:rPr lang="en-US" sz="1800" dirty="0"/>
              <a:t>Piscivore 10cm-10m</a:t>
            </a:r>
          </a:p>
          <a:p>
            <a:pPr lvl="1" indent="0">
              <a:buFont typeface="Arial" panose="020B0604020202020204" pitchFamily="34" charset="0"/>
              <a:buNone/>
            </a:pPr>
            <a:endParaRPr lang="en-US" sz="1200" dirty="0"/>
          </a:p>
          <a:p>
            <a:pPr>
              <a:buFont typeface="Wingdings" pitchFamily="2" charset="2"/>
              <a:buChar char="Ø"/>
            </a:pPr>
            <a:r>
              <a:rPr lang="en-US" sz="2000" dirty="0"/>
              <a:t>Optics</a:t>
            </a:r>
          </a:p>
          <a:p>
            <a:pPr lvl="1"/>
            <a:r>
              <a:rPr lang="en-US" sz="1600" dirty="0"/>
              <a:t>Bioluminescence</a:t>
            </a:r>
          </a:p>
          <a:p>
            <a:pPr>
              <a:buFont typeface="Wingdings" pitchFamily="2" charset="2"/>
              <a:buChar char="Ø"/>
            </a:pPr>
            <a:endParaRPr lang="en-US" sz="1200" dirty="0"/>
          </a:p>
          <a:p>
            <a:pPr>
              <a:buFont typeface="Wingdings" pitchFamily="2" charset="2"/>
              <a:buChar char="Ø"/>
            </a:pPr>
            <a:r>
              <a:rPr lang="en-US" sz="2000" dirty="0"/>
              <a:t>Water collection (whole)</a:t>
            </a:r>
          </a:p>
          <a:p>
            <a:pPr>
              <a:buFont typeface="Wingdings" pitchFamily="2" charset="2"/>
              <a:buChar char="Ø"/>
            </a:pPr>
            <a:endParaRPr lang="en-US" sz="1200" dirty="0"/>
          </a:p>
          <a:p>
            <a:pPr>
              <a:buFont typeface="Wingdings" pitchFamily="2" charset="2"/>
              <a:buChar char="Ø"/>
            </a:pPr>
            <a:r>
              <a:rPr lang="en-US" sz="2000" dirty="0"/>
              <a:t>eDNA collection/preservation</a:t>
            </a:r>
          </a:p>
          <a:p>
            <a:pPr marL="522288" lvl="1" indent="285750"/>
            <a:r>
              <a:rPr lang="en-US" sz="1600" dirty="0"/>
              <a:t>toward real-time eDNA analysis</a:t>
            </a:r>
          </a:p>
          <a:p>
            <a:endParaRPr lang="en-US" sz="1600" dirty="0"/>
          </a:p>
          <a:p>
            <a:endParaRPr lang="en-US" dirty="0"/>
          </a:p>
          <a:p>
            <a:endParaRPr lang="en-US" dirty="0"/>
          </a:p>
        </p:txBody>
      </p:sp>
      <p:grpSp>
        <p:nvGrpSpPr>
          <p:cNvPr id="8" name="Group 7">
            <a:extLst>
              <a:ext uri="{FF2B5EF4-FFF2-40B4-BE49-F238E27FC236}">
                <a16:creationId xmlns:a16="http://schemas.microsoft.com/office/drawing/2014/main" id="{B11FA598-4C92-D8FA-9D15-E631F2BCFF25}"/>
              </a:ext>
            </a:extLst>
          </p:cNvPr>
          <p:cNvGrpSpPr/>
          <p:nvPr/>
        </p:nvGrpSpPr>
        <p:grpSpPr>
          <a:xfrm>
            <a:off x="1355061" y="1079307"/>
            <a:ext cx="9545982" cy="5180907"/>
            <a:chOff x="1265506" y="997591"/>
            <a:chExt cx="9545982" cy="5180907"/>
          </a:xfrm>
        </p:grpSpPr>
        <p:sp>
          <p:nvSpPr>
            <p:cNvPr id="9" name="TextBox 8">
              <a:extLst>
                <a:ext uri="{FF2B5EF4-FFF2-40B4-BE49-F238E27FC236}">
                  <a16:creationId xmlns:a16="http://schemas.microsoft.com/office/drawing/2014/main" id="{FBBC9CAE-8DBB-0E19-9452-3E544BB41FCB}"/>
                </a:ext>
              </a:extLst>
            </p:cNvPr>
            <p:cNvSpPr txBox="1"/>
            <p:nvPr/>
          </p:nvSpPr>
          <p:spPr>
            <a:xfrm>
              <a:off x="1756212" y="997591"/>
              <a:ext cx="418704" cy="707886"/>
            </a:xfrm>
            <a:prstGeom prst="rect">
              <a:avLst/>
            </a:prstGeom>
            <a:noFill/>
          </p:spPr>
          <p:txBody>
            <a:bodyPr wrap="none" rtlCol="0">
              <a:spAutoFit/>
            </a:bodyPr>
            <a:lstStyle/>
            <a:p>
              <a:r>
                <a:rPr lang="en-US" sz="4000" dirty="0">
                  <a:solidFill>
                    <a:srgbClr val="FF0000"/>
                  </a:solidFill>
                </a:rPr>
                <a:t>*</a:t>
              </a:r>
            </a:p>
          </p:txBody>
        </p:sp>
        <p:sp>
          <p:nvSpPr>
            <p:cNvPr id="10" name="TextBox 9">
              <a:extLst>
                <a:ext uri="{FF2B5EF4-FFF2-40B4-BE49-F238E27FC236}">
                  <a16:creationId xmlns:a16="http://schemas.microsoft.com/office/drawing/2014/main" id="{D1BA32C1-178F-2D0A-335C-675B9E2B8F33}"/>
                </a:ext>
              </a:extLst>
            </p:cNvPr>
            <p:cNvSpPr txBox="1"/>
            <p:nvPr/>
          </p:nvSpPr>
          <p:spPr>
            <a:xfrm>
              <a:off x="1265506" y="2264350"/>
              <a:ext cx="418704" cy="707886"/>
            </a:xfrm>
            <a:prstGeom prst="rect">
              <a:avLst/>
            </a:prstGeom>
            <a:noFill/>
          </p:spPr>
          <p:txBody>
            <a:bodyPr wrap="none" rtlCol="0">
              <a:spAutoFit/>
            </a:bodyPr>
            <a:lstStyle/>
            <a:p>
              <a:r>
                <a:rPr lang="en-US" sz="4000" dirty="0">
                  <a:solidFill>
                    <a:srgbClr val="FF0000"/>
                  </a:solidFill>
                </a:rPr>
                <a:t>*</a:t>
              </a:r>
            </a:p>
          </p:txBody>
        </p:sp>
        <p:sp>
          <p:nvSpPr>
            <p:cNvPr id="11" name="TextBox 10">
              <a:extLst>
                <a:ext uri="{FF2B5EF4-FFF2-40B4-BE49-F238E27FC236}">
                  <a16:creationId xmlns:a16="http://schemas.microsoft.com/office/drawing/2014/main" id="{E587A71C-3AA2-09F1-A743-42BA08097948}"/>
                </a:ext>
              </a:extLst>
            </p:cNvPr>
            <p:cNvSpPr txBox="1"/>
            <p:nvPr/>
          </p:nvSpPr>
          <p:spPr>
            <a:xfrm>
              <a:off x="3555219" y="5470612"/>
              <a:ext cx="418704" cy="707886"/>
            </a:xfrm>
            <a:prstGeom prst="rect">
              <a:avLst/>
            </a:prstGeom>
            <a:noFill/>
          </p:spPr>
          <p:txBody>
            <a:bodyPr wrap="none" rtlCol="0">
              <a:spAutoFit/>
            </a:bodyPr>
            <a:lstStyle/>
            <a:p>
              <a:r>
                <a:rPr lang="en-US" sz="4000" dirty="0">
                  <a:solidFill>
                    <a:srgbClr val="FF0000"/>
                  </a:solidFill>
                </a:rPr>
                <a:t>*</a:t>
              </a:r>
            </a:p>
          </p:txBody>
        </p:sp>
        <p:sp>
          <p:nvSpPr>
            <p:cNvPr id="12" name="TextBox 11">
              <a:extLst>
                <a:ext uri="{FF2B5EF4-FFF2-40B4-BE49-F238E27FC236}">
                  <a16:creationId xmlns:a16="http://schemas.microsoft.com/office/drawing/2014/main" id="{F29FAB72-43F0-55A8-5E48-0E44B359A83D}"/>
                </a:ext>
              </a:extLst>
            </p:cNvPr>
            <p:cNvSpPr txBox="1"/>
            <p:nvPr/>
          </p:nvSpPr>
          <p:spPr>
            <a:xfrm>
              <a:off x="7099446" y="1705477"/>
              <a:ext cx="3712042" cy="707886"/>
            </a:xfrm>
            <a:prstGeom prst="rect">
              <a:avLst/>
            </a:prstGeom>
            <a:noFill/>
          </p:spPr>
          <p:txBody>
            <a:bodyPr wrap="none" rtlCol="0">
              <a:spAutoFit/>
            </a:bodyPr>
            <a:lstStyle/>
            <a:p>
              <a:r>
                <a:rPr lang="en-US" sz="4000" dirty="0">
                  <a:solidFill>
                    <a:srgbClr val="FF0000"/>
                  </a:solidFill>
                </a:rPr>
                <a:t>*</a:t>
              </a:r>
              <a:r>
                <a:rPr lang="en-US" sz="3200" dirty="0"/>
                <a:t> used in CANON25</a:t>
              </a:r>
              <a:endParaRPr lang="en-US" sz="3200" dirty="0">
                <a:solidFill>
                  <a:srgbClr val="FF0000"/>
                </a:solidFill>
              </a:endParaRPr>
            </a:p>
          </p:txBody>
        </p:sp>
      </p:grpSp>
      <p:sp>
        <p:nvSpPr>
          <p:cNvPr id="13" name="TextBox 12">
            <a:extLst>
              <a:ext uri="{FF2B5EF4-FFF2-40B4-BE49-F238E27FC236}">
                <a16:creationId xmlns:a16="http://schemas.microsoft.com/office/drawing/2014/main" id="{15A9A984-E79A-6699-BDF4-CA69A3EAEBBA}"/>
              </a:ext>
            </a:extLst>
          </p:cNvPr>
          <p:cNvSpPr txBox="1"/>
          <p:nvPr/>
        </p:nvSpPr>
        <p:spPr>
          <a:xfrm>
            <a:off x="1145709" y="3883743"/>
            <a:ext cx="418704" cy="707886"/>
          </a:xfrm>
          <a:prstGeom prst="rect">
            <a:avLst/>
          </a:prstGeom>
          <a:noFill/>
        </p:spPr>
        <p:txBody>
          <a:bodyPr wrap="none" rtlCol="0">
            <a:spAutoFit/>
          </a:bodyPr>
          <a:lstStyle/>
          <a:p>
            <a:r>
              <a:rPr lang="en-US" sz="4000" dirty="0">
                <a:solidFill>
                  <a:srgbClr val="FF0000"/>
                </a:solidFill>
              </a:rPr>
              <a:t>*</a:t>
            </a:r>
          </a:p>
        </p:txBody>
      </p:sp>
    </p:spTree>
    <p:extLst>
      <p:ext uri="{BB962C8B-B14F-4D97-AF65-F5344CB8AC3E}">
        <p14:creationId xmlns:p14="http://schemas.microsoft.com/office/powerpoint/2010/main" val="3438701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2228F-2D2F-1DCE-2109-3E4E3283499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CBD5030-F5C1-06CA-3517-1BB01CB123D4}"/>
              </a:ext>
            </a:extLst>
          </p:cNvPr>
          <p:cNvPicPr>
            <a:picLocks noChangeAspect="1"/>
          </p:cNvPicPr>
          <p:nvPr/>
        </p:nvPicPr>
        <p:blipFill>
          <a:blip r:embed="rId3"/>
          <a:srcRect l="24262"/>
          <a:stretch>
            <a:fillRect/>
          </a:stretch>
        </p:blipFill>
        <p:spPr>
          <a:xfrm>
            <a:off x="0" y="0"/>
            <a:ext cx="4480049" cy="6858000"/>
          </a:xfrm>
          <a:prstGeom prst="rect">
            <a:avLst/>
          </a:prstGeom>
        </p:spPr>
      </p:pic>
      <p:grpSp>
        <p:nvGrpSpPr>
          <p:cNvPr id="8" name="Group 7">
            <a:extLst>
              <a:ext uri="{FF2B5EF4-FFF2-40B4-BE49-F238E27FC236}">
                <a16:creationId xmlns:a16="http://schemas.microsoft.com/office/drawing/2014/main" id="{A92B1CB0-1DB2-1CC7-6ED7-715F39FE7184}"/>
              </a:ext>
            </a:extLst>
          </p:cNvPr>
          <p:cNvGrpSpPr/>
          <p:nvPr/>
        </p:nvGrpSpPr>
        <p:grpSpPr>
          <a:xfrm>
            <a:off x="2967374" y="150288"/>
            <a:ext cx="9004406" cy="6858000"/>
            <a:chOff x="2967374" y="150288"/>
            <a:chExt cx="9004406" cy="6858000"/>
          </a:xfrm>
        </p:grpSpPr>
        <p:sp>
          <p:nvSpPr>
            <p:cNvPr id="6" name="Rectangle 5">
              <a:extLst>
                <a:ext uri="{FF2B5EF4-FFF2-40B4-BE49-F238E27FC236}">
                  <a16:creationId xmlns:a16="http://schemas.microsoft.com/office/drawing/2014/main" id="{577A4CE4-61AD-623A-B3F1-13BED8F7C3D8}"/>
                </a:ext>
              </a:extLst>
            </p:cNvPr>
            <p:cNvSpPr/>
            <p:nvPr/>
          </p:nvSpPr>
          <p:spPr>
            <a:xfrm>
              <a:off x="2967374" y="2628900"/>
              <a:ext cx="861307" cy="928411"/>
            </a:xfrm>
            <a:prstGeom prst="rect">
              <a:avLst/>
            </a:prstGeom>
            <a:noFill/>
            <a:ln w="57150">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2E4C064D-5C69-7D78-AFA7-4892B9C7E6BA}"/>
                </a:ext>
              </a:extLst>
            </p:cNvPr>
            <p:cNvGrpSpPr/>
            <p:nvPr/>
          </p:nvGrpSpPr>
          <p:grpSpPr>
            <a:xfrm>
              <a:off x="3228589" y="3186476"/>
              <a:ext cx="1354858" cy="2037251"/>
              <a:chOff x="3228589" y="3186476"/>
              <a:chExt cx="1354858" cy="2037251"/>
            </a:xfrm>
          </p:grpSpPr>
          <p:grpSp>
            <p:nvGrpSpPr>
              <p:cNvPr id="20" name="Group 19">
                <a:extLst>
                  <a:ext uri="{FF2B5EF4-FFF2-40B4-BE49-F238E27FC236}">
                    <a16:creationId xmlns:a16="http://schemas.microsoft.com/office/drawing/2014/main" id="{142FD395-CD46-2967-D18E-D4C1E93F5D81}"/>
                  </a:ext>
                </a:extLst>
              </p:cNvPr>
              <p:cNvGrpSpPr/>
              <p:nvPr/>
            </p:nvGrpSpPr>
            <p:grpSpPr>
              <a:xfrm>
                <a:off x="3319325" y="3186476"/>
                <a:ext cx="331731" cy="1441464"/>
                <a:chOff x="7238089" y="4449429"/>
                <a:chExt cx="331731" cy="1441464"/>
              </a:xfrm>
            </p:grpSpPr>
            <p:cxnSp>
              <p:nvCxnSpPr>
                <p:cNvPr id="22" name="Straight Connector 21">
                  <a:extLst>
                    <a:ext uri="{FF2B5EF4-FFF2-40B4-BE49-F238E27FC236}">
                      <a16:creationId xmlns:a16="http://schemas.microsoft.com/office/drawing/2014/main" id="{F2E65C46-88DF-C860-0387-E2618B1F39CF}"/>
                    </a:ext>
                  </a:extLst>
                </p:cNvPr>
                <p:cNvCxnSpPr>
                  <a:cxnSpLocks/>
                </p:cNvCxnSpPr>
                <p:nvPr/>
              </p:nvCxnSpPr>
              <p:spPr>
                <a:xfrm>
                  <a:off x="7296291" y="4495390"/>
                  <a:ext cx="273529" cy="1395503"/>
                </a:xfrm>
                <a:prstGeom prst="line">
                  <a:avLst/>
                </a:prstGeom>
                <a:noFill/>
                <a:ln w="19050" cap="flat" cmpd="sng" algn="ctr">
                  <a:solidFill>
                    <a:sysClr val="window" lastClr="FFFFFF"/>
                  </a:solidFill>
                  <a:prstDash val="solid"/>
                  <a:miter lim="800000"/>
                </a:ln>
                <a:effectLst/>
              </p:spPr>
            </p:cxnSp>
            <p:sp>
              <p:nvSpPr>
                <p:cNvPr id="23" name="Oval 22">
                  <a:extLst>
                    <a:ext uri="{FF2B5EF4-FFF2-40B4-BE49-F238E27FC236}">
                      <a16:creationId xmlns:a16="http://schemas.microsoft.com/office/drawing/2014/main" id="{A4E47365-C2E4-9434-C590-7D52837B6716}"/>
                    </a:ext>
                  </a:extLst>
                </p:cNvPr>
                <p:cNvSpPr>
                  <a:spLocks noChangeAspect="1"/>
                </p:cNvSpPr>
                <p:nvPr/>
              </p:nvSpPr>
              <p:spPr>
                <a:xfrm>
                  <a:off x="7238089" y="4449429"/>
                  <a:ext cx="116405" cy="11636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21" name="TextBox 20">
                <a:extLst>
                  <a:ext uri="{FF2B5EF4-FFF2-40B4-BE49-F238E27FC236}">
                    <a16:creationId xmlns:a16="http://schemas.microsoft.com/office/drawing/2014/main" id="{57E6A071-D3FB-BBE6-7EBB-E060A9106208}"/>
                  </a:ext>
                </a:extLst>
              </p:cNvPr>
              <p:cNvSpPr txBox="1"/>
              <p:nvPr/>
            </p:nvSpPr>
            <p:spPr>
              <a:xfrm>
                <a:off x="3228589" y="4577396"/>
                <a:ext cx="1354858" cy="646331"/>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experiment</a:t>
                </a:r>
              </a:p>
              <a:p>
                <a:r>
                  <a:rPr lang="en-US" dirty="0">
                    <a:latin typeface="Helvetica Neue" panose="02000503000000020004" pitchFamily="2" charset="0"/>
                    <a:ea typeface="Helvetica Neue" panose="02000503000000020004" pitchFamily="2" charset="0"/>
                    <a:cs typeface="Helvetica Neue" panose="02000503000000020004" pitchFamily="2" charset="0"/>
                  </a:rPr>
                  <a:t>location</a:t>
                </a:r>
              </a:p>
            </p:txBody>
          </p:sp>
        </p:grpSp>
        <p:pic>
          <p:nvPicPr>
            <p:cNvPr id="2" name="Picture 1">
              <a:extLst>
                <a:ext uri="{FF2B5EF4-FFF2-40B4-BE49-F238E27FC236}">
                  <a16:creationId xmlns:a16="http://schemas.microsoft.com/office/drawing/2014/main" id="{7A87BBC4-52BE-BDE5-477B-0F911330E747}"/>
                </a:ext>
              </a:extLst>
            </p:cNvPr>
            <p:cNvPicPr>
              <a:picLocks noChangeAspect="1"/>
            </p:cNvPicPr>
            <p:nvPr/>
          </p:nvPicPr>
          <p:blipFill>
            <a:blip r:embed="rId4"/>
            <a:stretch>
              <a:fillRect/>
            </a:stretch>
          </p:blipFill>
          <p:spPr>
            <a:xfrm>
              <a:off x="4628987" y="150288"/>
              <a:ext cx="6858000" cy="6858000"/>
            </a:xfrm>
            <a:prstGeom prst="rect">
              <a:avLst/>
            </a:prstGeom>
          </p:spPr>
        </p:pic>
        <p:pic>
          <p:nvPicPr>
            <p:cNvPr id="4" name="Picture 3">
              <a:extLst>
                <a:ext uri="{FF2B5EF4-FFF2-40B4-BE49-F238E27FC236}">
                  <a16:creationId xmlns:a16="http://schemas.microsoft.com/office/drawing/2014/main" id="{0281A339-F996-D6B8-48DC-082D44F36E8C}"/>
                </a:ext>
              </a:extLst>
            </p:cNvPr>
            <p:cNvPicPr>
              <a:picLocks noChangeAspect="1"/>
            </p:cNvPicPr>
            <p:nvPr/>
          </p:nvPicPr>
          <p:blipFill>
            <a:blip r:embed="rId5"/>
            <a:srcRect l="10758" r="22992" b="14476"/>
            <a:stretch>
              <a:fillRect/>
            </a:stretch>
          </p:blipFill>
          <p:spPr>
            <a:xfrm>
              <a:off x="10099589" y="580940"/>
              <a:ext cx="1872191" cy="1849223"/>
            </a:xfrm>
            <a:prstGeom prst="rect">
              <a:avLst/>
            </a:prstGeom>
          </p:spPr>
        </p:pic>
        <p:pic>
          <p:nvPicPr>
            <p:cNvPr id="7" name="Picture 6">
              <a:extLst>
                <a:ext uri="{FF2B5EF4-FFF2-40B4-BE49-F238E27FC236}">
                  <a16:creationId xmlns:a16="http://schemas.microsoft.com/office/drawing/2014/main" id="{8D33E3E2-118B-34A1-685E-A303D68BD52F}"/>
                </a:ext>
              </a:extLst>
            </p:cNvPr>
            <p:cNvPicPr>
              <a:picLocks noChangeAspect="1"/>
            </p:cNvPicPr>
            <p:nvPr/>
          </p:nvPicPr>
          <p:blipFill>
            <a:blip r:embed="rId6"/>
            <a:srcRect t="37818"/>
            <a:stretch>
              <a:fillRect/>
            </a:stretch>
          </p:blipFill>
          <p:spPr>
            <a:xfrm>
              <a:off x="10321274" y="2752747"/>
              <a:ext cx="1559629" cy="3649297"/>
            </a:xfrm>
            <a:prstGeom prst="rect">
              <a:avLst/>
            </a:prstGeom>
          </p:spPr>
        </p:pic>
      </p:grpSp>
      <p:sp>
        <p:nvSpPr>
          <p:cNvPr id="9" name="TextBox 8">
            <a:extLst>
              <a:ext uri="{FF2B5EF4-FFF2-40B4-BE49-F238E27FC236}">
                <a16:creationId xmlns:a16="http://schemas.microsoft.com/office/drawing/2014/main" id="{3509DAB2-ED04-567B-54A3-35DCCDEE4D5E}"/>
              </a:ext>
            </a:extLst>
          </p:cNvPr>
          <p:cNvSpPr txBox="1"/>
          <p:nvPr/>
        </p:nvSpPr>
        <p:spPr>
          <a:xfrm>
            <a:off x="793523" y="84965"/>
            <a:ext cx="1637061" cy="369332"/>
          </a:xfrm>
          <a:prstGeom prst="rect">
            <a:avLst/>
          </a:prstGeom>
          <a:noFill/>
        </p:spPr>
        <p:txBody>
          <a:bodyPr wrap="square">
            <a:spAutoFit/>
          </a:bodyPr>
          <a:lstStyle/>
          <a:p>
            <a:r>
              <a:rPr lang="en-US" sz="1800" u="sng" dirty="0">
                <a:latin typeface="Helvetica Neue" panose="02000503000000020004" pitchFamily="2" charset="0"/>
                <a:ea typeface="Helvetica Neue" panose="02000503000000020004" pitchFamily="2" charset="0"/>
                <a:cs typeface="Helvetica Neue" panose="02000503000000020004" pitchFamily="2" charset="0"/>
              </a:rPr>
              <a:t>CANON 2025</a:t>
            </a:r>
          </a:p>
        </p:txBody>
      </p:sp>
    </p:spTree>
    <p:extLst>
      <p:ext uri="{BB962C8B-B14F-4D97-AF65-F5344CB8AC3E}">
        <p14:creationId xmlns:p14="http://schemas.microsoft.com/office/powerpoint/2010/main" val="409930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AAF18-AB90-4BEC-904C-D44C2061F20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4E3309C-769F-8A49-D0FD-8DF5BEECF9A8}"/>
              </a:ext>
            </a:extLst>
          </p:cNvPr>
          <p:cNvPicPr>
            <a:picLocks noChangeAspect="1"/>
          </p:cNvPicPr>
          <p:nvPr/>
        </p:nvPicPr>
        <p:blipFill>
          <a:blip r:embed="rId3"/>
          <a:srcRect r="20058"/>
          <a:stretch>
            <a:fillRect/>
          </a:stretch>
        </p:blipFill>
        <p:spPr>
          <a:xfrm>
            <a:off x="4526523" y="76011"/>
            <a:ext cx="5482450" cy="6858000"/>
          </a:xfrm>
          <a:prstGeom prst="rect">
            <a:avLst/>
          </a:prstGeom>
        </p:spPr>
      </p:pic>
      <p:pic>
        <p:nvPicPr>
          <p:cNvPr id="11" name="Picture 10">
            <a:extLst>
              <a:ext uri="{FF2B5EF4-FFF2-40B4-BE49-F238E27FC236}">
                <a16:creationId xmlns:a16="http://schemas.microsoft.com/office/drawing/2014/main" id="{A4231C22-6788-8EA1-9E6A-AA836EA58106}"/>
              </a:ext>
            </a:extLst>
          </p:cNvPr>
          <p:cNvPicPr>
            <a:picLocks noChangeAspect="1"/>
          </p:cNvPicPr>
          <p:nvPr/>
        </p:nvPicPr>
        <p:blipFill>
          <a:blip r:embed="rId4"/>
          <a:srcRect l="10758" r="22992" b="14476"/>
          <a:stretch>
            <a:fillRect/>
          </a:stretch>
        </p:blipFill>
        <p:spPr>
          <a:xfrm>
            <a:off x="9850938" y="154093"/>
            <a:ext cx="2364260" cy="2335255"/>
          </a:xfrm>
          <a:prstGeom prst="rect">
            <a:avLst/>
          </a:prstGeom>
        </p:spPr>
      </p:pic>
      <p:sp>
        <p:nvSpPr>
          <p:cNvPr id="28" name="TextBox 27">
            <a:extLst>
              <a:ext uri="{FF2B5EF4-FFF2-40B4-BE49-F238E27FC236}">
                <a16:creationId xmlns:a16="http://schemas.microsoft.com/office/drawing/2014/main" id="{90715FAE-1865-A3E6-76E1-E12A12F6C806}"/>
              </a:ext>
            </a:extLst>
          </p:cNvPr>
          <p:cNvSpPr txBox="1"/>
          <p:nvPr/>
        </p:nvSpPr>
        <p:spPr>
          <a:xfrm>
            <a:off x="896686" y="1199189"/>
            <a:ext cx="2847223" cy="1015663"/>
          </a:xfrm>
          <a:prstGeom prst="rect">
            <a:avLst/>
          </a:prstGeom>
          <a:noFill/>
        </p:spPr>
        <p:txBody>
          <a:bodyPr wrap="square" rtlCol="0">
            <a:spAutoFit/>
          </a:bodyPr>
          <a:lstStyle/>
          <a:p>
            <a:r>
              <a:rPr lang="en-US" sz="2000" dirty="0">
                <a:latin typeface="Helvetica Neue" panose="02000503000000020004" pitchFamily="2" charset="0"/>
                <a:ea typeface="Helvetica Neue" panose="02000503000000020004" pitchFamily="2" charset="0"/>
                <a:cs typeface="Helvetica Neue" panose="02000503000000020004" pitchFamily="2" charset="0"/>
              </a:rPr>
              <a:t>Both moored and moving autonomous assets deployed.</a:t>
            </a:r>
          </a:p>
        </p:txBody>
      </p:sp>
      <p:sp>
        <p:nvSpPr>
          <p:cNvPr id="29" name="TextBox 28">
            <a:extLst>
              <a:ext uri="{FF2B5EF4-FFF2-40B4-BE49-F238E27FC236}">
                <a16:creationId xmlns:a16="http://schemas.microsoft.com/office/drawing/2014/main" id="{FEB09FB1-E5E1-7AB0-7D87-E59381385918}"/>
              </a:ext>
            </a:extLst>
          </p:cNvPr>
          <p:cNvSpPr txBox="1"/>
          <p:nvPr/>
        </p:nvSpPr>
        <p:spPr>
          <a:xfrm>
            <a:off x="1006972" y="2615867"/>
            <a:ext cx="2847223" cy="2308324"/>
          </a:xfrm>
          <a:prstGeom prst="rect">
            <a:avLst/>
          </a:prstGeom>
          <a:noFill/>
        </p:spPr>
        <p:txBody>
          <a:bodyPr wrap="square" rtlCol="0">
            <a:spAutoFit/>
          </a:bodyPr>
          <a:lstStyle/>
          <a:p>
            <a:r>
              <a:rPr lang="en-US" sz="1600" u="sng" dirty="0">
                <a:latin typeface="Helvetica Neue" panose="02000503000000020004" pitchFamily="2" charset="0"/>
                <a:ea typeface="Helvetica Neue" panose="02000503000000020004" pitchFamily="2" charset="0"/>
                <a:cs typeface="Helvetica Neue" panose="02000503000000020004" pitchFamily="2" charset="0"/>
              </a:rPr>
              <a:t>Moored</a:t>
            </a:r>
          </a:p>
          <a:p>
            <a:pPr marL="285750" indent="-285750">
              <a:buFontTx/>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ADCP</a:t>
            </a:r>
          </a:p>
          <a:p>
            <a:pPr marL="285750" indent="-285750">
              <a:buFontTx/>
              <a:buChar char="-"/>
            </a:pPr>
            <a:r>
              <a:rPr lang="en-US" sz="1600" dirty="0" err="1">
                <a:latin typeface="Helvetica Neue" panose="02000503000000020004" pitchFamily="2" charset="0"/>
                <a:ea typeface="Helvetica Neue" panose="02000503000000020004" pitchFamily="2" charset="0"/>
                <a:cs typeface="Helvetica Neue" panose="02000503000000020004" pitchFamily="2" charset="0"/>
              </a:rPr>
              <a:t>Wirewalker</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Tx/>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Echosounder</a:t>
            </a:r>
          </a:p>
          <a:p>
            <a:pPr marL="285750" indent="-285750">
              <a:buFontTx/>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Hydrophone</a:t>
            </a:r>
          </a:p>
          <a:p>
            <a:pPr marL="285750" indent="-285750">
              <a:buFontTx/>
              <a:buChar char="-"/>
            </a:pP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r>
              <a:rPr lang="en-US" sz="1600" dirty="0">
                <a:latin typeface="Helvetica Neue" panose="02000503000000020004" pitchFamily="2" charset="0"/>
                <a:ea typeface="Helvetica Neue" panose="02000503000000020004" pitchFamily="2" charset="0"/>
                <a:cs typeface="Helvetica Neue" panose="02000503000000020004" pitchFamily="2" charset="0"/>
              </a:rPr>
              <a:t>5 LRAUVs</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2 </a:t>
            </a:r>
            <a:r>
              <a:rPr lang="en-US" sz="1600" dirty="0" err="1">
                <a:latin typeface="Helvetica Neue" panose="02000503000000020004" pitchFamily="2" charset="0"/>
                <a:ea typeface="Helvetica Neue" panose="02000503000000020004" pitchFamily="2" charset="0"/>
                <a:cs typeface="Helvetica Neue" panose="02000503000000020004" pitchFamily="2" charset="0"/>
              </a:rPr>
              <a:t>Wavegliders</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TextBox 33">
            <a:extLst>
              <a:ext uri="{FF2B5EF4-FFF2-40B4-BE49-F238E27FC236}">
                <a16:creationId xmlns:a16="http://schemas.microsoft.com/office/drawing/2014/main" id="{919863FC-7505-FE3B-1A04-44C1E1AECF2B}"/>
              </a:ext>
            </a:extLst>
          </p:cNvPr>
          <p:cNvSpPr txBox="1"/>
          <p:nvPr/>
        </p:nvSpPr>
        <p:spPr>
          <a:xfrm>
            <a:off x="793523" y="84965"/>
            <a:ext cx="1637061" cy="369332"/>
          </a:xfrm>
          <a:prstGeom prst="rect">
            <a:avLst/>
          </a:prstGeom>
          <a:noFill/>
        </p:spPr>
        <p:txBody>
          <a:bodyPr wrap="square">
            <a:spAutoFit/>
          </a:bodyPr>
          <a:lstStyle/>
          <a:p>
            <a:r>
              <a:rPr lang="en-US" sz="1800" u="sng" dirty="0">
                <a:latin typeface="Helvetica Neue" panose="02000503000000020004" pitchFamily="2" charset="0"/>
                <a:ea typeface="Helvetica Neue" panose="02000503000000020004" pitchFamily="2" charset="0"/>
                <a:cs typeface="Helvetica Neue" panose="02000503000000020004" pitchFamily="2" charset="0"/>
              </a:rPr>
              <a:t>CANON 2025</a:t>
            </a:r>
          </a:p>
        </p:txBody>
      </p:sp>
    </p:spTree>
    <p:extLst>
      <p:ext uri="{BB962C8B-B14F-4D97-AF65-F5344CB8AC3E}">
        <p14:creationId xmlns:p14="http://schemas.microsoft.com/office/powerpoint/2010/main" val="269567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C01CF-8FBD-5966-59FB-B1439C97C419}"/>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5BFFE6-D7A3-4650-6B05-646E8B72CBCB}"/>
              </a:ext>
            </a:extLst>
          </p:cNvPr>
          <p:cNvPicPr>
            <a:picLocks noChangeAspect="1"/>
          </p:cNvPicPr>
          <p:nvPr/>
        </p:nvPicPr>
        <p:blipFill>
          <a:blip r:embed="rId3"/>
          <a:srcRect r="20058"/>
          <a:stretch>
            <a:fillRect/>
          </a:stretch>
        </p:blipFill>
        <p:spPr>
          <a:xfrm>
            <a:off x="4526523" y="76011"/>
            <a:ext cx="5482450" cy="6858000"/>
          </a:xfrm>
          <a:prstGeom prst="rect">
            <a:avLst/>
          </a:prstGeom>
        </p:spPr>
      </p:pic>
      <p:sp>
        <p:nvSpPr>
          <p:cNvPr id="21" name="TextBox 20">
            <a:extLst>
              <a:ext uri="{FF2B5EF4-FFF2-40B4-BE49-F238E27FC236}">
                <a16:creationId xmlns:a16="http://schemas.microsoft.com/office/drawing/2014/main" id="{A2360AF0-5F9D-32F3-95E0-B58B3F0BF805}"/>
              </a:ext>
            </a:extLst>
          </p:cNvPr>
          <p:cNvSpPr txBox="1"/>
          <p:nvPr/>
        </p:nvSpPr>
        <p:spPr>
          <a:xfrm>
            <a:off x="734917" y="431600"/>
            <a:ext cx="2420984"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Diel Vertical Migration</a:t>
            </a:r>
          </a:p>
        </p:txBody>
      </p:sp>
      <p:grpSp>
        <p:nvGrpSpPr>
          <p:cNvPr id="8" name="Group 7">
            <a:extLst>
              <a:ext uri="{FF2B5EF4-FFF2-40B4-BE49-F238E27FC236}">
                <a16:creationId xmlns:a16="http://schemas.microsoft.com/office/drawing/2014/main" id="{0515BF07-AAF1-2A4E-1B54-29896BC775B7}"/>
              </a:ext>
            </a:extLst>
          </p:cNvPr>
          <p:cNvGrpSpPr/>
          <p:nvPr/>
        </p:nvGrpSpPr>
        <p:grpSpPr>
          <a:xfrm>
            <a:off x="261312" y="431600"/>
            <a:ext cx="362465" cy="369332"/>
            <a:chOff x="261312" y="431600"/>
            <a:chExt cx="362465" cy="369332"/>
          </a:xfrm>
        </p:grpSpPr>
        <p:sp>
          <p:nvSpPr>
            <p:cNvPr id="2" name="Oval 1">
              <a:extLst>
                <a:ext uri="{FF2B5EF4-FFF2-40B4-BE49-F238E27FC236}">
                  <a16:creationId xmlns:a16="http://schemas.microsoft.com/office/drawing/2014/main" id="{1234691B-96BB-EBF3-EB36-E5BAF62471CF}"/>
                </a:ext>
              </a:extLst>
            </p:cNvPr>
            <p:cNvSpPr>
              <a:spLocks noChangeAspect="1"/>
            </p:cNvSpPr>
            <p:nvPr/>
          </p:nvSpPr>
          <p:spPr>
            <a:xfrm>
              <a:off x="261312" y="438984"/>
              <a:ext cx="362465" cy="36194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110E460-A6A1-4A06-3F39-52B35301FE0C}"/>
                </a:ext>
              </a:extLst>
            </p:cNvPr>
            <p:cNvSpPr txBox="1"/>
            <p:nvPr/>
          </p:nvSpPr>
          <p:spPr>
            <a:xfrm>
              <a:off x="286091" y="431600"/>
              <a:ext cx="312906" cy="369332"/>
            </a:xfrm>
            <a:prstGeom prst="rect">
              <a:avLst/>
            </a:prstGeom>
            <a:noFill/>
          </p:spPr>
          <p:txBody>
            <a:bodyPr wrap="none" rtlCol="0">
              <a:spAutoFit/>
            </a:bodyPr>
            <a:lstStyle/>
            <a:p>
              <a:r>
                <a:rPr lang="en-US" dirty="0"/>
                <a:t>1</a:t>
              </a:r>
            </a:p>
          </p:txBody>
        </p:sp>
      </p:grpSp>
      <p:sp>
        <p:nvSpPr>
          <p:cNvPr id="9" name="TextBox 8">
            <a:extLst>
              <a:ext uri="{FF2B5EF4-FFF2-40B4-BE49-F238E27FC236}">
                <a16:creationId xmlns:a16="http://schemas.microsoft.com/office/drawing/2014/main" id="{482BF928-F178-05D2-EDD2-254A4D61E77A}"/>
              </a:ext>
            </a:extLst>
          </p:cNvPr>
          <p:cNvSpPr txBox="1"/>
          <p:nvPr/>
        </p:nvSpPr>
        <p:spPr>
          <a:xfrm>
            <a:off x="1040983" y="2719537"/>
            <a:ext cx="2284087" cy="646331"/>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Acoustic </a:t>
            </a:r>
            <a:r>
              <a:rPr lang="en-US" dirty="0" err="1">
                <a:latin typeface="Helvetica Neue" panose="02000503000000020004" pitchFamily="2" charset="0"/>
                <a:ea typeface="Helvetica Neue" panose="02000503000000020004" pitchFamily="2" charset="0"/>
                <a:cs typeface="Helvetica Neue" panose="02000503000000020004" pitchFamily="2" charset="0"/>
              </a:rPr>
              <a:t>Waveglider</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dirty="0">
                <a:latin typeface="Helvetica Neue" panose="02000503000000020004" pitchFamily="2" charset="0"/>
                <a:ea typeface="Helvetica Neue" panose="02000503000000020004" pitchFamily="2" charset="0"/>
                <a:cs typeface="Helvetica Neue" panose="02000503000000020004" pitchFamily="2" charset="0"/>
              </a:rPr>
              <a:t>LRAUV Piscivore</a:t>
            </a:r>
          </a:p>
        </p:txBody>
      </p:sp>
      <p:pic>
        <p:nvPicPr>
          <p:cNvPr id="11" name="Picture 10">
            <a:extLst>
              <a:ext uri="{FF2B5EF4-FFF2-40B4-BE49-F238E27FC236}">
                <a16:creationId xmlns:a16="http://schemas.microsoft.com/office/drawing/2014/main" id="{781E0F66-47EA-A278-1977-372C83F8C867}"/>
              </a:ext>
            </a:extLst>
          </p:cNvPr>
          <p:cNvPicPr>
            <a:picLocks noChangeAspect="1"/>
          </p:cNvPicPr>
          <p:nvPr/>
        </p:nvPicPr>
        <p:blipFill>
          <a:blip r:embed="rId4"/>
          <a:srcRect l="10758" r="22992" b="14476"/>
          <a:stretch>
            <a:fillRect/>
          </a:stretch>
        </p:blipFill>
        <p:spPr>
          <a:xfrm>
            <a:off x="9850938" y="154093"/>
            <a:ext cx="2364260" cy="2335255"/>
          </a:xfrm>
          <a:prstGeom prst="rect">
            <a:avLst/>
          </a:prstGeom>
        </p:spPr>
      </p:pic>
      <p:pic>
        <p:nvPicPr>
          <p:cNvPr id="16" name="Picture 15">
            <a:extLst>
              <a:ext uri="{FF2B5EF4-FFF2-40B4-BE49-F238E27FC236}">
                <a16:creationId xmlns:a16="http://schemas.microsoft.com/office/drawing/2014/main" id="{6B5DCEB9-8A9E-9B26-07A3-E2AE624F2D09}"/>
              </a:ext>
            </a:extLst>
          </p:cNvPr>
          <p:cNvPicPr>
            <a:picLocks noChangeAspect="1"/>
          </p:cNvPicPr>
          <p:nvPr/>
        </p:nvPicPr>
        <p:blipFill>
          <a:blip r:embed="rId4"/>
          <a:srcRect l="13871" t="23689" r="73427" b="62874"/>
          <a:stretch>
            <a:fillRect/>
          </a:stretch>
        </p:blipFill>
        <p:spPr>
          <a:xfrm>
            <a:off x="397131" y="1436487"/>
            <a:ext cx="453292" cy="366899"/>
          </a:xfrm>
          <a:prstGeom prst="rect">
            <a:avLst/>
          </a:prstGeom>
        </p:spPr>
      </p:pic>
      <p:sp>
        <p:nvSpPr>
          <p:cNvPr id="24" name="TextBox 23">
            <a:extLst>
              <a:ext uri="{FF2B5EF4-FFF2-40B4-BE49-F238E27FC236}">
                <a16:creationId xmlns:a16="http://schemas.microsoft.com/office/drawing/2014/main" id="{C8291F39-1D19-1280-FEA4-AB76C1F00435}"/>
              </a:ext>
            </a:extLst>
          </p:cNvPr>
          <p:cNvSpPr txBox="1"/>
          <p:nvPr/>
        </p:nvSpPr>
        <p:spPr>
          <a:xfrm>
            <a:off x="976021" y="1343782"/>
            <a:ext cx="1664677" cy="646331"/>
          </a:xfrm>
          <a:prstGeom prst="rect">
            <a:avLst/>
          </a:prstGeom>
          <a:noFill/>
        </p:spPr>
        <p:txBody>
          <a:bodyPr wrap="square">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LRAUV-ESP</a:t>
            </a:r>
          </a:p>
          <a:p>
            <a:r>
              <a:rPr lang="en-US" dirty="0">
                <a:latin typeface="Helvetica Neue" panose="02000503000000020004" pitchFamily="2" charset="0"/>
                <a:ea typeface="Helvetica Neue" panose="02000503000000020004" pitchFamily="2" charset="0"/>
                <a:cs typeface="Helvetica Neue" panose="02000503000000020004" pitchFamily="2" charset="0"/>
              </a:rPr>
              <a:t>LRAUV-Triton</a:t>
            </a:r>
          </a:p>
        </p:txBody>
      </p:sp>
      <p:pic>
        <p:nvPicPr>
          <p:cNvPr id="25" name="Picture 24">
            <a:extLst>
              <a:ext uri="{FF2B5EF4-FFF2-40B4-BE49-F238E27FC236}">
                <a16:creationId xmlns:a16="http://schemas.microsoft.com/office/drawing/2014/main" id="{6F6E5C87-6D40-D426-FC0C-31AC3D5A2E55}"/>
              </a:ext>
            </a:extLst>
          </p:cNvPr>
          <p:cNvPicPr>
            <a:picLocks noChangeAspect="1"/>
          </p:cNvPicPr>
          <p:nvPr/>
        </p:nvPicPr>
        <p:blipFill>
          <a:blip r:embed="rId4"/>
          <a:srcRect l="14901" t="36123" r="74942" b="50555"/>
          <a:stretch>
            <a:fillRect/>
          </a:stretch>
        </p:blipFill>
        <p:spPr>
          <a:xfrm>
            <a:off x="442544" y="2082818"/>
            <a:ext cx="362465" cy="363758"/>
          </a:xfrm>
          <a:prstGeom prst="rect">
            <a:avLst/>
          </a:prstGeom>
        </p:spPr>
      </p:pic>
      <p:sp>
        <p:nvSpPr>
          <p:cNvPr id="26" name="TextBox 25">
            <a:extLst>
              <a:ext uri="{FF2B5EF4-FFF2-40B4-BE49-F238E27FC236}">
                <a16:creationId xmlns:a16="http://schemas.microsoft.com/office/drawing/2014/main" id="{A9624566-4EE7-5F04-D236-6FC7A226D4E3}"/>
              </a:ext>
            </a:extLst>
          </p:cNvPr>
          <p:cNvSpPr txBox="1"/>
          <p:nvPr/>
        </p:nvSpPr>
        <p:spPr>
          <a:xfrm>
            <a:off x="988066" y="2084879"/>
            <a:ext cx="1664677" cy="369332"/>
          </a:xfrm>
          <a:prstGeom prst="rect">
            <a:avLst/>
          </a:prstGeom>
          <a:noFill/>
        </p:spPr>
        <p:txBody>
          <a:bodyPr wrap="square">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Echosounder</a:t>
            </a:r>
          </a:p>
        </p:txBody>
      </p:sp>
      <p:sp>
        <p:nvSpPr>
          <p:cNvPr id="27" name="Oval 26">
            <a:extLst>
              <a:ext uri="{FF2B5EF4-FFF2-40B4-BE49-F238E27FC236}">
                <a16:creationId xmlns:a16="http://schemas.microsoft.com/office/drawing/2014/main" id="{C8C82CED-2CD9-BE97-FD64-72B05FDDBF6E}"/>
              </a:ext>
            </a:extLst>
          </p:cNvPr>
          <p:cNvSpPr>
            <a:spLocks noChangeAspect="1"/>
          </p:cNvSpPr>
          <p:nvPr/>
        </p:nvSpPr>
        <p:spPr>
          <a:xfrm>
            <a:off x="233528" y="2719537"/>
            <a:ext cx="706847" cy="691355"/>
          </a:xfrm>
          <a:prstGeom prst="ellipse">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669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map&#10;&#10;Description automatically generated">
            <a:extLst>
              <a:ext uri="{FF2B5EF4-FFF2-40B4-BE49-F238E27FC236}">
                <a16:creationId xmlns:a16="http://schemas.microsoft.com/office/drawing/2014/main" id="{2A1B8F53-206C-2BD1-DDA4-659ECDC3E4CE}"/>
              </a:ext>
            </a:extLst>
          </p:cNvPr>
          <p:cNvPicPr>
            <a:picLocks noChangeAspect="1"/>
          </p:cNvPicPr>
          <p:nvPr/>
        </p:nvPicPr>
        <p:blipFill>
          <a:blip r:embed="rId2" cstate="print">
            <a:extLst>
              <a:ext uri="{28A0092B-C50C-407E-A947-70E740481C1C}">
                <a14:useLocalDpi xmlns:a14="http://schemas.microsoft.com/office/drawing/2010/main" val="0"/>
              </a:ext>
            </a:extLst>
          </a:blip>
          <a:srcRect l="29759" t="63295" r="43152"/>
          <a:stretch>
            <a:fillRect/>
          </a:stretch>
        </p:blipFill>
        <p:spPr>
          <a:xfrm>
            <a:off x="9792180" y="557888"/>
            <a:ext cx="2263529" cy="1725169"/>
          </a:xfrm>
          <a:prstGeom prst="rect">
            <a:avLst/>
          </a:prstGeom>
        </p:spPr>
      </p:pic>
      <p:sp>
        <p:nvSpPr>
          <p:cNvPr id="2" name="TextBox 1">
            <a:extLst>
              <a:ext uri="{FF2B5EF4-FFF2-40B4-BE49-F238E27FC236}">
                <a16:creationId xmlns:a16="http://schemas.microsoft.com/office/drawing/2014/main" id="{471984D0-96C0-730D-1D5E-F2903FC7426E}"/>
              </a:ext>
            </a:extLst>
          </p:cNvPr>
          <p:cNvSpPr txBox="1"/>
          <p:nvPr/>
        </p:nvSpPr>
        <p:spPr>
          <a:xfrm>
            <a:off x="10572642" y="51640"/>
            <a:ext cx="1619358" cy="369332"/>
          </a:xfrm>
          <a:prstGeom prst="rect">
            <a:avLst/>
          </a:prstGeom>
          <a:noFill/>
        </p:spPr>
        <p:txBody>
          <a:bodyPr wrap="square" rtlCol="0">
            <a:spAutoFit/>
          </a:bodyPr>
          <a:lstStyle/>
          <a:p>
            <a:r>
              <a:rPr lang="en-US" dirty="0"/>
              <a:t>Echosounder</a:t>
            </a:r>
          </a:p>
        </p:txBody>
      </p:sp>
      <p:pic>
        <p:nvPicPr>
          <p:cNvPr id="3" name="Picture 2">
            <a:extLst>
              <a:ext uri="{FF2B5EF4-FFF2-40B4-BE49-F238E27FC236}">
                <a16:creationId xmlns:a16="http://schemas.microsoft.com/office/drawing/2014/main" id="{220A251B-8C93-4EA9-C89A-1D2876E5B0C4}"/>
              </a:ext>
            </a:extLst>
          </p:cNvPr>
          <p:cNvPicPr>
            <a:picLocks noChangeAspect="1"/>
          </p:cNvPicPr>
          <p:nvPr/>
        </p:nvPicPr>
        <p:blipFill>
          <a:blip r:embed="rId3"/>
          <a:srcRect l="50466" t="38276" r="33166" b="40050"/>
          <a:stretch>
            <a:fillRect/>
          </a:stretch>
        </p:blipFill>
        <p:spPr>
          <a:xfrm>
            <a:off x="9501351" y="4340772"/>
            <a:ext cx="2690649" cy="2375338"/>
          </a:xfrm>
          <a:prstGeom prst="rect">
            <a:avLst/>
          </a:prstGeom>
        </p:spPr>
      </p:pic>
      <p:pic>
        <p:nvPicPr>
          <p:cNvPr id="5" name="Picture 4">
            <a:extLst>
              <a:ext uri="{FF2B5EF4-FFF2-40B4-BE49-F238E27FC236}">
                <a16:creationId xmlns:a16="http://schemas.microsoft.com/office/drawing/2014/main" id="{85FCE206-2489-6794-C2D0-8604316AD5FA}"/>
              </a:ext>
            </a:extLst>
          </p:cNvPr>
          <p:cNvPicPr>
            <a:picLocks noChangeAspect="1"/>
          </p:cNvPicPr>
          <p:nvPr/>
        </p:nvPicPr>
        <p:blipFill>
          <a:blip r:embed="rId4"/>
          <a:srcRect t="1384"/>
          <a:stretch>
            <a:fillRect/>
          </a:stretch>
        </p:blipFill>
        <p:spPr>
          <a:xfrm>
            <a:off x="1728951" y="705678"/>
            <a:ext cx="7772400" cy="3398076"/>
          </a:xfrm>
          <a:prstGeom prst="rect">
            <a:avLst/>
          </a:prstGeom>
        </p:spPr>
      </p:pic>
      <p:sp>
        <p:nvSpPr>
          <p:cNvPr id="6" name="TextBox 5">
            <a:extLst>
              <a:ext uri="{FF2B5EF4-FFF2-40B4-BE49-F238E27FC236}">
                <a16:creationId xmlns:a16="http://schemas.microsoft.com/office/drawing/2014/main" id="{74128503-A236-102D-A558-E5E1ED42453A}"/>
              </a:ext>
            </a:extLst>
          </p:cNvPr>
          <p:cNvSpPr txBox="1"/>
          <p:nvPr/>
        </p:nvSpPr>
        <p:spPr>
          <a:xfrm>
            <a:off x="1728951" y="188556"/>
            <a:ext cx="3257577" cy="369332"/>
          </a:xfrm>
          <a:prstGeom prst="rect">
            <a:avLst/>
          </a:prstGeom>
          <a:noFill/>
        </p:spPr>
        <p:txBody>
          <a:bodyPr wrap="square" rtlCol="0">
            <a:spAutoFit/>
          </a:bodyPr>
          <a:lstStyle/>
          <a:p>
            <a:r>
              <a:rPr lang="en-US" dirty="0"/>
              <a:t>Single location through time</a:t>
            </a:r>
          </a:p>
        </p:txBody>
      </p:sp>
      <p:sp>
        <p:nvSpPr>
          <p:cNvPr id="8" name="TextBox 7">
            <a:extLst>
              <a:ext uri="{FF2B5EF4-FFF2-40B4-BE49-F238E27FC236}">
                <a16:creationId xmlns:a16="http://schemas.microsoft.com/office/drawing/2014/main" id="{67AE26D5-493C-027F-B379-8E564C787991}"/>
              </a:ext>
            </a:extLst>
          </p:cNvPr>
          <p:cNvSpPr txBox="1"/>
          <p:nvPr/>
        </p:nvSpPr>
        <p:spPr>
          <a:xfrm>
            <a:off x="1728950" y="4692554"/>
            <a:ext cx="3257577" cy="369332"/>
          </a:xfrm>
          <a:prstGeom prst="rect">
            <a:avLst/>
          </a:prstGeom>
          <a:noFill/>
        </p:spPr>
        <p:txBody>
          <a:bodyPr wrap="square" rtlCol="0">
            <a:spAutoFit/>
          </a:bodyPr>
          <a:lstStyle/>
          <a:p>
            <a:r>
              <a:rPr lang="en-US" dirty="0"/>
              <a:t>Upward Facing Echosounder</a:t>
            </a:r>
          </a:p>
        </p:txBody>
      </p:sp>
      <p:sp>
        <p:nvSpPr>
          <p:cNvPr id="9" name="TextBox 8">
            <a:extLst>
              <a:ext uri="{FF2B5EF4-FFF2-40B4-BE49-F238E27FC236}">
                <a16:creationId xmlns:a16="http://schemas.microsoft.com/office/drawing/2014/main" id="{4BED20A9-9115-892A-298C-5F5A69B8FA2B}"/>
              </a:ext>
            </a:extLst>
          </p:cNvPr>
          <p:cNvSpPr txBox="1"/>
          <p:nvPr/>
        </p:nvSpPr>
        <p:spPr>
          <a:xfrm>
            <a:off x="4155159" y="4103754"/>
            <a:ext cx="776506" cy="369332"/>
          </a:xfrm>
          <a:prstGeom prst="rect">
            <a:avLst/>
          </a:prstGeom>
          <a:noFill/>
        </p:spPr>
        <p:txBody>
          <a:bodyPr wrap="square" rtlCol="0">
            <a:spAutoFit/>
          </a:bodyPr>
          <a:lstStyle/>
          <a:p>
            <a:r>
              <a:rPr lang="en-US" dirty="0"/>
              <a:t>Night</a:t>
            </a:r>
          </a:p>
        </p:txBody>
      </p:sp>
      <p:sp>
        <p:nvSpPr>
          <p:cNvPr id="10" name="TextBox 9">
            <a:extLst>
              <a:ext uri="{FF2B5EF4-FFF2-40B4-BE49-F238E27FC236}">
                <a16:creationId xmlns:a16="http://schemas.microsoft.com/office/drawing/2014/main" id="{3CB28664-9C29-1D4E-20EE-DCAC97959C5E}"/>
              </a:ext>
            </a:extLst>
          </p:cNvPr>
          <p:cNvSpPr txBox="1"/>
          <p:nvPr/>
        </p:nvSpPr>
        <p:spPr>
          <a:xfrm>
            <a:off x="7296914" y="4103754"/>
            <a:ext cx="776506" cy="369332"/>
          </a:xfrm>
          <a:prstGeom prst="rect">
            <a:avLst/>
          </a:prstGeom>
          <a:noFill/>
        </p:spPr>
        <p:txBody>
          <a:bodyPr wrap="square" rtlCol="0">
            <a:spAutoFit/>
          </a:bodyPr>
          <a:lstStyle/>
          <a:p>
            <a:r>
              <a:rPr lang="en-US" dirty="0"/>
              <a:t>Day</a:t>
            </a:r>
          </a:p>
        </p:txBody>
      </p:sp>
      <p:sp>
        <p:nvSpPr>
          <p:cNvPr id="11" name="TextBox 10">
            <a:extLst>
              <a:ext uri="{FF2B5EF4-FFF2-40B4-BE49-F238E27FC236}">
                <a16:creationId xmlns:a16="http://schemas.microsoft.com/office/drawing/2014/main" id="{07D97ED2-C37F-F22E-F09E-00A824FA9CD2}"/>
              </a:ext>
            </a:extLst>
          </p:cNvPr>
          <p:cNvSpPr txBox="1"/>
          <p:nvPr/>
        </p:nvSpPr>
        <p:spPr>
          <a:xfrm>
            <a:off x="2080925" y="4103754"/>
            <a:ext cx="776506" cy="369332"/>
          </a:xfrm>
          <a:prstGeom prst="rect">
            <a:avLst/>
          </a:prstGeom>
          <a:noFill/>
        </p:spPr>
        <p:txBody>
          <a:bodyPr wrap="square" rtlCol="0">
            <a:spAutoFit/>
          </a:bodyPr>
          <a:lstStyle/>
          <a:p>
            <a:r>
              <a:rPr lang="en-US" dirty="0"/>
              <a:t>Day</a:t>
            </a:r>
          </a:p>
        </p:txBody>
      </p:sp>
      <p:sp>
        <p:nvSpPr>
          <p:cNvPr id="12" name="TextBox 11">
            <a:extLst>
              <a:ext uri="{FF2B5EF4-FFF2-40B4-BE49-F238E27FC236}">
                <a16:creationId xmlns:a16="http://schemas.microsoft.com/office/drawing/2014/main" id="{92FCF87A-2FAB-C92C-535E-E906BDB46B4F}"/>
              </a:ext>
            </a:extLst>
          </p:cNvPr>
          <p:cNvSpPr txBox="1"/>
          <p:nvPr/>
        </p:nvSpPr>
        <p:spPr>
          <a:xfrm>
            <a:off x="180645" y="6414466"/>
            <a:ext cx="2799805"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Images: Kelly Benoit-Bird</a:t>
            </a:r>
          </a:p>
        </p:txBody>
      </p:sp>
      <p:grpSp>
        <p:nvGrpSpPr>
          <p:cNvPr id="14" name="Group 13">
            <a:extLst>
              <a:ext uri="{FF2B5EF4-FFF2-40B4-BE49-F238E27FC236}">
                <a16:creationId xmlns:a16="http://schemas.microsoft.com/office/drawing/2014/main" id="{39180C67-0DAE-B3AD-18A2-3EFF11B7A3F3}"/>
              </a:ext>
            </a:extLst>
          </p:cNvPr>
          <p:cNvGrpSpPr/>
          <p:nvPr/>
        </p:nvGrpSpPr>
        <p:grpSpPr>
          <a:xfrm>
            <a:off x="5740180" y="1636726"/>
            <a:ext cx="2714249" cy="646331"/>
            <a:chOff x="5576065" y="4636115"/>
            <a:chExt cx="2714249" cy="646331"/>
          </a:xfrm>
        </p:grpSpPr>
        <p:grpSp>
          <p:nvGrpSpPr>
            <p:cNvPr id="15" name="Group 14">
              <a:extLst>
                <a:ext uri="{FF2B5EF4-FFF2-40B4-BE49-F238E27FC236}">
                  <a16:creationId xmlns:a16="http://schemas.microsoft.com/office/drawing/2014/main" id="{DD5D1CB2-0A85-5603-66A3-2F55FB48C3E9}"/>
                </a:ext>
              </a:extLst>
            </p:cNvPr>
            <p:cNvGrpSpPr/>
            <p:nvPr/>
          </p:nvGrpSpPr>
          <p:grpSpPr>
            <a:xfrm rot="16200000">
              <a:off x="6219941" y="4195031"/>
              <a:ext cx="116405" cy="1404158"/>
              <a:chOff x="7238089" y="4449429"/>
              <a:chExt cx="116405" cy="1404158"/>
            </a:xfrm>
          </p:grpSpPr>
          <p:cxnSp>
            <p:nvCxnSpPr>
              <p:cNvPr id="17" name="Straight Connector 16">
                <a:extLst>
                  <a:ext uri="{FF2B5EF4-FFF2-40B4-BE49-F238E27FC236}">
                    <a16:creationId xmlns:a16="http://schemas.microsoft.com/office/drawing/2014/main" id="{AEC4D358-3AD7-1DB0-4974-619CE6DC34CC}"/>
                  </a:ext>
                </a:extLst>
              </p:cNvPr>
              <p:cNvCxnSpPr>
                <a:cxnSpLocks/>
              </p:cNvCxnSpPr>
              <p:nvPr/>
            </p:nvCxnSpPr>
            <p:spPr>
              <a:xfrm rot="5400000">
                <a:off x="6617192" y="5174489"/>
                <a:ext cx="1358197" cy="0"/>
              </a:xfrm>
              <a:prstGeom prst="line">
                <a:avLst/>
              </a:prstGeom>
              <a:noFill/>
              <a:ln w="19050" cap="flat" cmpd="sng" algn="ctr">
                <a:solidFill>
                  <a:sysClr val="window" lastClr="FFFFFF"/>
                </a:solidFill>
                <a:prstDash val="solid"/>
                <a:miter lim="800000"/>
              </a:ln>
              <a:effectLst/>
            </p:spPr>
          </p:cxnSp>
          <p:sp>
            <p:nvSpPr>
              <p:cNvPr id="18" name="Oval 17">
                <a:extLst>
                  <a:ext uri="{FF2B5EF4-FFF2-40B4-BE49-F238E27FC236}">
                    <a16:creationId xmlns:a16="http://schemas.microsoft.com/office/drawing/2014/main" id="{51431541-E772-611A-018C-D527DC965E05}"/>
                  </a:ext>
                </a:extLst>
              </p:cNvPr>
              <p:cNvSpPr>
                <a:spLocks noChangeAspect="1"/>
              </p:cNvSpPr>
              <p:nvPr/>
            </p:nvSpPr>
            <p:spPr>
              <a:xfrm>
                <a:off x="7238089" y="4449429"/>
                <a:ext cx="116405" cy="11636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TextBox 15">
              <a:extLst>
                <a:ext uri="{FF2B5EF4-FFF2-40B4-BE49-F238E27FC236}">
                  <a16:creationId xmlns:a16="http://schemas.microsoft.com/office/drawing/2014/main" id="{B6466761-2486-48E1-EE0E-90F77190DE1C}"/>
                </a:ext>
              </a:extLst>
            </p:cNvPr>
            <p:cNvSpPr txBox="1"/>
            <p:nvPr/>
          </p:nvSpPr>
          <p:spPr>
            <a:xfrm>
              <a:off x="7026185" y="4636115"/>
              <a:ext cx="1264129" cy="646331"/>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downward</a:t>
              </a:r>
            </a:p>
            <a:p>
              <a:r>
                <a:rPr lang="en-US" dirty="0">
                  <a:latin typeface="Helvetica Neue" panose="02000503000000020004" pitchFamily="2" charset="0"/>
                  <a:ea typeface="Helvetica Neue" panose="02000503000000020004" pitchFamily="2" charset="0"/>
                  <a:cs typeface="Helvetica Neue" panose="02000503000000020004" pitchFamily="2" charset="0"/>
                </a:rPr>
                <a:t>migration</a:t>
              </a:r>
            </a:p>
          </p:txBody>
        </p:sp>
      </p:grpSp>
      <p:pic>
        <p:nvPicPr>
          <p:cNvPr id="19" name="Picture 18">
            <a:extLst>
              <a:ext uri="{FF2B5EF4-FFF2-40B4-BE49-F238E27FC236}">
                <a16:creationId xmlns:a16="http://schemas.microsoft.com/office/drawing/2014/main" id="{1D7DDB65-F311-E77E-F0CD-22D886BA0ACB}"/>
              </a:ext>
            </a:extLst>
          </p:cNvPr>
          <p:cNvPicPr>
            <a:picLocks noChangeAspect="1"/>
          </p:cNvPicPr>
          <p:nvPr/>
        </p:nvPicPr>
        <p:blipFill>
          <a:blip r:embed="rId5"/>
          <a:srcRect b="66172"/>
          <a:stretch>
            <a:fillRect/>
          </a:stretch>
        </p:blipFill>
        <p:spPr>
          <a:xfrm>
            <a:off x="10572642" y="2566415"/>
            <a:ext cx="1355285" cy="1725169"/>
          </a:xfrm>
          <a:prstGeom prst="rect">
            <a:avLst/>
          </a:prstGeom>
        </p:spPr>
      </p:pic>
    </p:spTree>
    <p:extLst>
      <p:ext uri="{BB962C8B-B14F-4D97-AF65-F5344CB8AC3E}">
        <p14:creationId xmlns:p14="http://schemas.microsoft.com/office/powerpoint/2010/main" val="39442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5C41E-74AB-B853-F0B6-70F64A2CC4C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08FC169-64CF-7D2A-4664-6C2E94885A94}"/>
              </a:ext>
            </a:extLst>
          </p:cNvPr>
          <p:cNvSpPr/>
          <p:nvPr/>
        </p:nvSpPr>
        <p:spPr>
          <a:xfrm>
            <a:off x="0" y="548640"/>
            <a:ext cx="12192000" cy="630936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D2C263B-799D-6516-B905-5F90AE8A34AB}"/>
              </a:ext>
            </a:extLst>
          </p:cNvPr>
          <p:cNvGrpSpPr/>
          <p:nvPr/>
        </p:nvGrpSpPr>
        <p:grpSpPr>
          <a:xfrm>
            <a:off x="-1" y="2987040"/>
            <a:ext cx="9550401" cy="3870960"/>
            <a:chOff x="1704494" y="2987040"/>
            <a:chExt cx="6667346" cy="3870960"/>
          </a:xfrm>
        </p:grpSpPr>
        <p:sp>
          <p:nvSpPr>
            <p:cNvPr id="2" name="Rectangle 1">
              <a:extLst>
                <a:ext uri="{FF2B5EF4-FFF2-40B4-BE49-F238E27FC236}">
                  <a16:creationId xmlns:a16="http://schemas.microsoft.com/office/drawing/2014/main" id="{71BE5BB0-E305-443A-130F-99B245F3702D}"/>
                </a:ext>
              </a:extLst>
            </p:cNvPr>
            <p:cNvSpPr/>
            <p:nvPr/>
          </p:nvSpPr>
          <p:spPr>
            <a:xfrm>
              <a:off x="1704494" y="2987040"/>
              <a:ext cx="3832706" cy="3870960"/>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3" name="Triangle 2">
              <a:extLst>
                <a:ext uri="{FF2B5EF4-FFF2-40B4-BE49-F238E27FC236}">
                  <a16:creationId xmlns:a16="http://schemas.microsoft.com/office/drawing/2014/main" id="{81318380-1B63-4FDD-3A05-07E3DA86234B}"/>
                </a:ext>
              </a:extLst>
            </p:cNvPr>
            <p:cNvSpPr/>
            <p:nvPr/>
          </p:nvSpPr>
          <p:spPr>
            <a:xfrm>
              <a:off x="2692400" y="2987040"/>
              <a:ext cx="5679440" cy="3870960"/>
            </a:xfrm>
            <a:prstGeom prst="triangl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grpSp>
      <p:grpSp>
        <p:nvGrpSpPr>
          <p:cNvPr id="22" name="Group 21">
            <a:extLst>
              <a:ext uri="{FF2B5EF4-FFF2-40B4-BE49-F238E27FC236}">
                <a16:creationId xmlns:a16="http://schemas.microsoft.com/office/drawing/2014/main" id="{FA84ECF8-A5AB-B53B-684F-BEC4B440FADA}"/>
              </a:ext>
            </a:extLst>
          </p:cNvPr>
          <p:cNvGrpSpPr/>
          <p:nvPr/>
        </p:nvGrpSpPr>
        <p:grpSpPr>
          <a:xfrm>
            <a:off x="5781534" y="32127"/>
            <a:ext cx="2368559" cy="640973"/>
            <a:chOff x="5781534" y="32127"/>
            <a:chExt cx="2368559" cy="640973"/>
          </a:xfrm>
        </p:grpSpPr>
        <p:sp>
          <p:nvSpPr>
            <p:cNvPr id="10" name="TextBox 9">
              <a:extLst>
                <a:ext uri="{FF2B5EF4-FFF2-40B4-BE49-F238E27FC236}">
                  <a16:creationId xmlns:a16="http://schemas.microsoft.com/office/drawing/2014/main" id="{52FE5AF8-F7AF-A6CD-1D00-C1ECDDEEBE59}"/>
                </a:ext>
              </a:extLst>
            </p:cNvPr>
            <p:cNvSpPr txBox="1"/>
            <p:nvPr/>
          </p:nvSpPr>
          <p:spPr>
            <a:xfrm>
              <a:off x="5781534" y="32127"/>
              <a:ext cx="2368559" cy="369332"/>
            </a:xfrm>
            <a:prstGeom prst="rect">
              <a:avLst/>
            </a:prstGeom>
            <a:noFill/>
          </p:spPr>
          <p:txBody>
            <a:bodyPr wrap="square">
              <a:spAutoFit/>
            </a:bodyPr>
            <a:lstStyle/>
            <a:p>
              <a:r>
                <a:rPr lang="en-US" dirty="0"/>
                <a:t>Tracking </a:t>
              </a:r>
              <a:r>
                <a:rPr lang="en-US" dirty="0" err="1"/>
                <a:t>waveglider</a:t>
              </a:r>
              <a:endParaRPr lang="en-US" dirty="0"/>
            </a:p>
          </p:txBody>
        </p:sp>
        <p:sp>
          <p:nvSpPr>
            <p:cNvPr id="14" name="Oval 13">
              <a:extLst>
                <a:ext uri="{FF2B5EF4-FFF2-40B4-BE49-F238E27FC236}">
                  <a16:creationId xmlns:a16="http://schemas.microsoft.com/office/drawing/2014/main" id="{873BC131-3C15-28D3-65B9-E7DA1B4E343E}"/>
                </a:ext>
              </a:extLst>
            </p:cNvPr>
            <p:cNvSpPr/>
            <p:nvPr/>
          </p:nvSpPr>
          <p:spPr>
            <a:xfrm>
              <a:off x="6701653" y="408940"/>
              <a:ext cx="264160" cy="264160"/>
            </a:xfrm>
            <a:prstGeom prst="ellipse">
              <a:avLst/>
            </a:prstGeom>
            <a:solidFill>
              <a:schemeClr val="tx1"/>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1959C7FD-5D77-3968-BF90-847BB8859C86}"/>
              </a:ext>
            </a:extLst>
          </p:cNvPr>
          <p:cNvGrpSpPr/>
          <p:nvPr/>
        </p:nvGrpSpPr>
        <p:grpSpPr>
          <a:xfrm>
            <a:off x="5200679" y="810260"/>
            <a:ext cx="2413366" cy="3209806"/>
            <a:chOff x="5200679" y="810260"/>
            <a:chExt cx="2413366" cy="3209806"/>
          </a:xfrm>
        </p:grpSpPr>
        <p:sp>
          <p:nvSpPr>
            <p:cNvPr id="7" name="Oval 6">
              <a:extLst>
                <a:ext uri="{FF2B5EF4-FFF2-40B4-BE49-F238E27FC236}">
                  <a16:creationId xmlns:a16="http://schemas.microsoft.com/office/drawing/2014/main" id="{DD121612-EEC3-48B8-512A-CACD12F17B86}"/>
                </a:ext>
              </a:extLst>
            </p:cNvPr>
            <p:cNvSpPr/>
            <p:nvPr/>
          </p:nvSpPr>
          <p:spPr>
            <a:xfrm>
              <a:off x="6701654" y="810260"/>
              <a:ext cx="264160" cy="264160"/>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B68474B-870F-B50E-CAFF-ABC5969DC95F}"/>
                </a:ext>
              </a:extLst>
            </p:cNvPr>
            <p:cNvSpPr/>
            <p:nvPr/>
          </p:nvSpPr>
          <p:spPr>
            <a:xfrm>
              <a:off x="6701654" y="2189480"/>
              <a:ext cx="264160" cy="264160"/>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588B991-ECE7-40D5-6ABF-735EDF4B561A}"/>
                </a:ext>
              </a:extLst>
            </p:cNvPr>
            <p:cNvSpPr/>
            <p:nvPr/>
          </p:nvSpPr>
          <p:spPr>
            <a:xfrm>
              <a:off x="6701654" y="3571240"/>
              <a:ext cx="264160" cy="264160"/>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8482CF4-E56F-A2FD-960D-649FA75E38D6}"/>
                </a:ext>
              </a:extLst>
            </p:cNvPr>
            <p:cNvSpPr txBox="1"/>
            <p:nvPr/>
          </p:nvSpPr>
          <p:spPr>
            <a:xfrm>
              <a:off x="6965814" y="942340"/>
              <a:ext cx="505267" cy="369332"/>
            </a:xfrm>
            <a:prstGeom prst="rect">
              <a:avLst/>
            </a:prstGeom>
            <a:noFill/>
          </p:spPr>
          <p:txBody>
            <a:bodyPr wrap="none" rtlCol="0">
              <a:spAutoFit/>
            </a:bodyPr>
            <a:lstStyle/>
            <a:p>
              <a:r>
                <a:rPr lang="en-US" dirty="0">
                  <a:solidFill>
                    <a:schemeClr val="bg1"/>
                  </a:solidFill>
                </a:rPr>
                <a:t>5m</a:t>
              </a:r>
            </a:p>
          </p:txBody>
        </p:sp>
        <p:sp>
          <p:nvSpPr>
            <p:cNvPr id="12" name="TextBox 11">
              <a:extLst>
                <a:ext uri="{FF2B5EF4-FFF2-40B4-BE49-F238E27FC236}">
                  <a16:creationId xmlns:a16="http://schemas.microsoft.com/office/drawing/2014/main" id="{498595A3-7136-1266-08AB-23B7B69FC181}"/>
                </a:ext>
              </a:extLst>
            </p:cNvPr>
            <p:cNvSpPr txBox="1"/>
            <p:nvPr/>
          </p:nvSpPr>
          <p:spPr>
            <a:xfrm>
              <a:off x="6965814" y="2166342"/>
              <a:ext cx="633507" cy="369332"/>
            </a:xfrm>
            <a:prstGeom prst="rect">
              <a:avLst/>
            </a:prstGeom>
            <a:noFill/>
          </p:spPr>
          <p:txBody>
            <a:bodyPr wrap="none" rtlCol="0">
              <a:spAutoFit/>
            </a:bodyPr>
            <a:lstStyle/>
            <a:p>
              <a:r>
                <a:rPr lang="en-US" dirty="0">
                  <a:solidFill>
                    <a:schemeClr val="bg1"/>
                  </a:solidFill>
                </a:rPr>
                <a:t>45m</a:t>
              </a:r>
            </a:p>
          </p:txBody>
        </p:sp>
        <p:sp>
          <p:nvSpPr>
            <p:cNvPr id="13" name="TextBox 12">
              <a:extLst>
                <a:ext uri="{FF2B5EF4-FFF2-40B4-BE49-F238E27FC236}">
                  <a16:creationId xmlns:a16="http://schemas.microsoft.com/office/drawing/2014/main" id="{8416AD96-F5F2-444D-227B-EE67FEDC42C5}"/>
                </a:ext>
              </a:extLst>
            </p:cNvPr>
            <p:cNvSpPr txBox="1"/>
            <p:nvPr/>
          </p:nvSpPr>
          <p:spPr>
            <a:xfrm>
              <a:off x="6980538" y="3650734"/>
              <a:ext cx="633507" cy="369332"/>
            </a:xfrm>
            <a:prstGeom prst="rect">
              <a:avLst/>
            </a:prstGeom>
            <a:noFill/>
          </p:spPr>
          <p:txBody>
            <a:bodyPr wrap="none" rtlCol="0">
              <a:spAutoFit/>
            </a:bodyPr>
            <a:lstStyle/>
            <a:p>
              <a:r>
                <a:rPr lang="en-US" dirty="0">
                  <a:solidFill>
                    <a:schemeClr val="bg1"/>
                  </a:solidFill>
                </a:rPr>
                <a:t>95m</a:t>
              </a:r>
            </a:p>
          </p:txBody>
        </p:sp>
        <p:sp>
          <p:nvSpPr>
            <p:cNvPr id="15" name="TextBox 14">
              <a:extLst>
                <a:ext uri="{FF2B5EF4-FFF2-40B4-BE49-F238E27FC236}">
                  <a16:creationId xmlns:a16="http://schemas.microsoft.com/office/drawing/2014/main" id="{3D6688E3-1293-F24D-9607-F421D4FDC2DC}"/>
                </a:ext>
              </a:extLst>
            </p:cNvPr>
            <p:cNvSpPr txBox="1"/>
            <p:nvPr/>
          </p:nvSpPr>
          <p:spPr>
            <a:xfrm>
              <a:off x="5200679" y="889754"/>
              <a:ext cx="1598759" cy="369332"/>
            </a:xfrm>
            <a:prstGeom prst="rect">
              <a:avLst/>
            </a:prstGeom>
            <a:noFill/>
          </p:spPr>
          <p:txBody>
            <a:bodyPr wrap="square">
              <a:spAutoFit/>
            </a:bodyPr>
            <a:lstStyle/>
            <a:p>
              <a:r>
                <a:rPr lang="en-US" dirty="0">
                  <a:solidFill>
                    <a:schemeClr val="bg1"/>
                  </a:solidFill>
                </a:rPr>
                <a:t>LRAUV-ESP</a:t>
              </a:r>
            </a:p>
          </p:txBody>
        </p:sp>
      </p:grpSp>
      <p:grpSp>
        <p:nvGrpSpPr>
          <p:cNvPr id="20" name="Group 19">
            <a:extLst>
              <a:ext uri="{FF2B5EF4-FFF2-40B4-BE49-F238E27FC236}">
                <a16:creationId xmlns:a16="http://schemas.microsoft.com/office/drawing/2014/main" id="{2B7EE6C5-E7D3-D962-E588-97680FE81DDE}"/>
              </a:ext>
            </a:extLst>
          </p:cNvPr>
          <p:cNvGrpSpPr/>
          <p:nvPr/>
        </p:nvGrpSpPr>
        <p:grpSpPr>
          <a:xfrm>
            <a:off x="7946796" y="810260"/>
            <a:ext cx="1946235" cy="3488363"/>
            <a:chOff x="7946796" y="810260"/>
            <a:chExt cx="1946235" cy="3488363"/>
          </a:xfrm>
        </p:grpSpPr>
        <p:cxnSp>
          <p:nvCxnSpPr>
            <p:cNvPr id="17" name="Straight Arrow Connector 16">
              <a:extLst>
                <a:ext uri="{FF2B5EF4-FFF2-40B4-BE49-F238E27FC236}">
                  <a16:creationId xmlns:a16="http://schemas.microsoft.com/office/drawing/2014/main" id="{7D6ACDED-0310-51DC-A5B7-84DD3F87F338}"/>
                </a:ext>
              </a:extLst>
            </p:cNvPr>
            <p:cNvCxnSpPr/>
            <p:nvPr/>
          </p:nvCxnSpPr>
          <p:spPr>
            <a:xfrm>
              <a:off x="7946796" y="810260"/>
              <a:ext cx="0" cy="3488363"/>
            </a:xfrm>
            <a:prstGeom prst="straightConnector1">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0443538-C403-B805-C338-B061C9F66C3D}"/>
                </a:ext>
              </a:extLst>
            </p:cNvPr>
            <p:cNvCxnSpPr>
              <a:cxnSpLocks/>
            </p:cNvCxnSpPr>
            <p:nvPr/>
          </p:nvCxnSpPr>
          <p:spPr>
            <a:xfrm flipV="1">
              <a:off x="8201319" y="810260"/>
              <a:ext cx="0" cy="3442124"/>
            </a:xfrm>
            <a:prstGeom prst="straightConnector1">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D89A540-426C-9DFE-2BA1-921FF031421E}"/>
                </a:ext>
              </a:extLst>
            </p:cNvPr>
            <p:cNvSpPr txBox="1"/>
            <p:nvPr/>
          </p:nvSpPr>
          <p:spPr>
            <a:xfrm>
              <a:off x="8294272" y="1990120"/>
              <a:ext cx="1598759" cy="923330"/>
            </a:xfrm>
            <a:prstGeom prst="rect">
              <a:avLst/>
            </a:prstGeom>
            <a:noFill/>
          </p:spPr>
          <p:txBody>
            <a:bodyPr wrap="square">
              <a:spAutoFit/>
            </a:bodyPr>
            <a:lstStyle/>
            <a:p>
              <a:r>
                <a:rPr lang="en-US" dirty="0">
                  <a:solidFill>
                    <a:schemeClr val="bg1"/>
                  </a:solidFill>
                </a:rPr>
                <a:t>Collect contextual data</a:t>
              </a:r>
            </a:p>
          </p:txBody>
        </p:sp>
      </p:grpSp>
      <p:grpSp>
        <p:nvGrpSpPr>
          <p:cNvPr id="26" name="Group 25">
            <a:extLst>
              <a:ext uri="{FF2B5EF4-FFF2-40B4-BE49-F238E27FC236}">
                <a16:creationId xmlns:a16="http://schemas.microsoft.com/office/drawing/2014/main" id="{A2BD6222-6268-159D-0115-96CEB2D93F5C}"/>
              </a:ext>
            </a:extLst>
          </p:cNvPr>
          <p:cNvGrpSpPr/>
          <p:nvPr/>
        </p:nvGrpSpPr>
        <p:grpSpPr>
          <a:xfrm>
            <a:off x="3332044" y="3512234"/>
            <a:ext cx="2368559" cy="1900409"/>
            <a:chOff x="3332044" y="3512234"/>
            <a:chExt cx="2368559" cy="1900409"/>
          </a:xfrm>
        </p:grpSpPr>
        <p:sp>
          <p:nvSpPr>
            <p:cNvPr id="23" name="TextBox 22">
              <a:extLst>
                <a:ext uri="{FF2B5EF4-FFF2-40B4-BE49-F238E27FC236}">
                  <a16:creationId xmlns:a16="http://schemas.microsoft.com/office/drawing/2014/main" id="{50F16AE6-9B09-108A-0DE3-52D1F6F63C54}"/>
                </a:ext>
              </a:extLst>
            </p:cNvPr>
            <p:cNvSpPr txBox="1"/>
            <p:nvPr/>
          </p:nvSpPr>
          <p:spPr>
            <a:xfrm>
              <a:off x="3332044" y="3512234"/>
              <a:ext cx="2368559" cy="646331"/>
            </a:xfrm>
            <a:prstGeom prst="rect">
              <a:avLst/>
            </a:prstGeom>
            <a:noFill/>
          </p:spPr>
          <p:txBody>
            <a:bodyPr wrap="square">
              <a:spAutoFit/>
            </a:bodyPr>
            <a:lstStyle/>
            <a:p>
              <a:r>
                <a:rPr lang="en-US" dirty="0"/>
                <a:t>Nearby Moored Assets:</a:t>
              </a:r>
            </a:p>
          </p:txBody>
        </p:sp>
        <p:sp>
          <p:nvSpPr>
            <p:cNvPr id="25" name="TextBox 24">
              <a:extLst>
                <a:ext uri="{FF2B5EF4-FFF2-40B4-BE49-F238E27FC236}">
                  <a16:creationId xmlns:a16="http://schemas.microsoft.com/office/drawing/2014/main" id="{690B992B-21AC-D7CF-8902-D2BD4F4FF765}"/>
                </a:ext>
              </a:extLst>
            </p:cNvPr>
            <p:cNvSpPr txBox="1"/>
            <p:nvPr/>
          </p:nvSpPr>
          <p:spPr>
            <a:xfrm>
              <a:off x="3332044" y="4212314"/>
              <a:ext cx="1987420" cy="1200329"/>
            </a:xfrm>
            <a:prstGeom prst="rect">
              <a:avLst/>
            </a:prstGeom>
            <a:noFill/>
          </p:spPr>
          <p:txBody>
            <a:bodyPr wrap="square">
              <a:spAutoFit/>
            </a:bodyPr>
            <a:lstStyle/>
            <a:p>
              <a:pPr marL="285750" indent="-285750">
                <a:buFontTx/>
                <a:buChar char="-"/>
              </a:pPr>
              <a:r>
                <a:rPr lang="en-US" sz="1800" dirty="0">
                  <a:latin typeface="Helvetica Neue" panose="02000503000000020004" pitchFamily="2" charset="0"/>
                  <a:ea typeface="Helvetica Neue" panose="02000503000000020004" pitchFamily="2" charset="0"/>
                  <a:cs typeface="Helvetica Neue" panose="02000503000000020004" pitchFamily="2" charset="0"/>
                </a:rPr>
                <a:t>ADCP</a:t>
              </a:r>
            </a:p>
            <a:p>
              <a:pPr marL="285750" indent="-285750">
                <a:buFontTx/>
                <a:buChar char="-"/>
              </a:pPr>
              <a:r>
                <a:rPr lang="en-US" sz="1800" dirty="0">
                  <a:latin typeface="Helvetica Neue" panose="02000503000000020004" pitchFamily="2" charset="0"/>
                  <a:ea typeface="Helvetica Neue" panose="02000503000000020004" pitchFamily="2" charset="0"/>
                  <a:cs typeface="Helvetica Neue" panose="02000503000000020004" pitchFamily="2" charset="0"/>
                </a:rPr>
                <a:t>Echosounder</a:t>
              </a:r>
            </a:p>
            <a:p>
              <a:pPr marL="285750" indent="-285750">
                <a:buFontTx/>
                <a:buChar char="-"/>
              </a:pPr>
              <a:r>
                <a:rPr lang="en-US" sz="1800" dirty="0">
                  <a:latin typeface="Helvetica Neue" panose="02000503000000020004" pitchFamily="2" charset="0"/>
                  <a:ea typeface="Helvetica Neue" panose="02000503000000020004" pitchFamily="2" charset="0"/>
                  <a:cs typeface="Helvetica Neue" panose="02000503000000020004" pitchFamily="2" charset="0"/>
                </a:rPr>
                <a:t>Hydrophone</a:t>
              </a:r>
            </a:p>
            <a:p>
              <a:pPr marL="285750" indent="-285750">
                <a:buFontTx/>
                <a:buChar char="-"/>
              </a:pPr>
              <a:r>
                <a:rPr lang="en-US" sz="1800" dirty="0" err="1">
                  <a:latin typeface="Helvetica Neue" panose="02000503000000020004" pitchFamily="2" charset="0"/>
                  <a:ea typeface="Helvetica Neue" panose="02000503000000020004" pitchFamily="2" charset="0"/>
                  <a:cs typeface="Helvetica Neue" panose="02000503000000020004" pitchFamily="2" charset="0"/>
                </a:rPr>
                <a:t>Wirewalker</a:t>
              </a:r>
              <a:endParaRPr lang="en-US" sz="1800" dirty="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27" name="TextBox 26">
            <a:extLst>
              <a:ext uri="{FF2B5EF4-FFF2-40B4-BE49-F238E27FC236}">
                <a16:creationId xmlns:a16="http://schemas.microsoft.com/office/drawing/2014/main" id="{9652D45A-8DE5-C50A-6769-96348823A29E}"/>
              </a:ext>
            </a:extLst>
          </p:cNvPr>
          <p:cNvSpPr txBox="1"/>
          <p:nvPr/>
        </p:nvSpPr>
        <p:spPr>
          <a:xfrm>
            <a:off x="90291" y="84513"/>
            <a:ext cx="3455579" cy="369332"/>
          </a:xfrm>
          <a:prstGeom prst="rect">
            <a:avLst/>
          </a:prstGeom>
          <a:noFill/>
        </p:spPr>
        <p:txBody>
          <a:bodyPr wrap="squar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LRAUV-ESP eDNA sampling</a:t>
            </a:r>
          </a:p>
        </p:txBody>
      </p:sp>
      <p:pic>
        <p:nvPicPr>
          <p:cNvPr id="28" name="Picture 2" descr="Screen Shot 2016-08-08 at 9.39.26 AM.png">
            <a:extLst>
              <a:ext uri="{FF2B5EF4-FFF2-40B4-BE49-F238E27FC236}">
                <a16:creationId xmlns:a16="http://schemas.microsoft.com/office/drawing/2014/main" id="{FEFB9156-7111-98E7-0EB9-C7575E98F197}"/>
              </a:ext>
            </a:extLst>
          </p:cNvPr>
          <p:cNvPicPr>
            <a:picLocks noChangeAspect="1"/>
          </p:cNvPicPr>
          <p:nvPr/>
        </p:nvPicPr>
        <p:blipFill>
          <a:blip r:embed="rId2">
            <a:extLst>
              <a:ext uri="{28A0092B-C50C-407E-A947-70E740481C1C}">
                <a14:useLocalDpi xmlns:a14="http://schemas.microsoft.com/office/drawing/2010/main" val="0"/>
              </a:ext>
            </a:extLst>
          </a:blip>
          <a:srcRect l="2028" t="5399" r="31044" b="5864"/>
          <a:stretch>
            <a:fillRect/>
          </a:stretch>
        </p:blipFill>
        <p:spPr bwMode="auto">
          <a:xfrm>
            <a:off x="8856775" y="4298623"/>
            <a:ext cx="3093593" cy="22744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04306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8EADC-254B-9866-C15A-4D601E41E4A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75A85D11-D339-52D7-4AA7-B05CEE7E5F63}"/>
              </a:ext>
            </a:extLst>
          </p:cNvPr>
          <p:cNvPicPr>
            <a:picLocks noChangeAspect="1"/>
          </p:cNvPicPr>
          <p:nvPr/>
        </p:nvPicPr>
        <p:blipFill>
          <a:blip r:embed="rId3"/>
          <a:stretch>
            <a:fillRect/>
          </a:stretch>
        </p:blipFill>
        <p:spPr>
          <a:xfrm>
            <a:off x="5062338" y="4837360"/>
            <a:ext cx="2449629" cy="1701131"/>
          </a:xfrm>
          <a:prstGeom prst="rect">
            <a:avLst/>
          </a:prstGeom>
        </p:spPr>
      </p:pic>
      <p:pic>
        <p:nvPicPr>
          <p:cNvPr id="2" name="Picture 1">
            <a:extLst>
              <a:ext uri="{FF2B5EF4-FFF2-40B4-BE49-F238E27FC236}">
                <a16:creationId xmlns:a16="http://schemas.microsoft.com/office/drawing/2014/main" id="{809AC5DB-F8CB-A7F0-4328-AB44B75C94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41731"/>
            <a:ext cx="4522471" cy="3016269"/>
          </a:xfrm>
          <a:prstGeom prst="rect">
            <a:avLst/>
          </a:prstGeom>
        </p:spPr>
      </p:pic>
      <p:grpSp>
        <p:nvGrpSpPr>
          <p:cNvPr id="9" name="Group 8">
            <a:extLst>
              <a:ext uri="{FF2B5EF4-FFF2-40B4-BE49-F238E27FC236}">
                <a16:creationId xmlns:a16="http://schemas.microsoft.com/office/drawing/2014/main" id="{5C1E6749-551D-3965-505B-52BCE89CCDB1}"/>
              </a:ext>
            </a:extLst>
          </p:cNvPr>
          <p:cNvGrpSpPr/>
          <p:nvPr/>
        </p:nvGrpSpPr>
        <p:grpSpPr>
          <a:xfrm>
            <a:off x="0" y="0"/>
            <a:ext cx="11577612" cy="5286268"/>
            <a:chOff x="391327" y="-1857268"/>
            <a:chExt cx="11577612" cy="5286268"/>
          </a:xfrm>
        </p:grpSpPr>
        <p:pic>
          <p:nvPicPr>
            <p:cNvPr id="3" name="Picture 2">
              <a:extLst>
                <a:ext uri="{FF2B5EF4-FFF2-40B4-BE49-F238E27FC236}">
                  <a16:creationId xmlns:a16="http://schemas.microsoft.com/office/drawing/2014/main" id="{65F14054-0D9A-D45F-5BB3-1DE4487C8E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327" y="-1857268"/>
              <a:ext cx="5147094" cy="3429000"/>
            </a:xfrm>
            <a:prstGeom prst="rect">
              <a:avLst/>
            </a:prstGeom>
          </p:spPr>
        </p:pic>
        <p:pic>
          <p:nvPicPr>
            <p:cNvPr id="4" name="Picture 3">
              <a:extLst>
                <a:ext uri="{FF2B5EF4-FFF2-40B4-BE49-F238E27FC236}">
                  <a16:creationId xmlns:a16="http://schemas.microsoft.com/office/drawing/2014/main" id="{96D366A7-56B0-A458-CE80-D890AC608D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91827" y="-1857268"/>
              <a:ext cx="5160380" cy="3429000"/>
            </a:xfrm>
            <a:prstGeom prst="rect">
              <a:avLst/>
            </a:prstGeom>
          </p:spPr>
        </p:pic>
        <p:sp>
          <p:nvSpPr>
            <p:cNvPr id="5" name="Rectangle 4">
              <a:extLst>
                <a:ext uri="{FF2B5EF4-FFF2-40B4-BE49-F238E27FC236}">
                  <a16:creationId xmlns:a16="http://schemas.microsoft.com/office/drawing/2014/main" id="{3481D3B2-181D-F65D-1748-D1E7D3F77DFC}"/>
                </a:ext>
              </a:extLst>
            </p:cNvPr>
            <p:cNvSpPr/>
            <p:nvPr/>
          </p:nvSpPr>
          <p:spPr>
            <a:xfrm>
              <a:off x="7975798" y="-597890"/>
              <a:ext cx="1338349" cy="1221971"/>
            </a:xfrm>
            <a:prstGeom prst="rect">
              <a:avLst/>
            </a:prstGeom>
            <a:noFill/>
            <a:ln>
              <a:solidFill>
                <a:srgbClr val="FFE10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89A40E18-EA25-9924-AA68-4D04E03421A7}"/>
                </a:ext>
              </a:extLst>
            </p:cNvPr>
            <p:cNvCxnSpPr/>
            <p:nvPr/>
          </p:nvCxnSpPr>
          <p:spPr>
            <a:xfrm>
              <a:off x="7975798" y="-597890"/>
              <a:ext cx="673011" cy="1010621"/>
            </a:xfrm>
            <a:prstGeom prst="line">
              <a:avLst/>
            </a:prstGeom>
            <a:ln>
              <a:solidFill>
                <a:srgbClr val="FFE10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683DEC2-7BCD-BC1B-6D53-22049BC01F37}"/>
                </a:ext>
              </a:extLst>
            </p:cNvPr>
            <p:cNvCxnSpPr>
              <a:cxnSpLocks/>
            </p:cNvCxnSpPr>
            <p:nvPr/>
          </p:nvCxnSpPr>
          <p:spPr>
            <a:xfrm>
              <a:off x="9314147" y="-597890"/>
              <a:ext cx="2654792" cy="1010621"/>
            </a:xfrm>
            <a:prstGeom prst="line">
              <a:avLst/>
            </a:prstGeom>
            <a:ln>
              <a:solidFill>
                <a:srgbClr val="FFE10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AD53E457-F6EA-BFB1-EAAC-2056A077B7BF}"/>
                </a:ext>
              </a:extLst>
            </p:cNvPr>
            <p:cNvPicPr>
              <a:picLocks noChangeAspect="1"/>
            </p:cNvPicPr>
            <p:nvPr/>
          </p:nvPicPr>
          <p:blipFill>
            <a:blip r:embed="rId7"/>
            <a:stretch>
              <a:fillRect/>
            </a:stretch>
          </p:blipFill>
          <p:spPr>
            <a:xfrm>
              <a:off x="8648809" y="412731"/>
              <a:ext cx="3320130" cy="3016269"/>
            </a:xfrm>
            <a:prstGeom prst="rect">
              <a:avLst/>
            </a:prstGeom>
            <a:ln>
              <a:solidFill>
                <a:srgbClr val="FFE101"/>
              </a:solidFill>
            </a:ln>
          </p:spPr>
        </p:pic>
      </p:grpSp>
      <p:sp>
        <p:nvSpPr>
          <p:cNvPr id="10" name="TextBox 9">
            <a:extLst>
              <a:ext uri="{FF2B5EF4-FFF2-40B4-BE49-F238E27FC236}">
                <a16:creationId xmlns:a16="http://schemas.microsoft.com/office/drawing/2014/main" id="{E2AD0A86-3E60-F524-1789-A89C4E9052A2}"/>
              </a:ext>
            </a:extLst>
          </p:cNvPr>
          <p:cNvSpPr txBox="1"/>
          <p:nvPr/>
        </p:nvSpPr>
        <p:spPr>
          <a:xfrm>
            <a:off x="4273251" y="3778133"/>
            <a:ext cx="1619358" cy="923330"/>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Triton</a:t>
            </a: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Camera</a:t>
            </a: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LRAUV</a:t>
            </a:r>
          </a:p>
        </p:txBody>
      </p:sp>
      <p:sp>
        <p:nvSpPr>
          <p:cNvPr id="11" name="TextBox 10">
            <a:extLst>
              <a:ext uri="{FF2B5EF4-FFF2-40B4-BE49-F238E27FC236}">
                <a16:creationId xmlns:a16="http://schemas.microsoft.com/office/drawing/2014/main" id="{176EA156-9B97-6166-0DBB-DD515D37A2FF}"/>
              </a:ext>
            </a:extLst>
          </p:cNvPr>
          <p:cNvSpPr txBox="1"/>
          <p:nvPr/>
        </p:nvSpPr>
        <p:spPr>
          <a:xfrm>
            <a:off x="5892609" y="4723488"/>
            <a:ext cx="1619358" cy="369332"/>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krill detection</a:t>
            </a:r>
          </a:p>
        </p:txBody>
      </p:sp>
      <p:sp>
        <p:nvSpPr>
          <p:cNvPr id="14" name="TextBox 13">
            <a:extLst>
              <a:ext uri="{FF2B5EF4-FFF2-40B4-BE49-F238E27FC236}">
                <a16:creationId xmlns:a16="http://schemas.microsoft.com/office/drawing/2014/main" id="{EB4394B3-2C65-AB11-A615-352CAF364ACA}"/>
              </a:ext>
            </a:extLst>
          </p:cNvPr>
          <p:cNvSpPr txBox="1"/>
          <p:nvPr/>
        </p:nvSpPr>
        <p:spPr>
          <a:xfrm>
            <a:off x="4690000" y="6538491"/>
            <a:ext cx="2894471" cy="276999"/>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Images: Paul Roberts, Steve Haddock</a:t>
            </a:r>
          </a:p>
        </p:txBody>
      </p:sp>
      <p:sp>
        <p:nvSpPr>
          <p:cNvPr id="15" name="TextBox 14">
            <a:extLst>
              <a:ext uri="{FF2B5EF4-FFF2-40B4-BE49-F238E27FC236}">
                <a16:creationId xmlns:a16="http://schemas.microsoft.com/office/drawing/2014/main" id="{B1AB5E27-35F2-4EFA-A628-9C80650DBE5D}"/>
              </a:ext>
            </a:extLst>
          </p:cNvPr>
          <p:cNvSpPr txBox="1"/>
          <p:nvPr/>
        </p:nvSpPr>
        <p:spPr>
          <a:xfrm>
            <a:off x="-282102" y="3049569"/>
            <a:ext cx="1619358" cy="369332"/>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low krill</a:t>
            </a:r>
          </a:p>
        </p:txBody>
      </p:sp>
      <p:sp>
        <p:nvSpPr>
          <p:cNvPr id="16" name="TextBox 15">
            <a:extLst>
              <a:ext uri="{FF2B5EF4-FFF2-40B4-BE49-F238E27FC236}">
                <a16:creationId xmlns:a16="http://schemas.microsoft.com/office/drawing/2014/main" id="{BE62A20C-E553-1E4E-6EAB-E8FAA9A94421}"/>
              </a:ext>
            </a:extLst>
          </p:cNvPr>
          <p:cNvSpPr txBox="1"/>
          <p:nvPr/>
        </p:nvSpPr>
        <p:spPr>
          <a:xfrm>
            <a:off x="5309633" y="3049569"/>
            <a:ext cx="1619358" cy="369332"/>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high krill</a:t>
            </a:r>
          </a:p>
        </p:txBody>
      </p:sp>
    </p:spTree>
    <p:extLst>
      <p:ext uri="{BB962C8B-B14F-4D97-AF65-F5344CB8AC3E}">
        <p14:creationId xmlns:p14="http://schemas.microsoft.com/office/powerpoint/2010/main" val="2592815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A2365-C925-FA23-8749-AA809D3E4085}"/>
              </a:ext>
            </a:extLst>
          </p:cNvPr>
          <p:cNvSpPr txBox="1">
            <a:spLocks/>
          </p:cNvSpPr>
          <p:nvPr/>
        </p:nvSpPr>
        <p:spPr>
          <a:xfrm>
            <a:off x="1017436" y="914400"/>
            <a:ext cx="10157127" cy="2628900"/>
          </a:xfrm>
          <a:prstGeom prst="rect">
            <a:avLst/>
          </a:prstGeom>
          <a:noFill/>
          <a:ln>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Helvetica Neue" panose="02000503000000020004" pitchFamily="2" charset="0"/>
                <a:ea typeface="Helvetica Neue" panose="02000503000000020004" pitchFamily="2" charset="0"/>
                <a:cs typeface="Helvetica Neue" panose="02000503000000020004" pitchFamily="2" charset="0"/>
              </a:rPr>
              <a:t>Episodic events can drive biological variability – but can be difficult to observe</a:t>
            </a:r>
          </a:p>
        </p:txBody>
      </p:sp>
      <p:sp>
        <p:nvSpPr>
          <p:cNvPr id="3" name="Title 1">
            <a:extLst>
              <a:ext uri="{FF2B5EF4-FFF2-40B4-BE49-F238E27FC236}">
                <a16:creationId xmlns:a16="http://schemas.microsoft.com/office/drawing/2014/main" id="{D00110B2-1D0B-2A06-A704-84AC258D690D}"/>
              </a:ext>
            </a:extLst>
          </p:cNvPr>
          <p:cNvSpPr txBox="1">
            <a:spLocks/>
          </p:cNvSpPr>
          <p:nvPr/>
        </p:nvSpPr>
        <p:spPr>
          <a:xfrm>
            <a:off x="900013" y="3429000"/>
            <a:ext cx="10157127" cy="2864099"/>
          </a:xfrm>
          <a:prstGeom prst="rect">
            <a:avLst/>
          </a:prstGeom>
          <a:noFill/>
          <a:ln>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latin typeface="Helvetica Neue" panose="02000503000000020004" pitchFamily="2" charset="0"/>
                <a:ea typeface="Helvetica Neue" panose="02000503000000020004" pitchFamily="2" charset="0"/>
                <a:cs typeface="Helvetica Neue" panose="02000503000000020004" pitchFamily="2" charset="0"/>
              </a:rPr>
              <a:t>Need to increase our </a:t>
            </a:r>
            <a:r>
              <a:rPr lang="en-US" sz="2800" b="1" dirty="0">
                <a:latin typeface="Helvetica Neue" panose="02000503000000020004" pitchFamily="2" charset="0"/>
                <a:ea typeface="Helvetica Neue" panose="02000503000000020004" pitchFamily="2" charset="0"/>
                <a:cs typeface="Helvetica Neue" panose="02000503000000020004" pitchFamily="2" charset="0"/>
              </a:rPr>
              <a:t>presence</a:t>
            </a:r>
            <a:r>
              <a:rPr lang="en-US" sz="2800" dirty="0">
                <a:latin typeface="Helvetica Neue" panose="02000503000000020004" pitchFamily="2" charset="0"/>
                <a:ea typeface="Helvetica Neue" panose="02000503000000020004" pitchFamily="2" charset="0"/>
                <a:cs typeface="Helvetica Neue" panose="02000503000000020004" pitchFamily="2" charset="0"/>
              </a:rPr>
              <a:t>, </a:t>
            </a:r>
            <a:r>
              <a:rPr lang="en-US" sz="2800" b="1" dirty="0">
                <a:latin typeface="Helvetica Neue" panose="02000503000000020004" pitchFamily="2" charset="0"/>
                <a:ea typeface="Helvetica Neue" panose="02000503000000020004" pitchFamily="2" charset="0"/>
                <a:cs typeface="Helvetica Neue" panose="02000503000000020004" pitchFamily="2" charset="0"/>
              </a:rPr>
              <a:t>frequency</a:t>
            </a:r>
            <a:r>
              <a:rPr lang="en-US" sz="2800" dirty="0">
                <a:latin typeface="Helvetica Neue" panose="02000503000000020004" pitchFamily="2" charset="0"/>
                <a:ea typeface="Helvetica Neue" panose="02000503000000020004" pitchFamily="2" charset="0"/>
                <a:cs typeface="Helvetica Neue" panose="02000503000000020004" pitchFamily="2" charset="0"/>
              </a:rPr>
              <a:t> of sampling, and ability to </a:t>
            </a:r>
            <a:r>
              <a:rPr lang="en-US" sz="2800" b="1" dirty="0">
                <a:latin typeface="Helvetica Neue" panose="02000503000000020004" pitchFamily="2" charset="0"/>
                <a:ea typeface="Helvetica Neue" panose="02000503000000020004" pitchFamily="2" charset="0"/>
                <a:cs typeface="Helvetica Neue" panose="02000503000000020004" pitchFamily="2" charset="0"/>
              </a:rPr>
              <a:t>target</a:t>
            </a:r>
            <a:r>
              <a:rPr lang="en-US" sz="2800" dirty="0">
                <a:latin typeface="Helvetica Neue" panose="02000503000000020004" pitchFamily="2" charset="0"/>
                <a:ea typeface="Helvetica Neue" panose="02000503000000020004" pitchFamily="2" charset="0"/>
                <a:cs typeface="Helvetica Neue" panose="02000503000000020004" pitchFamily="2" charset="0"/>
              </a:rPr>
              <a:t> sampling in response to events</a:t>
            </a:r>
          </a:p>
        </p:txBody>
      </p:sp>
      <p:pic>
        <p:nvPicPr>
          <p:cNvPr id="4" name="Picture 3">
            <a:extLst>
              <a:ext uri="{FF2B5EF4-FFF2-40B4-BE49-F238E27FC236}">
                <a16:creationId xmlns:a16="http://schemas.microsoft.com/office/drawing/2014/main" id="{6EC15280-D102-3607-90A4-F65A83E12B53}"/>
              </a:ext>
            </a:extLst>
          </p:cNvPr>
          <p:cNvPicPr>
            <a:picLocks noChangeAspect="1"/>
          </p:cNvPicPr>
          <p:nvPr/>
        </p:nvPicPr>
        <p:blipFill>
          <a:blip r:embed="rId3"/>
          <a:stretch>
            <a:fillRect/>
          </a:stretch>
        </p:blipFill>
        <p:spPr>
          <a:xfrm>
            <a:off x="11134872" y="6040901"/>
            <a:ext cx="986790" cy="746760"/>
          </a:xfrm>
          <a:prstGeom prst="rect">
            <a:avLst/>
          </a:prstGeom>
        </p:spPr>
      </p:pic>
    </p:spTree>
    <p:extLst>
      <p:ext uri="{BB962C8B-B14F-4D97-AF65-F5344CB8AC3E}">
        <p14:creationId xmlns:p14="http://schemas.microsoft.com/office/powerpoint/2010/main" val="2179656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562D8-1A2D-A2B9-BDA9-583653DED54E}"/>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D544CC4-1152-5FEF-A45D-236F0CDCAA01}"/>
              </a:ext>
            </a:extLst>
          </p:cNvPr>
          <p:cNvPicPr>
            <a:picLocks noChangeAspect="1"/>
          </p:cNvPicPr>
          <p:nvPr/>
        </p:nvPicPr>
        <p:blipFill>
          <a:blip r:embed="rId3"/>
          <a:stretch>
            <a:fillRect/>
          </a:stretch>
        </p:blipFill>
        <p:spPr>
          <a:xfrm>
            <a:off x="5062338" y="4837360"/>
            <a:ext cx="2449629" cy="1701131"/>
          </a:xfrm>
          <a:prstGeom prst="rect">
            <a:avLst/>
          </a:prstGeom>
        </p:spPr>
      </p:pic>
      <p:sp>
        <p:nvSpPr>
          <p:cNvPr id="10" name="TextBox 9">
            <a:extLst>
              <a:ext uri="{FF2B5EF4-FFF2-40B4-BE49-F238E27FC236}">
                <a16:creationId xmlns:a16="http://schemas.microsoft.com/office/drawing/2014/main" id="{6DD06FC2-E18B-9C51-5E7D-E0D7C896B63D}"/>
              </a:ext>
            </a:extLst>
          </p:cNvPr>
          <p:cNvSpPr txBox="1"/>
          <p:nvPr/>
        </p:nvSpPr>
        <p:spPr>
          <a:xfrm>
            <a:off x="4273251" y="3778133"/>
            <a:ext cx="1619358" cy="923330"/>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Triton</a:t>
            </a: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Camera</a:t>
            </a: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LRAUV</a:t>
            </a:r>
          </a:p>
        </p:txBody>
      </p:sp>
      <p:sp>
        <p:nvSpPr>
          <p:cNvPr id="11" name="TextBox 10">
            <a:extLst>
              <a:ext uri="{FF2B5EF4-FFF2-40B4-BE49-F238E27FC236}">
                <a16:creationId xmlns:a16="http://schemas.microsoft.com/office/drawing/2014/main" id="{C2633043-0951-4D97-5DF8-0A4E10844F38}"/>
              </a:ext>
            </a:extLst>
          </p:cNvPr>
          <p:cNvSpPr txBox="1"/>
          <p:nvPr/>
        </p:nvSpPr>
        <p:spPr>
          <a:xfrm>
            <a:off x="5892609" y="4723488"/>
            <a:ext cx="1619358" cy="369332"/>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krill detection</a:t>
            </a:r>
          </a:p>
        </p:txBody>
      </p:sp>
      <p:sp>
        <p:nvSpPr>
          <p:cNvPr id="14" name="TextBox 13">
            <a:extLst>
              <a:ext uri="{FF2B5EF4-FFF2-40B4-BE49-F238E27FC236}">
                <a16:creationId xmlns:a16="http://schemas.microsoft.com/office/drawing/2014/main" id="{F63A8A94-5F70-E2E3-2434-CF1EE66BBD59}"/>
              </a:ext>
            </a:extLst>
          </p:cNvPr>
          <p:cNvSpPr txBox="1"/>
          <p:nvPr/>
        </p:nvSpPr>
        <p:spPr>
          <a:xfrm>
            <a:off x="4690000" y="6538491"/>
            <a:ext cx="2894471" cy="276999"/>
          </a:xfrm>
          <a:prstGeom prst="rect">
            <a:avLst/>
          </a:prstGeom>
          <a:noFill/>
        </p:spPr>
        <p:txBody>
          <a:bodyPr wrap="square" rtlCol="0">
            <a:spAutoFit/>
          </a:bodyPr>
          <a:lstStyle/>
          <a:p>
            <a:pPr algn="ctr"/>
            <a:r>
              <a:rPr lang="en-US" sz="1200" dirty="0">
                <a:latin typeface="Helvetica Neue" panose="02000503000000020004" pitchFamily="2" charset="0"/>
                <a:ea typeface="Helvetica Neue" panose="02000503000000020004" pitchFamily="2" charset="0"/>
                <a:cs typeface="Helvetica Neue" panose="02000503000000020004" pitchFamily="2" charset="0"/>
              </a:rPr>
              <a:t>Images: Paul Roberts, Steve Haddock</a:t>
            </a:r>
          </a:p>
        </p:txBody>
      </p:sp>
      <p:pic>
        <p:nvPicPr>
          <p:cNvPr id="17" name="Picture 16">
            <a:extLst>
              <a:ext uri="{FF2B5EF4-FFF2-40B4-BE49-F238E27FC236}">
                <a16:creationId xmlns:a16="http://schemas.microsoft.com/office/drawing/2014/main" id="{5A9E9386-D5BD-072D-1552-20CADAFB07F7}"/>
              </a:ext>
            </a:extLst>
          </p:cNvPr>
          <p:cNvPicPr>
            <a:picLocks noChangeAspect="1"/>
          </p:cNvPicPr>
          <p:nvPr/>
        </p:nvPicPr>
        <p:blipFill>
          <a:blip r:embed="rId4"/>
          <a:stretch>
            <a:fillRect/>
          </a:stretch>
        </p:blipFill>
        <p:spPr>
          <a:xfrm>
            <a:off x="307730" y="558800"/>
            <a:ext cx="4775200" cy="5740400"/>
          </a:xfrm>
          <a:prstGeom prst="rect">
            <a:avLst/>
          </a:prstGeom>
        </p:spPr>
      </p:pic>
      <p:grpSp>
        <p:nvGrpSpPr>
          <p:cNvPr id="18" name="Group 17">
            <a:extLst>
              <a:ext uri="{FF2B5EF4-FFF2-40B4-BE49-F238E27FC236}">
                <a16:creationId xmlns:a16="http://schemas.microsoft.com/office/drawing/2014/main" id="{E8B38782-1615-56B7-22FB-A118CA41CC36}"/>
              </a:ext>
            </a:extLst>
          </p:cNvPr>
          <p:cNvGrpSpPr/>
          <p:nvPr/>
        </p:nvGrpSpPr>
        <p:grpSpPr>
          <a:xfrm>
            <a:off x="5600500" y="0"/>
            <a:ext cx="5977112" cy="5286268"/>
            <a:chOff x="5991827" y="-1857268"/>
            <a:chExt cx="5977112" cy="5286268"/>
          </a:xfrm>
        </p:grpSpPr>
        <p:pic>
          <p:nvPicPr>
            <p:cNvPr id="20" name="Picture 19">
              <a:extLst>
                <a:ext uri="{FF2B5EF4-FFF2-40B4-BE49-F238E27FC236}">
                  <a16:creationId xmlns:a16="http://schemas.microsoft.com/office/drawing/2014/main" id="{ED8FFF69-B5F6-3244-383A-C17F9FB699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1827" y="-1857268"/>
              <a:ext cx="5160380" cy="3429000"/>
            </a:xfrm>
            <a:prstGeom prst="rect">
              <a:avLst/>
            </a:prstGeom>
          </p:spPr>
        </p:pic>
        <p:sp>
          <p:nvSpPr>
            <p:cNvPr id="21" name="Rectangle 20">
              <a:extLst>
                <a:ext uri="{FF2B5EF4-FFF2-40B4-BE49-F238E27FC236}">
                  <a16:creationId xmlns:a16="http://schemas.microsoft.com/office/drawing/2014/main" id="{47583676-3CA3-EF05-0C3A-C55208A44668}"/>
                </a:ext>
              </a:extLst>
            </p:cNvPr>
            <p:cNvSpPr/>
            <p:nvPr/>
          </p:nvSpPr>
          <p:spPr>
            <a:xfrm>
              <a:off x="7975798" y="-597890"/>
              <a:ext cx="1338349" cy="1221971"/>
            </a:xfrm>
            <a:prstGeom prst="rect">
              <a:avLst/>
            </a:prstGeom>
            <a:noFill/>
            <a:ln>
              <a:solidFill>
                <a:srgbClr val="FFE10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C4CF6A77-FF7C-ADE8-A01E-83D1022EDB32}"/>
                </a:ext>
              </a:extLst>
            </p:cNvPr>
            <p:cNvCxnSpPr/>
            <p:nvPr/>
          </p:nvCxnSpPr>
          <p:spPr>
            <a:xfrm>
              <a:off x="7975798" y="-597890"/>
              <a:ext cx="673011" cy="1010621"/>
            </a:xfrm>
            <a:prstGeom prst="line">
              <a:avLst/>
            </a:prstGeom>
            <a:ln>
              <a:solidFill>
                <a:srgbClr val="FFE10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7AF6F99-726A-1000-102B-64CD30EE62A3}"/>
                </a:ext>
              </a:extLst>
            </p:cNvPr>
            <p:cNvCxnSpPr>
              <a:cxnSpLocks/>
            </p:cNvCxnSpPr>
            <p:nvPr/>
          </p:nvCxnSpPr>
          <p:spPr>
            <a:xfrm>
              <a:off x="9314147" y="-597890"/>
              <a:ext cx="2654792" cy="1010621"/>
            </a:xfrm>
            <a:prstGeom prst="line">
              <a:avLst/>
            </a:prstGeom>
            <a:ln>
              <a:solidFill>
                <a:srgbClr val="FFE101"/>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2BC15EC7-C546-6F42-9A46-5CB6C37ADB66}"/>
                </a:ext>
              </a:extLst>
            </p:cNvPr>
            <p:cNvPicPr>
              <a:picLocks noChangeAspect="1"/>
            </p:cNvPicPr>
            <p:nvPr/>
          </p:nvPicPr>
          <p:blipFill>
            <a:blip r:embed="rId6"/>
            <a:stretch>
              <a:fillRect/>
            </a:stretch>
          </p:blipFill>
          <p:spPr>
            <a:xfrm>
              <a:off x="8648809" y="412731"/>
              <a:ext cx="3320130" cy="3016269"/>
            </a:xfrm>
            <a:prstGeom prst="rect">
              <a:avLst/>
            </a:prstGeom>
            <a:ln>
              <a:solidFill>
                <a:srgbClr val="FFE101"/>
              </a:solidFill>
            </a:ln>
          </p:spPr>
        </p:pic>
      </p:grpSp>
      <p:sp>
        <p:nvSpPr>
          <p:cNvPr id="25" name="TextBox 24">
            <a:extLst>
              <a:ext uri="{FF2B5EF4-FFF2-40B4-BE49-F238E27FC236}">
                <a16:creationId xmlns:a16="http://schemas.microsoft.com/office/drawing/2014/main" id="{A5F7A329-B4E5-90B3-0DA8-24F19663483F}"/>
              </a:ext>
            </a:extLst>
          </p:cNvPr>
          <p:cNvSpPr txBox="1"/>
          <p:nvPr/>
        </p:nvSpPr>
        <p:spPr>
          <a:xfrm>
            <a:off x="5309633" y="3049569"/>
            <a:ext cx="1619358" cy="369332"/>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high krill</a:t>
            </a:r>
          </a:p>
        </p:txBody>
      </p:sp>
    </p:spTree>
    <p:extLst>
      <p:ext uri="{BB962C8B-B14F-4D97-AF65-F5344CB8AC3E}">
        <p14:creationId xmlns:p14="http://schemas.microsoft.com/office/powerpoint/2010/main" val="3191623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749FE-6F94-BC9F-CFA2-8034E247DD0B}"/>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6882F92C-94BA-636E-B9A2-12AEF3F94844}"/>
              </a:ext>
            </a:extLst>
          </p:cNvPr>
          <p:cNvPicPr>
            <a:picLocks noChangeAspect="1"/>
          </p:cNvPicPr>
          <p:nvPr/>
        </p:nvPicPr>
        <p:blipFill>
          <a:blip r:embed="rId2"/>
          <a:srcRect l="50466" t="38276" r="33166" b="40050"/>
          <a:stretch>
            <a:fillRect/>
          </a:stretch>
        </p:blipFill>
        <p:spPr>
          <a:xfrm>
            <a:off x="9501351" y="4340772"/>
            <a:ext cx="2690649" cy="2375338"/>
          </a:xfrm>
          <a:prstGeom prst="rect">
            <a:avLst/>
          </a:prstGeom>
        </p:spPr>
      </p:pic>
      <p:sp>
        <p:nvSpPr>
          <p:cNvPr id="24" name="TextBox 23">
            <a:extLst>
              <a:ext uri="{FF2B5EF4-FFF2-40B4-BE49-F238E27FC236}">
                <a16:creationId xmlns:a16="http://schemas.microsoft.com/office/drawing/2014/main" id="{93D41F5E-705B-0530-0675-60A98D598988}"/>
              </a:ext>
            </a:extLst>
          </p:cNvPr>
          <p:cNvSpPr txBox="1"/>
          <p:nvPr/>
        </p:nvSpPr>
        <p:spPr>
          <a:xfrm>
            <a:off x="4446041" y="6145781"/>
            <a:ext cx="1969450"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Monterey canyon</a:t>
            </a:r>
          </a:p>
        </p:txBody>
      </p:sp>
      <p:sp>
        <p:nvSpPr>
          <p:cNvPr id="28" name="TextBox 27">
            <a:extLst>
              <a:ext uri="{FF2B5EF4-FFF2-40B4-BE49-F238E27FC236}">
                <a16:creationId xmlns:a16="http://schemas.microsoft.com/office/drawing/2014/main" id="{B0C41A3A-AF07-9939-CA7E-F3AA1949CF4C}"/>
              </a:ext>
            </a:extLst>
          </p:cNvPr>
          <p:cNvSpPr txBox="1"/>
          <p:nvPr/>
        </p:nvSpPr>
        <p:spPr>
          <a:xfrm>
            <a:off x="9486992" y="513305"/>
            <a:ext cx="638316"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75m</a:t>
            </a:r>
          </a:p>
        </p:txBody>
      </p:sp>
      <p:sp>
        <p:nvSpPr>
          <p:cNvPr id="29" name="TextBox 28">
            <a:extLst>
              <a:ext uri="{FF2B5EF4-FFF2-40B4-BE49-F238E27FC236}">
                <a16:creationId xmlns:a16="http://schemas.microsoft.com/office/drawing/2014/main" id="{FABE6455-8105-39AA-B46F-AFBF939E7BFD}"/>
              </a:ext>
            </a:extLst>
          </p:cNvPr>
          <p:cNvSpPr txBox="1"/>
          <p:nvPr/>
        </p:nvSpPr>
        <p:spPr>
          <a:xfrm>
            <a:off x="9505686" y="1418311"/>
            <a:ext cx="766557"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175m</a:t>
            </a:r>
          </a:p>
        </p:txBody>
      </p:sp>
      <p:sp>
        <p:nvSpPr>
          <p:cNvPr id="30" name="TextBox 29">
            <a:extLst>
              <a:ext uri="{FF2B5EF4-FFF2-40B4-BE49-F238E27FC236}">
                <a16:creationId xmlns:a16="http://schemas.microsoft.com/office/drawing/2014/main" id="{11B4B1FB-163A-BB6D-7E0F-5133CD0DFCC7}"/>
              </a:ext>
            </a:extLst>
          </p:cNvPr>
          <p:cNvSpPr txBox="1"/>
          <p:nvPr/>
        </p:nvSpPr>
        <p:spPr>
          <a:xfrm>
            <a:off x="10572642" y="51640"/>
            <a:ext cx="1619358" cy="923330"/>
          </a:xfrm>
          <a:prstGeom prst="rect">
            <a:avLst/>
          </a:prstGeom>
          <a:noFill/>
        </p:spPr>
        <p:txBody>
          <a:bodyPr wrap="squar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Acoustic </a:t>
            </a:r>
            <a:r>
              <a:rPr lang="en-US" dirty="0" err="1">
                <a:latin typeface="Helvetica Neue" panose="02000503000000020004" pitchFamily="2" charset="0"/>
                <a:ea typeface="Helvetica Neue" panose="02000503000000020004" pitchFamily="2" charset="0"/>
                <a:cs typeface="Helvetica Neue" panose="02000503000000020004" pitchFamily="2" charset="0"/>
              </a:rPr>
              <a:t>Waveglider</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dirty="0">
                <a:latin typeface="Helvetica Neue" panose="02000503000000020004" pitchFamily="2" charset="0"/>
                <a:ea typeface="Helvetica Neue" panose="02000503000000020004" pitchFamily="2" charset="0"/>
                <a:cs typeface="Helvetica Neue" panose="02000503000000020004" pitchFamily="2" charset="0"/>
              </a:rPr>
              <a:t>(</a:t>
            </a:r>
          </a:p>
        </p:txBody>
      </p:sp>
      <p:pic>
        <p:nvPicPr>
          <p:cNvPr id="31" name="Picture 30">
            <a:extLst>
              <a:ext uri="{FF2B5EF4-FFF2-40B4-BE49-F238E27FC236}">
                <a16:creationId xmlns:a16="http://schemas.microsoft.com/office/drawing/2014/main" id="{73C22571-7D8D-BB1A-9A4F-06E3379254C8}"/>
              </a:ext>
            </a:extLst>
          </p:cNvPr>
          <p:cNvPicPr>
            <a:picLocks noChangeAspect="1"/>
          </p:cNvPicPr>
          <p:nvPr/>
        </p:nvPicPr>
        <p:blipFill>
          <a:blip r:embed="rId3"/>
          <a:stretch>
            <a:fillRect/>
          </a:stretch>
        </p:blipFill>
        <p:spPr>
          <a:xfrm>
            <a:off x="1597573" y="0"/>
            <a:ext cx="7772400" cy="3142780"/>
          </a:xfrm>
          <a:prstGeom prst="rect">
            <a:avLst/>
          </a:prstGeom>
        </p:spPr>
      </p:pic>
      <p:pic>
        <p:nvPicPr>
          <p:cNvPr id="32" name="Picture 31">
            <a:extLst>
              <a:ext uri="{FF2B5EF4-FFF2-40B4-BE49-F238E27FC236}">
                <a16:creationId xmlns:a16="http://schemas.microsoft.com/office/drawing/2014/main" id="{88EAA42F-3C67-03BC-88AC-EE6E498A7131}"/>
              </a:ext>
            </a:extLst>
          </p:cNvPr>
          <p:cNvPicPr>
            <a:picLocks noChangeAspect="1"/>
          </p:cNvPicPr>
          <p:nvPr/>
        </p:nvPicPr>
        <p:blipFill>
          <a:blip r:embed="rId4"/>
          <a:stretch>
            <a:fillRect/>
          </a:stretch>
        </p:blipFill>
        <p:spPr>
          <a:xfrm>
            <a:off x="1597573" y="3142780"/>
            <a:ext cx="7772400" cy="2986670"/>
          </a:xfrm>
          <a:prstGeom prst="rect">
            <a:avLst/>
          </a:prstGeom>
        </p:spPr>
      </p:pic>
      <p:sp>
        <p:nvSpPr>
          <p:cNvPr id="33" name="TextBox 32">
            <a:extLst>
              <a:ext uri="{FF2B5EF4-FFF2-40B4-BE49-F238E27FC236}">
                <a16:creationId xmlns:a16="http://schemas.microsoft.com/office/drawing/2014/main" id="{1421462F-34BC-EC93-11E6-5224C573E113}"/>
              </a:ext>
            </a:extLst>
          </p:cNvPr>
          <p:cNvSpPr txBox="1"/>
          <p:nvPr/>
        </p:nvSpPr>
        <p:spPr>
          <a:xfrm>
            <a:off x="180645" y="6414466"/>
            <a:ext cx="2799805"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Images: Kelly Benoit-Bird</a:t>
            </a:r>
          </a:p>
        </p:txBody>
      </p:sp>
      <p:pic>
        <p:nvPicPr>
          <p:cNvPr id="34" name="Picture 33">
            <a:extLst>
              <a:ext uri="{FF2B5EF4-FFF2-40B4-BE49-F238E27FC236}">
                <a16:creationId xmlns:a16="http://schemas.microsoft.com/office/drawing/2014/main" id="{7DD432E8-0024-15E3-B53E-B96C478D8B2E}"/>
              </a:ext>
            </a:extLst>
          </p:cNvPr>
          <p:cNvPicPr>
            <a:picLocks noChangeAspect="1"/>
          </p:cNvPicPr>
          <p:nvPr/>
        </p:nvPicPr>
        <p:blipFill>
          <a:blip r:embed="rId5"/>
          <a:stretch>
            <a:fillRect/>
          </a:stretch>
        </p:blipFill>
        <p:spPr>
          <a:xfrm>
            <a:off x="6561420" y="2400476"/>
            <a:ext cx="2578100" cy="520700"/>
          </a:xfrm>
          <a:prstGeom prst="rect">
            <a:avLst/>
          </a:prstGeom>
        </p:spPr>
      </p:pic>
      <p:grpSp>
        <p:nvGrpSpPr>
          <p:cNvPr id="35" name="Group 34">
            <a:extLst>
              <a:ext uri="{FF2B5EF4-FFF2-40B4-BE49-F238E27FC236}">
                <a16:creationId xmlns:a16="http://schemas.microsoft.com/office/drawing/2014/main" id="{8A0BB4F3-5E37-B3C0-28B2-81E3AE45208F}"/>
              </a:ext>
            </a:extLst>
          </p:cNvPr>
          <p:cNvGrpSpPr/>
          <p:nvPr/>
        </p:nvGrpSpPr>
        <p:grpSpPr>
          <a:xfrm>
            <a:off x="2824686" y="747769"/>
            <a:ext cx="1305101" cy="2046308"/>
            <a:chOff x="2813557" y="3889935"/>
            <a:chExt cx="1305101" cy="2046308"/>
          </a:xfrm>
        </p:grpSpPr>
        <p:cxnSp>
          <p:nvCxnSpPr>
            <p:cNvPr id="36" name="Straight Connector 35">
              <a:extLst>
                <a:ext uri="{FF2B5EF4-FFF2-40B4-BE49-F238E27FC236}">
                  <a16:creationId xmlns:a16="http://schemas.microsoft.com/office/drawing/2014/main" id="{D12C87FC-891F-76A0-5ACA-6732DC51D8F0}"/>
                </a:ext>
              </a:extLst>
            </p:cNvPr>
            <p:cNvCxnSpPr/>
            <p:nvPr/>
          </p:nvCxnSpPr>
          <p:spPr>
            <a:xfrm>
              <a:off x="3466109" y="3935896"/>
              <a:ext cx="0" cy="993913"/>
            </a:xfrm>
            <a:prstGeom prst="line">
              <a:avLst/>
            </a:prstGeom>
            <a:noFill/>
            <a:ln w="19050" cap="flat" cmpd="sng" algn="ctr">
              <a:solidFill>
                <a:sysClr val="window" lastClr="FFFFFF"/>
              </a:solidFill>
              <a:prstDash val="solid"/>
              <a:miter lim="800000"/>
            </a:ln>
            <a:effectLst/>
          </p:spPr>
        </p:cxnSp>
        <p:sp>
          <p:nvSpPr>
            <p:cNvPr id="37" name="Oval 36">
              <a:extLst>
                <a:ext uri="{FF2B5EF4-FFF2-40B4-BE49-F238E27FC236}">
                  <a16:creationId xmlns:a16="http://schemas.microsoft.com/office/drawing/2014/main" id="{08CFA4BD-D400-42CF-85F6-E90A3DB201D1}"/>
                </a:ext>
              </a:extLst>
            </p:cNvPr>
            <p:cNvSpPr>
              <a:spLocks noChangeAspect="1"/>
            </p:cNvSpPr>
            <p:nvPr/>
          </p:nvSpPr>
          <p:spPr>
            <a:xfrm>
              <a:off x="3407906" y="3889935"/>
              <a:ext cx="116405" cy="11636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0EAE46FC-45C3-005B-E4E0-1E4576584E4E}"/>
                </a:ext>
              </a:extLst>
            </p:cNvPr>
            <p:cNvSpPr txBox="1"/>
            <p:nvPr/>
          </p:nvSpPr>
          <p:spPr>
            <a:xfrm>
              <a:off x="2813557" y="4859025"/>
              <a:ext cx="1305101" cy="1077218"/>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Mooring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and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LRAUV-ESP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location</a:t>
              </a:r>
            </a:p>
          </p:txBody>
        </p:sp>
      </p:grpSp>
      <p:cxnSp>
        <p:nvCxnSpPr>
          <p:cNvPr id="39" name="Straight Connector 38">
            <a:extLst>
              <a:ext uri="{FF2B5EF4-FFF2-40B4-BE49-F238E27FC236}">
                <a16:creationId xmlns:a16="http://schemas.microsoft.com/office/drawing/2014/main" id="{0FF71DA2-1C17-C106-23F8-CA7E127F6166}"/>
              </a:ext>
            </a:extLst>
          </p:cNvPr>
          <p:cNvCxnSpPr>
            <a:cxnSpLocks/>
          </p:cNvCxnSpPr>
          <p:nvPr/>
        </p:nvCxnSpPr>
        <p:spPr>
          <a:xfrm>
            <a:off x="9437313" y="267195"/>
            <a:ext cx="0" cy="2393631"/>
          </a:xfrm>
          <a:prstGeom prst="line">
            <a:avLst/>
          </a:prstGeom>
          <a:noFill/>
          <a:ln w="19050" cap="flat" cmpd="sng" algn="ctr">
            <a:solidFill>
              <a:sysClr val="window" lastClr="FFFFFF"/>
            </a:solidFill>
            <a:prstDash val="solid"/>
            <a:miter lim="800000"/>
          </a:ln>
          <a:effectLst/>
        </p:spPr>
      </p:cxnSp>
      <p:sp>
        <p:nvSpPr>
          <p:cNvPr id="41" name="TextBox 40">
            <a:extLst>
              <a:ext uri="{FF2B5EF4-FFF2-40B4-BE49-F238E27FC236}">
                <a16:creationId xmlns:a16="http://schemas.microsoft.com/office/drawing/2014/main" id="{4CDEB475-DBAC-E3C1-26EC-47FF8FB1154E}"/>
              </a:ext>
            </a:extLst>
          </p:cNvPr>
          <p:cNvSpPr txBox="1"/>
          <p:nvPr/>
        </p:nvSpPr>
        <p:spPr>
          <a:xfrm>
            <a:off x="9539017" y="2176942"/>
            <a:ext cx="766557"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250m</a:t>
            </a:r>
          </a:p>
        </p:txBody>
      </p:sp>
      <p:grpSp>
        <p:nvGrpSpPr>
          <p:cNvPr id="47" name="Group 46">
            <a:extLst>
              <a:ext uri="{FF2B5EF4-FFF2-40B4-BE49-F238E27FC236}">
                <a16:creationId xmlns:a16="http://schemas.microsoft.com/office/drawing/2014/main" id="{D45088AE-BE74-E5C0-5091-58EB96775881}"/>
              </a:ext>
            </a:extLst>
          </p:cNvPr>
          <p:cNvGrpSpPr/>
          <p:nvPr/>
        </p:nvGrpSpPr>
        <p:grpSpPr>
          <a:xfrm>
            <a:off x="9433033" y="697971"/>
            <a:ext cx="111902" cy="1671484"/>
            <a:chOff x="9433033" y="697971"/>
            <a:chExt cx="111902" cy="1671484"/>
          </a:xfrm>
        </p:grpSpPr>
        <p:cxnSp>
          <p:nvCxnSpPr>
            <p:cNvPr id="43" name="Straight Connector 42">
              <a:extLst>
                <a:ext uri="{FF2B5EF4-FFF2-40B4-BE49-F238E27FC236}">
                  <a16:creationId xmlns:a16="http://schemas.microsoft.com/office/drawing/2014/main" id="{A0AC846A-8657-BFEB-DE4D-5B571680F704}"/>
                </a:ext>
              </a:extLst>
            </p:cNvPr>
            <p:cNvCxnSpPr>
              <a:cxnSpLocks/>
            </p:cNvCxnSpPr>
            <p:nvPr/>
          </p:nvCxnSpPr>
          <p:spPr>
            <a:xfrm>
              <a:off x="9433033" y="697971"/>
              <a:ext cx="111902" cy="0"/>
            </a:xfrm>
            <a:prstGeom prst="line">
              <a:avLst/>
            </a:prstGeom>
            <a:noFill/>
            <a:ln w="19050" cap="flat" cmpd="sng" algn="ctr">
              <a:solidFill>
                <a:sysClr val="window" lastClr="FFFFFF"/>
              </a:solidFill>
              <a:prstDash val="solid"/>
              <a:miter lim="800000"/>
            </a:ln>
            <a:effectLst/>
          </p:spPr>
        </p:cxnSp>
        <p:cxnSp>
          <p:nvCxnSpPr>
            <p:cNvPr id="45" name="Straight Connector 44">
              <a:extLst>
                <a:ext uri="{FF2B5EF4-FFF2-40B4-BE49-F238E27FC236}">
                  <a16:creationId xmlns:a16="http://schemas.microsoft.com/office/drawing/2014/main" id="{F2FCBE27-D1BE-B789-017D-247507720C60}"/>
                </a:ext>
              </a:extLst>
            </p:cNvPr>
            <p:cNvCxnSpPr>
              <a:cxnSpLocks/>
            </p:cNvCxnSpPr>
            <p:nvPr/>
          </p:nvCxnSpPr>
          <p:spPr>
            <a:xfrm>
              <a:off x="9433033" y="1602977"/>
              <a:ext cx="111902" cy="0"/>
            </a:xfrm>
            <a:prstGeom prst="line">
              <a:avLst/>
            </a:prstGeom>
            <a:noFill/>
            <a:ln w="19050" cap="flat" cmpd="sng" algn="ctr">
              <a:solidFill>
                <a:sysClr val="window" lastClr="FFFFFF"/>
              </a:solidFill>
              <a:prstDash val="solid"/>
              <a:miter lim="800000"/>
            </a:ln>
            <a:effectLst/>
          </p:spPr>
        </p:cxnSp>
        <p:cxnSp>
          <p:nvCxnSpPr>
            <p:cNvPr id="46" name="Straight Connector 45">
              <a:extLst>
                <a:ext uri="{FF2B5EF4-FFF2-40B4-BE49-F238E27FC236}">
                  <a16:creationId xmlns:a16="http://schemas.microsoft.com/office/drawing/2014/main" id="{A9A9AE74-3AB3-7043-FDE6-523B52F430FA}"/>
                </a:ext>
              </a:extLst>
            </p:cNvPr>
            <p:cNvCxnSpPr>
              <a:cxnSpLocks/>
            </p:cNvCxnSpPr>
            <p:nvPr/>
          </p:nvCxnSpPr>
          <p:spPr>
            <a:xfrm>
              <a:off x="9433033" y="2369455"/>
              <a:ext cx="111902" cy="0"/>
            </a:xfrm>
            <a:prstGeom prst="line">
              <a:avLst/>
            </a:prstGeom>
            <a:noFill/>
            <a:ln w="19050" cap="flat" cmpd="sng" algn="ctr">
              <a:solidFill>
                <a:sysClr val="window" lastClr="FFFFFF"/>
              </a:solidFill>
              <a:prstDash val="solid"/>
              <a:miter lim="800000"/>
            </a:ln>
            <a:effectLst/>
          </p:spPr>
        </p:cxnSp>
      </p:grpSp>
      <p:sp>
        <p:nvSpPr>
          <p:cNvPr id="50" name="TextBox 49">
            <a:extLst>
              <a:ext uri="{FF2B5EF4-FFF2-40B4-BE49-F238E27FC236}">
                <a16:creationId xmlns:a16="http://schemas.microsoft.com/office/drawing/2014/main" id="{595C2BDD-9892-8184-DFBB-A554501DC036}"/>
              </a:ext>
            </a:extLst>
          </p:cNvPr>
          <p:cNvSpPr txBox="1"/>
          <p:nvPr/>
        </p:nvSpPr>
        <p:spPr>
          <a:xfrm rot="16200000">
            <a:off x="533915" y="911294"/>
            <a:ext cx="736099" cy="369332"/>
          </a:xfrm>
          <a:prstGeom prst="rect">
            <a:avLst/>
          </a:prstGeom>
          <a:noFill/>
        </p:spPr>
        <p:txBody>
          <a:bodyPr wrap="non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Night</a:t>
            </a:r>
          </a:p>
        </p:txBody>
      </p:sp>
      <p:sp>
        <p:nvSpPr>
          <p:cNvPr id="51" name="TextBox 50">
            <a:extLst>
              <a:ext uri="{FF2B5EF4-FFF2-40B4-BE49-F238E27FC236}">
                <a16:creationId xmlns:a16="http://schemas.microsoft.com/office/drawing/2014/main" id="{689FC924-2E9D-6F0B-1352-63992FE2E6D9}"/>
              </a:ext>
            </a:extLst>
          </p:cNvPr>
          <p:cNvSpPr txBox="1"/>
          <p:nvPr/>
        </p:nvSpPr>
        <p:spPr>
          <a:xfrm rot="16200000">
            <a:off x="609256" y="4361532"/>
            <a:ext cx="585418" cy="369332"/>
          </a:xfrm>
          <a:prstGeom prst="rect">
            <a:avLst/>
          </a:prstGeom>
          <a:noFill/>
        </p:spPr>
        <p:txBody>
          <a:bodyPr wrap="non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Day</a:t>
            </a:r>
          </a:p>
        </p:txBody>
      </p:sp>
      <p:grpSp>
        <p:nvGrpSpPr>
          <p:cNvPr id="59" name="Group 58">
            <a:extLst>
              <a:ext uri="{FF2B5EF4-FFF2-40B4-BE49-F238E27FC236}">
                <a16:creationId xmlns:a16="http://schemas.microsoft.com/office/drawing/2014/main" id="{432E5A0B-D336-C0C7-EB70-C227BA18BE68}"/>
              </a:ext>
            </a:extLst>
          </p:cNvPr>
          <p:cNvGrpSpPr/>
          <p:nvPr/>
        </p:nvGrpSpPr>
        <p:grpSpPr>
          <a:xfrm>
            <a:off x="5576065" y="4636115"/>
            <a:ext cx="2718416" cy="1200329"/>
            <a:chOff x="5576065" y="4636115"/>
            <a:chExt cx="2718416" cy="1200329"/>
          </a:xfrm>
        </p:grpSpPr>
        <p:grpSp>
          <p:nvGrpSpPr>
            <p:cNvPr id="55" name="Group 54">
              <a:extLst>
                <a:ext uri="{FF2B5EF4-FFF2-40B4-BE49-F238E27FC236}">
                  <a16:creationId xmlns:a16="http://schemas.microsoft.com/office/drawing/2014/main" id="{B9EB146C-C404-D818-6E97-DC2D5058E218}"/>
                </a:ext>
              </a:extLst>
            </p:cNvPr>
            <p:cNvGrpSpPr/>
            <p:nvPr/>
          </p:nvGrpSpPr>
          <p:grpSpPr>
            <a:xfrm rot="16200000">
              <a:off x="6219941" y="4195031"/>
              <a:ext cx="116405" cy="1404158"/>
              <a:chOff x="7238089" y="4449429"/>
              <a:chExt cx="116405" cy="1404158"/>
            </a:xfrm>
          </p:grpSpPr>
          <p:cxnSp>
            <p:nvCxnSpPr>
              <p:cNvPr id="53" name="Straight Connector 52">
                <a:extLst>
                  <a:ext uri="{FF2B5EF4-FFF2-40B4-BE49-F238E27FC236}">
                    <a16:creationId xmlns:a16="http://schemas.microsoft.com/office/drawing/2014/main" id="{B8D8D56D-C6BC-0111-7F70-3B49972461C0}"/>
                  </a:ext>
                </a:extLst>
              </p:cNvPr>
              <p:cNvCxnSpPr>
                <a:cxnSpLocks/>
              </p:cNvCxnSpPr>
              <p:nvPr/>
            </p:nvCxnSpPr>
            <p:spPr>
              <a:xfrm rot="5400000">
                <a:off x="6617192" y="5174489"/>
                <a:ext cx="1358197" cy="0"/>
              </a:xfrm>
              <a:prstGeom prst="line">
                <a:avLst/>
              </a:prstGeom>
              <a:noFill/>
              <a:ln w="19050" cap="flat" cmpd="sng" algn="ctr">
                <a:solidFill>
                  <a:sysClr val="window" lastClr="FFFFFF"/>
                </a:solidFill>
                <a:prstDash val="solid"/>
                <a:miter lim="800000"/>
              </a:ln>
              <a:effectLst/>
            </p:spPr>
          </p:cxnSp>
          <p:sp>
            <p:nvSpPr>
              <p:cNvPr id="54" name="Oval 53">
                <a:extLst>
                  <a:ext uri="{FF2B5EF4-FFF2-40B4-BE49-F238E27FC236}">
                    <a16:creationId xmlns:a16="http://schemas.microsoft.com/office/drawing/2014/main" id="{35D1871C-D204-6A0F-71F7-BFCCA8CA1752}"/>
                  </a:ext>
                </a:extLst>
              </p:cNvPr>
              <p:cNvSpPr>
                <a:spLocks noChangeAspect="1"/>
              </p:cNvSpPr>
              <p:nvPr/>
            </p:nvSpPr>
            <p:spPr>
              <a:xfrm>
                <a:off x="7238089" y="4449429"/>
                <a:ext cx="116405" cy="11636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57" name="TextBox 56">
              <a:extLst>
                <a:ext uri="{FF2B5EF4-FFF2-40B4-BE49-F238E27FC236}">
                  <a16:creationId xmlns:a16="http://schemas.microsoft.com/office/drawing/2014/main" id="{D9B8B729-6EB6-A433-F9EA-B9DA3AC89BA8}"/>
                </a:ext>
              </a:extLst>
            </p:cNvPr>
            <p:cNvSpPr txBox="1"/>
            <p:nvPr/>
          </p:nvSpPr>
          <p:spPr>
            <a:xfrm>
              <a:off x="7026185" y="4636115"/>
              <a:ext cx="1268296" cy="1200329"/>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daytime</a:t>
              </a:r>
            </a:p>
            <a:p>
              <a:r>
                <a:rPr lang="en-US" dirty="0">
                  <a:latin typeface="Helvetica Neue" panose="02000503000000020004" pitchFamily="2" charset="0"/>
                  <a:ea typeface="Helvetica Neue" panose="02000503000000020004" pitchFamily="2" charset="0"/>
                  <a:cs typeface="Helvetica Neue" panose="02000503000000020004" pitchFamily="2" charset="0"/>
                </a:rPr>
                <a:t>deeper</a:t>
              </a:r>
            </a:p>
            <a:p>
              <a:r>
                <a:rPr lang="en-US" dirty="0">
                  <a:latin typeface="Helvetica Neue" panose="02000503000000020004" pitchFamily="2" charset="0"/>
                  <a:ea typeface="Helvetica Neue" panose="02000503000000020004" pitchFamily="2" charset="0"/>
                  <a:cs typeface="Helvetica Neue" panose="02000503000000020004" pitchFamily="2" charset="0"/>
                </a:rPr>
                <a:t>scattering </a:t>
              </a:r>
            </a:p>
            <a:p>
              <a:r>
                <a:rPr lang="en-US" dirty="0">
                  <a:latin typeface="Helvetica Neue" panose="02000503000000020004" pitchFamily="2" charset="0"/>
                  <a:ea typeface="Helvetica Neue" panose="02000503000000020004" pitchFamily="2" charset="0"/>
                  <a:cs typeface="Helvetica Neue" panose="02000503000000020004" pitchFamily="2" charset="0"/>
                </a:rPr>
                <a:t>layer</a:t>
              </a:r>
            </a:p>
          </p:txBody>
        </p:sp>
      </p:grpSp>
      <p:pic>
        <p:nvPicPr>
          <p:cNvPr id="61" name="Picture 60">
            <a:extLst>
              <a:ext uri="{FF2B5EF4-FFF2-40B4-BE49-F238E27FC236}">
                <a16:creationId xmlns:a16="http://schemas.microsoft.com/office/drawing/2014/main" id="{33D4A147-D8B6-92A2-59BB-50D36355E17D}"/>
              </a:ext>
            </a:extLst>
          </p:cNvPr>
          <p:cNvPicPr>
            <a:picLocks noChangeAspect="1"/>
          </p:cNvPicPr>
          <p:nvPr/>
        </p:nvPicPr>
        <p:blipFill>
          <a:blip r:embed="rId6"/>
          <a:stretch>
            <a:fillRect/>
          </a:stretch>
        </p:blipFill>
        <p:spPr>
          <a:xfrm>
            <a:off x="10352686" y="756791"/>
            <a:ext cx="1694498" cy="1420151"/>
          </a:xfrm>
          <a:prstGeom prst="rect">
            <a:avLst/>
          </a:prstGeom>
        </p:spPr>
      </p:pic>
      <p:cxnSp>
        <p:nvCxnSpPr>
          <p:cNvPr id="70" name="Straight Connector 69">
            <a:extLst>
              <a:ext uri="{FF2B5EF4-FFF2-40B4-BE49-F238E27FC236}">
                <a16:creationId xmlns:a16="http://schemas.microsoft.com/office/drawing/2014/main" id="{613C2267-CA3C-6A69-5EDC-407804060923}"/>
              </a:ext>
            </a:extLst>
          </p:cNvPr>
          <p:cNvCxnSpPr>
            <a:cxnSpLocks/>
          </p:cNvCxnSpPr>
          <p:nvPr/>
        </p:nvCxnSpPr>
        <p:spPr>
          <a:xfrm>
            <a:off x="1079263" y="267195"/>
            <a:ext cx="0" cy="2393631"/>
          </a:xfrm>
          <a:prstGeom prst="line">
            <a:avLst/>
          </a:prstGeom>
          <a:noFill/>
          <a:ln w="19050" cap="flat" cmpd="sng" algn="ctr">
            <a:solidFill>
              <a:sysClr val="window" lastClr="FFFFFF"/>
            </a:solidFill>
            <a:prstDash val="solid"/>
            <a:miter lim="800000"/>
          </a:ln>
          <a:effectLst/>
        </p:spPr>
      </p:cxnSp>
      <p:cxnSp>
        <p:nvCxnSpPr>
          <p:cNvPr id="71" name="Straight Connector 70">
            <a:extLst>
              <a:ext uri="{FF2B5EF4-FFF2-40B4-BE49-F238E27FC236}">
                <a16:creationId xmlns:a16="http://schemas.microsoft.com/office/drawing/2014/main" id="{C37D6680-57AA-97E9-7CBF-3A7C7E96CCF3}"/>
              </a:ext>
            </a:extLst>
          </p:cNvPr>
          <p:cNvCxnSpPr>
            <a:cxnSpLocks/>
          </p:cNvCxnSpPr>
          <p:nvPr/>
        </p:nvCxnSpPr>
        <p:spPr>
          <a:xfrm>
            <a:off x="1111636" y="3349382"/>
            <a:ext cx="0" cy="2393631"/>
          </a:xfrm>
          <a:prstGeom prst="line">
            <a:avLst/>
          </a:prstGeom>
          <a:noFill/>
          <a:ln w="19050" cap="flat" cmpd="sng" algn="ctr">
            <a:solidFill>
              <a:sysClr val="window" lastClr="FFFFFF"/>
            </a:solidFill>
            <a:prstDash val="solid"/>
            <a:miter lim="800000"/>
          </a:ln>
          <a:effectLst/>
        </p:spPr>
      </p:cxnSp>
      <p:pic>
        <p:nvPicPr>
          <p:cNvPr id="74" name="Picture 73">
            <a:extLst>
              <a:ext uri="{FF2B5EF4-FFF2-40B4-BE49-F238E27FC236}">
                <a16:creationId xmlns:a16="http://schemas.microsoft.com/office/drawing/2014/main" id="{1BAB5C10-DCFE-1D51-53A7-ABA47E6811BA}"/>
              </a:ext>
            </a:extLst>
          </p:cNvPr>
          <p:cNvPicPr>
            <a:picLocks noChangeAspect="1"/>
          </p:cNvPicPr>
          <p:nvPr/>
        </p:nvPicPr>
        <p:blipFill>
          <a:blip r:embed="rId7"/>
          <a:srcRect b="66172"/>
          <a:stretch>
            <a:fillRect/>
          </a:stretch>
        </p:blipFill>
        <p:spPr>
          <a:xfrm>
            <a:off x="10572642" y="2566415"/>
            <a:ext cx="1355285" cy="1725169"/>
          </a:xfrm>
          <a:prstGeom prst="rect">
            <a:avLst/>
          </a:prstGeom>
        </p:spPr>
      </p:pic>
    </p:spTree>
    <p:extLst>
      <p:ext uri="{BB962C8B-B14F-4D97-AF65-F5344CB8AC3E}">
        <p14:creationId xmlns:p14="http://schemas.microsoft.com/office/powerpoint/2010/main" val="186220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71A5B-7C3F-28E7-6BE5-486F8095FCB8}"/>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19A97B37-4B93-03C2-92FC-6882F03A4356}"/>
              </a:ext>
            </a:extLst>
          </p:cNvPr>
          <p:cNvSpPr txBox="1"/>
          <p:nvPr/>
        </p:nvSpPr>
        <p:spPr>
          <a:xfrm>
            <a:off x="10572642" y="120533"/>
            <a:ext cx="1619358" cy="646331"/>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Piscivore</a:t>
            </a: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LRAUV</a:t>
            </a:r>
          </a:p>
        </p:txBody>
      </p:sp>
      <p:pic>
        <p:nvPicPr>
          <p:cNvPr id="22" name="Picture 21">
            <a:extLst>
              <a:ext uri="{FF2B5EF4-FFF2-40B4-BE49-F238E27FC236}">
                <a16:creationId xmlns:a16="http://schemas.microsoft.com/office/drawing/2014/main" id="{7CA6E938-0FA6-CAC5-6299-182C538F4CA6}"/>
              </a:ext>
            </a:extLst>
          </p:cNvPr>
          <p:cNvPicPr>
            <a:picLocks noChangeAspect="1"/>
          </p:cNvPicPr>
          <p:nvPr/>
        </p:nvPicPr>
        <p:blipFill>
          <a:blip r:embed="rId5"/>
          <a:stretch>
            <a:fillRect/>
          </a:stretch>
        </p:blipFill>
        <p:spPr>
          <a:xfrm>
            <a:off x="66580" y="120533"/>
            <a:ext cx="4522300" cy="2531270"/>
          </a:xfrm>
          <a:prstGeom prst="rect">
            <a:avLst/>
          </a:prstGeom>
        </p:spPr>
      </p:pic>
      <p:pic>
        <p:nvPicPr>
          <p:cNvPr id="25" name="Piscivore_20251009T202447Z_Makai_PC2_aft_3_49F11CA9-EC1B-443C-8D57-1CBD9DD7F2E2.mp4">
            <a:hlinkClick r:id="" action="ppaction://media"/>
            <a:extLst>
              <a:ext uri="{FF2B5EF4-FFF2-40B4-BE49-F238E27FC236}">
                <a16:creationId xmlns:a16="http://schemas.microsoft.com/office/drawing/2014/main" id="{DEFDE59F-17A4-119C-0F3F-8FAD1B85422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6580" y="3939746"/>
            <a:ext cx="4714315" cy="2651802"/>
          </a:xfrm>
          <a:prstGeom prst="rect">
            <a:avLst/>
          </a:prstGeom>
        </p:spPr>
      </p:pic>
      <p:pic>
        <p:nvPicPr>
          <p:cNvPr id="29" name="Picture 28">
            <a:extLst>
              <a:ext uri="{FF2B5EF4-FFF2-40B4-BE49-F238E27FC236}">
                <a16:creationId xmlns:a16="http://schemas.microsoft.com/office/drawing/2014/main" id="{A095DB22-0C29-B327-A199-6329FC507B09}"/>
              </a:ext>
            </a:extLst>
          </p:cNvPr>
          <p:cNvPicPr>
            <a:picLocks noChangeAspect="1"/>
          </p:cNvPicPr>
          <p:nvPr/>
        </p:nvPicPr>
        <p:blipFill>
          <a:blip r:embed="rId7"/>
          <a:srcRect l="19682" t="10775" r="22364"/>
          <a:stretch>
            <a:fillRect/>
          </a:stretch>
        </p:blipFill>
        <p:spPr>
          <a:xfrm>
            <a:off x="10272583" y="777198"/>
            <a:ext cx="1762898" cy="2035594"/>
          </a:xfrm>
          <a:prstGeom prst="rect">
            <a:avLst/>
          </a:prstGeom>
        </p:spPr>
      </p:pic>
      <p:pic>
        <p:nvPicPr>
          <p:cNvPr id="33" name="Picture 32">
            <a:extLst>
              <a:ext uri="{FF2B5EF4-FFF2-40B4-BE49-F238E27FC236}">
                <a16:creationId xmlns:a16="http://schemas.microsoft.com/office/drawing/2014/main" id="{2FE53E4D-D0E9-0168-539B-F388FF86E52B}"/>
              </a:ext>
            </a:extLst>
          </p:cNvPr>
          <p:cNvPicPr>
            <a:picLocks noChangeAspect="1"/>
          </p:cNvPicPr>
          <p:nvPr/>
        </p:nvPicPr>
        <p:blipFill>
          <a:blip r:embed="rId8"/>
          <a:stretch>
            <a:fillRect/>
          </a:stretch>
        </p:blipFill>
        <p:spPr>
          <a:xfrm>
            <a:off x="5729454" y="4523652"/>
            <a:ext cx="3048000" cy="1714500"/>
          </a:xfrm>
          <a:prstGeom prst="rect">
            <a:avLst/>
          </a:prstGeom>
        </p:spPr>
      </p:pic>
      <p:pic>
        <p:nvPicPr>
          <p:cNvPr id="37" name="Picture 36">
            <a:extLst>
              <a:ext uri="{FF2B5EF4-FFF2-40B4-BE49-F238E27FC236}">
                <a16:creationId xmlns:a16="http://schemas.microsoft.com/office/drawing/2014/main" id="{FD28DC15-656B-62DF-4B3C-95D3FD6C72F7}"/>
              </a:ext>
            </a:extLst>
          </p:cNvPr>
          <p:cNvPicPr>
            <a:picLocks noChangeAspect="1"/>
          </p:cNvPicPr>
          <p:nvPr/>
        </p:nvPicPr>
        <p:blipFill>
          <a:blip r:embed="rId9"/>
          <a:stretch>
            <a:fillRect/>
          </a:stretch>
        </p:blipFill>
        <p:spPr>
          <a:xfrm>
            <a:off x="6308819" y="443698"/>
            <a:ext cx="3085688" cy="1725019"/>
          </a:xfrm>
          <a:prstGeom prst="rect">
            <a:avLst/>
          </a:prstGeom>
        </p:spPr>
      </p:pic>
      <p:sp>
        <p:nvSpPr>
          <p:cNvPr id="38" name="TextBox 37">
            <a:extLst>
              <a:ext uri="{FF2B5EF4-FFF2-40B4-BE49-F238E27FC236}">
                <a16:creationId xmlns:a16="http://schemas.microsoft.com/office/drawing/2014/main" id="{AA06F307-C7EB-DB78-9BDF-72D93FADD417}"/>
              </a:ext>
            </a:extLst>
          </p:cNvPr>
          <p:cNvSpPr txBox="1"/>
          <p:nvPr/>
        </p:nvSpPr>
        <p:spPr>
          <a:xfrm>
            <a:off x="3501496" y="2793079"/>
            <a:ext cx="4266523" cy="923330"/>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largest size class of organisms:</a:t>
            </a:r>
          </a:p>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detection of predators in surface waters</a:t>
            </a:r>
          </a:p>
        </p:txBody>
      </p:sp>
      <p:pic>
        <p:nvPicPr>
          <p:cNvPr id="42" name="Picture 41">
            <a:extLst>
              <a:ext uri="{FF2B5EF4-FFF2-40B4-BE49-F238E27FC236}">
                <a16:creationId xmlns:a16="http://schemas.microsoft.com/office/drawing/2014/main" id="{F2341F86-1D2D-1311-23C4-0F2D0872A33D}"/>
              </a:ext>
            </a:extLst>
          </p:cNvPr>
          <p:cNvPicPr>
            <a:picLocks noChangeAspect="1"/>
          </p:cNvPicPr>
          <p:nvPr/>
        </p:nvPicPr>
        <p:blipFill>
          <a:blip r:embed="rId10"/>
          <a:srcRect l="50466" t="38276" r="33166" b="40050"/>
          <a:stretch>
            <a:fillRect/>
          </a:stretch>
        </p:blipFill>
        <p:spPr>
          <a:xfrm>
            <a:off x="9501351" y="4340772"/>
            <a:ext cx="2690649" cy="2375338"/>
          </a:xfrm>
          <a:prstGeom prst="rect">
            <a:avLst/>
          </a:prstGeom>
        </p:spPr>
      </p:pic>
    </p:spTree>
    <p:extLst>
      <p:ext uri="{BB962C8B-B14F-4D97-AF65-F5344CB8AC3E}">
        <p14:creationId xmlns:p14="http://schemas.microsoft.com/office/powerpoint/2010/main" val="359521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05"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5"/>
                </p:tgtEl>
              </p:cMediaNode>
            </p:vide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C5A6D-C31D-BEDC-C0B5-30CBE5E99BE6}"/>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C9C1CA4E-F03A-3FC3-6A25-8B3D61D3214C}"/>
              </a:ext>
            </a:extLst>
          </p:cNvPr>
          <p:cNvSpPr txBox="1"/>
          <p:nvPr/>
        </p:nvSpPr>
        <p:spPr>
          <a:xfrm>
            <a:off x="734917" y="431600"/>
            <a:ext cx="2420984"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Diel Vertical Migration</a:t>
            </a:r>
          </a:p>
        </p:txBody>
      </p:sp>
      <p:grpSp>
        <p:nvGrpSpPr>
          <p:cNvPr id="8" name="Group 7">
            <a:extLst>
              <a:ext uri="{FF2B5EF4-FFF2-40B4-BE49-F238E27FC236}">
                <a16:creationId xmlns:a16="http://schemas.microsoft.com/office/drawing/2014/main" id="{14072276-2C62-84E2-6C7B-F2C02F554156}"/>
              </a:ext>
            </a:extLst>
          </p:cNvPr>
          <p:cNvGrpSpPr/>
          <p:nvPr/>
        </p:nvGrpSpPr>
        <p:grpSpPr>
          <a:xfrm>
            <a:off x="261312" y="431600"/>
            <a:ext cx="362465" cy="369332"/>
            <a:chOff x="261312" y="431600"/>
            <a:chExt cx="362465" cy="369332"/>
          </a:xfrm>
        </p:grpSpPr>
        <p:sp>
          <p:nvSpPr>
            <p:cNvPr id="2" name="Oval 1">
              <a:extLst>
                <a:ext uri="{FF2B5EF4-FFF2-40B4-BE49-F238E27FC236}">
                  <a16:creationId xmlns:a16="http://schemas.microsoft.com/office/drawing/2014/main" id="{088F476E-A82F-5728-4D09-53A034D4E304}"/>
                </a:ext>
              </a:extLst>
            </p:cNvPr>
            <p:cNvSpPr>
              <a:spLocks noChangeAspect="1"/>
            </p:cNvSpPr>
            <p:nvPr/>
          </p:nvSpPr>
          <p:spPr>
            <a:xfrm>
              <a:off x="261312" y="438984"/>
              <a:ext cx="362465" cy="36194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A954926-833D-A088-9866-4B588FC528FB}"/>
                </a:ext>
              </a:extLst>
            </p:cNvPr>
            <p:cNvSpPr txBox="1"/>
            <p:nvPr/>
          </p:nvSpPr>
          <p:spPr>
            <a:xfrm>
              <a:off x="286091" y="431600"/>
              <a:ext cx="312906" cy="369332"/>
            </a:xfrm>
            <a:prstGeom prst="rect">
              <a:avLst/>
            </a:prstGeom>
            <a:noFill/>
          </p:spPr>
          <p:txBody>
            <a:bodyPr wrap="none" rtlCol="0">
              <a:spAutoFit/>
            </a:bodyPr>
            <a:lstStyle/>
            <a:p>
              <a:r>
                <a:rPr lang="en-US" dirty="0"/>
                <a:t>1</a:t>
              </a:r>
            </a:p>
          </p:txBody>
        </p:sp>
      </p:grpSp>
      <p:sp>
        <p:nvSpPr>
          <p:cNvPr id="9" name="TextBox 8">
            <a:extLst>
              <a:ext uri="{FF2B5EF4-FFF2-40B4-BE49-F238E27FC236}">
                <a16:creationId xmlns:a16="http://schemas.microsoft.com/office/drawing/2014/main" id="{87E17E44-5ED4-5C81-8DE2-B6059F9AAD90}"/>
              </a:ext>
            </a:extLst>
          </p:cNvPr>
          <p:cNvSpPr txBox="1"/>
          <p:nvPr/>
        </p:nvSpPr>
        <p:spPr>
          <a:xfrm>
            <a:off x="1040983" y="2719537"/>
            <a:ext cx="2284087" cy="646331"/>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Acoustic </a:t>
            </a:r>
            <a:r>
              <a:rPr lang="en-US" dirty="0" err="1">
                <a:latin typeface="Helvetica Neue" panose="02000503000000020004" pitchFamily="2" charset="0"/>
                <a:ea typeface="Helvetica Neue" panose="02000503000000020004" pitchFamily="2" charset="0"/>
                <a:cs typeface="Helvetica Neue" panose="02000503000000020004" pitchFamily="2" charset="0"/>
              </a:rPr>
              <a:t>Waveglider</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dirty="0">
                <a:latin typeface="Helvetica Neue" panose="02000503000000020004" pitchFamily="2" charset="0"/>
                <a:ea typeface="Helvetica Neue" panose="02000503000000020004" pitchFamily="2" charset="0"/>
                <a:cs typeface="Helvetica Neue" panose="02000503000000020004" pitchFamily="2" charset="0"/>
              </a:rPr>
              <a:t>LRAUV Piscivore</a:t>
            </a:r>
          </a:p>
        </p:txBody>
      </p:sp>
      <p:pic>
        <p:nvPicPr>
          <p:cNvPr id="16" name="Picture 15">
            <a:extLst>
              <a:ext uri="{FF2B5EF4-FFF2-40B4-BE49-F238E27FC236}">
                <a16:creationId xmlns:a16="http://schemas.microsoft.com/office/drawing/2014/main" id="{9485E0CA-74E7-88DD-0820-2BB30F5420CF}"/>
              </a:ext>
            </a:extLst>
          </p:cNvPr>
          <p:cNvPicPr>
            <a:picLocks noChangeAspect="1"/>
          </p:cNvPicPr>
          <p:nvPr/>
        </p:nvPicPr>
        <p:blipFill>
          <a:blip r:embed="rId3"/>
          <a:srcRect l="13871" t="23689" r="73427" b="62874"/>
          <a:stretch>
            <a:fillRect/>
          </a:stretch>
        </p:blipFill>
        <p:spPr>
          <a:xfrm>
            <a:off x="397131" y="1436487"/>
            <a:ext cx="453292" cy="366899"/>
          </a:xfrm>
          <a:prstGeom prst="rect">
            <a:avLst/>
          </a:prstGeom>
        </p:spPr>
      </p:pic>
      <p:sp>
        <p:nvSpPr>
          <p:cNvPr id="24" name="TextBox 23">
            <a:extLst>
              <a:ext uri="{FF2B5EF4-FFF2-40B4-BE49-F238E27FC236}">
                <a16:creationId xmlns:a16="http://schemas.microsoft.com/office/drawing/2014/main" id="{FEEDDEE1-E16B-8A5D-0FE9-F112BCA7CF96}"/>
              </a:ext>
            </a:extLst>
          </p:cNvPr>
          <p:cNvSpPr txBox="1"/>
          <p:nvPr/>
        </p:nvSpPr>
        <p:spPr>
          <a:xfrm>
            <a:off x="976021" y="1343782"/>
            <a:ext cx="1664677" cy="646331"/>
          </a:xfrm>
          <a:prstGeom prst="rect">
            <a:avLst/>
          </a:prstGeom>
          <a:noFill/>
        </p:spPr>
        <p:txBody>
          <a:bodyPr wrap="square">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LRAUV-ESP</a:t>
            </a:r>
          </a:p>
          <a:p>
            <a:r>
              <a:rPr lang="en-US" dirty="0">
                <a:latin typeface="Helvetica Neue" panose="02000503000000020004" pitchFamily="2" charset="0"/>
                <a:ea typeface="Helvetica Neue" panose="02000503000000020004" pitchFamily="2" charset="0"/>
                <a:cs typeface="Helvetica Neue" panose="02000503000000020004" pitchFamily="2" charset="0"/>
              </a:rPr>
              <a:t>LRAUV-Triton</a:t>
            </a:r>
          </a:p>
        </p:txBody>
      </p:sp>
      <p:pic>
        <p:nvPicPr>
          <p:cNvPr id="25" name="Picture 24">
            <a:extLst>
              <a:ext uri="{FF2B5EF4-FFF2-40B4-BE49-F238E27FC236}">
                <a16:creationId xmlns:a16="http://schemas.microsoft.com/office/drawing/2014/main" id="{C87198F1-C022-61C8-DF8C-3AE21C2F3CBE}"/>
              </a:ext>
            </a:extLst>
          </p:cNvPr>
          <p:cNvPicPr>
            <a:picLocks noChangeAspect="1"/>
          </p:cNvPicPr>
          <p:nvPr/>
        </p:nvPicPr>
        <p:blipFill>
          <a:blip r:embed="rId3"/>
          <a:srcRect l="14901" t="36123" r="74942" b="50555"/>
          <a:stretch>
            <a:fillRect/>
          </a:stretch>
        </p:blipFill>
        <p:spPr>
          <a:xfrm>
            <a:off x="442544" y="2082818"/>
            <a:ext cx="362465" cy="363758"/>
          </a:xfrm>
          <a:prstGeom prst="rect">
            <a:avLst/>
          </a:prstGeom>
        </p:spPr>
      </p:pic>
      <p:sp>
        <p:nvSpPr>
          <p:cNvPr id="26" name="TextBox 25">
            <a:extLst>
              <a:ext uri="{FF2B5EF4-FFF2-40B4-BE49-F238E27FC236}">
                <a16:creationId xmlns:a16="http://schemas.microsoft.com/office/drawing/2014/main" id="{2E639FF4-0B3D-9CFF-6CBF-075431F17095}"/>
              </a:ext>
            </a:extLst>
          </p:cNvPr>
          <p:cNvSpPr txBox="1"/>
          <p:nvPr/>
        </p:nvSpPr>
        <p:spPr>
          <a:xfrm>
            <a:off x="988066" y="2084879"/>
            <a:ext cx="1664677" cy="369332"/>
          </a:xfrm>
          <a:prstGeom prst="rect">
            <a:avLst/>
          </a:prstGeom>
          <a:noFill/>
        </p:spPr>
        <p:txBody>
          <a:bodyPr wrap="square">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Echosounder</a:t>
            </a:r>
          </a:p>
        </p:txBody>
      </p:sp>
      <p:sp>
        <p:nvSpPr>
          <p:cNvPr id="27" name="Oval 26">
            <a:extLst>
              <a:ext uri="{FF2B5EF4-FFF2-40B4-BE49-F238E27FC236}">
                <a16:creationId xmlns:a16="http://schemas.microsoft.com/office/drawing/2014/main" id="{1577A48E-1900-AA25-108D-3EF175FA898C}"/>
              </a:ext>
            </a:extLst>
          </p:cNvPr>
          <p:cNvSpPr>
            <a:spLocks noChangeAspect="1"/>
          </p:cNvSpPr>
          <p:nvPr/>
        </p:nvSpPr>
        <p:spPr>
          <a:xfrm>
            <a:off x="233528" y="2719537"/>
            <a:ext cx="706847" cy="691355"/>
          </a:xfrm>
          <a:prstGeom prst="ellipse">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812A214-DA46-4526-F8B1-E8256288CDA2}"/>
              </a:ext>
            </a:extLst>
          </p:cNvPr>
          <p:cNvSpPr txBox="1"/>
          <p:nvPr/>
        </p:nvSpPr>
        <p:spPr>
          <a:xfrm>
            <a:off x="4611020" y="1288376"/>
            <a:ext cx="5473726" cy="1754326"/>
          </a:xfrm>
          <a:prstGeom prst="rect">
            <a:avLst/>
          </a:prstGeom>
          <a:noFill/>
        </p:spPr>
        <p:txBody>
          <a:bodyPr wrap="squar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Summary</a:t>
            </a:r>
          </a:p>
          <a:p>
            <a:pPr marL="285750" indent="-285750">
              <a:buFontTx/>
              <a:buChar char="-"/>
            </a:pP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Link changes in abundance and location of organisms in the water column through active acoustics, eDNA, video, and images</a:t>
            </a:r>
          </a:p>
          <a:p>
            <a:pPr marL="285750" indent="-285750">
              <a:buFontTx/>
              <a:buChar char="-"/>
            </a:pP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Picture 2" descr="Screen Shot 2016-08-08 at 9.39.26 AM.png">
            <a:extLst>
              <a:ext uri="{FF2B5EF4-FFF2-40B4-BE49-F238E27FC236}">
                <a16:creationId xmlns:a16="http://schemas.microsoft.com/office/drawing/2014/main" id="{40DA282D-B70C-85FA-E592-EDB8BD1B4347}"/>
              </a:ext>
            </a:extLst>
          </p:cNvPr>
          <p:cNvPicPr>
            <a:picLocks noChangeAspect="1"/>
          </p:cNvPicPr>
          <p:nvPr/>
        </p:nvPicPr>
        <p:blipFill>
          <a:blip r:embed="rId4">
            <a:extLst>
              <a:ext uri="{28A0092B-C50C-407E-A947-70E740481C1C}">
                <a14:useLocalDpi xmlns:a14="http://schemas.microsoft.com/office/drawing/2010/main" val="0"/>
              </a:ext>
            </a:extLst>
          </a:blip>
          <a:srcRect l="2028" t="5399" r="31044" b="5864"/>
          <a:stretch>
            <a:fillRect/>
          </a:stretch>
        </p:blipFill>
        <p:spPr bwMode="auto">
          <a:xfrm>
            <a:off x="9861702" y="2464672"/>
            <a:ext cx="1926926" cy="14167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a:extLst>
              <a:ext uri="{FF2B5EF4-FFF2-40B4-BE49-F238E27FC236}">
                <a16:creationId xmlns:a16="http://schemas.microsoft.com/office/drawing/2014/main" id="{CDCE533A-41BB-2A5E-D9DC-DF57C20E34AB}"/>
              </a:ext>
            </a:extLst>
          </p:cNvPr>
          <p:cNvPicPr>
            <a:picLocks noChangeAspect="1"/>
          </p:cNvPicPr>
          <p:nvPr/>
        </p:nvPicPr>
        <p:blipFill>
          <a:blip r:embed="rId5"/>
          <a:srcRect t="1384"/>
          <a:stretch>
            <a:fillRect/>
          </a:stretch>
        </p:blipFill>
        <p:spPr>
          <a:xfrm>
            <a:off x="3976357" y="2960486"/>
            <a:ext cx="3240418" cy="1416704"/>
          </a:xfrm>
          <a:prstGeom prst="rect">
            <a:avLst/>
          </a:prstGeom>
        </p:spPr>
      </p:pic>
      <p:pic>
        <p:nvPicPr>
          <p:cNvPr id="7" name="Picture 6">
            <a:extLst>
              <a:ext uri="{FF2B5EF4-FFF2-40B4-BE49-F238E27FC236}">
                <a16:creationId xmlns:a16="http://schemas.microsoft.com/office/drawing/2014/main" id="{9C39A8BA-D274-5246-CA97-44AC207E3860}"/>
              </a:ext>
            </a:extLst>
          </p:cNvPr>
          <p:cNvPicPr>
            <a:picLocks noChangeAspect="1"/>
          </p:cNvPicPr>
          <p:nvPr/>
        </p:nvPicPr>
        <p:blipFill>
          <a:blip r:embed="rId6"/>
          <a:stretch>
            <a:fillRect/>
          </a:stretch>
        </p:blipFill>
        <p:spPr>
          <a:xfrm>
            <a:off x="6305812" y="4090766"/>
            <a:ext cx="1821925" cy="1655181"/>
          </a:xfrm>
          <a:prstGeom prst="rect">
            <a:avLst/>
          </a:prstGeom>
          <a:ln>
            <a:solidFill>
              <a:srgbClr val="FFE101"/>
            </a:solidFill>
          </a:ln>
        </p:spPr>
      </p:pic>
      <p:pic>
        <p:nvPicPr>
          <p:cNvPr id="12" name="Picture 11">
            <a:extLst>
              <a:ext uri="{FF2B5EF4-FFF2-40B4-BE49-F238E27FC236}">
                <a16:creationId xmlns:a16="http://schemas.microsoft.com/office/drawing/2014/main" id="{81599439-CF58-81E9-3A3D-ACF44E60E705}"/>
              </a:ext>
            </a:extLst>
          </p:cNvPr>
          <p:cNvPicPr>
            <a:picLocks noChangeAspect="1"/>
          </p:cNvPicPr>
          <p:nvPr/>
        </p:nvPicPr>
        <p:blipFill>
          <a:blip r:embed="rId7"/>
          <a:stretch>
            <a:fillRect/>
          </a:stretch>
        </p:blipFill>
        <p:spPr>
          <a:xfrm>
            <a:off x="7868062" y="3815299"/>
            <a:ext cx="2957103" cy="1655181"/>
          </a:xfrm>
          <a:prstGeom prst="rect">
            <a:avLst/>
          </a:prstGeom>
        </p:spPr>
      </p:pic>
    </p:spTree>
    <p:extLst>
      <p:ext uri="{BB962C8B-B14F-4D97-AF65-F5344CB8AC3E}">
        <p14:creationId xmlns:p14="http://schemas.microsoft.com/office/powerpoint/2010/main" val="3677574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DDC13-BF66-1637-34F9-7E7A27FE1B9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6A244CD-8949-DA56-091A-810BBA384913}"/>
              </a:ext>
            </a:extLst>
          </p:cNvPr>
          <p:cNvPicPr>
            <a:picLocks noChangeAspect="1"/>
          </p:cNvPicPr>
          <p:nvPr/>
        </p:nvPicPr>
        <p:blipFill>
          <a:blip r:embed="rId3"/>
          <a:srcRect r="20058"/>
          <a:stretch>
            <a:fillRect/>
          </a:stretch>
        </p:blipFill>
        <p:spPr>
          <a:xfrm>
            <a:off x="4526523" y="76011"/>
            <a:ext cx="5482450" cy="6858000"/>
          </a:xfrm>
          <a:prstGeom prst="rect">
            <a:avLst/>
          </a:prstGeom>
        </p:spPr>
      </p:pic>
      <p:sp>
        <p:nvSpPr>
          <p:cNvPr id="21" name="TextBox 20">
            <a:extLst>
              <a:ext uri="{FF2B5EF4-FFF2-40B4-BE49-F238E27FC236}">
                <a16:creationId xmlns:a16="http://schemas.microsoft.com/office/drawing/2014/main" id="{6A8AF7DF-5A6B-922D-85E4-A11081C9D024}"/>
              </a:ext>
            </a:extLst>
          </p:cNvPr>
          <p:cNvSpPr txBox="1"/>
          <p:nvPr/>
        </p:nvSpPr>
        <p:spPr>
          <a:xfrm>
            <a:off x="734917" y="431600"/>
            <a:ext cx="3099566"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Technology Intercomparison</a:t>
            </a:r>
          </a:p>
        </p:txBody>
      </p:sp>
      <p:grpSp>
        <p:nvGrpSpPr>
          <p:cNvPr id="8" name="Group 7">
            <a:extLst>
              <a:ext uri="{FF2B5EF4-FFF2-40B4-BE49-F238E27FC236}">
                <a16:creationId xmlns:a16="http://schemas.microsoft.com/office/drawing/2014/main" id="{9E1E4593-8120-F717-1EE9-4F6189D8C382}"/>
              </a:ext>
            </a:extLst>
          </p:cNvPr>
          <p:cNvGrpSpPr/>
          <p:nvPr/>
        </p:nvGrpSpPr>
        <p:grpSpPr>
          <a:xfrm>
            <a:off x="261312" y="431600"/>
            <a:ext cx="362465" cy="369332"/>
            <a:chOff x="261312" y="431600"/>
            <a:chExt cx="362465" cy="369332"/>
          </a:xfrm>
        </p:grpSpPr>
        <p:sp>
          <p:nvSpPr>
            <p:cNvPr id="2" name="Oval 1">
              <a:extLst>
                <a:ext uri="{FF2B5EF4-FFF2-40B4-BE49-F238E27FC236}">
                  <a16:creationId xmlns:a16="http://schemas.microsoft.com/office/drawing/2014/main" id="{DAA7BFBB-D53A-7BFF-7AC6-6EBCA12E0C6B}"/>
                </a:ext>
              </a:extLst>
            </p:cNvPr>
            <p:cNvSpPr>
              <a:spLocks noChangeAspect="1"/>
            </p:cNvSpPr>
            <p:nvPr/>
          </p:nvSpPr>
          <p:spPr>
            <a:xfrm>
              <a:off x="261312" y="438984"/>
              <a:ext cx="362465" cy="36194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EFBA8D3-F70C-65D0-E6FE-3F5B7C88F0DB}"/>
                </a:ext>
              </a:extLst>
            </p:cNvPr>
            <p:cNvSpPr txBox="1"/>
            <p:nvPr/>
          </p:nvSpPr>
          <p:spPr>
            <a:xfrm>
              <a:off x="286091" y="431600"/>
              <a:ext cx="312906" cy="369332"/>
            </a:xfrm>
            <a:prstGeom prst="rect">
              <a:avLst/>
            </a:prstGeom>
            <a:noFill/>
          </p:spPr>
          <p:txBody>
            <a:bodyPr wrap="none" rtlCol="0">
              <a:spAutoFit/>
            </a:bodyPr>
            <a:lstStyle/>
            <a:p>
              <a:r>
                <a:rPr lang="en-US" dirty="0"/>
                <a:t>2</a:t>
              </a:r>
            </a:p>
          </p:txBody>
        </p:sp>
      </p:grpSp>
      <p:pic>
        <p:nvPicPr>
          <p:cNvPr id="11" name="Picture 10">
            <a:extLst>
              <a:ext uri="{FF2B5EF4-FFF2-40B4-BE49-F238E27FC236}">
                <a16:creationId xmlns:a16="http://schemas.microsoft.com/office/drawing/2014/main" id="{9E667A9F-5591-8ABA-6F04-998357CA1E48}"/>
              </a:ext>
            </a:extLst>
          </p:cNvPr>
          <p:cNvPicPr>
            <a:picLocks noChangeAspect="1"/>
          </p:cNvPicPr>
          <p:nvPr/>
        </p:nvPicPr>
        <p:blipFill>
          <a:blip r:embed="rId4"/>
          <a:srcRect l="10758" r="22992" b="14476"/>
          <a:stretch>
            <a:fillRect/>
          </a:stretch>
        </p:blipFill>
        <p:spPr>
          <a:xfrm>
            <a:off x="9850938" y="154093"/>
            <a:ext cx="2364260" cy="2335255"/>
          </a:xfrm>
          <a:prstGeom prst="rect">
            <a:avLst/>
          </a:prstGeom>
        </p:spPr>
      </p:pic>
      <p:pic>
        <p:nvPicPr>
          <p:cNvPr id="3" name="Picture 2">
            <a:extLst>
              <a:ext uri="{FF2B5EF4-FFF2-40B4-BE49-F238E27FC236}">
                <a16:creationId xmlns:a16="http://schemas.microsoft.com/office/drawing/2014/main" id="{28CABE93-12B3-CFEF-7AC3-EF6E36C37E8A}"/>
              </a:ext>
            </a:extLst>
          </p:cNvPr>
          <p:cNvPicPr>
            <a:picLocks noChangeAspect="1"/>
          </p:cNvPicPr>
          <p:nvPr/>
        </p:nvPicPr>
        <p:blipFill>
          <a:blip r:embed="rId4"/>
          <a:srcRect l="10758" t="60248" r="74049" b="28622"/>
          <a:stretch>
            <a:fillRect/>
          </a:stretch>
        </p:blipFill>
        <p:spPr>
          <a:xfrm>
            <a:off x="442544" y="1321721"/>
            <a:ext cx="542194" cy="303880"/>
          </a:xfrm>
          <a:prstGeom prst="rect">
            <a:avLst/>
          </a:prstGeom>
        </p:spPr>
      </p:pic>
      <p:sp>
        <p:nvSpPr>
          <p:cNvPr id="5" name="TextBox 4">
            <a:extLst>
              <a:ext uri="{FF2B5EF4-FFF2-40B4-BE49-F238E27FC236}">
                <a16:creationId xmlns:a16="http://schemas.microsoft.com/office/drawing/2014/main" id="{DA5CDE48-8FD8-A0FB-041B-77C30E1585A9}"/>
              </a:ext>
            </a:extLst>
          </p:cNvPr>
          <p:cNvSpPr txBox="1"/>
          <p:nvPr/>
        </p:nvSpPr>
        <p:spPr>
          <a:xfrm>
            <a:off x="623777" y="1956973"/>
            <a:ext cx="2231312" cy="1200329"/>
          </a:xfrm>
          <a:prstGeom prst="rect">
            <a:avLst/>
          </a:prstGeom>
          <a:noFill/>
        </p:spPr>
        <p:txBody>
          <a:bodyPr wrap="square">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LRAUV-ESP</a:t>
            </a:r>
          </a:p>
          <a:p>
            <a:r>
              <a:rPr lang="en-US" dirty="0">
                <a:latin typeface="Helvetica Neue" panose="02000503000000020004" pitchFamily="2" charset="0"/>
                <a:ea typeface="Helvetica Neue" panose="02000503000000020004" pitchFamily="2" charset="0"/>
                <a:cs typeface="Helvetica Neue" panose="02000503000000020004" pitchFamily="2" charset="0"/>
              </a:rPr>
              <a:t>LRAUV-</a:t>
            </a:r>
            <a:r>
              <a:rPr lang="en-US" dirty="0" err="1">
                <a:latin typeface="Helvetica Neue" panose="02000503000000020004" pitchFamily="2" charset="0"/>
                <a:ea typeface="Helvetica Neue" panose="02000503000000020004" pitchFamily="2" charset="0"/>
                <a:cs typeface="Helvetica Neue" panose="02000503000000020004" pitchFamily="2" charset="0"/>
              </a:rPr>
              <a:t>Planktivore</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dirty="0">
                <a:latin typeface="Helvetica Neue" panose="02000503000000020004" pitchFamily="2" charset="0"/>
                <a:ea typeface="Helvetica Neue" panose="02000503000000020004" pitchFamily="2" charset="0"/>
                <a:cs typeface="Helvetica Neue" panose="02000503000000020004" pitchFamily="2" charset="0"/>
              </a:rPr>
              <a:t>LRAUV-</a:t>
            </a:r>
            <a:r>
              <a:rPr lang="en-US" dirty="0" err="1">
                <a:latin typeface="Helvetica Neue" panose="02000503000000020004" pitchFamily="2" charset="0"/>
                <a:ea typeface="Helvetica Neue" panose="02000503000000020004" pitchFamily="2" charset="0"/>
                <a:cs typeface="Helvetica Neue" panose="02000503000000020004" pitchFamily="2" charset="0"/>
              </a:rPr>
              <a:t>Biolum</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TextBox 5">
            <a:extLst>
              <a:ext uri="{FF2B5EF4-FFF2-40B4-BE49-F238E27FC236}">
                <a16:creationId xmlns:a16="http://schemas.microsoft.com/office/drawing/2014/main" id="{FA557E36-61C8-8358-78AC-9316AF280921}"/>
              </a:ext>
            </a:extLst>
          </p:cNvPr>
          <p:cNvSpPr txBox="1"/>
          <p:nvPr/>
        </p:nvSpPr>
        <p:spPr>
          <a:xfrm>
            <a:off x="910473" y="1321720"/>
            <a:ext cx="2231312" cy="369332"/>
          </a:xfrm>
          <a:prstGeom prst="rect">
            <a:avLst/>
          </a:prstGeom>
          <a:noFill/>
        </p:spPr>
        <p:txBody>
          <a:bodyPr wrap="square">
            <a:spAutoFit/>
          </a:bodyPr>
          <a:lstStyle/>
          <a:p>
            <a:r>
              <a:rPr lang="en-US" dirty="0" err="1">
                <a:latin typeface="Helvetica Neue" panose="02000503000000020004" pitchFamily="2" charset="0"/>
                <a:ea typeface="Helvetica Neue" panose="02000503000000020004" pitchFamily="2" charset="0"/>
                <a:cs typeface="Helvetica Neue" panose="02000503000000020004" pitchFamily="2" charset="0"/>
              </a:rPr>
              <a:t>Powerbuoy</a:t>
            </a:r>
            <a:r>
              <a:rPr lang="en-US" dirty="0">
                <a:latin typeface="Helvetica Neue" panose="02000503000000020004" pitchFamily="2" charset="0"/>
                <a:ea typeface="Helvetica Neue" panose="02000503000000020004" pitchFamily="2" charset="0"/>
                <a:cs typeface="Helvetica Neue" panose="02000503000000020004" pitchFamily="2" charset="0"/>
              </a:rPr>
              <a:t> - IFCB</a:t>
            </a:r>
          </a:p>
        </p:txBody>
      </p:sp>
    </p:spTree>
    <p:extLst>
      <p:ext uri="{BB962C8B-B14F-4D97-AF65-F5344CB8AC3E}">
        <p14:creationId xmlns:p14="http://schemas.microsoft.com/office/powerpoint/2010/main" val="1319584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97C509-BFB5-97FA-3485-6927FE899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186" y="1998366"/>
            <a:ext cx="2978444" cy="44614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D0DB35D-3822-87BC-5FD3-35DD6E53C490}"/>
              </a:ext>
            </a:extLst>
          </p:cNvPr>
          <p:cNvSpPr txBox="1"/>
          <p:nvPr/>
        </p:nvSpPr>
        <p:spPr>
          <a:xfrm>
            <a:off x="81690" y="6459835"/>
            <a:ext cx="1755609"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Photo: McLane</a:t>
            </a:r>
          </a:p>
        </p:txBody>
      </p:sp>
      <p:pic>
        <p:nvPicPr>
          <p:cNvPr id="6" name="Picture 5">
            <a:extLst>
              <a:ext uri="{FF2B5EF4-FFF2-40B4-BE49-F238E27FC236}">
                <a16:creationId xmlns:a16="http://schemas.microsoft.com/office/drawing/2014/main" id="{C7407945-7EC6-DDB9-7F7F-D36498D267D3}"/>
              </a:ext>
            </a:extLst>
          </p:cNvPr>
          <p:cNvPicPr>
            <a:picLocks noChangeAspect="1"/>
          </p:cNvPicPr>
          <p:nvPr/>
        </p:nvPicPr>
        <p:blipFill>
          <a:blip r:embed="rId3"/>
          <a:stretch>
            <a:fillRect/>
          </a:stretch>
        </p:blipFill>
        <p:spPr>
          <a:xfrm>
            <a:off x="3027092" y="4976307"/>
            <a:ext cx="1429358" cy="16851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26AA27BC-55A7-BF27-52E0-7E3579DA9FB6}"/>
              </a:ext>
            </a:extLst>
          </p:cNvPr>
          <p:cNvPicPr>
            <a:picLocks noChangeAspect="1"/>
          </p:cNvPicPr>
          <p:nvPr/>
        </p:nvPicPr>
        <p:blipFill>
          <a:blip r:embed="rId4"/>
          <a:stretch>
            <a:fillRect/>
          </a:stretch>
        </p:blipFill>
        <p:spPr>
          <a:xfrm>
            <a:off x="5306646" y="1697027"/>
            <a:ext cx="5689496" cy="4267122"/>
          </a:xfrm>
          <a:prstGeom prst="rect">
            <a:avLst/>
          </a:prstGeom>
        </p:spPr>
      </p:pic>
      <p:sp>
        <p:nvSpPr>
          <p:cNvPr id="13" name="TextBox 12">
            <a:extLst>
              <a:ext uri="{FF2B5EF4-FFF2-40B4-BE49-F238E27FC236}">
                <a16:creationId xmlns:a16="http://schemas.microsoft.com/office/drawing/2014/main" id="{D09EFC3B-73BD-5B46-493D-020A475455F7}"/>
              </a:ext>
            </a:extLst>
          </p:cNvPr>
          <p:cNvSpPr txBox="1"/>
          <p:nvPr/>
        </p:nvSpPr>
        <p:spPr>
          <a:xfrm>
            <a:off x="-875272" y="1512361"/>
            <a:ext cx="5689497" cy="369332"/>
          </a:xfrm>
          <a:prstGeom prst="rect">
            <a:avLst/>
          </a:prstGeom>
          <a:noFill/>
        </p:spPr>
        <p:txBody>
          <a:bodyPr wrap="square" rtlCol="0">
            <a:spAutoFit/>
          </a:bodyPr>
          <a:lstStyle/>
          <a:p>
            <a:pPr algn="ctr"/>
            <a:r>
              <a:rPr lang="en-US" b="1" dirty="0">
                <a:latin typeface="Helvetica Neue" panose="02000503000000020004" pitchFamily="2" charset="0"/>
                <a:ea typeface="Helvetica Neue" panose="02000503000000020004" pitchFamily="2" charset="0"/>
                <a:cs typeface="Helvetica Neue" panose="02000503000000020004" pitchFamily="2" charset="0"/>
              </a:rPr>
              <a:t>I</a:t>
            </a:r>
            <a:r>
              <a:rPr lang="en-US" dirty="0">
                <a:latin typeface="Helvetica Neue" panose="02000503000000020004" pitchFamily="2" charset="0"/>
                <a:ea typeface="Helvetica Neue" panose="02000503000000020004" pitchFamily="2" charset="0"/>
                <a:cs typeface="Helvetica Neue" panose="02000503000000020004" pitchFamily="2" charset="0"/>
              </a:rPr>
              <a:t>maging </a:t>
            </a:r>
            <a:r>
              <a:rPr lang="en-US" b="1" dirty="0" err="1">
                <a:latin typeface="Helvetica Neue" panose="02000503000000020004" pitchFamily="2" charset="0"/>
                <a:ea typeface="Helvetica Neue" panose="02000503000000020004" pitchFamily="2" charset="0"/>
                <a:cs typeface="Helvetica Neue" panose="02000503000000020004" pitchFamily="2" charset="0"/>
              </a:rPr>
              <a:t>F</a:t>
            </a:r>
            <a:r>
              <a:rPr lang="en-US" dirty="0" err="1">
                <a:latin typeface="Helvetica Neue" panose="02000503000000020004" pitchFamily="2" charset="0"/>
                <a:ea typeface="Helvetica Neue" panose="02000503000000020004" pitchFamily="2" charset="0"/>
                <a:cs typeface="Helvetica Neue" panose="02000503000000020004" pitchFamily="2" charset="0"/>
              </a:rPr>
              <a:t>low</a:t>
            </a:r>
            <a:r>
              <a:rPr lang="en-US" b="1" dirty="0" err="1">
                <a:latin typeface="Helvetica Neue" panose="02000503000000020004" pitchFamily="2" charset="0"/>
                <a:ea typeface="Helvetica Neue" panose="02000503000000020004" pitchFamily="2" charset="0"/>
                <a:cs typeface="Helvetica Neue" panose="02000503000000020004" pitchFamily="2" charset="0"/>
              </a:rPr>
              <a:t>C</a:t>
            </a:r>
            <a:r>
              <a:rPr lang="en-US" dirty="0" err="1">
                <a:latin typeface="Helvetica Neue" panose="02000503000000020004" pitchFamily="2" charset="0"/>
                <a:ea typeface="Helvetica Neue" panose="02000503000000020004" pitchFamily="2" charset="0"/>
                <a:cs typeface="Helvetica Neue" panose="02000503000000020004" pitchFamily="2" charset="0"/>
              </a:rPr>
              <a:t>yto</a:t>
            </a:r>
            <a:r>
              <a:rPr lang="en-US" b="1" dirty="0" err="1">
                <a:latin typeface="Helvetica Neue" panose="02000503000000020004" pitchFamily="2" charset="0"/>
                <a:ea typeface="Helvetica Neue" panose="02000503000000020004" pitchFamily="2" charset="0"/>
                <a:cs typeface="Helvetica Neue" panose="02000503000000020004" pitchFamily="2" charset="0"/>
              </a:rPr>
              <a:t>b</a:t>
            </a:r>
            <a:r>
              <a:rPr lang="en-US" dirty="0" err="1">
                <a:latin typeface="Helvetica Neue" panose="02000503000000020004" pitchFamily="2" charset="0"/>
                <a:ea typeface="Helvetica Neue" panose="02000503000000020004" pitchFamily="2" charset="0"/>
                <a:cs typeface="Helvetica Neue" panose="02000503000000020004" pitchFamily="2" charset="0"/>
              </a:rPr>
              <a:t>ot</a:t>
            </a:r>
            <a:r>
              <a:rPr lang="en-US" dirty="0">
                <a:latin typeface="Helvetica Neue" panose="02000503000000020004" pitchFamily="2" charset="0"/>
                <a:ea typeface="Helvetica Neue" panose="02000503000000020004" pitchFamily="2" charset="0"/>
                <a:cs typeface="Helvetica Neue" panose="02000503000000020004" pitchFamily="2" charset="0"/>
              </a:rPr>
              <a:t> (</a:t>
            </a:r>
            <a:r>
              <a:rPr lang="en-US" b="1" dirty="0">
                <a:latin typeface="Helvetica Neue" panose="02000503000000020004" pitchFamily="2" charset="0"/>
                <a:ea typeface="Helvetica Neue" panose="02000503000000020004" pitchFamily="2" charset="0"/>
                <a:cs typeface="Helvetica Neue" panose="02000503000000020004" pitchFamily="2" charset="0"/>
              </a:rPr>
              <a:t>IFCB</a:t>
            </a:r>
            <a:r>
              <a:rPr lang="en-US" dirty="0">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14" name="TextBox 13">
            <a:extLst>
              <a:ext uri="{FF2B5EF4-FFF2-40B4-BE49-F238E27FC236}">
                <a16:creationId xmlns:a16="http://schemas.microsoft.com/office/drawing/2014/main" id="{2D218F43-830B-2B83-4D34-C0AB5D4661F3}"/>
              </a:ext>
            </a:extLst>
          </p:cNvPr>
          <p:cNvSpPr txBox="1"/>
          <p:nvPr/>
        </p:nvSpPr>
        <p:spPr>
          <a:xfrm>
            <a:off x="487268" y="368430"/>
            <a:ext cx="4266523" cy="923330"/>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smallest size class of organisms:</a:t>
            </a:r>
          </a:p>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detection of phytoplankton</a:t>
            </a:r>
          </a:p>
        </p:txBody>
      </p:sp>
    </p:spTree>
    <p:extLst>
      <p:ext uri="{BB962C8B-B14F-4D97-AF65-F5344CB8AC3E}">
        <p14:creationId xmlns:p14="http://schemas.microsoft.com/office/powerpoint/2010/main" val="7104840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D94D4-2C28-6F57-81E6-8E6E515F6E42}"/>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D8608A8-20DB-07E7-98FE-01E04613A462}"/>
              </a:ext>
            </a:extLst>
          </p:cNvPr>
          <p:cNvSpPr txBox="1"/>
          <p:nvPr/>
        </p:nvSpPr>
        <p:spPr>
          <a:xfrm>
            <a:off x="9048641" y="183764"/>
            <a:ext cx="2451380" cy="369332"/>
          </a:xfrm>
          <a:prstGeom prst="rect">
            <a:avLst/>
          </a:prstGeom>
          <a:noFill/>
        </p:spPr>
        <p:txBody>
          <a:bodyPr wrap="square" rtlCol="0">
            <a:spAutoFit/>
          </a:bodyPr>
          <a:lstStyle/>
          <a:p>
            <a:pPr algn="ctr"/>
            <a:r>
              <a:rPr lang="en-US" dirty="0" err="1">
                <a:latin typeface="Helvetica Neue" panose="02000503000000020004" pitchFamily="2" charset="0"/>
                <a:ea typeface="Helvetica Neue" panose="02000503000000020004" pitchFamily="2" charset="0"/>
                <a:cs typeface="Helvetica Neue" panose="02000503000000020004" pitchFamily="2" charset="0"/>
              </a:rPr>
              <a:t>Planktivore</a:t>
            </a:r>
            <a:r>
              <a:rPr lang="en-US" dirty="0">
                <a:latin typeface="Helvetica Neue" panose="02000503000000020004" pitchFamily="2" charset="0"/>
                <a:ea typeface="Helvetica Neue" panose="02000503000000020004" pitchFamily="2" charset="0"/>
                <a:cs typeface="Helvetica Neue" panose="02000503000000020004" pitchFamily="2" charset="0"/>
              </a:rPr>
              <a:t> LRAUV</a:t>
            </a:r>
          </a:p>
        </p:txBody>
      </p:sp>
      <p:sp>
        <p:nvSpPr>
          <p:cNvPr id="38" name="TextBox 37">
            <a:extLst>
              <a:ext uri="{FF2B5EF4-FFF2-40B4-BE49-F238E27FC236}">
                <a16:creationId xmlns:a16="http://schemas.microsoft.com/office/drawing/2014/main" id="{6C6BC86F-74D6-F296-C41D-6A054EDD3793}"/>
              </a:ext>
            </a:extLst>
          </p:cNvPr>
          <p:cNvSpPr txBox="1"/>
          <p:nvPr/>
        </p:nvSpPr>
        <p:spPr>
          <a:xfrm>
            <a:off x="487268" y="368430"/>
            <a:ext cx="4266523" cy="923330"/>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smallest size class of organisms:</a:t>
            </a:r>
          </a:p>
          <a:p>
            <a:pPr algn="ct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detection of phytoplankton</a:t>
            </a:r>
          </a:p>
        </p:txBody>
      </p:sp>
      <p:pic>
        <p:nvPicPr>
          <p:cNvPr id="3" name="Picture 2">
            <a:extLst>
              <a:ext uri="{FF2B5EF4-FFF2-40B4-BE49-F238E27FC236}">
                <a16:creationId xmlns:a16="http://schemas.microsoft.com/office/drawing/2014/main" id="{1725975A-FE19-475F-C46F-65EE1413DE75}"/>
              </a:ext>
            </a:extLst>
          </p:cNvPr>
          <p:cNvPicPr>
            <a:picLocks noChangeAspect="1"/>
          </p:cNvPicPr>
          <p:nvPr/>
        </p:nvPicPr>
        <p:blipFill>
          <a:blip r:embed="rId3"/>
          <a:srcRect l="2226" t="21339" r="5246" b="9415"/>
          <a:stretch>
            <a:fillRect/>
          </a:stretch>
        </p:blipFill>
        <p:spPr>
          <a:xfrm>
            <a:off x="7177773" y="553096"/>
            <a:ext cx="4819759" cy="2705249"/>
          </a:xfrm>
          <a:prstGeom prst="rect">
            <a:avLst/>
          </a:prstGeom>
        </p:spPr>
      </p:pic>
      <p:pic>
        <p:nvPicPr>
          <p:cNvPr id="15" name="Picture 14">
            <a:extLst>
              <a:ext uri="{FF2B5EF4-FFF2-40B4-BE49-F238E27FC236}">
                <a16:creationId xmlns:a16="http://schemas.microsoft.com/office/drawing/2014/main" id="{AB44E057-A23B-009D-F8C3-6FDC02468174}"/>
              </a:ext>
            </a:extLst>
          </p:cNvPr>
          <p:cNvPicPr>
            <a:picLocks noChangeAspect="1"/>
          </p:cNvPicPr>
          <p:nvPr/>
        </p:nvPicPr>
        <p:blipFill>
          <a:blip r:embed="rId4"/>
          <a:srcRect l="50466" t="38276" r="33166" b="40050"/>
          <a:stretch>
            <a:fillRect/>
          </a:stretch>
        </p:blipFill>
        <p:spPr>
          <a:xfrm>
            <a:off x="9501351" y="4340772"/>
            <a:ext cx="2690649" cy="2375338"/>
          </a:xfrm>
          <a:prstGeom prst="rect">
            <a:avLst/>
          </a:prstGeom>
        </p:spPr>
      </p:pic>
      <p:grpSp>
        <p:nvGrpSpPr>
          <p:cNvPr id="17" name="Group 16">
            <a:extLst>
              <a:ext uri="{FF2B5EF4-FFF2-40B4-BE49-F238E27FC236}">
                <a16:creationId xmlns:a16="http://schemas.microsoft.com/office/drawing/2014/main" id="{09FF0CA3-7371-D786-403E-18D489AF5916}"/>
              </a:ext>
            </a:extLst>
          </p:cNvPr>
          <p:cNvGrpSpPr/>
          <p:nvPr/>
        </p:nvGrpSpPr>
        <p:grpSpPr>
          <a:xfrm>
            <a:off x="8033055" y="6043410"/>
            <a:ext cx="2915270" cy="369332"/>
            <a:chOff x="5458584" y="5457749"/>
            <a:chExt cx="2915270" cy="369332"/>
          </a:xfrm>
        </p:grpSpPr>
        <p:grpSp>
          <p:nvGrpSpPr>
            <p:cNvPr id="18" name="Group 17">
              <a:extLst>
                <a:ext uri="{FF2B5EF4-FFF2-40B4-BE49-F238E27FC236}">
                  <a16:creationId xmlns:a16="http://schemas.microsoft.com/office/drawing/2014/main" id="{A3649387-007F-8435-F4A5-F61E47BD5FEF}"/>
                </a:ext>
              </a:extLst>
            </p:cNvPr>
            <p:cNvGrpSpPr/>
            <p:nvPr/>
          </p:nvGrpSpPr>
          <p:grpSpPr>
            <a:xfrm rot="16200000">
              <a:off x="7286489" y="4613253"/>
              <a:ext cx="116405" cy="2058325"/>
              <a:chOff x="6492784" y="5188893"/>
              <a:chExt cx="116405" cy="2058325"/>
            </a:xfrm>
          </p:grpSpPr>
          <p:cxnSp>
            <p:nvCxnSpPr>
              <p:cNvPr id="20" name="Straight Connector 19">
                <a:extLst>
                  <a:ext uri="{FF2B5EF4-FFF2-40B4-BE49-F238E27FC236}">
                    <a16:creationId xmlns:a16="http://schemas.microsoft.com/office/drawing/2014/main" id="{C664973A-F534-4BA3-B2D1-DC2DC0B58BCA}"/>
                  </a:ext>
                </a:extLst>
              </p:cNvPr>
              <p:cNvCxnSpPr>
                <a:cxnSpLocks/>
              </p:cNvCxnSpPr>
              <p:nvPr/>
            </p:nvCxnSpPr>
            <p:spPr>
              <a:xfrm rot="5400000">
                <a:off x="5550915" y="6188964"/>
                <a:ext cx="2000142" cy="0"/>
              </a:xfrm>
              <a:prstGeom prst="line">
                <a:avLst/>
              </a:prstGeom>
              <a:noFill/>
              <a:ln w="19050" cap="flat" cmpd="sng" algn="ctr">
                <a:solidFill>
                  <a:sysClr val="window" lastClr="FFFFFF"/>
                </a:solidFill>
                <a:prstDash val="solid"/>
                <a:miter lim="800000"/>
              </a:ln>
              <a:effectLst/>
            </p:spPr>
          </p:cxnSp>
          <p:sp>
            <p:nvSpPr>
              <p:cNvPr id="21" name="Oval 20">
                <a:extLst>
                  <a:ext uri="{FF2B5EF4-FFF2-40B4-BE49-F238E27FC236}">
                    <a16:creationId xmlns:a16="http://schemas.microsoft.com/office/drawing/2014/main" id="{88A63F02-47C6-0ED2-C140-9813278BC2B7}"/>
                  </a:ext>
                </a:extLst>
              </p:cNvPr>
              <p:cNvSpPr>
                <a:spLocks noChangeAspect="1"/>
              </p:cNvSpPr>
              <p:nvPr/>
            </p:nvSpPr>
            <p:spPr>
              <a:xfrm>
                <a:off x="6492784" y="7130852"/>
                <a:ext cx="116405" cy="11636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19" name="TextBox 18">
              <a:extLst>
                <a:ext uri="{FF2B5EF4-FFF2-40B4-BE49-F238E27FC236}">
                  <a16:creationId xmlns:a16="http://schemas.microsoft.com/office/drawing/2014/main" id="{CA736536-39C6-9C96-1E4D-E959D2BAFF6E}"/>
                </a:ext>
              </a:extLst>
            </p:cNvPr>
            <p:cNvSpPr txBox="1"/>
            <p:nvPr/>
          </p:nvSpPr>
          <p:spPr>
            <a:xfrm>
              <a:off x="5458584" y="5457749"/>
              <a:ext cx="702436"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IFCB</a:t>
              </a:r>
            </a:p>
          </p:txBody>
        </p:sp>
      </p:grpSp>
      <p:pic>
        <p:nvPicPr>
          <p:cNvPr id="26" name="Google Shape;1491;p24">
            <a:extLst>
              <a:ext uri="{FF2B5EF4-FFF2-40B4-BE49-F238E27FC236}">
                <a16:creationId xmlns:a16="http://schemas.microsoft.com/office/drawing/2014/main" id="{BBE19D24-97DB-F82A-BA1F-2281ADDBB723}"/>
              </a:ext>
            </a:extLst>
          </p:cNvPr>
          <p:cNvPicPr preferRelativeResize="0"/>
          <p:nvPr/>
        </p:nvPicPr>
        <p:blipFill rotWithShape="1">
          <a:blip r:embed="rId5">
            <a:alphaModFix/>
          </a:blip>
          <a:srcRect/>
          <a:stretch/>
        </p:blipFill>
        <p:spPr>
          <a:xfrm>
            <a:off x="786250" y="2366006"/>
            <a:ext cx="6008593" cy="3440823"/>
          </a:xfrm>
          <a:prstGeom prst="rect">
            <a:avLst/>
          </a:prstGeom>
          <a:solidFill>
            <a:schemeClr val="dk1"/>
          </a:solidFill>
          <a:ln>
            <a:noFill/>
          </a:ln>
        </p:spPr>
      </p:pic>
    </p:spTree>
    <p:extLst>
      <p:ext uri="{BB962C8B-B14F-4D97-AF65-F5344CB8AC3E}">
        <p14:creationId xmlns:p14="http://schemas.microsoft.com/office/powerpoint/2010/main" val="2411526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91036-F4FC-8248-1A12-91A285E6A45E}"/>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770E2E2F-AD75-EE2A-A4FD-25947531E471}"/>
              </a:ext>
            </a:extLst>
          </p:cNvPr>
          <p:cNvSpPr txBox="1"/>
          <p:nvPr/>
        </p:nvSpPr>
        <p:spPr>
          <a:xfrm>
            <a:off x="9378496" y="129891"/>
            <a:ext cx="2451380" cy="369332"/>
          </a:xfrm>
          <a:prstGeom prst="rect">
            <a:avLst/>
          </a:prstGeom>
          <a:noFill/>
        </p:spPr>
        <p:txBody>
          <a:bodyPr wrap="square" rtlCol="0">
            <a:spAutoFit/>
          </a:bodyPr>
          <a:lstStyle/>
          <a:p>
            <a:pPr algn="ctr"/>
            <a:r>
              <a:rPr lang="en-US" dirty="0" err="1">
                <a:latin typeface="Helvetica Neue" panose="02000503000000020004" pitchFamily="2" charset="0"/>
                <a:ea typeface="Helvetica Neue" panose="02000503000000020004" pitchFamily="2" charset="0"/>
                <a:cs typeface="Helvetica Neue" panose="02000503000000020004" pitchFamily="2" charset="0"/>
              </a:rPr>
              <a:t>Planktivore</a:t>
            </a:r>
            <a:r>
              <a:rPr lang="en-US" dirty="0">
                <a:latin typeface="Helvetica Neue" panose="02000503000000020004" pitchFamily="2" charset="0"/>
                <a:ea typeface="Helvetica Neue" panose="02000503000000020004" pitchFamily="2" charset="0"/>
                <a:cs typeface="Helvetica Neue" panose="02000503000000020004" pitchFamily="2" charset="0"/>
              </a:rPr>
              <a:t> LRAUV</a:t>
            </a:r>
          </a:p>
        </p:txBody>
      </p:sp>
      <p:pic>
        <p:nvPicPr>
          <p:cNvPr id="4" name="Picture 3">
            <a:extLst>
              <a:ext uri="{FF2B5EF4-FFF2-40B4-BE49-F238E27FC236}">
                <a16:creationId xmlns:a16="http://schemas.microsoft.com/office/drawing/2014/main" id="{44706133-3484-115D-EE21-C15CE74E219D}"/>
              </a:ext>
            </a:extLst>
          </p:cNvPr>
          <p:cNvPicPr>
            <a:picLocks noChangeAspect="1"/>
          </p:cNvPicPr>
          <p:nvPr/>
        </p:nvPicPr>
        <p:blipFill>
          <a:blip r:embed="rId3"/>
          <a:stretch>
            <a:fillRect/>
          </a:stretch>
        </p:blipFill>
        <p:spPr>
          <a:xfrm>
            <a:off x="730802" y="679174"/>
            <a:ext cx="9854372" cy="5747386"/>
          </a:xfrm>
          <a:prstGeom prst="rect">
            <a:avLst/>
          </a:prstGeom>
        </p:spPr>
      </p:pic>
    </p:spTree>
    <p:extLst>
      <p:ext uri="{BB962C8B-B14F-4D97-AF65-F5344CB8AC3E}">
        <p14:creationId xmlns:p14="http://schemas.microsoft.com/office/powerpoint/2010/main" val="41421122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3C405-5A73-B58C-7272-4B714A80F257}"/>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DBBE4D44-7834-A64C-B1DC-E51A0E3CE884}"/>
              </a:ext>
            </a:extLst>
          </p:cNvPr>
          <p:cNvSpPr txBox="1"/>
          <p:nvPr/>
        </p:nvSpPr>
        <p:spPr>
          <a:xfrm>
            <a:off x="9378496" y="129891"/>
            <a:ext cx="2451380" cy="369332"/>
          </a:xfrm>
          <a:prstGeom prst="rect">
            <a:avLst/>
          </a:prstGeom>
          <a:noFill/>
        </p:spPr>
        <p:txBody>
          <a:bodyPr wrap="square" rtlCol="0">
            <a:spAutoFit/>
          </a:bodyPr>
          <a:lstStyle/>
          <a:p>
            <a:pPr algn="ctr"/>
            <a:r>
              <a:rPr lang="en-US" dirty="0" err="1">
                <a:latin typeface="Helvetica Neue" panose="02000503000000020004" pitchFamily="2" charset="0"/>
                <a:ea typeface="Helvetica Neue" panose="02000503000000020004" pitchFamily="2" charset="0"/>
                <a:cs typeface="Helvetica Neue" panose="02000503000000020004" pitchFamily="2" charset="0"/>
              </a:rPr>
              <a:t>wirewalker</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8" name="Group 7">
            <a:extLst>
              <a:ext uri="{FF2B5EF4-FFF2-40B4-BE49-F238E27FC236}">
                <a16:creationId xmlns:a16="http://schemas.microsoft.com/office/drawing/2014/main" id="{A52B8DA9-C82D-F8AD-DA9B-D4892A3772A2}"/>
              </a:ext>
            </a:extLst>
          </p:cNvPr>
          <p:cNvGrpSpPr/>
          <p:nvPr/>
        </p:nvGrpSpPr>
        <p:grpSpPr>
          <a:xfrm>
            <a:off x="944950" y="798021"/>
            <a:ext cx="7880466" cy="5261956"/>
            <a:chOff x="0" y="1"/>
            <a:chExt cx="7880466" cy="5261956"/>
          </a:xfrm>
        </p:grpSpPr>
        <p:sp>
          <p:nvSpPr>
            <p:cNvPr id="7" name="Rectangle 6">
              <a:extLst>
                <a:ext uri="{FF2B5EF4-FFF2-40B4-BE49-F238E27FC236}">
                  <a16:creationId xmlns:a16="http://schemas.microsoft.com/office/drawing/2014/main" id="{CA6E6459-A590-D2CE-96CC-8DB15206FEE5}"/>
                </a:ext>
              </a:extLst>
            </p:cNvPr>
            <p:cNvSpPr/>
            <p:nvPr/>
          </p:nvSpPr>
          <p:spPr>
            <a:xfrm>
              <a:off x="0" y="1"/>
              <a:ext cx="7880466" cy="526195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A269356-7070-81B3-2F95-C338C015B49E}"/>
                </a:ext>
              </a:extLst>
            </p:cNvPr>
            <p:cNvPicPr>
              <a:picLocks noChangeAspect="1"/>
            </p:cNvPicPr>
            <p:nvPr/>
          </p:nvPicPr>
          <p:blipFill>
            <a:blip r:embed="rId3"/>
            <a:stretch>
              <a:fillRect/>
            </a:stretch>
          </p:blipFill>
          <p:spPr>
            <a:xfrm>
              <a:off x="108066" y="129891"/>
              <a:ext cx="7772400" cy="2438976"/>
            </a:xfrm>
            <a:prstGeom prst="rect">
              <a:avLst/>
            </a:prstGeom>
          </p:spPr>
        </p:pic>
        <p:pic>
          <p:nvPicPr>
            <p:cNvPr id="6" name="Picture 5">
              <a:extLst>
                <a:ext uri="{FF2B5EF4-FFF2-40B4-BE49-F238E27FC236}">
                  <a16:creationId xmlns:a16="http://schemas.microsoft.com/office/drawing/2014/main" id="{5913B3CE-2C9C-B71B-B12A-8245C8E8206D}"/>
                </a:ext>
              </a:extLst>
            </p:cNvPr>
            <p:cNvPicPr>
              <a:picLocks noChangeAspect="1"/>
            </p:cNvPicPr>
            <p:nvPr/>
          </p:nvPicPr>
          <p:blipFill>
            <a:blip r:embed="rId4"/>
            <a:stretch>
              <a:fillRect/>
            </a:stretch>
          </p:blipFill>
          <p:spPr>
            <a:xfrm>
              <a:off x="108066" y="2675688"/>
              <a:ext cx="7772400" cy="2479447"/>
            </a:xfrm>
            <a:prstGeom prst="rect">
              <a:avLst/>
            </a:prstGeom>
          </p:spPr>
        </p:pic>
      </p:grpSp>
      <p:pic>
        <p:nvPicPr>
          <p:cNvPr id="9" name="Picture 8">
            <a:extLst>
              <a:ext uri="{FF2B5EF4-FFF2-40B4-BE49-F238E27FC236}">
                <a16:creationId xmlns:a16="http://schemas.microsoft.com/office/drawing/2014/main" id="{33E9D61A-FF5C-0417-177F-5A2F65B5FACB}"/>
              </a:ext>
            </a:extLst>
          </p:cNvPr>
          <p:cNvPicPr>
            <a:picLocks noChangeAspect="1"/>
          </p:cNvPicPr>
          <p:nvPr/>
        </p:nvPicPr>
        <p:blipFill>
          <a:blip r:embed="rId5"/>
          <a:srcRect l="50466" t="38276" r="33166" b="40050"/>
          <a:stretch>
            <a:fillRect/>
          </a:stretch>
        </p:blipFill>
        <p:spPr>
          <a:xfrm>
            <a:off x="9501351" y="4340772"/>
            <a:ext cx="2690649" cy="2375338"/>
          </a:xfrm>
          <a:prstGeom prst="rect">
            <a:avLst/>
          </a:prstGeom>
        </p:spPr>
      </p:pic>
      <p:pic>
        <p:nvPicPr>
          <p:cNvPr id="11" name="Picture 10">
            <a:extLst>
              <a:ext uri="{FF2B5EF4-FFF2-40B4-BE49-F238E27FC236}">
                <a16:creationId xmlns:a16="http://schemas.microsoft.com/office/drawing/2014/main" id="{AF9CB6C6-F40F-5830-704E-ABE73C2EFC90}"/>
              </a:ext>
            </a:extLst>
          </p:cNvPr>
          <p:cNvPicPr>
            <a:picLocks noChangeAspect="1"/>
          </p:cNvPicPr>
          <p:nvPr/>
        </p:nvPicPr>
        <p:blipFill>
          <a:blip r:embed="rId6"/>
          <a:srcRect b="66172"/>
          <a:stretch>
            <a:fillRect/>
          </a:stretch>
        </p:blipFill>
        <p:spPr>
          <a:xfrm>
            <a:off x="10572642" y="2566415"/>
            <a:ext cx="1355285" cy="1725169"/>
          </a:xfrm>
          <a:prstGeom prst="rect">
            <a:avLst/>
          </a:prstGeom>
        </p:spPr>
      </p:pic>
    </p:spTree>
    <p:extLst>
      <p:ext uri="{BB962C8B-B14F-4D97-AF65-F5344CB8AC3E}">
        <p14:creationId xmlns:p14="http://schemas.microsoft.com/office/powerpoint/2010/main" val="27353588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A22E3-5EC7-4D86-D6B3-83DE2D950486}"/>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BB30A8F4-E0EA-722F-E7D2-832C89E08ED2}"/>
              </a:ext>
            </a:extLst>
          </p:cNvPr>
          <p:cNvSpPr txBox="1"/>
          <p:nvPr/>
        </p:nvSpPr>
        <p:spPr>
          <a:xfrm>
            <a:off x="392545" y="120200"/>
            <a:ext cx="2451380" cy="646331"/>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Bioluminescence LRAUV</a:t>
            </a:r>
          </a:p>
        </p:txBody>
      </p:sp>
      <p:sp>
        <p:nvSpPr>
          <p:cNvPr id="38" name="TextBox 37">
            <a:extLst>
              <a:ext uri="{FF2B5EF4-FFF2-40B4-BE49-F238E27FC236}">
                <a16:creationId xmlns:a16="http://schemas.microsoft.com/office/drawing/2014/main" id="{64AAC7E0-D0C2-5352-2B90-DF064211A152}"/>
              </a:ext>
            </a:extLst>
          </p:cNvPr>
          <p:cNvSpPr txBox="1"/>
          <p:nvPr/>
        </p:nvSpPr>
        <p:spPr>
          <a:xfrm>
            <a:off x="279778" y="2943045"/>
            <a:ext cx="4266523" cy="369332"/>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detection of bioluminescence</a:t>
            </a:r>
          </a:p>
        </p:txBody>
      </p:sp>
      <p:pic>
        <p:nvPicPr>
          <p:cNvPr id="8" name="Picture 7">
            <a:extLst>
              <a:ext uri="{FF2B5EF4-FFF2-40B4-BE49-F238E27FC236}">
                <a16:creationId xmlns:a16="http://schemas.microsoft.com/office/drawing/2014/main" id="{F6869F20-85B3-B6C9-9683-C94A8296B515}"/>
              </a:ext>
            </a:extLst>
          </p:cNvPr>
          <p:cNvPicPr>
            <a:picLocks noChangeAspect="1"/>
          </p:cNvPicPr>
          <p:nvPr/>
        </p:nvPicPr>
        <p:blipFill>
          <a:blip r:embed="rId3"/>
          <a:stretch>
            <a:fillRect/>
          </a:stretch>
        </p:blipFill>
        <p:spPr>
          <a:xfrm>
            <a:off x="131285" y="766531"/>
            <a:ext cx="3447863" cy="1954477"/>
          </a:xfrm>
          <a:prstGeom prst="rect">
            <a:avLst/>
          </a:prstGeom>
        </p:spPr>
      </p:pic>
      <p:sp>
        <p:nvSpPr>
          <p:cNvPr id="11" name="TextBox 10">
            <a:extLst>
              <a:ext uri="{FF2B5EF4-FFF2-40B4-BE49-F238E27FC236}">
                <a16:creationId xmlns:a16="http://schemas.microsoft.com/office/drawing/2014/main" id="{9B3C8B9C-A5F8-D355-BE68-0691E539AEDD}"/>
              </a:ext>
            </a:extLst>
          </p:cNvPr>
          <p:cNvSpPr txBox="1"/>
          <p:nvPr/>
        </p:nvSpPr>
        <p:spPr>
          <a:xfrm>
            <a:off x="131285" y="6444577"/>
            <a:ext cx="2053767" cy="369332"/>
          </a:xfrm>
          <a:prstGeom prst="rect">
            <a:avLst/>
          </a:prstGeom>
          <a:noFill/>
        </p:spPr>
        <p:txBody>
          <a:bodyPr wrap="none" rtlCol="0">
            <a:spAutoFit/>
          </a:bodyPr>
          <a:lstStyle/>
          <a:p>
            <a:r>
              <a:rPr lang="en-US" dirty="0" err="1">
                <a:latin typeface="Helvetica Neue" panose="02000503000000020004" pitchFamily="2" charset="0"/>
                <a:ea typeface="Helvetica Neue" panose="02000503000000020004" pitchFamily="2" charset="0"/>
                <a:cs typeface="Helvetica Neue" panose="02000503000000020004" pitchFamily="2" charset="0"/>
              </a:rPr>
              <a:t>Messié</a:t>
            </a:r>
            <a:r>
              <a:rPr lang="en-US" dirty="0">
                <a:latin typeface="Helvetica Neue" panose="02000503000000020004" pitchFamily="2" charset="0"/>
                <a:ea typeface="Helvetica Neue" panose="02000503000000020004" pitchFamily="2" charset="0"/>
                <a:cs typeface="Helvetica Neue" panose="02000503000000020004" pitchFamily="2" charset="0"/>
              </a:rPr>
              <a:t> et al, 2019</a:t>
            </a:r>
          </a:p>
        </p:txBody>
      </p:sp>
      <p:pic>
        <p:nvPicPr>
          <p:cNvPr id="14" name="Picture 13">
            <a:extLst>
              <a:ext uri="{FF2B5EF4-FFF2-40B4-BE49-F238E27FC236}">
                <a16:creationId xmlns:a16="http://schemas.microsoft.com/office/drawing/2014/main" id="{CC42EC4D-E468-370F-C678-0851573FBE42}"/>
              </a:ext>
            </a:extLst>
          </p:cNvPr>
          <p:cNvPicPr>
            <a:picLocks noChangeAspect="1"/>
          </p:cNvPicPr>
          <p:nvPr/>
        </p:nvPicPr>
        <p:blipFill>
          <a:blip r:embed="rId4"/>
          <a:stretch>
            <a:fillRect/>
          </a:stretch>
        </p:blipFill>
        <p:spPr>
          <a:xfrm>
            <a:off x="591750" y="3534414"/>
            <a:ext cx="3186603" cy="2694844"/>
          </a:xfrm>
          <a:prstGeom prst="rect">
            <a:avLst/>
          </a:prstGeom>
        </p:spPr>
      </p:pic>
      <p:sp>
        <p:nvSpPr>
          <p:cNvPr id="2" name="TextBox 1">
            <a:extLst>
              <a:ext uri="{FF2B5EF4-FFF2-40B4-BE49-F238E27FC236}">
                <a16:creationId xmlns:a16="http://schemas.microsoft.com/office/drawing/2014/main" id="{D44DB1A0-3B73-0EA3-3DE8-BCC4FAB7AC2A}"/>
              </a:ext>
            </a:extLst>
          </p:cNvPr>
          <p:cNvSpPr txBox="1"/>
          <p:nvPr/>
        </p:nvSpPr>
        <p:spPr>
          <a:xfrm>
            <a:off x="5455140" y="766531"/>
            <a:ext cx="5150337" cy="4524315"/>
          </a:xfrm>
          <a:prstGeom prst="rect">
            <a:avLst/>
          </a:prstGeom>
          <a:noFill/>
        </p:spPr>
        <p:txBody>
          <a:bodyPr wrap="square" rtlCol="0">
            <a:spAutoFit/>
          </a:bodyPr>
          <a:lstStyle/>
          <a:p>
            <a:r>
              <a:rPr lang="en-US" dirty="0"/>
              <a:t>Photosynthetic organisms fluoresce:</a:t>
            </a:r>
          </a:p>
          <a:p>
            <a:pPr marL="285750" indent="-285750">
              <a:buFontTx/>
              <a:buChar char="-"/>
            </a:pPr>
            <a:r>
              <a:rPr lang="en-US" dirty="0"/>
              <a:t>Chlorophyll pigments absorb light and re-emit a small fraction</a:t>
            </a:r>
          </a:p>
          <a:p>
            <a:endParaRPr lang="en-US" dirty="0"/>
          </a:p>
          <a:p>
            <a:endParaRPr lang="en-US" dirty="0"/>
          </a:p>
          <a:p>
            <a:r>
              <a:rPr lang="en-US" dirty="0"/>
              <a:t>Many organisms in the ocean are also bioluminescent:</a:t>
            </a:r>
          </a:p>
          <a:p>
            <a:pPr marL="285750" indent="-285750">
              <a:buFontTx/>
              <a:buChar char="-"/>
            </a:pPr>
            <a:r>
              <a:rPr lang="en-US" dirty="0"/>
              <a:t>They can emit light through a chemical reaction</a:t>
            </a:r>
          </a:p>
          <a:p>
            <a:pPr marL="285750" indent="-285750">
              <a:buFontTx/>
              <a:buChar char="-"/>
            </a:pPr>
            <a:r>
              <a:rPr lang="en-US" dirty="0"/>
              <a:t>Dinoflagellates (a major member of the ocean plankton community) have this ability</a:t>
            </a:r>
          </a:p>
          <a:p>
            <a:endParaRPr lang="en-US" dirty="0"/>
          </a:p>
          <a:p>
            <a:pPr marL="285750" indent="-285750">
              <a:buFontTx/>
              <a:buChar char="-"/>
            </a:pPr>
            <a:endParaRPr lang="en-US" dirty="0"/>
          </a:p>
          <a:p>
            <a:r>
              <a:rPr lang="en-US" dirty="0"/>
              <a:t>Here we use both measurements together to define a plankton community – without any imagery or DNA information.</a:t>
            </a:r>
          </a:p>
        </p:txBody>
      </p:sp>
    </p:spTree>
    <p:extLst>
      <p:ext uri="{BB962C8B-B14F-4D97-AF65-F5344CB8AC3E}">
        <p14:creationId xmlns:p14="http://schemas.microsoft.com/office/powerpoint/2010/main" val="3517739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C00857-5CBC-944E-B219-B01B0C0AD869}"/>
              </a:ext>
            </a:extLst>
          </p:cNvPr>
          <p:cNvPicPr>
            <a:picLocks noChangeAspect="1"/>
          </p:cNvPicPr>
          <p:nvPr/>
        </p:nvPicPr>
        <p:blipFill>
          <a:blip r:embed="rId2"/>
          <a:stretch>
            <a:fillRect/>
          </a:stretch>
        </p:blipFill>
        <p:spPr>
          <a:xfrm>
            <a:off x="1625600" y="748145"/>
            <a:ext cx="8940800" cy="5029200"/>
          </a:xfrm>
          <a:prstGeom prst="rect">
            <a:avLst/>
          </a:prstGeom>
        </p:spPr>
      </p:pic>
      <p:sp>
        <p:nvSpPr>
          <p:cNvPr id="4" name="TextBox 3">
            <a:extLst>
              <a:ext uri="{FF2B5EF4-FFF2-40B4-BE49-F238E27FC236}">
                <a16:creationId xmlns:a16="http://schemas.microsoft.com/office/drawing/2014/main" id="{F3100641-CAEE-804B-BC11-C2DBA02BF726}"/>
              </a:ext>
            </a:extLst>
          </p:cNvPr>
          <p:cNvSpPr txBox="1"/>
          <p:nvPr/>
        </p:nvSpPr>
        <p:spPr>
          <a:xfrm>
            <a:off x="1625600" y="5777345"/>
            <a:ext cx="2792944" cy="369332"/>
          </a:xfrm>
          <a:prstGeom prst="rect">
            <a:avLst/>
          </a:prstGeom>
          <a:noFill/>
        </p:spPr>
        <p:txBody>
          <a:bodyPr wrap="none" rtlCol="0">
            <a:spAutoFit/>
          </a:bodyPr>
          <a:lstStyle/>
          <a:p>
            <a:r>
              <a:rPr lang="en-US" dirty="0"/>
              <a:t>Illustration: David Fierstein</a:t>
            </a:r>
          </a:p>
        </p:txBody>
      </p:sp>
      <p:pic>
        <p:nvPicPr>
          <p:cNvPr id="2" name="Picture 1">
            <a:extLst>
              <a:ext uri="{FF2B5EF4-FFF2-40B4-BE49-F238E27FC236}">
                <a16:creationId xmlns:a16="http://schemas.microsoft.com/office/drawing/2014/main" id="{13096EC1-08E7-F7A9-B590-D694C4BE3211}"/>
              </a:ext>
            </a:extLst>
          </p:cNvPr>
          <p:cNvPicPr>
            <a:picLocks noChangeAspect="1"/>
          </p:cNvPicPr>
          <p:nvPr/>
        </p:nvPicPr>
        <p:blipFill>
          <a:blip r:embed="rId3"/>
          <a:stretch>
            <a:fillRect/>
          </a:stretch>
        </p:blipFill>
        <p:spPr>
          <a:xfrm>
            <a:off x="11134872" y="6040901"/>
            <a:ext cx="986790" cy="746760"/>
          </a:xfrm>
          <a:prstGeom prst="rect">
            <a:avLst/>
          </a:prstGeom>
        </p:spPr>
      </p:pic>
      <p:sp>
        <p:nvSpPr>
          <p:cNvPr id="5" name="TextBox 4">
            <a:extLst>
              <a:ext uri="{FF2B5EF4-FFF2-40B4-BE49-F238E27FC236}">
                <a16:creationId xmlns:a16="http://schemas.microsoft.com/office/drawing/2014/main" id="{333FC940-3DB1-6893-23F1-61DE6B11DD92}"/>
              </a:ext>
            </a:extLst>
          </p:cNvPr>
          <p:cNvSpPr txBox="1"/>
          <p:nvPr/>
        </p:nvSpPr>
        <p:spPr>
          <a:xfrm>
            <a:off x="2832286" y="6229615"/>
            <a:ext cx="6527428"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Different observational technologies complement one another</a:t>
            </a:r>
          </a:p>
        </p:txBody>
      </p:sp>
    </p:spTree>
    <p:extLst>
      <p:ext uri="{BB962C8B-B14F-4D97-AF65-F5344CB8AC3E}">
        <p14:creationId xmlns:p14="http://schemas.microsoft.com/office/powerpoint/2010/main" val="1597449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3E4BA-3CE7-DA1A-82C8-FD59E6707537}"/>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FBDEFDBE-D25A-8FBE-4E16-1B194ADE90F8}"/>
              </a:ext>
            </a:extLst>
          </p:cNvPr>
          <p:cNvSpPr txBox="1"/>
          <p:nvPr/>
        </p:nvSpPr>
        <p:spPr>
          <a:xfrm>
            <a:off x="392545" y="120200"/>
            <a:ext cx="2451380" cy="646331"/>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Bioluminescence LRAUV</a:t>
            </a:r>
          </a:p>
        </p:txBody>
      </p:sp>
      <p:sp>
        <p:nvSpPr>
          <p:cNvPr id="38" name="TextBox 37">
            <a:extLst>
              <a:ext uri="{FF2B5EF4-FFF2-40B4-BE49-F238E27FC236}">
                <a16:creationId xmlns:a16="http://schemas.microsoft.com/office/drawing/2014/main" id="{DE1D74C0-F461-8792-399D-A714E3BBB62D}"/>
              </a:ext>
            </a:extLst>
          </p:cNvPr>
          <p:cNvSpPr txBox="1"/>
          <p:nvPr/>
        </p:nvSpPr>
        <p:spPr>
          <a:xfrm>
            <a:off x="279778" y="2943045"/>
            <a:ext cx="4266523" cy="369332"/>
          </a:xfrm>
          <a:prstGeom prst="rect">
            <a:avLst/>
          </a:prstGeom>
          <a:noFill/>
        </p:spPr>
        <p:txBody>
          <a:bodyPr wrap="square" rtlCol="0">
            <a:spAutoFit/>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detection of bioluminescence</a:t>
            </a:r>
          </a:p>
        </p:txBody>
      </p:sp>
      <p:pic>
        <p:nvPicPr>
          <p:cNvPr id="8" name="Picture 7">
            <a:extLst>
              <a:ext uri="{FF2B5EF4-FFF2-40B4-BE49-F238E27FC236}">
                <a16:creationId xmlns:a16="http://schemas.microsoft.com/office/drawing/2014/main" id="{242B6F30-CE08-6B46-C49C-559C862D7A93}"/>
              </a:ext>
            </a:extLst>
          </p:cNvPr>
          <p:cNvPicPr>
            <a:picLocks noChangeAspect="1"/>
          </p:cNvPicPr>
          <p:nvPr/>
        </p:nvPicPr>
        <p:blipFill>
          <a:blip r:embed="rId3"/>
          <a:stretch>
            <a:fillRect/>
          </a:stretch>
        </p:blipFill>
        <p:spPr>
          <a:xfrm>
            <a:off x="131285" y="766531"/>
            <a:ext cx="3447863" cy="1954477"/>
          </a:xfrm>
          <a:prstGeom prst="rect">
            <a:avLst/>
          </a:prstGeom>
        </p:spPr>
      </p:pic>
      <p:sp>
        <p:nvSpPr>
          <p:cNvPr id="11" name="TextBox 10">
            <a:extLst>
              <a:ext uri="{FF2B5EF4-FFF2-40B4-BE49-F238E27FC236}">
                <a16:creationId xmlns:a16="http://schemas.microsoft.com/office/drawing/2014/main" id="{99C6CF9C-60F4-967A-787A-8C4114C5F98D}"/>
              </a:ext>
            </a:extLst>
          </p:cNvPr>
          <p:cNvSpPr txBox="1"/>
          <p:nvPr/>
        </p:nvSpPr>
        <p:spPr>
          <a:xfrm>
            <a:off x="131285" y="6444577"/>
            <a:ext cx="2053767" cy="369332"/>
          </a:xfrm>
          <a:prstGeom prst="rect">
            <a:avLst/>
          </a:prstGeom>
          <a:noFill/>
        </p:spPr>
        <p:txBody>
          <a:bodyPr wrap="none" rtlCol="0">
            <a:spAutoFit/>
          </a:bodyPr>
          <a:lstStyle/>
          <a:p>
            <a:r>
              <a:rPr lang="en-US" dirty="0" err="1">
                <a:latin typeface="Helvetica Neue" panose="02000503000000020004" pitchFamily="2" charset="0"/>
                <a:ea typeface="Helvetica Neue" panose="02000503000000020004" pitchFamily="2" charset="0"/>
                <a:cs typeface="Helvetica Neue" panose="02000503000000020004" pitchFamily="2" charset="0"/>
              </a:rPr>
              <a:t>Messié</a:t>
            </a:r>
            <a:r>
              <a:rPr lang="en-US" dirty="0">
                <a:latin typeface="Helvetica Neue" panose="02000503000000020004" pitchFamily="2" charset="0"/>
                <a:ea typeface="Helvetica Neue" panose="02000503000000020004" pitchFamily="2" charset="0"/>
                <a:cs typeface="Helvetica Neue" panose="02000503000000020004" pitchFamily="2" charset="0"/>
              </a:rPr>
              <a:t> et al, 2019</a:t>
            </a:r>
          </a:p>
        </p:txBody>
      </p:sp>
      <p:pic>
        <p:nvPicPr>
          <p:cNvPr id="14" name="Picture 13">
            <a:extLst>
              <a:ext uri="{FF2B5EF4-FFF2-40B4-BE49-F238E27FC236}">
                <a16:creationId xmlns:a16="http://schemas.microsoft.com/office/drawing/2014/main" id="{C2F7A809-BDB2-3FAB-0E73-EE893ED6C68E}"/>
              </a:ext>
            </a:extLst>
          </p:cNvPr>
          <p:cNvPicPr>
            <a:picLocks noChangeAspect="1"/>
          </p:cNvPicPr>
          <p:nvPr/>
        </p:nvPicPr>
        <p:blipFill>
          <a:blip r:embed="rId4"/>
          <a:stretch>
            <a:fillRect/>
          </a:stretch>
        </p:blipFill>
        <p:spPr>
          <a:xfrm>
            <a:off x="591750" y="3534414"/>
            <a:ext cx="3186603" cy="2694844"/>
          </a:xfrm>
          <a:prstGeom prst="rect">
            <a:avLst/>
          </a:prstGeom>
        </p:spPr>
      </p:pic>
      <p:pic>
        <p:nvPicPr>
          <p:cNvPr id="3" name="Picture 2">
            <a:extLst>
              <a:ext uri="{FF2B5EF4-FFF2-40B4-BE49-F238E27FC236}">
                <a16:creationId xmlns:a16="http://schemas.microsoft.com/office/drawing/2014/main" id="{45BF4C6B-F3D3-3E6D-4C5E-CE3999C9EA30}"/>
              </a:ext>
            </a:extLst>
          </p:cNvPr>
          <p:cNvPicPr>
            <a:picLocks noChangeAspect="1"/>
          </p:cNvPicPr>
          <p:nvPr/>
        </p:nvPicPr>
        <p:blipFill>
          <a:blip r:embed="rId5"/>
          <a:srcRect t="16141" r="49840" b="49004"/>
          <a:stretch>
            <a:fillRect/>
          </a:stretch>
        </p:blipFill>
        <p:spPr>
          <a:xfrm>
            <a:off x="4905832" y="64146"/>
            <a:ext cx="5769653" cy="4697604"/>
          </a:xfrm>
          <a:prstGeom prst="rect">
            <a:avLst/>
          </a:prstGeom>
        </p:spPr>
      </p:pic>
      <p:pic>
        <p:nvPicPr>
          <p:cNvPr id="4" name="Picture 3">
            <a:extLst>
              <a:ext uri="{FF2B5EF4-FFF2-40B4-BE49-F238E27FC236}">
                <a16:creationId xmlns:a16="http://schemas.microsoft.com/office/drawing/2014/main" id="{A95C4947-69ED-8B92-789F-F14FCDB1E547}"/>
              </a:ext>
            </a:extLst>
          </p:cNvPr>
          <p:cNvPicPr>
            <a:picLocks noChangeAspect="1"/>
          </p:cNvPicPr>
          <p:nvPr/>
        </p:nvPicPr>
        <p:blipFill>
          <a:blip r:embed="rId5"/>
          <a:srcRect l="48147" t="50643" r="870" b="37519"/>
          <a:stretch>
            <a:fillRect/>
          </a:stretch>
        </p:blipFill>
        <p:spPr>
          <a:xfrm>
            <a:off x="4905832" y="4821159"/>
            <a:ext cx="5887214" cy="1601678"/>
          </a:xfrm>
          <a:prstGeom prst="rect">
            <a:avLst/>
          </a:prstGeom>
        </p:spPr>
      </p:pic>
    </p:spTree>
    <p:extLst>
      <p:ext uri="{BB962C8B-B14F-4D97-AF65-F5344CB8AC3E}">
        <p14:creationId xmlns:p14="http://schemas.microsoft.com/office/powerpoint/2010/main" val="200250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89749-42E6-8D5E-BFED-7E959B17A662}"/>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C360226E-B3F1-55BC-3407-76ED702068BE}"/>
              </a:ext>
            </a:extLst>
          </p:cNvPr>
          <p:cNvSpPr txBox="1"/>
          <p:nvPr/>
        </p:nvSpPr>
        <p:spPr>
          <a:xfrm>
            <a:off x="734917" y="431600"/>
            <a:ext cx="3099566"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Technology Intercomparison</a:t>
            </a:r>
          </a:p>
        </p:txBody>
      </p:sp>
      <p:grpSp>
        <p:nvGrpSpPr>
          <p:cNvPr id="8" name="Group 7">
            <a:extLst>
              <a:ext uri="{FF2B5EF4-FFF2-40B4-BE49-F238E27FC236}">
                <a16:creationId xmlns:a16="http://schemas.microsoft.com/office/drawing/2014/main" id="{662F5268-C067-7E79-4D84-C63E13EC2284}"/>
              </a:ext>
            </a:extLst>
          </p:cNvPr>
          <p:cNvGrpSpPr/>
          <p:nvPr/>
        </p:nvGrpSpPr>
        <p:grpSpPr>
          <a:xfrm>
            <a:off x="261312" y="431600"/>
            <a:ext cx="362465" cy="369332"/>
            <a:chOff x="261312" y="431600"/>
            <a:chExt cx="362465" cy="369332"/>
          </a:xfrm>
        </p:grpSpPr>
        <p:sp>
          <p:nvSpPr>
            <p:cNvPr id="2" name="Oval 1">
              <a:extLst>
                <a:ext uri="{FF2B5EF4-FFF2-40B4-BE49-F238E27FC236}">
                  <a16:creationId xmlns:a16="http://schemas.microsoft.com/office/drawing/2014/main" id="{E7BD05F1-397F-56CC-6A56-B9C2EDC2417C}"/>
                </a:ext>
              </a:extLst>
            </p:cNvPr>
            <p:cNvSpPr>
              <a:spLocks noChangeAspect="1"/>
            </p:cNvSpPr>
            <p:nvPr/>
          </p:nvSpPr>
          <p:spPr>
            <a:xfrm>
              <a:off x="261312" y="438984"/>
              <a:ext cx="362465" cy="36194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B043EC3-4B93-F3FF-477E-38B8D6ED420E}"/>
                </a:ext>
              </a:extLst>
            </p:cNvPr>
            <p:cNvSpPr txBox="1"/>
            <p:nvPr/>
          </p:nvSpPr>
          <p:spPr>
            <a:xfrm>
              <a:off x="286091" y="431600"/>
              <a:ext cx="312906" cy="369332"/>
            </a:xfrm>
            <a:prstGeom prst="rect">
              <a:avLst/>
            </a:prstGeom>
            <a:noFill/>
          </p:spPr>
          <p:txBody>
            <a:bodyPr wrap="none" rtlCol="0">
              <a:spAutoFit/>
            </a:bodyPr>
            <a:lstStyle/>
            <a:p>
              <a:r>
                <a:rPr lang="en-US" dirty="0"/>
                <a:t>2</a:t>
              </a:r>
            </a:p>
          </p:txBody>
        </p:sp>
      </p:grpSp>
      <p:pic>
        <p:nvPicPr>
          <p:cNvPr id="3" name="Picture 2">
            <a:extLst>
              <a:ext uri="{FF2B5EF4-FFF2-40B4-BE49-F238E27FC236}">
                <a16:creationId xmlns:a16="http://schemas.microsoft.com/office/drawing/2014/main" id="{A7C17ED4-2D46-D2AF-6D25-FAA0E094F11E}"/>
              </a:ext>
            </a:extLst>
          </p:cNvPr>
          <p:cNvPicPr>
            <a:picLocks noChangeAspect="1"/>
          </p:cNvPicPr>
          <p:nvPr/>
        </p:nvPicPr>
        <p:blipFill>
          <a:blip r:embed="rId3"/>
          <a:srcRect l="10758" t="60248" r="74049" b="28622"/>
          <a:stretch>
            <a:fillRect/>
          </a:stretch>
        </p:blipFill>
        <p:spPr>
          <a:xfrm>
            <a:off x="442544" y="1321721"/>
            <a:ext cx="542194" cy="303880"/>
          </a:xfrm>
          <a:prstGeom prst="rect">
            <a:avLst/>
          </a:prstGeom>
        </p:spPr>
      </p:pic>
      <p:sp>
        <p:nvSpPr>
          <p:cNvPr id="5" name="TextBox 4">
            <a:extLst>
              <a:ext uri="{FF2B5EF4-FFF2-40B4-BE49-F238E27FC236}">
                <a16:creationId xmlns:a16="http://schemas.microsoft.com/office/drawing/2014/main" id="{AF4CB198-3E04-B3A4-A7FB-862AA57E2592}"/>
              </a:ext>
            </a:extLst>
          </p:cNvPr>
          <p:cNvSpPr txBox="1"/>
          <p:nvPr/>
        </p:nvSpPr>
        <p:spPr>
          <a:xfrm>
            <a:off x="623777" y="1956973"/>
            <a:ext cx="2231312" cy="1200329"/>
          </a:xfrm>
          <a:prstGeom prst="rect">
            <a:avLst/>
          </a:prstGeom>
          <a:noFill/>
        </p:spPr>
        <p:txBody>
          <a:bodyPr wrap="square">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LRAUV-ESP</a:t>
            </a:r>
          </a:p>
          <a:p>
            <a:r>
              <a:rPr lang="en-US" dirty="0">
                <a:latin typeface="Helvetica Neue" panose="02000503000000020004" pitchFamily="2" charset="0"/>
                <a:ea typeface="Helvetica Neue" panose="02000503000000020004" pitchFamily="2" charset="0"/>
                <a:cs typeface="Helvetica Neue" panose="02000503000000020004" pitchFamily="2" charset="0"/>
              </a:rPr>
              <a:t>LRAUV-</a:t>
            </a:r>
            <a:r>
              <a:rPr lang="en-US" dirty="0" err="1">
                <a:latin typeface="Helvetica Neue" panose="02000503000000020004" pitchFamily="2" charset="0"/>
                <a:ea typeface="Helvetica Neue" panose="02000503000000020004" pitchFamily="2" charset="0"/>
                <a:cs typeface="Helvetica Neue" panose="02000503000000020004" pitchFamily="2" charset="0"/>
              </a:rPr>
              <a:t>Planktivore</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dirty="0">
                <a:latin typeface="Helvetica Neue" panose="02000503000000020004" pitchFamily="2" charset="0"/>
                <a:ea typeface="Helvetica Neue" panose="02000503000000020004" pitchFamily="2" charset="0"/>
                <a:cs typeface="Helvetica Neue" panose="02000503000000020004" pitchFamily="2" charset="0"/>
              </a:rPr>
              <a:t>LRAUV-</a:t>
            </a:r>
            <a:r>
              <a:rPr lang="en-US" dirty="0" err="1">
                <a:latin typeface="Helvetica Neue" panose="02000503000000020004" pitchFamily="2" charset="0"/>
                <a:ea typeface="Helvetica Neue" panose="02000503000000020004" pitchFamily="2" charset="0"/>
                <a:cs typeface="Helvetica Neue" panose="02000503000000020004" pitchFamily="2" charset="0"/>
              </a:rPr>
              <a:t>Biolum</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TextBox 5">
            <a:extLst>
              <a:ext uri="{FF2B5EF4-FFF2-40B4-BE49-F238E27FC236}">
                <a16:creationId xmlns:a16="http://schemas.microsoft.com/office/drawing/2014/main" id="{988DDFC7-E355-2F15-E192-263CA081B588}"/>
              </a:ext>
            </a:extLst>
          </p:cNvPr>
          <p:cNvSpPr txBox="1"/>
          <p:nvPr/>
        </p:nvSpPr>
        <p:spPr>
          <a:xfrm>
            <a:off x="910473" y="1321720"/>
            <a:ext cx="2231312" cy="369332"/>
          </a:xfrm>
          <a:prstGeom prst="rect">
            <a:avLst/>
          </a:prstGeom>
          <a:noFill/>
        </p:spPr>
        <p:txBody>
          <a:bodyPr wrap="square">
            <a:spAutoFit/>
          </a:bodyPr>
          <a:lstStyle/>
          <a:p>
            <a:r>
              <a:rPr lang="en-US" dirty="0" err="1">
                <a:latin typeface="Helvetica Neue" panose="02000503000000020004" pitchFamily="2" charset="0"/>
                <a:ea typeface="Helvetica Neue" panose="02000503000000020004" pitchFamily="2" charset="0"/>
                <a:cs typeface="Helvetica Neue" panose="02000503000000020004" pitchFamily="2" charset="0"/>
              </a:rPr>
              <a:t>Powerbuoy</a:t>
            </a:r>
            <a:r>
              <a:rPr lang="en-US" dirty="0">
                <a:latin typeface="Helvetica Neue" panose="02000503000000020004" pitchFamily="2" charset="0"/>
                <a:ea typeface="Helvetica Neue" panose="02000503000000020004" pitchFamily="2" charset="0"/>
                <a:cs typeface="Helvetica Neue" panose="02000503000000020004" pitchFamily="2" charset="0"/>
              </a:rPr>
              <a:t> - IFCB</a:t>
            </a:r>
          </a:p>
        </p:txBody>
      </p:sp>
      <p:sp>
        <p:nvSpPr>
          <p:cNvPr id="7" name="TextBox 6">
            <a:extLst>
              <a:ext uri="{FF2B5EF4-FFF2-40B4-BE49-F238E27FC236}">
                <a16:creationId xmlns:a16="http://schemas.microsoft.com/office/drawing/2014/main" id="{A44AFDB2-9A82-E69D-D9F1-695826DF220A}"/>
              </a:ext>
            </a:extLst>
          </p:cNvPr>
          <p:cNvSpPr txBox="1"/>
          <p:nvPr/>
        </p:nvSpPr>
        <p:spPr>
          <a:xfrm>
            <a:off x="4625557" y="664311"/>
            <a:ext cx="5473726" cy="2585323"/>
          </a:xfrm>
          <a:prstGeom prst="rect">
            <a:avLst/>
          </a:prstGeom>
          <a:noFill/>
        </p:spPr>
        <p:txBody>
          <a:bodyPr wrap="squar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Summary</a:t>
            </a:r>
          </a:p>
          <a:p>
            <a:pPr marL="285750" indent="-285750">
              <a:buFontTx/>
              <a:buChar char="-"/>
            </a:pP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Tx/>
              <a:buChar char="-"/>
            </a:pPr>
            <a:endParaRPr lang="en-US"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en-US" dirty="0">
                <a:latin typeface="Helvetica Neue" panose="02000503000000020004" pitchFamily="2" charset="0"/>
                <a:ea typeface="Helvetica Neue" panose="02000503000000020004" pitchFamily="2" charset="0"/>
                <a:cs typeface="Helvetica Neue" panose="02000503000000020004" pitchFamily="2" charset="0"/>
              </a:rPr>
              <a:t>Examine if plankton communities are detected similarly across technology platforms – from surface IFCB images, to LRAUV-</a:t>
            </a:r>
            <a:r>
              <a:rPr lang="en-US" dirty="0" err="1">
                <a:latin typeface="Helvetica Neue" panose="02000503000000020004" pitchFamily="2" charset="0"/>
                <a:ea typeface="Helvetica Neue" panose="02000503000000020004" pitchFamily="2" charset="0"/>
                <a:cs typeface="Helvetica Neue" panose="02000503000000020004" pitchFamily="2" charset="0"/>
              </a:rPr>
              <a:t>planktivore</a:t>
            </a:r>
            <a:r>
              <a:rPr lang="en-US" dirty="0">
                <a:latin typeface="Helvetica Neue" panose="02000503000000020004" pitchFamily="2" charset="0"/>
                <a:ea typeface="Helvetica Neue" panose="02000503000000020004" pitchFamily="2" charset="0"/>
                <a:cs typeface="Helvetica Neue" panose="02000503000000020004" pitchFamily="2" charset="0"/>
              </a:rPr>
              <a:t> imagery, to LRAUV-bioluminescence and eDNA measurements.</a:t>
            </a:r>
          </a:p>
          <a:p>
            <a:pPr marL="285750" indent="-285750">
              <a:buFontTx/>
              <a:buChar char="-"/>
            </a:pP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9" name="Picture 2" descr="Screen Shot 2016-08-08 at 9.39.26 AM.png">
            <a:extLst>
              <a:ext uri="{FF2B5EF4-FFF2-40B4-BE49-F238E27FC236}">
                <a16:creationId xmlns:a16="http://schemas.microsoft.com/office/drawing/2014/main" id="{1E873E73-C5DC-DA19-9438-89E14A2BF777}"/>
              </a:ext>
            </a:extLst>
          </p:cNvPr>
          <p:cNvPicPr>
            <a:picLocks noChangeAspect="1"/>
          </p:cNvPicPr>
          <p:nvPr/>
        </p:nvPicPr>
        <p:blipFill>
          <a:blip r:embed="rId4">
            <a:extLst>
              <a:ext uri="{28A0092B-C50C-407E-A947-70E740481C1C}">
                <a14:useLocalDpi xmlns:a14="http://schemas.microsoft.com/office/drawing/2010/main" val="0"/>
              </a:ext>
            </a:extLst>
          </a:blip>
          <a:srcRect l="2028" t="5399" r="31044" b="5864"/>
          <a:stretch>
            <a:fillRect/>
          </a:stretch>
        </p:blipFill>
        <p:spPr bwMode="auto">
          <a:xfrm>
            <a:off x="10099283" y="2925697"/>
            <a:ext cx="1926926" cy="14167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Google Shape;1491;p24">
            <a:extLst>
              <a:ext uri="{FF2B5EF4-FFF2-40B4-BE49-F238E27FC236}">
                <a16:creationId xmlns:a16="http://schemas.microsoft.com/office/drawing/2014/main" id="{BE4EAB84-25B8-3AB5-45A7-3F3240171E10}"/>
              </a:ext>
            </a:extLst>
          </p:cNvPr>
          <p:cNvPicPr preferRelativeResize="0"/>
          <p:nvPr/>
        </p:nvPicPr>
        <p:blipFill rotWithShape="1">
          <a:blip r:embed="rId5">
            <a:alphaModFix/>
          </a:blip>
          <a:srcRect/>
          <a:stretch/>
        </p:blipFill>
        <p:spPr>
          <a:xfrm>
            <a:off x="6701111" y="4162793"/>
            <a:ext cx="3640021" cy="2142455"/>
          </a:xfrm>
          <a:prstGeom prst="rect">
            <a:avLst/>
          </a:prstGeom>
          <a:solidFill>
            <a:schemeClr val="dk1"/>
          </a:solidFill>
          <a:ln>
            <a:noFill/>
          </a:ln>
        </p:spPr>
      </p:pic>
      <p:pic>
        <p:nvPicPr>
          <p:cNvPr id="14" name="Picture 13">
            <a:extLst>
              <a:ext uri="{FF2B5EF4-FFF2-40B4-BE49-F238E27FC236}">
                <a16:creationId xmlns:a16="http://schemas.microsoft.com/office/drawing/2014/main" id="{8A35BD8E-98C9-6C0E-395F-52B399DD9592}"/>
              </a:ext>
            </a:extLst>
          </p:cNvPr>
          <p:cNvPicPr>
            <a:picLocks noChangeAspect="1"/>
          </p:cNvPicPr>
          <p:nvPr/>
        </p:nvPicPr>
        <p:blipFill>
          <a:blip r:embed="rId6"/>
          <a:stretch>
            <a:fillRect/>
          </a:stretch>
        </p:blipFill>
        <p:spPr>
          <a:xfrm>
            <a:off x="3449016" y="4110795"/>
            <a:ext cx="3252095" cy="2439071"/>
          </a:xfrm>
          <a:prstGeom prst="rect">
            <a:avLst/>
          </a:prstGeom>
        </p:spPr>
      </p:pic>
      <p:pic>
        <p:nvPicPr>
          <p:cNvPr id="12" name="Picture 11">
            <a:extLst>
              <a:ext uri="{FF2B5EF4-FFF2-40B4-BE49-F238E27FC236}">
                <a16:creationId xmlns:a16="http://schemas.microsoft.com/office/drawing/2014/main" id="{FC8D931F-056C-AA0B-055F-1B3F40A60845}"/>
              </a:ext>
            </a:extLst>
          </p:cNvPr>
          <p:cNvPicPr>
            <a:picLocks noChangeAspect="1"/>
          </p:cNvPicPr>
          <p:nvPr/>
        </p:nvPicPr>
        <p:blipFill>
          <a:blip r:embed="rId7"/>
          <a:srcRect l="48147" t="50643" r="870" b="37519"/>
          <a:stretch>
            <a:fillRect/>
          </a:stretch>
        </p:blipFill>
        <p:spPr>
          <a:xfrm>
            <a:off x="713641" y="3749116"/>
            <a:ext cx="4659544" cy="1267678"/>
          </a:xfrm>
          <a:prstGeom prst="rect">
            <a:avLst/>
          </a:prstGeom>
        </p:spPr>
      </p:pic>
    </p:spTree>
    <p:extLst>
      <p:ext uri="{BB962C8B-B14F-4D97-AF65-F5344CB8AC3E}">
        <p14:creationId xmlns:p14="http://schemas.microsoft.com/office/powerpoint/2010/main" val="41414882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2C025-53B8-12E9-39D8-120D5AF11196}"/>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49CE1519-EC60-C4ED-94F4-7D23FADC8696}"/>
              </a:ext>
            </a:extLst>
          </p:cNvPr>
          <p:cNvSpPr txBox="1"/>
          <p:nvPr/>
        </p:nvSpPr>
        <p:spPr>
          <a:xfrm>
            <a:off x="734917" y="431600"/>
            <a:ext cx="2680542" cy="369332"/>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Autonomous time series</a:t>
            </a:r>
          </a:p>
        </p:txBody>
      </p:sp>
      <p:grpSp>
        <p:nvGrpSpPr>
          <p:cNvPr id="8" name="Group 7">
            <a:extLst>
              <a:ext uri="{FF2B5EF4-FFF2-40B4-BE49-F238E27FC236}">
                <a16:creationId xmlns:a16="http://schemas.microsoft.com/office/drawing/2014/main" id="{717DD04E-A21C-FD8B-BDD2-FF97C45BB28B}"/>
              </a:ext>
            </a:extLst>
          </p:cNvPr>
          <p:cNvGrpSpPr/>
          <p:nvPr/>
        </p:nvGrpSpPr>
        <p:grpSpPr>
          <a:xfrm>
            <a:off x="261312" y="431600"/>
            <a:ext cx="362465" cy="369332"/>
            <a:chOff x="261312" y="431600"/>
            <a:chExt cx="362465" cy="369332"/>
          </a:xfrm>
        </p:grpSpPr>
        <p:sp>
          <p:nvSpPr>
            <p:cNvPr id="2" name="Oval 1">
              <a:extLst>
                <a:ext uri="{FF2B5EF4-FFF2-40B4-BE49-F238E27FC236}">
                  <a16:creationId xmlns:a16="http://schemas.microsoft.com/office/drawing/2014/main" id="{5724F0E0-BF93-0756-E8BC-0A4DAD996A56}"/>
                </a:ext>
              </a:extLst>
            </p:cNvPr>
            <p:cNvSpPr>
              <a:spLocks noChangeAspect="1"/>
            </p:cNvSpPr>
            <p:nvPr/>
          </p:nvSpPr>
          <p:spPr>
            <a:xfrm>
              <a:off x="261312" y="438984"/>
              <a:ext cx="362465" cy="36194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182B534-68AB-D635-26B1-686520F17D6B}"/>
                </a:ext>
              </a:extLst>
            </p:cNvPr>
            <p:cNvSpPr txBox="1"/>
            <p:nvPr/>
          </p:nvSpPr>
          <p:spPr>
            <a:xfrm>
              <a:off x="286091" y="431600"/>
              <a:ext cx="312906" cy="369332"/>
            </a:xfrm>
            <a:prstGeom prst="rect">
              <a:avLst/>
            </a:prstGeom>
            <a:noFill/>
          </p:spPr>
          <p:txBody>
            <a:bodyPr wrap="none" rtlCol="0">
              <a:spAutoFit/>
            </a:bodyPr>
            <a:lstStyle/>
            <a:p>
              <a:r>
                <a:rPr lang="en-US" dirty="0"/>
                <a:t>3</a:t>
              </a:r>
            </a:p>
          </p:txBody>
        </p:sp>
      </p:grpSp>
      <p:sp>
        <p:nvSpPr>
          <p:cNvPr id="5" name="TextBox 4">
            <a:extLst>
              <a:ext uri="{FF2B5EF4-FFF2-40B4-BE49-F238E27FC236}">
                <a16:creationId xmlns:a16="http://schemas.microsoft.com/office/drawing/2014/main" id="{98522A95-7820-486E-C241-147468870E34}"/>
              </a:ext>
            </a:extLst>
          </p:cNvPr>
          <p:cNvSpPr txBox="1"/>
          <p:nvPr/>
        </p:nvSpPr>
        <p:spPr>
          <a:xfrm>
            <a:off x="442544" y="1152685"/>
            <a:ext cx="2231312" cy="3139321"/>
          </a:xfrm>
          <a:prstGeom prst="rect">
            <a:avLst/>
          </a:prstGeom>
          <a:noFill/>
        </p:spPr>
        <p:txBody>
          <a:bodyPr wrap="square">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LRAUV-ESP</a:t>
            </a:r>
          </a:p>
          <a:p>
            <a:endParaRPr lang="en-US" dirty="0">
              <a:latin typeface="Helvetica Neue" panose="02000503000000020004" pitchFamily="2" charset="0"/>
              <a:ea typeface="Helvetica Neue" panose="02000503000000020004" pitchFamily="2" charset="0"/>
              <a:cs typeface="Helvetica Neue" panose="02000503000000020004" pitchFamily="2" charset="0"/>
            </a:endParaRPr>
          </a:p>
          <a:p>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dirty="0">
                <a:latin typeface="Helvetica Neue" panose="02000503000000020004" pitchFamily="2" charset="0"/>
                <a:ea typeface="Helvetica Neue" panose="02000503000000020004" pitchFamily="2" charset="0"/>
                <a:cs typeface="Helvetica Neue" panose="02000503000000020004" pitchFamily="2" charset="0"/>
              </a:rPr>
              <a:t>Sample at stations C1, M1, and M2</a:t>
            </a:r>
          </a:p>
          <a:p>
            <a:r>
              <a:rPr lang="en-US" dirty="0">
                <a:latin typeface="Helvetica Neue" panose="02000503000000020004" pitchFamily="2" charset="0"/>
                <a:ea typeface="Helvetica Neue" panose="02000503000000020004" pitchFamily="2" charset="0"/>
                <a:cs typeface="Helvetica Neue" panose="02000503000000020004" pitchFamily="2" charset="0"/>
              </a:rPr>
              <a:t>5 depths each</a:t>
            </a:r>
          </a:p>
          <a:p>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dirty="0">
                <a:latin typeface="Helvetica Neue" panose="02000503000000020004" pitchFamily="2" charset="0"/>
                <a:ea typeface="Helvetica Neue" panose="02000503000000020004" pitchFamily="2" charset="0"/>
                <a:cs typeface="Helvetica Neue" panose="02000503000000020004" pitchFamily="2" charset="0"/>
              </a:rPr>
              <a:t>Alongside </a:t>
            </a:r>
            <a:r>
              <a:rPr lang="en-US" i="1" dirty="0">
                <a:latin typeface="Helvetica Neue" panose="02000503000000020004" pitchFamily="2" charset="0"/>
                <a:ea typeface="Helvetica Neue" panose="02000503000000020004" pitchFamily="2" charset="0"/>
                <a:cs typeface="Helvetica Neue" panose="02000503000000020004" pitchFamily="2" charset="0"/>
              </a:rPr>
              <a:t>R/V Rachel Carson </a:t>
            </a:r>
            <a:r>
              <a:rPr lang="en-US" dirty="0">
                <a:latin typeface="Helvetica Neue" panose="02000503000000020004" pitchFamily="2" charset="0"/>
                <a:ea typeface="Helvetica Neue" panose="02000503000000020004" pitchFamily="2" charset="0"/>
                <a:cs typeface="Helvetica Neue" panose="02000503000000020004" pitchFamily="2" charset="0"/>
              </a:rPr>
              <a:t>standard MBTS cruise</a:t>
            </a:r>
          </a:p>
        </p:txBody>
      </p:sp>
      <p:pic>
        <p:nvPicPr>
          <p:cNvPr id="13" name="Picture 12">
            <a:extLst>
              <a:ext uri="{FF2B5EF4-FFF2-40B4-BE49-F238E27FC236}">
                <a16:creationId xmlns:a16="http://schemas.microsoft.com/office/drawing/2014/main" id="{FF4003F0-013D-EE4F-92D8-37FA64294753}"/>
              </a:ext>
            </a:extLst>
          </p:cNvPr>
          <p:cNvPicPr>
            <a:picLocks noChangeAspect="1"/>
          </p:cNvPicPr>
          <p:nvPr/>
        </p:nvPicPr>
        <p:blipFill>
          <a:blip r:embed="rId3"/>
          <a:srcRect l="6649" r="21154"/>
          <a:stretch>
            <a:fillRect/>
          </a:stretch>
        </p:blipFill>
        <p:spPr>
          <a:xfrm>
            <a:off x="4765085" y="-1"/>
            <a:ext cx="7426915" cy="6858001"/>
          </a:xfrm>
          <a:prstGeom prst="rect">
            <a:avLst/>
          </a:prstGeom>
        </p:spPr>
      </p:pic>
      <p:pic>
        <p:nvPicPr>
          <p:cNvPr id="11" name="Picture 10">
            <a:extLst>
              <a:ext uri="{FF2B5EF4-FFF2-40B4-BE49-F238E27FC236}">
                <a16:creationId xmlns:a16="http://schemas.microsoft.com/office/drawing/2014/main" id="{B155A6D8-07BE-BF8D-EFA4-AAFA8CFDCBAE}"/>
              </a:ext>
            </a:extLst>
          </p:cNvPr>
          <p:cNvPicPr>
            <a:picLocks noChangeAspect="1"/>
          </p:cNvPicPr>
          <p:nvPr/>
        </p:nvPicPr>
        <p:blipFill>
          <a:blip r:embed="rId4"/>
          <a:srcRect l="10758" r="22992" b="14476"/>
          <a:stretch>
            <a:fillRect/>
          </a:stretch>
        </p:blipFill>
        <p:spPr>
          <a:xfrm>
            <a:off x="5450877" y="4931508"/>
            <a:ext cx="1512473" cy="1493918"/>
          </a:xfrm>
          <a:prstGeom prst="rect">
            <a:avLst/>
          </a:prstGeom>
        </p:spPr>
      </p:pic>
      <p:pic>
        <p:nvPicPr>
          <p:cNvPr id="17" name="Picture 2" descr="Screen Shot 2016-08-08 at 9.39.26 AM.png">
            <a:extLst>
              <a:ext uri="{FF2B5EF4-FFF2-40B4-BE49-F238E27FC236}">
                <a16:creationId xmlns:a16="http://schemas.microsoft.com/office/drawing/2014/main" id="{3AC10E5E-AB74-6D45-E3FB-4F1A3638C344}"/>
              </a:ext>
            </a:extLst>
          </p:cNvPr>
          <p:cNvPicPr>
            <a:picLocks noChangeAspect="1"/>
          </p:cNvPicPr>
          <p:nvPr/>
        </p:nvPicPr>
        <p:blipFill>
          <a:blip r:embed="rId5">
            <a:extLst>
              <a:ext uri="{28A0092B-C50C-407E-A947-70E740481C1C}">
                <a14:useLocalDpi xmlns:a14="http://schemas.microsoft.com/office/drawing/2010/main" val="0"/>
              </a:ext>
            </a:extLst>
          </a:blip>
          <a:srcRect l="2028" t="5399" r="31044" b="5864"/>
          <a:stretch>
            <a:fillRect/>
          </a:stretch>
        </p:blipFill>
        <p:spPr bwMode="auto">
          <a:xfrm>
            <a:off x="1038929" y="4454653"/>
            <a:ext cx="2680542" cy="19707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47900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FE35B-888A-13C9-FC2C-42B7B95F3E4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E8EF88F-91A4-C627-9A24-5544E8B91FA5}"/>
              </a:ext>
            </a:extLst>
          </p:cNvPr>
          <p:cNvPicPr>
            <a:picLocks noChangeAspect="1"/>
          </p:cNvPicPr>
          <p:nvPr/>
        </p:nvPicPr>
        <p:blipFill>
          <a:blip r:embed="rId2"/>
          <a:stretch>
            <a:fillRect/>
          </a:stretch>
        </p:blipFill>
        <p:spPr>
          <a:xfrm>
            <a:off x="854767" y="4460184"/>
            <a:ext cx="3197088" cy="2397816"/>
          </a:xfrm>
          <a:prstGeom prst="rect">
            <a:avLst/>
          </a:prstGeom>
        </p:spPr>
      </p:pic>
      <p:pic>
        <p:nvPicPr>
          <p:cNvPr id="2" name="Picture 1">
            <a:extLst>
              <a:ext uri="{FF2B5EF4-FFF2-40B4-BE49-F238E27FC236}">
                <a16:creationId xmlns:a16="http://schemas.microsoft.com/office/drawing/2014/main" id="{C65DD8D1-3C18-7ABF-5D42-364F2854EF4D}"/>
              </a:ext>
            </a:extLst>
          </p:cNvPr>
          <p:cNvPicPr>
            <a:picLocks noChangeAspect="1"/>
          </p:cNvPicPr>
          <p:nvPr/>
        </p:nvPicPr>
        <p:blipFill>
          <a:blip r:embed="rId3"/>
          <a:stretch>
            <a:fillRect/>
          </a:stretch>
        </p:blipFill>
        <p:spPr>
          <a:xfrm>
            <a:off x="0" y="0"/>
            <a:ext cx="6297168" cy="4722876"/>
          </a:xfrm>
          <a:prstGeom prst="rect">
            <a:avLst/>
          </a:prstGeom>
        </p:spPr>
      </p:pic>
      <p:pic>
        <p:nvPicPr>
          <p:cNvPr id="4" name="Picture 3">
            <a:extLst>
              <a:ext uri="{FF2B5EF4-FFF2-40B4-BE49-F238E27FC236}">
                <a16:creationId xmlns:a16="http://schemas.microsoft.com/office/drawing/2014/main" id="{C49FB32B-90D4-DCA1-4EC8-1490D350C4D7}"/>
              </a:ext>
            </a:extLst>
          </p:cNvPr>
          <p:cNvPicPr>
            <a:picLocks noChangeAspect="1"/>
          </p:cNvPicPr>
          <p:nvPr/>
        </p:nvPicPr>
        <p:blipFill>
          <a:blip r:embed="rId4"/>
          <a:stretch>
            <a:fillRect/>
          </a:stretch>
        </p:blipFill>
        <p:spPr>
          <a:xfrm>
            <a:off x="5894832" y="2135124"/>
            <a:ext cx="6297168" cy="4722876"/>
          </a:xfrm>
          <a:prstGeom prst="rect">
            <a:avLst/>
          </a:prstGeom>
        </p:spPr>
      </p:pic>
      <p:sp>
        <p:nvSpPr>
          <p:cNvPr id="5" name="TextBox 4">
            <a:extLst>
              <a:ext uri="{FF2B5EF4-FFF2-40B4-BE49-F238E27FC236}">
                <a16:creationId xmlns:a16="http://schemas.microsoft.com/office/drawing/2014/main" id="{8B63AAE4-36FE-E23D-2E1B-9A8FBFB35794}"/>
              </a:ext>
            </a:extLst>
          </p:cNvPr>
          <p:cNvSpPr txBox="1"/>
          <p:nvPr/>
        </p:nvSpPr>
        <p:spPr>
          <a:xfrm>
            <a:off x="6609521" y="421231"/>
            <a:ext cx="2639505" cy="923330"/>
          </a:xfrm>
          <a:prstGeom prst="rect">
            <a:avLst/>
          </a:prstGeom>
          <a:noFill/>
        </p:spPr>
        <p:txBody>
          <a:bodyPr wrap="non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Shipboard observations</a:t>
            </a:r>
          </a:p>
          <a:p>
            <a:r>
              <a:rPr lang="en-US" dirty="0">
                <a:latin typeface="Helvetica Neue" panose="02000503000000020004" pitchFamily="2" charset="0"/>
                <a:ea typeface="Helvetica Neue" panose="02000503000000020004" pitchFamily="2" charset="0"/>
                <a:cs typeface="Helvetica Neue" panose="02000503000000020004" pitchFamily="2" charset="0"/>
              </a:rPr>
              <a:t>eDNA and Acoustics</a:t>
            </a:r>
          </a:p>
          <a:p>
            <a:r>
              <a:rPr lang="en-US" i="1" dirty="0">
                <a:latin typeface="Helvetica Neue" panose="02000503000000020004" pitchFamily="2" charset="0"/>
                <a:ea typeface="Helvetica Neue" panose="02000503000000020004" pitchFamily="2" charset="0"/>
                <a:cs typeface="Helvetica Neue" panose="02000503000000020004" pitchFamily="2" charset="0"/>
              </a:rPr>
              <a:t>R/V David Packard</a:t>
            </a:r>
          </a:p>
        </p:txBody>
      </p:sp>
    </p:spTree>
    <p:extLst>
      <p:ext uri="{BB962C8B-B14F-4D97-AF65-F5344CB8AC3E}">
        <p14:creationId xmlns:p14="http://schemas.microsoft.com/office/powerpoint/2010/main" val="2604673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B0D74-7050-AA02-E53C-43480F5F69B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B888AD8-A46B-9AB1-0FB6-811F356E2573}"/>
              </a:ext>
            </a:extLst>
          </p:cNvPr>
          <p:cNvPicPr>
            <a:picLocks noChangeAspect="1"/>
          </p:cNvPicPr>
          <p:nvPr/>
        </p:nvPicPr>
        <p:blipFill>
          <a:blip r:embed="rId2"/>
          <a:stretch>
            <a:fillRect/>
          </a:stretch>
        </p:blipFill>
        <p:spPr>
          <a:xfrm>
            <a:off x="847802" y="447278"/>
            <a:ext cx="10594390" cy="6234114"/>
          </a:xfrm>
          <a:prstGeom prst="rect">
            <a:avLst/>
          </a:prstGeom>
        </p:spPr>
      </p:pic>
      <p:sp>
        <p:nvSpPr>
          <p:cNvPr id="7" name="TextBox 6">
            <a:extLst>
              <a:ext uri="{FF2B5EF4-FFF2-40B4-BE49-F238E27FC236}">
                <a16:creationId xmlns:a16="http://schemas.microsoft.com/office/drawing/2014/main" id="{9CB2481E-E7B8-6EA5-A543-8AF88D511448}"/>
              </a:ext>
            </a:extLst>
          </p:cNvPr>
          <p:cNvSpPr txBox="1"/>
          <p:nvPr/>
        </p:nvSpPr>
        <p:spPr>
          <a:xfrm>
            <a:off x="97536" y="0"/>
            <a:ext cx="3222549" cy="369332"/>
          </a:xfrm>
          <a:prstGeom prst="rect">
            <a:avLst/>
          </a:prstGeom>
          <a:noFill/>
        </p:spPr>
        <p:txBody>
          <a:bodyPr wrap="none" rtlCol="0">
            <a:spAutoFit/>
          </a:bodyPr>
          <a:lstStyle/>
          <a:p>
            <a:r>
              <a:rPr lang="en-US" dirty="0"/>
              <a:t>ODSS real-time operational view</a:t>
            </a:r>
          </a:p>
        </p:txBody>
      </p:sp>
    </p:spTree>
    <p:extLst>
      <p:ext uri="{BB962C8B-B14F-4D97-AF65-F5344CB8AC3E}">
        <p14:creationId xmlns:p14="http://schemas.microsoft.com/office/powerpoint/2010/main" val="23107854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2.jpg">
            <a:extLst>
              <a:ext uri="{FF2B5EF4-FFF2-40B4-BE49-F238E27FC236}">
                <a16:creationId xmlns:a16="http://schemas.microsoft.com/office/drawing/2014/main" id="{C112F7DD-BB9E-84FB-36DC-3814117EE166}"/>
              </a:ext>
            </a:extLst>
          </p:cNvPr>
          <p:cNvPicPr/>
          <p:nvPr/>
        </p:nvPicPr>
        <p:blipFill>
          <a:blip r:embed="rId2"/>
          <a:srcRect l="24136" t="9749" r="24136" b="14109"/>
          <a:stretch>
            <a:fillRect/>
          </a:stretch>
        </p:blipFill>
        <p:spPr>
          <a:xfrm>
            <a:off x="5536047" y="317810"/>
            <a:ext cx="6144322" cy="6428678"/>
          </a:xfrm>
          <a:prstGeom prst="rect">
            <a:avLst/>
          </a:prstGeom>
          <a:ln/>
        </p:spPr>
      </p:pic>
      <p:sp>
        <p:nvSpPr>
          <p:cNvPr id="5" name="TextBox 4">
            <a:extLst>
              <a:ext uri="{FF2B5EF4-FFF2-40B4-BE49-F238E27FC236}">
                <a16:creationId xmlns:a16="http://schemas.microsoft.com/office/drawing/2014/main" id="{15AE0C31-C78E-0AE6-EA30-0ED76DAD8F5C}"/>
              </a:ext>
            </a:extLst>
          </p:cNvPr>
          <p:cNvSpPr txBox="1"/>
          <p:nvPr/>
        </p:nvSpPr>
        <p:spPr>
          <a:xfrm>
            <a:off x="1232537" y="2505670"/>
            <a:ext cx="2565741" cy="923330"/>
          </a:xfrm>
          <a:prstGeom prst="rect">
            <a:avLst/>
          </a:prstGeom>
          <a:noFill/>
        </p:spPr>
        <p:txBody>
          <a:bodyPr wrap="squar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Conducted final LRAUV-ESP samples while docked</a:t>
            </a:r>
            <a:endParaRPr lang="en-US" i="1"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1592959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0DF25-1184-E0DA-B0D3-7C931D3C00B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D723731-FD76-5D9B-860F-1B1543860A78}"/>
              </a:ext>
            </a:extLst>
          </p:cNvPr>
          <p:cNvSpPr txBox="1"/>
          <p:nvPr/>
        </p:nvSpPr>
        <p:spPr>
          <a:xfrm>
            <a:off x="261257" y="177281"/>
            <a:ext cx="9413090" cy="523220"/>
          </a:xfrm>
          <a:prstGeom prst="rect">
            <a:avLst/>
          </a:prstGeom>
          <a:noFill/>
        </p:spPr>
        <p:txBody>
          <a:bodyPr wrap="none" rtlCol="0">
            <a:spAutoFit/>
          </a:bodyPr>
          <a:lstStyle/>
          <a:p>
            <a:r>
              <a:rPr lang="en-US" sz="2800" b="1" dirty="0">
                <a:latin typeface="Helvetica Neue" panose="02000503000000020004" pitchFamily="2" charset="0"/>
                <a:ea typeface="Helvetica Neue" panose="02000503000000020004" pitchFamily="2" charset="0"/>
                <a:cs typeface="Helvetica Neue" panose="02000503000000020004" pitchFamily="2" charset="0"/>
              </a:rPr>
              <a:t>CANON</a:t>
            </a:r>
            <a:r>
              <a:rPr lang="en-US" sz="2800" dirty="0">
                <a:latin typeface="Helvetica Neue" panose="02000503000000020004" pitchFamily="2" charset="0"/>
                <a:ea typeface="Helvetica Neue" panose="02000503000000020004" pitchFamily="2" charset="0"/>
                <a:cs typeface="Helvetica Neue" panose="02000503000000020004" pitchFamily="2" charset="0"/>
              </a:rPr>
              <a:t>: </a:t>
            </a:r>
            <a:r>
              <a:rPr lang="en-US" sz="2800" b="1" dirty="0">
                <a:latin typeface="Helvetica Neue" panose="02000503000000020004" pitchFamily="2" charset="0"/>
                <a:ea typeface="Helvetica Neue" panose="02000503000000020004" pitchFamily="2" charset="0"/>
                <a:cs typeface="Helvetica Neue" panose="02000503000000020004" pitchFamily="2" charset="0"/>
              </a:rPr>
              <a:t>C</a:t>
            </a:r>
            <a:r>
              <a:rPr lang="en-US" sz="2800" dirty="0">
                <a:latin typeface="Helvetica Neue" panose="02000503000000020004" pitchFamily="2" charset="0"/>
                <a:ea typeface="Helvetica Neue" panose="02000503000000020004" pitchFamily="2" charset="0"/>
                <a:cs typeface="Helvetica Neue" panose="02000503000000020004" pitchFamily="2" charset="0"/>
              </a:rPr>
              <a:t>ontrolled </a:t>
            </a:r>
            <a:r>
              <a:rPr lang="en-US" sz="2800" b="1" dirty="0">
                <a:latin typeface="Helvetica Neue" panose="02000503000000020004" pitchFamily="2" charset="0"/>
                <a:ea typeface="Helvetica Neue" panose="02000503000000020004" pitchFamily="2" charset="0"/>
                <a:cs typeface="Helvetica Neue" panose="02000503000000020004" pitchFamily="2" charset="0"/>
              </a:rPr>
              <a:t>A</a:t>
            </a:r>
            <a:r>
              <a:rPr lang="en-US" sz="2800" dirty="0">
                <a:latin typeface="Helvetica Neue" panose="02000503000000020004" pitchFamily="2" charset="0"/>
                <a:ea typeface="Helvetica Neue" panose="02000503000000020004" pitchFamily="2" charset="0"/>
                <a:cs typeface="Helvetica Neue" panose="02000503000000020004" pitchFamily="2" charset="0"/>
              </a:rPr>
              <a:t>gile and </a:t>
            </a:r>
            <a:r>
              <a:rPr lang="en-US" sz="2800" b="1" dirty="0">
                <a:latin typeface="Helvetica Neue" panose="02000503000000020004" pitchFamily="2" charset="0"/>
                <a:ea typeface="Helvetica Neue" panose="02000503000000020004" pitchFamily="2" charset="0"/>
                <a:cs typeface="Helvetica Neue" panose="02000503000000020004" pitchFamily="2" charset="0"/>
              </a:rPr>
              <a:t>N</a:t>
            </a:r>
            <a:r>
              <a:rPr lang="en-US" sz="2800" dirty="0">
                <a:latin typeface="Helvetica Neue" panose="02000503000000020004" pitchFamily="2" charset="0"/>
                <a:ea typeface="Helvetica Neue" panose="02000503000000020004" pitchFamily="2" charset="0"/>
                <a:cs typeface="Helvetica Neue" panose="02000503000000020004" pitchFamily="2" charset="0"/>
              </a:rPr>
              <a:t>ovel </a:t>
            </a:r>
            <a:r>
              <a:rPr lang="en-US" sz="2800" b="1" dirty="0">
                <a:latin typeface="Helvetica Neue" panose="02000503000000020004" pitchFamily="2" charset="0"/>
                <a:ea typeface="Helvetica Neue" panose="02000503000000020004" pitchFamily="2" charset="0"/>
                <a:cs typeface="Helvetica Neue" panose="02000503000000020004" pitchFamily="2" charset="0"/>
              </a:rPr>
              <a:t>O</a:t>
            </a:r>
            <a:r>
              <a:rPr lang="en-US" sz="2800" dirty="0">
                <a:latin typeface="Helvetica Neue" panose="02000503000000020004" pitchFamily="2" charset="0"/>
                <a:ea typeface="Helvetica Neue" panose="02000503000000020004" pitchFamily="2" charset="0"/>
                <a:cs typeface="Helvetica Neue" panose="02000503000000020004" pitchFamily="2" charset="0"/>
              </a:rPr>
              <a:t>bserving </a:t>
            </a:r>
            <a:r>
              <a:rPr lang="en-US" sz="2800" b="1" dirty="0">
                <a:latin typeface="Helvetica Neue" panose="02000503000000020004" pitchFamily="2" charset="0"/>
                <a:ea typeface="Helvetica Neue" panose="02000503000000020004" pitchFamily="2" charset="0"/>
                <a:cs typeface="Helvetica Neue" panose="02000503000000020004" pitchFamily="2" charset="0"/>
              </a:rPr>
              <a:t>N</a:t>
            </a:r>
            <a:r>
              <a:rPr lang="en-US" sz="2800" dirty="0">
                <a:latin typeface="Helvetica Neue" panose="02000503000000020004" pitchFamily="2" charset="0"/>
                <a:ea typeface="Helvetica Neue" panose="02000503000000020004" pitchFamily="2" charset="0"/>
                <a:cs typeface="Helvetica Neue" panose="02000503000000020004" pitchFamily="2" charset="0"/>
              </a:rPr>
              <a:t>etwork</a:t>
            </a:r>
          </a:p>
        </p:txBody>
      </p:sp>
      <p:sp>
        <p:nvSpPr>
          <p:cNvPr id="3" name="Title 1">
            <a:extLst>
              <a:ext uri="{FF2B5EF4-FFF2-40B4-BE49-F238E27FC236}">
                <a16:creationId xmlns:a16="http://schemas.microsoft.com/office/drawing/2014/main" id="{99C88494-D599-70F9-E871-AD2D0DC1E669}"/>
              </a:ext>
            </a:extLst>
          </p:cNvPr>
          <p:cNvSpPr txBox="1">
            <a:spLocks/>
          </p:cNvSpPr>
          <p:nvPr/>
        </p:nvSpPr>
        <p:spPr>
          <a:xfrm>
            <a:off x="392111" y="1204305"/>
            <a:ext cx="11293383" cy="5476414"/>
          </a:xfrm>
          <a:prstGeom prst="rect">
            <a:avLst/>
          </a:prstGeom>
          <a:noFill/>
          <a:ln>
            <a:noFill/>
          </a:ln>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dirty="0">
              <a:latin typeface="Helvetica Neue" panose="02000503000000020004" pitchFamily="2" charset="0"/>
              <a:ea typeface="Helvetica Neue" panose="02000503000000020004" pitchFamily="2" charset="0"/>
              <a:cs typeface="Helvetica Neue" panose="02000503000000020004" pitchFamily="2" charset="0"/>
            </a:endParaRPr>
          </a:p>
          <a:p>
            <a:r>
              <a:rPr lang="en-US" sz="2800" u="sng" dirty="0">
                <a:latin typeface="Helvetica Neue" panose="02000503000000020004" pitchFamily="2" charset="0"/>
                <a:ea typeface="Helvetica Neue" panose="02000503000000020004" pitchFamily="2" charset="0"/>
                <a:cs typeface="Helvetica Neue" panose="02000503000000020004" pitchFamily="2" charset="0"/>
              </a:rPr>
              <a:t>CANON 2025</a:t>
            </a:r>
          </a:p>
          <a:p>
            <a:endParaRPr lang="en-US" sz="2800" u="sng" dirty="0">
              <a:latin typeface="Helvetica Neue" panose="02000503000000020004" pitchFamily="2" charset="0"/>
              <a:ea typeface="Helvetica Neue" panose="02000503000000020004" pitchFamily="2" charset="0"/>
              <a:cs typeface="Helvetica Neue" panose="02000503000000020004" pitchFamily="2" charset="0"/>
            </a:endParaRPr>
          </a:p>
          <a:p>
            <a:pPr marL="457200" indent="-457200">
              <a:buFontTx/>
              <a:buChar char="-"/>
            </a:pPr>
            <a:r>
              <a:rPr lang="en-US" sz="2400" dirty="0">
                <a:latin typeface="Helvetica Neue" panose="02000503000000020004" pitchFamily="2" charset="0"/>
                <a:ea typeface="Helvetica Neue" panose="02000503000000020004" pitchFamily="2" charset="0"/>
                <a:cs typeface="Helvetica Neue" panose="02000503000000020004" pitchFamily="2" charset="0"/>
              </a:rPr>
              <a:t>Uncrewed systems have the ability to monitor adaptively using several different observational methods (eDNA, acoustics, visual, bioluminescence)</a:t>
            </a:r>
          </a:p>
          <a:p>
            <a:pPr marL="457200" indent="-457200">
              <a:buFontTx/>
              <a:buChar char="-"/>
            </a:pPr>
            <a:endParaRPr lang="en-US" sz="2400" dirty="0">
              <a:latin typeface="Helvetica Neue" panose="02000503000000020004" pitchFamily="2" charset="0"/>
              <a:ea typeface="Helvetica Neue" panose="02000503000000020004" pitchFamily="2" charset="0"/>
              <a:cs typeface="Helvetica Neue" panose="02000503000000020004" pitchFamily="2" charset="0"/>
            </a:endParaRPr>
          </a:p>
          <a:p>
            <a:pPr marL="457200" indent="-457200">
              <a:buFontTx/>
              <a:buChar char="-"/>
            </a:pPr>
            <a:r>
              <a:rPr lang="en-US" sz="2400" dirty="0">
                <a:latin typeface="Helvetica Neue" panose="02000503000000020004" pitchFamily="2" charset="0"/>
                <a:ea typeface="Helvetica Neue" panose="02000503000000020004" pitchFamily="2" charset="0"/>
                <a:cs typeface="Helvetica Neue" panose="02000503000000020004" pitchFamily="2" charset="0"/>
              </a:rPr>
              <a:t>Acoustics, imagery, and eDNA can combine to give information about both real-time abundance, species identity, and interactions not possible through one method alone</a:t>
            </a:r>
          </a:p>
          <a:p>
            <a:pPr marL="457200" indent="-457200">
              <a:buFontTx/>
              <a:buChar char="-"/>
            </a:pPr>
            <a:endParaRPr lang="en-US" sz="2400" dirty="0">
              <a:latin typeface="Helvetica Neue" panose="02000503000000020004" pitchFamily="2" charset="0"/>
              <a:ea typeface="Helvetica Neue" panose="02000503000000020004" pitchFamily="2" charset="0"/>
              <a:cs typeface="Helvetica Neue" panose="02000503000000020004" pitchFamily="2" charset="0"/>
            </a:endParaRPr>
          </a:p>
          <a:p>
            <a:pPr marL="457200" indent="-457200">
              <a:buFontTx/>
              <a:buChar char="-"/>
            </a:pPr>
            <a:r>
              <a:rPr lang="en-US" sz="2400" dirty="0">
                <a:latin typeface="Helvetica Neue" panose="02000503000000020004" pitchFamily="2" charset="0"/>
                <a:ea typeface="Helvetica Neue" panose="02000503000000020004" pitchFamily="2" charset="0"/>
                <a:cs typeface="Helvetica Neue" panose="02000503000000020004" pitchFamily="2" charset="0"/>
              </a:rPr>
              <a:t>All these data types can observe organisms across multiple size scales ranging from microscopic plankton to zooplankton to fish and large predators, and are complementary</a:t>
            </a:r>
          </a:p>
          <a:p>
            <a:pPr marL="457200" indent="-457200">
              <a:buFontTx/>
              <a:buChar char="-"/>
            </a:pPr>
            <a:endParaRPr lang="en-US" sz="2800"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8209851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38A95-4BFB-29DB-BD01-1C860122AD4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7F4E8F5-2E2A-A0C9-B461-83D2F17D9AE0}"/>
              </a:ext>
            </a:extLst>
          </p:cNvPr>
          <p:cNvSpPr/>
          <p:nvPr/>
        </p:nvSpPr>
        <p:spPr>
          <a:xfrm>
            <a:off x="5876365" y="0"/>
            <a:ext cx="6315635"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12C439F-70E1-1B7F-6465-43D75977575E}"/>
              </a:ext>
            </a:extLst>
          </p:cNvPr>
          <p:cNvSpPr txBox="1"/>
          <p:nvPr/>
        </p:nvSpPr>
        <p:spPr>
          <a:xfrm>
            <a:off x="845316" y="175322"/>
            <a:ext cx="5139016" cy="1077218"/>
          </a:xfrm>
          <a:prstGeom prst="rect">
            <a:avLst/>
          </a:prstGeom>
          <a:noFill/>
        </p:spPr>
        <p:txBody>
          <a:bodyPr wrap="square" rtlCol="0">
            <a:spAutoFit/>
          </a:bodyPr>
          <a:lstStyle/>
          <a:p>
            <a:r>
              <a:rPr lang="en-US" sz="3200" dirty="0">
                <a:latin typeface="Helvetica Neue" panose="02000503000000020004" pitchFamily="2" charset="0"/>
                <a:ea typeface="Helvetica Neue" panose="02000503000000020004" pitchFamily="2" charset="0"/>
                <a:cs typeface="Helvetica Neue" panose="02000503000000020004" pitchFamily="2" charset="0"/>
              </a:rPr>
              <a:t>Acknowledgements</a:t>
            </a:r>
          </a:p>
          <a:p>
            <a:endParaRPr lang="en-US" sz="32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ABD03805-20F4-3450-E139-7FE33D843A39}"/>
              </a:ext>
            </a:extLst>
          </p:cNvPr>
          <p:cNvSpPr txBox="1"/>
          <p:nvPr/>
        </p:nvSpPr>
        <p:spPr>
          <a:xfrm>
            <a:off x="189453" y="976892"/>
            <a:ext cx="2554654" cy="5509200"/>
          </a:xfrm>
          <a:prstGeom prst="rect">
            <a:avLst/>
          </a:prstGeom>
          <a:noFill/>
        </p:spPr>
        <p:txBody>
          <a:bodyPr wrap="square" rtlCol="0">
            <a:spAutoFit/>
          </a:bodyPr>
          <a:lstStyle/>
          <a:p>
            <a:r>
              <a:rPr lang="en-US" sz="1600" u="sng" dirty="0">
                <a:latin typeface="Helvetica Neue" panose="02000503000000020004" pitchFamily="2" charset="0"/>
                <a:ea typeface="Helvetica Neue" panose="02000503000000020004" pitchFamily="2" charset="0"/>
                <a:cs typeface="Helvetica Neue" panose="02000503000000020004" pitchFamily="2" charset="0"/>
              </a:rPr>
              <a:t>BOG Lab</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Francisco Chavez</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Jacoby Baker</a:t>
            </a:r>
          </a:p>
          <a:p>
            <a:r>
              <a:rPr lang="en-US" sz="1600" dirty="0" err="1">
                <a:latin typeface="Helvetica Neue" panose="02000503000000020004" pitchFamily="2" charset="0"/>
                <a:ea typeface="Helvetica Neue" panose="02000503000000020004" pitchFamily="2" charset="0"/>
                <a:cs typeface="Helvetica Neue" panose="02000503000000020004" pitchFamily="2" charset="0"/>
              </a:rPr>
              <a:t>Kobun</a:t>
            </a:r>
            <a:r>
              <a:rPr lang="en-US" sz="1600" dirty="0">
                <a:latin typeface="Helvetica Neue" panose="02000503000000020004" pitchFamily="2" charset="0"/>
                <a:ea typeface="Helvetica Neue" panose="02000503000000020004" pitchFamily="2" charset="0"/>
                <a:cs typeface="Helvetica Neue" panose="02000503000000020004" pitchFamily="2" charset="0"/>
              </a:rPr>
              <a:t> Truelove</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Marguerite Blum</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Reiko </a:t>
            </a:r>
            <a:r>
              <a:rPr lang="en-US" sz="1600" dirty="0" err="1">
                <a:latin typeface="Helvetica Neue" panose="02000503000000020004" pitchFamily="2" charset="0"/>
                <a:ea typeface="Helvetica Neue" panose="02000503000000020004" pitchFamily="2" charset="0"/>
                <a:cs typeface="Helvetica Neue" panose="02000503000000020004" pitchFamily="2" charset="0"/>
              </a:rPr>
              <a:t>Michisaki</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r>
              <a:rPr lang="en-US" sz="1600" dirty="0">
                <a:latin typeface="Helvetica Neue" panose="02000503000000020004" pitchFamily="2" charset="0"/>
                <a:ea typeface="Helvetica Neue" panose="02000503000000020004" pitchFamily="2" charset="0"/>
                <a:cs typeface="Helvetica Neue" panose="02000503000000020004" pitchFamily="2" charset="0"/>
              </a:rPr>
              <a:t>Markus Min</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Diego Sancho Gallegos</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Devon Northcott</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Kris Walz</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Tim Pennington</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Charles Nye</a:t>
            </a:r>
          </a:p>
          <a:p>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r>
              <a:rPr lang="en-US" sz="1600" dirty="0" err="1">
                <a:latin typeface="Helvetica Neue" panose="02000503000000020004" pitchFamily="2" charset="0"/>
                <a:ea typeface="Helvetica Neue" panose="02000503000000020004" pitchFamily="2" charset="0"/>
                <a:cs typeface="Helvetica Neue" panose="02000503000000020004" pitchFamily="2" charset="0"/>
              </a:rPr>
              <a:t>Yanwu</a:t>
            </a:r>
            <a:r>
              <a:rPr lang="en-US" sz="1600" dirty="0">
                <a:latin typeface="Helvetica Neue" panose="02000503000000020004" pitchFamily="2" charset="0"/>
                <a:ea typeface="Helvetica Neue" panose="02000503000000020004" pitchFamily="2" charset="0"/>
                <a:cs typeface="Helvetica Neue" panose="02000503000000020004" pitchFamily="2" charset="0"/>
              </a:rPr>
              <a:t> Zhang</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John Ryan</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Monique </a:t>
            </a:r>
            <a:r>
              <a:rPr lang="en-US" sz="1600" dirty="0" err="1">
                <a:latin typeface="Helvetica Neue" panose="02000503000000020004" pitchFamily="2" charset="0"/>
                <a:ea typeface="Helvetica Neue" panose="02000503000000020004" pitchFamily="2" charset="0"/>
                <a:cs typeface="Helvetica Neue" panose="02000503000000020004" pitchFamily="2" charset="0"/>
              </a:rPr>
              <a:t>Messié</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r>
              <a:rPr lang="en-US" sz="1600" dirty="0">
                <a:latin typeface="Helvetica Neue" panose="02000503000000020004" pitchFamily="2" charset="0"/>
                <a:ea typeface="Helvetica Neue" panose="02000503000000020004" pitchFamily="2" charset="0"/>
                <a:cs typeface="Helvetica Neue" panose="02000503000000020004" pitchFamily="2" charset="0"/>
              </a:rPr>
              <a:t>Kevin Gomes</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Carlos Rueda</a:t>
            </a:r>
          </a:p>
          <a:p>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r>
              <a:rPr lang="en-US" sz="1600" i="1" dirty="0">
                <a:latin typeface="Helvetica Neue" panose="02000503000000020004" pitchFamily="2" charset="0"/>
                <a:ea typeface="Helvetica Neue" panose="02000503000000020004" pitchFamily="2" charset="0"/>
                <a:cs typeface="Helvetica Neue" panose="02000503000000020004" pitchFamily="2" charset="0"/>
              </a:rPr>
              <a:t>R/V David Packard </a:t>
            </a:r>
            <a:r>
              <a:rPr lang="en-US" sz="1600" dirty="0">
                <a:latin typeface="Helvetica Neue" panose="02000503000000020004" pitchFamily="2" charset="0"/>
                <a:ea typeface="Helvetica Neue" panose="02000503000000020004" pitchFamily="2" charset="0"/>
                <a:cs typeface="Helvetica Neue" panose="02000503000000020004" pitchFamily="2" charset="0"/>
              </a:rPr>
              <a:t>crew</a:t>
            </a:r>
          </a:p>
          <a:p>
            <a:r>
              <a:rPr lang="en-US" sz="1600" i="1" dirty="0">
                <a:latin typeface="Helvetica Neue" panose="02000503000000020004" pitchFamily="2" charset="0"/>
                <a:ea typeface="Helvetica Neue" panose="02000503000000020004" pitchFamily="2" charset="0"/>
                <a:cs typeface="Helvetica Neue" panose="02000503000000020004" pitchFamily="2" charset="0"/>
              </a:rPr>
              <a:t>R/V Western Flyer </a:t>
            </a:r>
            <a:r>
              <a:rPr lang="en-US" sz="1600" dirty="0">
                <a:latin typeface="Helvetica Neue" panose="02000503000000020004" pitchFamily="2" charset="0"/>
                <a:ea typeface="Helvetica Neue" panose="02000503000000020004" pitchFamily="2" charset="0"/>
                <a:cs typeface="Helvetica Neue" panose="02000503000000020004" pitchFamily="2" charset="0"/>
              </a:rPr>
              <a:t>crew</a:t>
            </a:r>
          </a:p>
          <a:p>
            <a:r>
              <a:rPr lang="en-US" sz="1600" i="1" dirty="0">
                <a:latin typeface="Helvetica Neue" panose="02000503000000020004" pitchFamily="2" charset="0"/>
                <a:ea typeface="Helvetica Neue" panose="02000503000000020004" pitchFamily="2" charset="0"/>
                <a:cs typeface="Helvetica Neue" panose="02000503000000020004" pitchFamily="2" charset="0"/>
              </a:rPr>
              <a:t>R/V Rachel Carson </a:t>
            </a:r>
            <a:r>
              <a:rPr lang="en-US" sz="1600" dirty="0">
                <a:latin typeface="Helvetica Neue" panose="02000503000000020004" pitchFamily="2" charset="0"/>
                <a:ea typeface="Helvetica Neue" panose="02000503000000020004" pitchFamily="2" charset="0"/>
                <a:cs typeface="Helvetica Neue" panose="02000503000000020004" pitchFamily="2" charset="0"/>
              </a:rPr>
              <a:t>crew</a:t>
            </a:r>
          </a:p>
        </p:txBody>
      </p:sp>
      <p:pic>
        <p:nvPicPr>
          <p:cNvPr id="8" name="Picture 7" descr="NASA-Logo-Large.jpg">
            <a:extLst>
              <a:ext uri="{FF2B5EF4-FFF2-40B4-BE49-F238E27FC236}">
                <a16:creationId xmlns:a16="http://schemas.microsoft.com/office/drawing/2014/main" id="{CF721DF3-35E2-3ACE-D091-F576C76D15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4518" y="5096981"/>
            <a:ext cx="1670606" cy="1389111"/>
          </a:xfrm>
          <a:prstGeom prst="rect">
            <a:avLst/>
          </a:prstGeom>
        </p:spPr>
      </p:pic>
      <p:pic>
        <p:nvPicPr>
          <p:cNvPr id="9" name="Picture 8" descr="MBON_logo.jpg">
            <a:extLst>
              <a:ext uri="{FF2B5EF4-FFF2-40B4-BE49-F238E27FC236}">
                <a16:creationId xmlns:a16="http://schemas.microsoft.com/office/drawing/2014/main" id="{1F12F28B-F2F1-39BC-D244-950C969C3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1202" y="2438139"/>
            <a:ext cx="2004679" cy="1012264"/>
          </a:xfrm>
          <a:prstGeom prst="rect">
            <a:avLst/>
          </a:prstGeom>
        </p:spPr>
      </p:pic>
      <p:pic>
        <p:nvPicPr>
          <p:cNvPr id="10" name="Picture 9" descr="NOAA-Transparent-Logo-300x300.png">
            <a:extLst>
              <a:ext uri="{FF2B5EF4-FFF2-40B4-BE49-F238E27FC236}">
                <a16:creationId xmlns:a16="http://schemas.microsoft.com/office/drawing/2014/main" id="{F1109361-725B-16C1-1BB8-C84889E97F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8253" y="4648776"/>
            <a:ext cx="1638993" cy="1638993"/>
          </a:xfrm>
          <a:prstGeom prst="rect">
            <a:avLst/>
          </a:prstGeom>
        </p:spPr>
      </p:pic>
      <p:pic>
        <p:nvPicPr>
          <p:cNvPr id="11" name="Picture 10" descr="BOEM_logo.png">
            <a:extLst>
              <a:ext uri="{FF2B5EF4-FFF2-40B4-BE49-F238E27FC236}">
                <a16:creationId xmlns:a16="http://schemas.microsoft.com/office/drawing/2014/main" id="{BBB3796A-89D8-0E0E-73F8-44EAEC4A1F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79134" y="3925392"/>
            <a:ext cx="1861216" cy="740764"/>
          </a:xfrm>
          <a:prstGeom prst="rect">
            <a:avLst/>
          </a:prstGeom>
        </p:spPr>
      </p:pic>
      <p:pic>
        <p:nvPicPr>
          <p:cNvPr id="12" name="Picture 11" descr="IOOS_Emblem_Primary_A_RGB.jpg">
            <a:extLst>
              <a:ext uri="{FF2B5EF4-FFF2-40B4-BE49-F238E27FC236}">
                <a16:creationId xmlns:a16="http://schemas.microsoft.com/office/drawing/2014/main" id="{0E8AF843-B511-26F0-BE01-24E66B7EE9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33938" y="2461680"/>
            <a:ext cx="821000" cy="1493164"/>
          </a:xfrm>
          <a:prstGeom prst="rect">
            <a:avLst/>
          </a:prstGeom>
        </p:spPr>
      </p:pic>
      <p:pic>
        <p:nvPicPr>
          <p:cNvPr id="4" name="Picture 3">
            <a:extLst>
              <a:ext uri="{FF2B5EF4-FFF2-40B4-BE49-F238E27FC236}">
                <a16:creationId xmlns:a16="http://schemas.microsoft.com/office/drawing/2014/main" id="{8DC996B3-E7EA-0136-7D16-8E2D3DF6BA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1692" y="541931"/>
            <a:ext cx="3758874" cy="1421219"/>
          </a:xfrm>
          <a:prstGeom prst="rect">
            <a:avLst/>
          </a:prstGeom>
        </p:spPr>
      </p:pic>
      <p:sp>
        <p:nvSpPr>
          <p:cNvPr id="14" name="TextBox 13">
            <a:extLst>
              <a:ext uri="{FF2B5EF4-FFF2-40B4-BE49-F238E27FC236}">
                <a16:creationId xmlns:a16="http://schemas.microsoft.com/office/drawing/2014/main" id="{46E4597B-F7EC-D873-2926-42AADD805D1E}"/>
              </a:ext>
            </a:extLst>
          </p:cNvPr>
          <p:cNvSpPr txBox="1"/>
          <p:nvPr/>
        </p:nvSpPr>
        <p:spPr>
          <a:xfrm>
            <a:off x="3145316" y="976892"/>
            <a:ext cx="2554654" cy="5509200"/>
          </a:xfrm>
          <a:prstGeom prst="rect">
            <a:avLst/>
          </a:prstGeom>
          <a:noFill/>
        </p:spPr>
        <p:txBody>
          <a:bodyPr wrap="square" rtlCol="0">
            <a:spAutoFit/>
          </a:bodyPr>
          <a:lstStyle/>
          <a:p>
            <a:r>
              <a:rPr lang="en-US" sz="1600" u="sng" dirty="0">
                <a:latin typeface="Helvetica Neue" panose="02000503000000020004" pitchFamily="2" charset="0"/>
                <a:ea typeface="Helvetica Neue" panose="02000503000000020004" pitchFamily="2" charset="0"/>
                <a:cs typeface="Helvetica Neue" panose="02000503000000020004" pitchFamily="2" charset="0"/>
              </a:rPr>
              <a:t>Acoustical Ocean Ecology Lab</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Kelly Benoit-Bird</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Chad Waluk</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Sam </a:t>
            </a:r>
            <a:r>
              <a:rPr lang="en-US" sz="1600" dirty="0" err="1">
                <a:latin typeface="Helvetica Neue" panose="02000503000000020004" pitchFamily="2" charset="0"/>
                <a:ea typeface="Helvetica Neue" panose="02000503000000020004" pitchFamily="2" charset="0"/>
                <a:cs typeface="Helvetica Neue" panose="02000503000000020004" pitchFamily="2" charset="0"/>
              </a:rPr>
              <a:t>Urmy</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r>
              <a:rPr lang="en-US" sz="1600" u="sng" dirty="0">
                <a:latin typeface="Helvetica Neue" panose="02000503000000020004" pitchFamily="2" charset="0"/>
                <a:ea typeface="Helvetica Neue" panose="02000503000000020004" pitchFamily="2" charset="0"/>
                <a:cs typeface="Helvetica Neue" panose="02000503000000020004" pitchFamily="2" charset="0"/>
              </a:rPr>
              <a:t>ESP Team</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Chris Scholin</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Jim Birch</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Chris Preston</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Brent Roman</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Douglas </a:t>
            </a:r>
            <a:r>
              <a:rPr lang="en-US" sz="1600" dirty="0" err="1">
                <a:latin typeface="Helvetica Neue" panose="02000503000000020004" pitchFamily="2" charset="0"/>
                <a:ea typeface="Helvetica Neue" panose="02000503000000020004" pitchFamily="2" charset="0"/>
                <a:cs typeface="Helvetica Neue" panose="02000503000000020004" pitchFamily="2" charset="0"/>
              </a:rPr>
              <a:t>Pargett</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r>
              <a:rPr lang="en-US" sz="1600" dirty="0">
                <a:latin typeface="Helvetica Neue" panose="02000503000000020004" pitchFamily="2" charset="0"/>
                <a:ea typeface="Helvetica Neue" panose="02000503000000020004" pitchFamily="2" charset="0"/>
                <a:cs typeface="Helvetica Neue" panose="02000503000000020004" pitchFamily="2" charset="0"/>
              </a:rPr>
              <a:t>Scott Jensen</a:t>
            </a:r>
          </a:p>
          <a:p>
            <a:endParaRPr lang="en-US" sz="1600" b="1" dirty="0">
              <a:latin typeface="Helvetica Neue" panose="02000503000000020004" pitchFamily="2" charset="0"/>
              <a:ea typeface="Helvetica Neue" panose="02000503000000020004" pitchFamily="2" charset="0"/>
              <a:cs typeface="Helvetica Neue" panose="02000503000000020004" pitchFamily="2" charset="0"/>
            </a:endParaRPr>
          </a:p>
          <a:p>
            <a:r>
              <a:rPr lang="en-US" sz="1600" u="sng" dirty="0">
                <a:latin typeface="Helvetica Neue" panose="02000503000000020004" pitchFamily="2" charset="0"/>
                <a:ea typeface="Helvetica Neue" panose="02000503000000020004" pitchFamily="2" charset="0"/>
                <a:cs typeface="Helvetica Neue" panose="02000503000000020004" pitchFamily="2" charset="0"/>
              </a:rPr>
              <a:t>LRAUV/AUV Teams</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Brett Hobson</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Brian Kieft</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Quinn Shemet</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Chris Wahl</a:t>
            </a:r>
          </a:p>
          <a:p>
            <a:r>
              <a:rPr lang="en-US" sz="1600" dirty="0">
                <a:latin typeface="Helvetica Neue" panose="02000503000000020004" pitchFamily="2" charset="0"/>
                <a:ea typeface="Helvetica Neue" panose="02000503000000020004" pitchFamily="2" charset="0"/>
                <a:cs typeface="Helvetica Neue" panose="02000503000000020004" pitchFamily="2" charset="0"/>
              </a:rPr>
              <a:t>Erik </a:t>
            </a:r>
            <a:r>
              <a:rPr lang="en-US" sz="1600" dirty="0" err="1">
                <a:latin typeface="Helvetica Neue" panose="02000503000000020004" pitchFamily="2" charset="0"/>
                <a:ea typeface="Helvetica Neue" panose="02000503000000020004" pitchFamily="2" charset="0"/>
                <a:cs typeface="Helvetica Neue" panose="02000503000000020004" pitchFamily="2" charset="0"/>
              </a:rPr>
              <a:t>Trauschke</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r>
              <a:rPr lang="en-US" sz="1600" dirty="0">
                <a:latin typeface="Helvetica Neue" panose="02000503000000020004" pitchFamily="2" charset="0"/>
                <a:ea typeface="Helvetica Neue" panose="02000503000000020004" pitchFamily="2" charset="0"/>
                <a:cs typeface="Helvetica Neue" panose="02000503000000020004" pitchFamily="2" charset="0"/>
              </a:rPr>
              <a:t>Varsha Senthil</a:t>
            </a:r>
          </a:p>
          <a:p>
            <a:endParaRPr lang="en-US" sz="1600" u="sng"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9266291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FB5F8-C8B7-F4F0-236B-A0ED493E716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01DC28C-1BCA-7E9C-2C0A-4616556D5440}"/>
              </a:ext>
            </a:extLst>
          </p:cNvPr>
          <p:cNvPicPr>
            <a:picLocks noChangeAspect="1"/>
          </p:cNvPicPr>
          <p:nvPr/>
        </p:nvPicPr>
        <p:blipFill>
          <a:blip r:embed="rId2"/>
          <a:srcRect t="15159" b="11592"/>
          <a:stretch>
            <a:fillRect/>
          </a:stretch>
        </p:blipFill>
        <p:spPr>
          <a:xfrm>
            <a:off x="-291402" y="0"/>
            <a:ext cx="12483402" cy="6858000"/>
          </a:xfrm>
          <a:prstGeom prst="rect">
            <a:avLst/>
          </a:prstGeom>
        </p:spPr>
      </p:pic>
      <p:sp>
        <p:nvSpPr>
          <p:cNvPr id="4" name="TextBox 3">
            <a:extLst>
              <a:ext uri="{FF2B5EF4-FFF2-40B4-BE49-F238E27FC236}">
                <a16:creationId xmlns:a16="http://schemas.microsoft.com/office/drawing/2014/main" id="{C87AB977-A8B7-A792-F204-5B6A12084017}"/>
              </a:ext>
            </a:extLst>
          </p:cNvPr>
          <p:cNvSpPr txBox="1"/>
          <p:nvPr/>
        </p:nvSpPr>
        <p:spPr>
          <a:xfrm>
            <a:off x="8383566" y="2021021"/>
            <a:ext cx="2680649" cy="523220"/>
          </a:xfrm>
          <a:prstGeom prst="rect">
            <a:avLst/>
          </a:prstGeom>
          <a:noFill/>
        </p:spPr>
        <p:txBody>
          <a:bodyPr wrap="square" rtlCol="0">
            <a:spAutoFit/>
          </a:bodyPr>
          <a:lstStyle/>
          <a:p>
            <a:r>
              <a:rPr lang="en-US" sz="2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Questions?</a:t>
            </a:r>
          </a:p>
        </p:txBody>
      </p:sp>
    </p:spTree>
    <p:extLst>
      <p:ext uri="{BB962C8B-B14F-4D97-AF65-F5344CB8AC3E}">
        <p14:creationId xmlns:p14="http://schemas.microsoft.com/office/powerpoint/2010/main" val="28528134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B7A05-4F42-A166-E409-E539CBC7A3A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4D36373-7870-FB29-706E-12069E5BABC0}"/>
              </a:ext>
            </a:extLst>
          </p:cNvPr>
          <p:cNvPicPr>
            <a:picLocks noChangeAspect="1"/>
          </p:cNvPicPr>
          <p:nvPr/>
        </p:nvPicPr>
        <p:blipFill>
          <a:blip r:embed="rId2"/>
          <a:srcRect t="25000" b="-25000"/>
          <a:stretch>
            <a:fillRect/>
          </a:stretch>
        </p:blipFill>
        <p:spPr>
          <a:xfrm>
            <a:off x="0" y="0"/>
            <a:ext cx="12192000" cy="9144000"/>
          </a:xfrm>
          <a:prstGeom prst="rect">
            <a:avLst/>
          </a:prstGeom>
        </p:spPr>
      </p:pic>
      <p:pic>
        <p:nvPicPr>
          <p:cNvPr id="4" name="Picture 3">
            <a:extLst>
              <a:ext uri="{FF2B5EF4-FFF2-40B4-BE49-F238E27FC236}">
                <a16:creationId xmlns:a16="http://schemas.microsoft.com/office/drawing/2014/main" id="{E0FEBE8D-2079-3489-6290-DAA33835C1EE}"/>
              </a:ext>
            </a:extLst>
          </p:cNvPr>
          <p:cNvPicPr>
            <a:picLocks noChangeAspect="1"/>
          </p:cNvPicPr>
          <p:nvPr/>
        </p:nvPicPr>
        <p:blipFill>
          <a:blip r:embed="rId3"/>
          <a:stretch>
            <a:fillRect/>
          </a:stretch>
        </p:blipFill>
        <p:spPr>
          <a:xfrm>
            <a:off x="11049209" y="5670620"/>
            <a:ext cx="952500" cy="977900"/>
          </a:xfrm>
          <a:prstGeom prst="rect">
            <a:avLst/>
          </a:prstGeom>
        </p:spPr>
      </p:pic>
    </p:spTree>
    <p:extLst>
      <p:ext uri="{BB962C8B-B14F-4D97-AF65-F5344CB8AC3E}">
        <p14:creationId xmlns:p14="http://schemas.microsoft.com/office/powerpoint/2010/main" val="3877165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map&#10;&#10;Description automatically generated">
            <a:extLst>
              <a:ext uri="{FF2B5EF4-FFF2-40B4-BE49-F238E27FC236}">
                <a16:creationId xmlns:a16="http://schemas.microsoft.com/office/drawing/2014/main" id="{3032CF13-D233-4EF8-BC02-BA2D00B284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33FA036E-FA16-0DA0-428E-6EEE91BAE7F9}"/>
              </a:ext>
            </a:extLst>
          </p:cNvPr>
          <p:cNvPicPr>
            <a:picLocks noChangeAspect="1"/>
          </p:cNvPicPr>
          <p:nvPr/>
        </p:nvPicPr>
        <p:blipFill>
          <a:blip r:embed="rId4"/>
          <a:stretch>
            <a:fillRect/>
          </a:stretch>
        </p:blipFill>
        <p:spPr>
          <a:xfrm>
            <a:off x="11049209" y="5670620"/>
            <a:ext cx="952500" cy="977900"/>
          </a:xfrm>
          <a:prstGeom prst="rect">
            <a:avLst/>
          </a:prstGeom>
        </p:spPr>
      </p:pic>
    </p:spTree>
    <p:extLst>
      <p:ext uri="{BB962C8B-B14F-4D97-AF65-F5344CB8AC3E}">
        <p14:creationId xmlns:p14="http://schemas.microsoft.com/office/powerpoint/2010/main" val="3816990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7" descr="fish1.png">
            <a:extLst>
              <a:ext uri="{FF2B5EF4-FFF2-40B4-BE49-F238E27FC236}">
                <a16:creationId xmlns:a16="http://schemas.microsoft.com/office/drawing/2014/main" id="{44202300-5C96-BEC9-219B-061D3D48C8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flipH="1">
            <a:off x="510544" y="624772"/>
            <a:ext cx="1475131" cy="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Object 10">
            <a:extLst>
              <a:ext uri="{FF2B5EF4-FFF2-40B4-BE49-F238E27FC236}">
                <a16:creationId xmlns:a16="http://schemas.microsoft.com/office/drawing/2014/main" id="{2ABAC265-8254-3C30-CD0F-C8D3B401A87E}"/>
              </a:ext>
            </a:extLst>
          </p:cNvPr>
          <p:cNvGraphicFramePr>
            <a:graphicFrameLocks noChangeAspect="1"/>
          </p:cNvGraphicFramePr>
          <p:nvPr/>
        </p:nvGraphicFramePr>
        <p:xfrm>
          <a:off x="964775" y="1355034"/>
          <a:ext cx="1619250" cy="484188"/>
        </p:xfrm>
        <a:graphic>
          <a:graphicData uri="http://schemas.openxmlformats.org/presentationml/2006/ole">
            <mc:AlternateContent xmlns:mc="http://schemas.openxmlformats.org/markup-compatibility/2006">
              <mc:Choice xmlns:v="urn:schemas-microsoft-com:vml" Requires="v">
                <p:oleObj name="Image" r:id="rId3" imgW="14838095" imgH="4439270" progId="PhotoDeluxe.Image.2">
                  <p:embed/>
                </p:oleObj>
              </mc:Choice>
              <mc:Fallback>
                <p:oleObj name="Image" r:id="rId3" imgW="14838095" imgH="4439270" progId="PhotoDeluxe.Image.2">
                  <p:embed/>
                  <p:pic>
                    <p:nvPicPr>
                      <p:cNvPr id="3" name="Object 10">
                        <a:extLst>
                          <a:ext uri="{FF2B5EF4-FFF2-40B4-BE49-F238E27FC236}">
                            <a16:creationId xmlns:a16="http://schemas.microsoft.com/office/drawing/2014/main" id="{2ABAC265-8254-3C30-CD0F-C8D3B401A87E}"/>
                          </a:ext>
                        </a:extLst>
                      </p:cNvPr>
                      <p:cNvPicPr>
                        <a:picLocks noChangeAspect="1" noChangeArrowheads="1"/>
                      </p:cNvPicPr>
                      <p:nvPr/>
                    </p:nvPicPr>
                    <p:blipFill>
                      <a:blip r:embed="rId4">
                        <a:clrChange>
                          <a:clrFrom>
                            <a:srgbClr val="2F006E"/>
                          </a:clrFrom>
                          <a:clrTo>
                            <a:srgbClr val="2F006E">
                              <a:alpha val="0"/>
                            </a:srgbClr>
                          </a:clrTo>
                        </a:clrChange>
                        <a:lum bright="-20000"/>
                        <a:extLst>
                          <a:ext uri="{28A0092B-C50C-407E-A947-70E740481C1C}">
                            <a14:useLocalDpi xmlns:a14="http://schemas.microsoft.com/office/drawing/2010/main" val="0"/>
                          </a:ext>
                        </a:extLst>
                      </a:blip>
                      <a:srcRect/>
                      <a:stretch>
                        <a:fillRect/>
                      </a:stretch>
                    </p:blipFill>
                    <p:spPr bwMode="auto">
                      <a:xfrm>
                        <a:off x="964775" y="1355034"/>
                        <a:ext cx="1619250" cy="484188"/>
                      </a:xfrm>
                      <a:prstGeom prst="rect">
                        <a:avLst/>
                      </a:prstGeom>
                      <a:noFill/>
                      <a:ln>
                        <a:noFill/>
                      </a:ln>
                      <a:effectLst>
                        <a:outerShdw dist="12700" dir="16200000" algn="ctr" rotWithShape="0">
                          <a:srgbClr val="96969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4" name="Picture 58" descr="fish1.png">
            <a:extLst>
              <a:ext uri="{FF2B5EF4-FFF2-40B4-BE49-F238E27FC236}">
                <a16:creationId xmlns:a16="http://schemas.microsoft.com/office/drawing/2014/main" id="{5A511652-F165-507B-B850-2FE640E0D16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606620" y="1933796"/>
            <a:ext cx="716309" cy="23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4">
            <a:extLst>
              <a:ext uri="{FF2B5EF4-FFF2-40B4-BE49-F238E27FC236}">
                <a16:creationId xmlns:a16="http://schemas.microsoft.com/office/drawing/2014/main" id="{46179F10-F306-714C-CCDE-52CF475A5782}"/>
              </a:ext>
            </a:extLst>
          </p:cNvPr>
          <p:cNvGraphicFramePr>
            <a:graphicFrameLocks noChangeAspect="1"/>
          </p:cNvGraphicFramePr>
          <p:nvPr/>
        </p:nvGraphicFramePr>
        <p:xfrm>
          <a:off x="1985675" y="950334"/>
          <a:ext cx="1273175" cy="381000"/>
        </p:xfrm>
        <a:graphic>
          <a:graphicData uri="http://schemas.openxmlformats.org/presentationml/2006/ole">
            <mc:AlternateContent xmlns:mc="http://schemas.openxmlformats.org/markup-compatibility/2006">
              <mc:Choice xmlns:v="urn:schemas-microsoft-com:vml" Requires="v">
                <p:oleObj name="Image" r:id="rId6" imgW="14838095" imgH="4439270" progId="PhotoDeluxe.Image.2">
                  <p:embed/>
                </p:oleObj>
              </mc:Choice>
              <mc:Fallback>
                <p:oleObj name="Image" r:id="rId6" imgW="14838095" imgH="4439270" progId="PhotoDeluxe.Image.2">
                  <p:embed/>
                  <p:pic>
                    <p:nvPicPr>
                      <p:cNvPr id="5" name="Object 4">
                        <a:extLst>
                          <a:ext uri="{FF2B5EF4-FFF2-40B4-BE49-F238E27FC236}">
                            <a16:creationId xmlns:a16="http://schemas.microsoft.com/office/drawing/2014/main" id="{46179F10-F306-714C-CCDE-52CF475A5782}"/>
                          </a:ext>
                        </a:extLst>
                      </p:cNvPr>
                      <p:cNvPicPr>
                        <a:picLocks noChangeAspect="1" noChangeArrowheads="1"/>
                      </p:cNvPicPr>
                      <p:nvPr/>
                    </p:nvPicPr>
                    <p:blipFill>
                      <a:blip r:embed="rId4">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1985675" y="950334"/>
                        <a:ext cx="1273175" cy="381000"/>
                      </a:xfrm>
                      <a:prstGeom prst="rect">
                        <a:avLst/>
                      </a:prstGeom>
                      <a:noFill/>
                      <a:ln>
                        <a:noFill/>
                      </a:ln>
                      <a:effectLst>
                        <a:outerShdw dist="254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grpSp>
        <p:nvGrpSpPr>
          <p:cNvPr id="15" name="Group 14">
            <a:extLst>
              <a:ext uri="{FF2B5EF4-FFF2-40B4-BE49-F238E27FC236}">
                <a16:creationId xmlns:a16="http://schemas.microsoft.com/office/drawing/2014/main" id="{2880CAEB-C29B-9266-1471-DF3C38834887}"/>
              </a:ext>
            </a:extLst>
          </p:cNvPr>
          <p:cNvGrpSpPr/>
          <p:nvPr/>
        </p:nvGrpSpPr>
        <p:grpSpPr>
          <a:xfrm>
            <a:off x="4410634" y="386940"/>
            <a:ext cx="5656381" cy="6231657"/>
            <a:chOff x="4410634" y="386940"/>
            <a:chExt cx="5656381" cy="6231657"/>
          </a:xfrm>
        </p:grpSpPr>
        <p:pic>
          <p:nvPicPr>
            <p:cNvPr id="8" name="Picture 7">
              <a:extLst>
                <a:ext uri="{FF2B5EF4-FFF2-40B4-BE49-F238E27FC236}">
                  <a16:creationId xmlns:a16="http://schemas.microsoft.com/office/drawing/2014/main" id="{EF3F889F-F6F1-95ED-F7D8-6D152A1F73D4}"/>
                </a:ext>
              </a:extLst>
            </p:cNvPr>
            <p:cNvPicPr>
              <a:picLocks noChangeAspect="1"/>
            </p:cNvPicPr>
            <p:nvPr/>
          </p:nvPicPr>
          <p:blipFill rotWithShape="1">
            <a:blip r:embed="rId7">
              <a:extLst>
                <a:ext uri="{28A0092B-C50C-407E-A947-70E740481C1C}">
                  <a14:useLocalDpi xmlns:a14="http://schemas.microsoft.com/office/drawing/2010/main" val="0"/>
                </a:ext>
              </a:extLst>
            </a:blip>
            <a:srcRect t="84749"/>
            <a:stretch/>
          </p:blipFill>
          <p:spPr>
            <a:xfrm>
              <a:off x="4410634" y="5418370"/>
              <a:ext cx="5656380" cy="1200227"/>
            </a:xfrm>
            <a:prstGeom prst="rect">
              <a:avLst/>
            </a:prstGeom>
          </p:spPr>
        </p:pic>
        <p:pic>
          <p:nvPicPr>
            <p:cNvPr id="9" name="Picture 8">
              <a:extLst>
                <a:ext uri="{FF2B5EF4-FFF2-40B4-BE49-F238E27FC236}">
                  <a16:creationId xmlns:a16="http://schemas.microsoft.com/office/drawing/2014/main" id="{FEDBCEFC-BEBF-9272-EFCE-34D2D0A38CB4}"/>
                </a:ext>
              </a:extLst>
            </p:cNvPr>
            <p:cNvPicPr>
              <a:picLocks noChangeAspect="1"/>
            </p:cNvPicPr>
            <p:nvPr/>
          </p:nvPicPr>
          <p:blipFill rotWithShape="1">
            <a:blip r:embed="rId7">
              <a:extLst>
                <a:ext uri="{28A0092B-C50C-407E-A947-70E740481C1C}">
                  <a14:useLocalDpi xmlns:a14="http://schemas.microsoft.com/office/drawing/2010/main" val="0"/>
                </a:ext>
              </a:extLst>
            </a:blip>
            <a:srcRect t="28173" b="42679"/>
            <a:stretch/>
          </p:blipFill>
          <p:spPr>
            <a:xfrm>
              <a:off x="4410634" y="3134519"/>
              <a:ext cx="5656381" cy="2293846"/>
            </a:xfrm>
            <a:prstGeom prst="rect">
              <a:avLst/>
            </a:prstGeom>
          </p:spPr>
        </p:pic>
        <p:pic>
          <p:nvPicPr>
            <p:cNvPr id="10" name="Picture 9">
              <a:extLst>
                <a:ext uri="{FF2B5EF4-FFF2-40B4-BE49-F238E27FC236}">
                  <a16:creationId xmlns:a16="http://schemas.microsoft.com/office/drawing/2014/main" id="{12DEE701-3DAE-2BE5-316F-0AE727D5A996}"/>
                </a:ext>
              </a:extLst>
            </p:cNvPr>
            <p:cNvPicPr>
              <a:picLocks noChangeAspect="1"/>
            </p:cNvPicPr>
            <p:nvPr/>
          </p:nvPicPr>
          <p:blipFill rotWithShape="1">
            <a:blip r:embed="rId7">
              <a:extLst>
                <a:ext uri="{28A0092B-C50C-407E-A947-70E740481C1C}">
                  <a14:useLocalDpi xmlns:a14="http://schemas.microsoft.com/office/drawing/2010/main" val="0"/>
                </a:ext>
              </a:extLst>
            </a:blip>
            <a:srcRect b="71568"/>
            <a:stretch/>
          </p:blipFill>
          <p:spPr>
            <a:xfrm>
              <a:off x="4410634" y="906968"/>
              <a:ext cx="5656379" cy="2237547"/>
            </a:xfrm>
            <a:prstGeom prst="rect">
              <a:avLst/>
            </a:prstGeom>
          </p:spPr>
        </p:pic>
        <p:pic>
          <p:nvPicPr>
            <p:cNvPr id="11" name="Picture 11" descr="http://www.swpc.noaa.gov/primer/primer_graphics/Sun.png">
              <a:extLst>
                <a:ext uri="{FF2B5EF4-FFF2-40B4-BE49-F238E27FC236}">
                  <a16:creationId xmlns:a16="http://schemas.microsoft.com/office/drawing/2014/main" id="{FD88C8E6-EC55-1923-875F-3D25D63B82E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47698" y="386940"/>
              <a:ext cx="633367" cy="563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Untitled-3.png">
              <a:extLst>
                <a:ext uri="{FF2B5EF4-FFF2-40B4-BE49-F238E27FC236}">
                  <a16:creationId xmlns:a16="http://schemas.microsoft.com/office/drawing/2014/main" id="{A2D9B10C-AD08-AE98-4816-B346FA7C58ED}"/>
                </a:ext>
              </a:extLst>
            </p:cNvPr>
            <p:cNvPicPr>
              <a:picLocks noChangeAspect="1"/>
            </p:cNvPicPr>
            <p:nvPr/>
          </p:nvPicPr>
          <p:blipFill>
            <a:blip r:embed="rId9">
              <a:clrChange>
                <a:clrFrom>
                  <a:srgbClr val="030000"/>
                </a:clrFrom>
                <a:clrTo>
                  <a:srgbClr val="030000">
                    <a:alpha val="0"/>
                  </a:srgbClr>
                </a:clrTo>
              </a:clrChange>
              <a:extLst>
                <a:ext uri="{28A0092B-C50C-407E-A947-70E740481C1C}">
                  <a14:useLocalDpi xmlns:a14="http://schemas.microsoft.com/office/drawing/2010/main" val="0"/>
                </a:ext>
              </a:extLst>
            </a:blip>
            <a:srcRect/>
            <a:stretch>
              <a:fillRect/>
            </a:stretch>
          </p:blipFill>
          <p:spPr bwMode="auto">
            <a:xfrm>
              <a:off x="5694789" y="405283"/>
              <a:ext cx="401211" cy="401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Untitled-3.png">
              <a:extLst>
                <a:ext uri="{FF2B5EF4-FFF2-40B4-BE49-F238E27FC236}">
                  <a16:creationId xmlns:a16="http://schemas.microsoft.com/office/drawing/2014/main" id="{EC85FBD8-1693-9CF9-D48C-7071A29D8955}"/>
                </a:ext>
              </a:extLst>
            </p:cNvPr>
            <p:cNvPicPr>
              <a:picLocks noChangeAspect="1"/>
            </p:cNvPicPr>
            <p:nvPr/>
          </p:nvPicPr>
          <p:blipFill>
            <a:blip r:embed="rId9">
              <a:clrChange>
                <a:clrFrom>
                  <a:srgbClr val="030000"/>
                </a:clrFrom>
                <a:clrTo>
                  <a:srgbClr val="030000">
                    <a:alpha val="0"/>
                  </a:srgbClr>
                </a:clrTo>
              </a:clrChange>
              <a:extLst>
                <a:ext uri="{28A0092B-C50C-407E-A947-70E740481C1C}">
                  <a14:useLocalDpi xmlns:a14="http://schemas.microsoft.com/office/drawing/2010/main" val="0"/>
                </a:ext>
              </a:extLst>
            </a:blip>
            <a:srcRect/>
            <a:stretch>
              <a:fillRect/>
            </a:stretch>
          </p:blipFill>
          <p:spPr bwMode="auto">
            <a:xfrm>
              <a:off x="7514299" y="405284"/>
              <a:ext cx="401211" cy="401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extBox 21">
            <a:extLst>
              <a:ext uri="{FF2B5EF4-FFF2-40B4-BE49-F238E27FC236}">
                <a16:creationId xmlns:a16="http://schemas.microsoft.com/office/drawing/2014/main" id="{7F3C277F-A469-6575-7D35-07FDB3208CF3}"/>
              </a:ext>
            </a:extLst>
          </p:cNvPr>
          <p:cNvSpPr txBox="1"/>
          <p:nvPr/>
        </p:nvSpPr>
        <p:spPr>
          <a:xfrm>
            <a:off x="927396" y="3059668"/>
            <a:ext cx="2569934" cy="369332"/>
          </a:xfrm>
          <a:prstGeom prst="rect">
            <a:avLst/>
          </a:prstGeom>
          <a:noFill/>
        </p:spPr>
        <p:txBody>
          <a:bodyPr wrap="none" rtlCol="0">
            <a:spAutoFit/>
          </a:bodyPr>
          <a:lstStyle/>
          <a:p>
            <a:r>
              <a:rPr lang="en-US" dirty="0"/>
              <a:t>Within single depth bin:</a:t>
            </a:r>
          </a:p>
        </p:txBody>
      </p:sp>
      <p:grpSp>
        <p:nvGrpSpPr>
          <p:cNvPr id="26" name="Group 25">
            <a:extLst>
              <a:ext uri="{FF2B5EF4-FFF2-40B4-BE49-F238E27FC236}">
                <a16:creationId xmlns:a16="http://schemas.microsoft.com/office/drawing/2014/main" id="{1FF166EA-6656-3922-1395-6E3754375537}"/>
              </a:ext>
            </a:extLst>
          </p:cNvPr>
          <p:cNvGrpSpPr/>
          <p:nvPr/>
        </p:nvGrpSpPr>
        <p:grpSpPr>
          <a:xfrm>
            <a:off x="7514299" y="968763"/>
            <a:ext cx="1203500" cy="5834500"/>
            <a:chOff x="7514299" y="968763"/>
            <a:chExt cx="1203500" cy="5834500"/>
          </a:xfrm>
        </p:grpSpPr>
        <p:sp>
          <p:nvSpPr>
            <p:cNvPr id="23" name="Rectangle 22">
              <a:extLst>
                <a:ext uri="{FF2B5EF4-FFF2-40B4-BE49-F238E27FC236}">
                  <a16:creationId xmlns:a16="http://schemas.microsoft.com/office/drawing/2014/main" id="{931FAD49-DCDF-1C89-BE49-2B31CEEAC70E}"/>
                </a:ext>
              </a:extLst>
            </p:cNvPr>
            <p:cNvSpPr/>
            <p:nvPr/>
          </p:nvSpPr>
          <p:spPr>
            <a:xfrm>
              <a:off x="7514299" y="968763"/>
              <a:ext cx="524435" cy="5483954"/>
            </a:xfrm>
            <a:prstGeom prst="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D5DA2E61-E32D-3A68-0DD5-0A722DF2B4B1}"/>
                </a:ext>
              </a:extLst>
            </p:cNvPr>
            <p:cNvSpPr txBox="1"/>
            <p:nvPr/>
          </p:nvSpPr>
          <p:spPr>
            <a:xfrm>
              <a:off x="7776516" y="6433931"/>
              <a:ext cx="941283" cy="369332"/>
            </a:xfrm>
            <a:prstGeom prst="rect">
              <a:avLst/>
            </a:prstGeom>
            <a:noFill/>
          </p:spPr>
          <p:txBody>
            <a:bodyPr wrap="none" rtlCol="0">
              <a:spAutoFit/>
            </a:bodyPr>
            <a:lstStyle/>
            <a:p>
              <a:r>
                <a:rPr lang="en-US" dirty="0">
                  <a:solidFill>
                    <a:srgbClr val="FFFF00"/>
                  </a:solidFill>
                </a:rPr>
                <a:t>upward</a:t>
              </a:r>
            </a:p>
          </p:txBody>
        </p:sp>
      </p:grpSp>
      <p:grpSp>
        <p:nvGrpSpPr>
          <p:cNvPr id="27" name="Group 26">
            <a:extLst>
              <a:ext uri="{FF2B5EF4-FFF2-40B4-BE49-F238E27FC236}">
                <a16:creationId xmlns:a16="http://schemas.microsoft.com/office/drawing/2014/main" id="{9229DA13-D2BD-4C6F-B6DF-90FD60706A16}"/>
              </a:ext>
            </a:extLst>
          </p:cNvPr>
          <p:cNvGrpSpPr/>
          <p:nvPr/>
        </p:nvGrpSpPr>
        <p:grpSpPr>
          <a:xfrm>
            <a:off x="964774" y="968763"/>
            <a:ext cx="5302604" cy="5824521"/>
            <a:chOff x="964774" y="968763"/>
            <a:chExt cx="5302604" cy="5824521"/>
          </a:xfrm>
        </p:grpSpPr>
        <p:grpSp>
          <p:nvGrpSpPr>
            <p:cNvPr id="6" name="Group 5">
              <a:extLst>
                <a:ext uri="{FF2B5EF4-FFF2-40B4-BE49-F238E27FC236}">
                  <a16:creationId xmlns:a16="http://schemas.microsoft.com/office/drawing/2014/main" id="{4316A375-B2B0-E654-3EF8-5403910F801E}"/>
                </a:ext>
              </a:extLst>
            </p:cNvPr>
            <p:cNvGrpSpPr/>
            <p:nvPr/>
          </p:nvGrpSpPr>
          <p:grpSpPr>
            <a:xfrm>
              <a:off x="964774" y="968763"/>
              <a:ext cx="5286911" cy="5483954"/>
              <a:chOff x="2472042" y="624772"/>
              <a:chExt cx="5286911" cy="5483954"/>
            </a:xfrm>
          </p:grpSpPr>
          <p:sp>
            <p:nvSpPr>
              <p:cNvPr id="7" name="Rectangle 6">
                <a:extLst>
                  <a:ext uri="{FF2B5EF4-FFF2-40B4-BE49-F238E27FC236}">
                    <a16:creationId xmlns:a16="http://schemas.microsoft.com/office/drawing/2014/main" id="{074224AB-8620-D49C-D356-E2F1D4E42CE0}"/>
                  </a:ext>
                </a:extLst>
              </p:cNvPr>
              <p:cNvSpPr/>
              <p:nvPr/>
            </p:nvSpPr>
            <p:spPr>
              <a:xfrm>
                <a:off x="7234518" y="624772"/>
                <a:ext cx="524435" cy="5483954"/>
              </a:xfrm>
              <a:prstGeom prst="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BB5E7C6-C980-D8D8-9B4C-FFABFF8C8E90}"/>
                  </a:ext>
                </a:extLst>
              </p:cNvPr>
              <p:cNvSpPr txBox="1"/>
              <p:nvPr/>
            </p:nvSpPr>
            <p:spPr>
              <a:xfrm>
                <a:off x="2472042" y="3366749"/>
                <a:ext cx="3106823" cy="923330"/>
              </a:xfrm>
              <a:prstGeom prst="rect">
                <a:avLst/>
              </a:prstGeom>
              <a:noFill/>
            </p:spPr>
            <p:txBody>
              <a:bodyPr wrap="square" rtlCol="0">
                <a:spAutoFit/>
              </a:bodyPr>
              <a:lstStyle/>
              <a:p>
                <a:r>
                  <a:rPr lang="en-US" dirty="0"/>
                  <a:t>Relative increase in mesopelagic eDNA during downward migration</a:t>
                </a:r>
              </a:p>
            </p:txBody>
          </p:sp>
        </p:grpSp>
        <p:sp>
          <p:nvSpPr>
            <p:cNvPr id="25" name="TextBox 24">
              <a:extLst>
                <a:ext uri="{FF2B5EF4-FFF2-40B4-BE49-F238E27FC236}">
                  <a16:creationId xmlns:a16="http://schemas.microsoft.com/office/drawing/2014/main" id="{B23D27F3-0B28-397C-95B1-2CD76C85FCBB}"/>
                </a:ext>
              </a:extLst>
            </p:cNvPr>
            <p:cNvSpPr txBox="1"/>
            <p:nvPr/>
          </p:nvSpPr>
          <p:spPr>
            <a:xfrm>
              <a:off x="5031142" y="6423952"/>
              <a:ext cx="1236236" cy="369332"/>
            </a:xfrm>
            <a:prstGeom prst="rect">
              <a:avLst/>
            </a:prstGeom>
            <a:noFill/>
          </p:spPr>
          <p:txBody>
            <a:bodyPr wrap="none" rtlCol="0">
              <a:spAutoFit/>
            </a:bodyPr>
            <a:lstStyle/>
            <a:p>
              <a:r>
                <a:rPr lang="en-US" dirty="0">
                  <a:solidFill>
                    <a:srgbClr val="FFFF00"/>
                  </a:solidFill>
                </a:rPr>
                <a:t>downward</a:t>
              </a:r>
            </a:p>
          </p:txBody>
        </p:sp>
      </p:grpSp>
      <p:sp>
        <p:nvSpPr>
          <p:cNvPr id="28" name="TextBox 27">
            <a:extLst>
              <a:ext uri="{FF2B5EF4-FFF2-40B4-BE49-F238E27FC236}">
                <a16:creationId xmlns:a16="http://schemas.microsoft.com/office/drawing/2014/main" id="{841A0ADE-2663-19ED-D989-891F4C77B1B6}"/>
              </a:ext>
            </a:extLst>
          </p:cNvPr>
          <p:cNvSpPr txBox="1"/>
          <p:nvPr/>
        </p:nvSpPr>
        <p:spPr>
          <a:xfrm>
            <a:off x="9519322" y="1629085"/>
            <a:ext cx="2064989" cy="276999"/>
          </a:xfrm>
          <a:prstGeom prst="rect">
            <a:avLst/>
          </a:prstGeom>
          <a:noFill/>
        </p:spPr>
        <p:txBody>
          <a:bodyPr wrap="none" rtlCol="0">
            <a:spAutoFit/>
          </a:bodyPr>
          <a:lstStyle/>
          <a:p>
            <a:r>
              <a:rPr lang="en-US" sz="1200" b="1" dirty="0">
                <a:solidFill>
                  <a:schemeClr val="tx1">
                    <a:lumMod val="65000"/>
                  </a:schemeClr>
                </a:solidFill>
              </a:rPr>
              <a:t>Acoustic Mean Scattering</a:t>
            </a:r>
          </a:p>
        </p:txBody>
      </p:sp>
      <p:sp>
        <p:nvSpPr>
          <p:cNvPr id="29" name="TextBox 28">
            <a:extLst>
              <a:ext uri="{FF2B5EF4-FFF2-40B4-BE49-F238E27FC236}">
                <a16:creationId xmlns:a16="http://schemas.microsoft.com/office/drawing/2014/main" id="{CE6A7159-86A5-9ED6-2F7E-627F554FBD9B}"/>
              </a:ext>
            </a:extLst>
          </p:cNvPr>
          <p:cNvSpPr txBox="1"/>
          <p:nvPr/>
        </p:nvSpPr>
        <p:spPr>
          <a:xfrm>
            <a:off x="9519322" y="1920198"/>
            <a:ext cx="792205" cy="276999"/>
          </a:xfrm>
          <a:prstGeom prst="rect">
            <a:avLst/>
          </a:prstGeom>
          <a:noFill/>
        </p:spPr>
        <p:txBody>
          <a:bodyPr wrap="none" rtlCol="0">
            <a:spAutoFit/>
          </a:bodyPr>
          <a:lstStyle/>
          <a:p>
            <a:r>
              <a:rPr lang="en-US" sz="1200" b="1" dirty="0">
                <a:solidFill>
                  <a:schemeClr val="accent4">
                    <a:lumMod val="40000"/>
                    <a:lumOff val="60000"/>
                  </a:schemeClr>
                </a:solidFill>
              </a:rPr>
              <a:t>Daylight</a:t>
            </a:r>
          </a:p>
        </p:txBody>
      </p:sp>
      <p:sp>
        <p:nvSpPr>
          <p:cNvPr id="30" name="Rectangle 29">
            <a:extLst>
              <a:ext uri="{FF2B5EF4-FFF2-40B4-BE49-F238E27FC236}">
                <a16:creationId xmlns:a16="http://schemas.microsoft.com/office/drawing/2014/main" id="{127DA6BC-AD23-2942-7089-B0FFD1D86EC7}"/>
              </a:ext>
            </a:extLst>
          </p:cNvPr>
          <p:cNvSpPr/>
          <p:nvPr/>
        </p:nvSpPr>
        <p:spPr>
          <a:xfrm>
            <a:off x="9036424" y="1728238"/>
            <a:ext cx="482898" cy="105586"/>
          </a:xfrm>
          <a:prstGeom prst="rect">
            <a:avLst/>
          </a:prstGeom>
          <a:solidFill>
            <a:schemeClr val="tx1">
              <a:lumMod val="75000"/>
            </a:schemeClr>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6E12465-4AFE-AF50-74A3-1E3198795619}"/>
              </a:ext>
            </a:extLst>
          </p:cNvPr>
          <p:cNvSpPr/>
          <p:nvPr/>
        </p:nvSpPr>
        <p:spPr>
          <a:xfrm>
            <a:off x="9036424" y="2015718"/>
            <a:ext cx="482898" cy="105586"/>
          </a:xfrm>
          <a:prstGeom prst="rect">
            <a:avLst/>
          </a:prstGeom>
          <a:solidFill>
            <a:schemeClr val="accent4">
              <a:lumMod val="60000"/>
              <a:lumOff val="40000"/>
            </a:schemeClr>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040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F0431-AA3D-42E9-2595-171FE6F0918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58FC378-54BE-A87A-FDE7-0429B3467716}"/>
              </a:ext>
            </a:extLst>
          </p:cNvPr>
          <p:cNvPicPr>
            <a:picLocks noChangeAspect="1"/>
          </p:cNvPicPr>
          <p:nvPr/>
        </p:nvPicPr>
        <p:blipFill>
          <a:blip r:embed="rId2"/>
          <a:stretch>
            <a:fillRect/>
          </a:stretch>
        </p:blipFill>
        <p:spPr>
          <a:xfrm>
            <a:off x="1419329" y="1355249"/>
            <a:ext cx="8659168" cy="4794341"/>
          </a:xfrm>
          <a:prstGeom prst="rect">
            <a:avLst/>
          </a:prstGeom>
        </p:spPr>
      </p:pic>
      <p:sp>
        <p:nvSpPr>
          <p:cNvPr id="4" name="TextBox 3">
            <a:extLst>
              <a:ext uri="{FF2B5EF4-FFF2-40B4-BE49-F238E27FC236}">
                <a16:creationId xmlns:a16="http://schemas.microsoft.com/office/drawing/2014/main" id="{BF38F473-6752-E9E3-597F-C18236EE1770}"/>
              </a:ext>
            </a:extLst>
          </p:cNvPr>
          <p:cNvSpPr txBox="1"/>
          <p:nvPr/>
        </p:nvSpPr>
        <p:spPr>
          <a:xfrm>
            <a:off x="1064995" y="165446"/>
            <a:ext cx="9367837" cy="523220"/>
          </a:xfrm>
          <a:prstGeom prst="rect">
            <a:avLst/>
          </a:prstGeom>
          <a:noFill/>
        </p:spPr>
        <p:txBody>
          <a:bodyPr wrap="square" rtlCol="0">
            <a:spAutoFit/>
          </a:bodyPr>
          <a:lstStyle/>
          <a:p>
            <a:pPr algn="ctr"/>
            <a:r>
              <a:rPr lang="en-US" sz="2800" b="1" dirty="0">
                <a:latin typeface="Helvetica Neue" panose="02000503000000020004" pitchFamily="2" charset="0"/>
                <a:ea typeface="Helvetica Neue" panose="02000503000000020004" pitchFamily="2" charset="0"/>
                <a:cs typeface="Helvetica Neue" panose="02000503000000020004" pitchFamily="2" charset="0"/>
              </a:rPr>
              <a:t>Monterey Bay Time Series</a:t>
            </a:r>
          </a:p>
        </p:txBody>
      </p:sp>
      <p:pic>
        <p:nvPicPr>
          <p:cNvPr id="5" name="Picture 4">
            <a:extLst>
              <a:ext uri="{FF2B5EF4-FFF2-40B4-BE49-F238E27FC236}">
                <a16:creationId xmlns:a16="http://schemas.microsoft.com/office/drawing/2014/main" id="{25521E95-C30B-A92B-A0D3-FC488BDCD136}"/>
              </a:ext>
            </a:extLst>
          </p:cNvPr>
          <p:cNvPicPr>
            <a:picLocks noChangeAspect="1"/>
          </p:cNvPicPr>
          <p:nvPr/>
        </p:nvPicPr>
        <p:blipFill>
          <a:blip r:embed="rId3"/>
          <a:stretch>
            <a:fillRect/>
          </a:stretch>
        </p:blipFill>
        <p:spPr>
          <a:xfrm>
            <a:off x="11134872" y="6040901"/>
            <a:ext cx="986790" cy="746760"/>
          </a:xfrm>
          <a:prstGeom prst="rect">
            <a:avLst/>
          </a:prstGeom>
        </p:spPr>
      </p:pic>
    </p:spTree>
    <p:extLst>
      <p:ext uri="{BB962C8B-B14F-4D97-AF65-F5344CB8AC3E}">
        <p14:creationId xmlns:p14="http://schemas.microsoft.com/office/powerpoint/2010/main" val="2622308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1" descr="http://www.swpc.noaa.gov/primer/primer_graphics/Su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9437" y="2117"/>
            <a:ext cx="222726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descr="http://www.swpc.noaa.gov/primer/primer_graphics/Su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3718" y="0"/>
            <a:ext cx="222726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2" descr="Untitled-1.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676400"/>
            <a:ext cx="12192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Untitled-3.png"/>
          <p:cNvPicPr>
            <a:picLocks noChangeAspect="1"/>
          </p:cNvPicPr>
          <p:nvPr/>
        </p:nvPicPr>
        <p:blipFill>
          <a:blip r:embed="rId6">
            <a:clrChange>
              <a:clrFrom>
                <a:srgbClr val="030000"/>
              </a:clrFrom>
              <a:clrTo>
                <a:srgbClr val="030000">
                  <a:alpha val="0"/>
                </a:srgbClr>
              </a:clrTo>
            </a:clrChange>
            <a:extLst>
              <a:ext uri="{28A0092B-C50C-407E-A947-70E740481C1C}">
                <a14:useLocalDpi xmlns:a14="http://schemas.microsoft.com/office/drawing/2010/main" val="0"/>
              </a:ext>
            </a:extLst>
          </a:blip>
          <a:srcRect/>
          <a:stretch>
            <a:fillRect/>
          </a:stretch>
        </p:blipFill>
        <p:spPr bwMode="auto">
          <a:xfrm>
            <a:off x="6712751" y="214926"/>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0" y="1668782"/>
            <a:ext cx="12192000" cy="1380067"/>
          </a:xfrm>
          <a:prstGeom prst="rect">
            <a:avLst/>
          </a:prstGeom>
          <a:gradFill flip="none" rotWithShape="1">
            <a:gsLst>
              <a:gs pos="0">
                <a:srgbClr val="33CC33">
                  <a:alpha val="0"/>
                </a:srgbClr>
              </a:gs>
              <a:gs pos="35000">
                <a:srgbClr val="33CC33">
                  <a:alpha val="40000"/>
                </a:srgbClr>
              </a:gs>
              <a:gs pos="100000">
                <a:schemeClr val="accent3">
                  <a:lumMod val="10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ound Same Side Corner Rectangle 5">
            <a:extLst>
              <a:ext uri="{FF2B5EF4-FFF2-40B4-BE49-F238E27FC236}">
                <a16:creationId xmlns:a16="http://schemas.microsoft.com/office/drawing/2014/main" id="{D2ACB0B1-1AA3-5349-8188-D6BDE5C19488}"/>
              </a:ext>
            </a:extLst>
          </p:cNvPr>
          <p:cNvSpPr/>
          <p:nvPr/>
        </p:nvSpPr>
        <p:spPr>
          <a:xfrm>
            <a:off x="4112960" y="1660748"/>
            <a:ext cx="6928265" cy="6239667"/>
          </a:xfrm>
          <a:custGeom>
            <a:avLst/>
            <a:gdLst>
              <a:gd name="connsiteX0" fmla="*/ 863617 w 5625310"/>
              <a:gd name="connsiteY0" fmla="*/ 0 h 5181601"/>
              <a:gd name="connsiteX1" fmla="*/ 4761693 w 5625310"/>
              <a:gd name="connsiteY1" fmla="*/ 0 h 5181601"/>
              <a:gd name="connsiteX2" fmla="*/ 5625310 w 5625310"/>
              <a:gd name="connsiteY2" fmla="*/ 863617 h 5181601"/>
              <a:gd name="connsiteX3" fmla="*/ 5625310 w 5625310"/>
              <a:gd name="connsiteY3" fmla="*/ 5181601 h 5181601"/>
              <a:gd name="connsiteX4" fmla="*/ 5625310 w 5625310"/>
              <a:gd name="connsiteY4" fmla="*/ 5181601 h 5181601"/>
              <a:gd name="connsiteX5" fmla="*/ 0 w 5625310"/>
              <a:gd name="connsiteY5" fmla="*/ 5181601 h 5181601"/>
              <a:gd name="connsiteX6" fmla="*/ 0 w 5625310"/>
              <a:gd name="connsiteY6" fmla="*/ 5181601 h 5181601"/>
              <a:gd name="connsiteX7" fmla="*/ 0 w 5625310"/>
              <a:gd name="connsiteY7" fmla="*/ 863617 h 5181601"/>
              <a:gd name="connsiteX8" fmla="*/ 863617 w 5625310"/>
              <a:gd name="connsiteY8" fmla="*/ 0 h 5181601"/>
              <a:gd name="connsiteX0" fmla="*/ 863617 w 5625310"/>
              <a:gd name="connsiteY0" fmla="*/ 0 h 5181601"/>
              <a:gd name="connsiteX1" fmla="*/ 4761693 w 5625310"/>
              <a:gd name="connsiteY1" fmla="*/ 0 h 5181601"/>
              <a:gd name="connsiteX2" fmla="*/ 5625310 w 5625310"/>
              <a:gd name="connsiteY2" fmla="*/ 863617 h 5181601"/>
              <a:gd name="connsiteX3" fmla="*/ 5625310 w 5625310"/>
              <a:gd name="connsiteY3" fmla="*/ 5181601 h 5181601"/>
              <a:gd name="connsiteX4" fmla="*/ 5625310 w 5625310"/>
              <a:gd name="connsiteY4" fmla="*/ 5181601 h 5181601"/>
              <a:gd name="connsiteX5" fmla="*/ 0 w 5625310"/>
              <a:gd name="connsiteY5" fmla="*/ 5181601 h 5181601"/>
              <a:gd name="connsiteX6" fmla="*/ 0 w 5625310"/>
              <a:gd name="connsiteY6" fmla="*/ 5181601 h 5181601"/>
              <a:gd name="connsiteX7" fmla="*/ 0 w 5625310"/>
              <a:gd name="connsiteY7" fmla="*/ 3692161 h 5181601"/>
              <a:gd name="connsiteX8" fmla="*/ 863617 w 5625310"/>
              <a:gd name="connsiteY8" fmla="*/ 0 h 5181601"/>
              <a:gd name="connsiteX0" fmla="*/ 863617 w 5625310"/>
              <a:gd name="connsiteY0" fmla="*/ 0 h 5181601"/>
              <a:gd name="connsiteX1" fmla="*/ 4761693 w 5625310"/>
              <a:gd name="connsiteY1" fmla="*/ 0 h 5181601"/>
              <a:gd name="connsiteX2" fmla="*/ 5625310 w 5625310"/>
              <a:gd name="connsiteY2" fmla="*/ 851425 h 5181601"/>
              <a:gd name="connsiteX3" fmla="*/ 5625310 w 5625310"/>
              <a:gd name="connsiteY3" fmla="*/ 5181601 h 5181601"/>
              <a:gd name="connsiteX4" fmla="*/ 5625310 w 5625310"/>
              <a:gd name="connsiteY4" fmla="*/ 5181601 h 5181601"/>
              <a:gd name="connsiteX5" fmla="*/ 0 w 5625310"/>
              <a:gd name="connsiteY5" fmla="*/ 5181601 h 5181601"/>
              <a:gd name="connsiteX6" fmla="*/ 0 w 5625310"/>
              <a:gd name="connsiteY6" fmla="*/ 5181601 h 5181601"/>
              <a:gd name="connsiteX7" fmla="*/ 0 w 5625310"/>
              <a:gd name="connsiteY7" fmla="*/ 3692161 h 5181601"/>
              <a:gd name="connsiteX8" fmla="*/ 863617 w 5625310"/>
              <a:gd name="connsiteY8" fmla="*/ 0 h 5181601"/>
              <a:gd name="connsiteX0" fmla="*/ 863617 w 5625310"/>
              <a:gd name="connsiteY0" fmla="*/ 0 h 5181601"/>
              <a:gd name="connsiteX1" fmla="*/ 4761693 w 5625310"/>
              <a:gd name="connsiteY1" fmla="*/ 0 h 5181601"/>
              <a:gd name="connsiteX2" fmla="*/ 5625310 w 5625310"/>
              <a:gd name="connsiteY2" fmla="*/ 851425 h 5181601"/>
              <a:gd name="connsiteX3" fmla="*/ 5625310 w 5625310"/>
              <a:gd name="connsiteY3" fmla="*/ 5181601 h 5181601"/>
              <a:gd name="connsiteX4" fmla="*/ 5625310 w 5625310"/>
              <a:gd name="connsiteY4" fmla="*/ 5181601 h 5181601"/>
              <a:gd name="connsiteX5" fmla="*/ 0 w 5625310"/>
              <a:gd name="connsiteY5" fmla="*/ 5181601 h 5181601"/>
              <a:gd name="connsiteX6" fmla="*/ 0 w 5625310"/>
              <a:gd name="connsiteY6" fmla="*/ 5181601 h 5181601"/>
              <a:gd name="connsiteX7" fmla="*/ 0 w 5625310"/>
              <a:gd name="connsiteY7" fmla="*/ 3692161 h 5181601"/>
              <a:gd name="connsiteX8" fmla="*/ 863617 w 5625310"/>
              <a:gd name="connsiteY8" fmla="*/ 0 h 5181601"/>
              <a:gd name="connsiteX0" fmla="*/ 863617 w 5625310"/>
              <a:gd name="connsiteY0" fmla="*/ 0 h 5181601"/>
              <a:gd name="connsiteX1" fmla="*/ 4761693 w 5625310"/>
              <a:gd name="connsiteY1" fmla="*/ 0 h 5181601"/>
              <a:gd name="connsiteX2" fmla="*/ 5625310 w 5625310"/>
              <a:gd name="connsiteY2" fmla="*/ 851425 h 5181601"/>
              <a:gd name="connsiteX3" fmla="*/ 5625310 w 5625310"/>
              <a:gd name="connsiteY3" fmla="*/ 5181601 h 5181601"/>
              <a:gd name="connsiteX4" fmla="*/ 5625310 w 5625310"/>
              <a:gd name="connsiteY4" fmla="*/ 5181601 h 5181601"/>
              <a:gd name="connsiteX5" fmla="*/ 0 w 5625310"/>
              <a:gd name="connsiteY5" fmla="*/ 5181601 h 5181601"/>
              <a:gd name="connsiteX6" fmla="*/ 0 w 5625310"/>
              <a:gd name="connsiteY6" fmla="*/ 5181601 h 5181601"/>
              <a:gd name="connsiteX7" fmla="*/ 0 w 5625310"/>
              <a:gd name="connsiteY7" fmla="*/ 3692161 h 5181601"/>
              <a:gd name="connsiteX8" fmla="*/ 863617 w 5625310"/>
              <a:gd name="connsiteY8" fmla="*/ 0 h 5181601"/>
              <a:gd name="connsiteX0" fmla="*/ 863617 w 5625310"/>
              <a:gd name="connsiteY0" fmla="*/ 0 h 5546014"/>
              <a:gd name="connsiteX1" fmla="*/ 4761693 w 5625310"/>
              <a:gd name="connsiteY1" fmla="*/ 0 h 5546014"/>
              <a:gd name="connsiteX2" fmla="*/ 5613118 w 5625310"/>
              <a:gd name="connsiteY2" fmla="*/ 3509281 h 5546014"/>
              <a:gd name="connsiteX3" fmla="*/ 5625310 w 5625310"/>
              <a:gd name="connsiteY3" fmla="*/ 5181601 h 5546014"/>
              <a:gd name="connsiteX4" fmla="*/ 5625310 w 5625310"/>
              <a:gd name="connsiteY4" fmla="*/ 5181601 h 5546014"/>
              <a:gd name="connsiteX5" fmla="*/ 0 w 5625310"/>
              <a:gd name="connsiteY5" fmla="*/ 5181601 h 5546014"/>
              <a:gd name="connsiteX6" fmla="*/ 0 w 5625310"/>
              <a:gd name="connsiteY6" fmla="*/ 5181601 h 5546014"/>
              <a:gd name="connsiteX7" fmla="*/ 0 w 5625310"/>
              <a:gd name="connsiteY7" fmla="*/ 3692161 h 5546014"/>
              <a:gd name="connsiteX8" fmla="*/ 863617 w 5625310"/>
              <a:gd name="connsiteY8" fmla="*/ 0 h 5546014"/>
              <a:gd name="connsiteX0" fmla="*/ 863617 w 5625310"/>
              <a:gd name="connsiteY0" fmla="*/ 0 h 5181601"/>
              <a:gd name="connsiteX1" fmla="*/ 4761693 w 5625310"/>
              <a:gd name="connsiteY1" fmla="*/ 0 h 5181601"/>
              <a:gd name="connsiteX2" fmla="*/ 5613118 w 5625310"/>
              <a:gd name="connsiteY2" fmla="*/ 3509281 h 5181601"/>
              <a:gd name="connsiteX3" fmla="*/ 5625310 w 5625310"/>
              <a:gd name="connsiteY3" fmla="*/ 5181601 h 5181601"/>
              <a:gd name="connsiteX4" fmla="*/ 5625310 w 5625310"/>
              <a:gd name="connsiteY4" fmla="*/ 5181601 h 5181601"/>
              <a:gd name="connsiteX5" fmla="*/ 0 w 5625310"/>
              <a:gd name="connsiteY5" fmla="*/ 5181601 h 5181601"/>
              <a:gd name="connsiteX6" fmla="*/ 0 w 5625310"/>
              <a:gd name="connsiteY6" fmla="*/ 5181601 h 5181601"/>
              <a:gd name="connsiteX7" fmla="*/ 0 w 5625310"/>
              <a:gd name="connsiteY7" fmla="*/ 3692161 h 5181601"/>
              <a:gd name="connsiteX8" fmla="*/ 863617 w 5625310"/>
              <a:gd name="connsiteY8" fmla="*/ 0 h 5181601"/>
              <a:gd name="connsiteX0" fmla="*/ 863617 w 5625310"/>
              <a:gd name="connsiteY0" fmla="*/ 0 h 5181601"/>
              <a:gd name="connsiteX1" fmla="*/ 4334973 w 5625310"/>
              <a:gd name="connsiteY1" fmla="*/ 48768 h 5181601"/>
              <a:gd name="connsiteX2" fmla="*/ 5613118 w 5625310"/>
              <a:gd name="connsiteY2" fmla="*/ 3509281 h 5181601"/>
              <a:gd name="connsiteX3" fmla="*/ 5625310 w 5625310"/>
              <a:gd name="connsiteY3" fmla="*/ 5181601 h 5181601"/>
              <a:gd name="connsiteX4" fmla="*/ 5625310 w 5625310"/>
              <a:gd name="connsiteY4" fmla="*/ 5181601 h 5181601"/>
              <a:gd name="connsiteX5" fmla="*/ 0 w 5625310"/>
              <a:gd name="connsiteY5" fmla="*/ 5181601 h 5181601"/>
              <a:gd name="connsiteX6" fmla="*/ 0 w 5625310"/>
              <a:gd name="connsiteY6" fmla="*/ 5181601 h 5181601"/>
              <a:gd name="connsiteX7" fmla="*/ 0 w 5625310"/>
              <a:gd name="connsiteY7" fmla="*/ 3692161 h 5181601"/>
              <a:gd name="connsiteX8" fmla="*/ 863617 w 5625310"/>
              <a:gd name="connsiteY8" fmla="*/ 0 h 5181601"/>
              <a:gd name="connsiteX0" fmla="*/ 1692673 w 5625310"/>
              <a:gd name="connsiteY0" fmla="*/ 0 h 5145025"/>
              <a:gd name="connsiteX1" fmla="*/ 4334973 w 5625310"/>
              <a:gd name="connsiteY1" fmla="*/ 12192 h 5145025"/>
              <a:gd name="connsiteX2" fmla="*/ 5613118 w 5625310"/>
              <a:gd name="connsiteY2" fmla="*/ 3472705 h 5145025"/>
              <a:gd name="connsiteX3" fmla="*/ 5625310 w 5625310"/>
              <a:gd name="connsiteY3" fmla="*/ 5145025 h 5145025"/>
              <a:gd name="connsiteX4" fmla="*/ 5625310 w 5625310"/>
              <a:gd name="connsiteY4" fmla="*/ 5145025 h 5145025"/>
              <a:gd name="connsiteX5" fmla="*/ 0 w 5625310"/>
              <a:gd name="connsiteY5" fmla="*/ 5145025 h 5145025"/>
              <a:gd name="connsiteX6" fmla="*/ 0 w 5625310"/>
              <a:gd name="connsiteY6" fmla="*/ 5145025 h 5145025"/>
              <a:gd name="connsiteX7" fmla="*/ 0 w 5625310"/>
              <a:gd name="connsiteY7" fmla="*/ 3655585 h 5145025"/>
              <a:gd name="connsiteX8" fmla="*/ 1692673 w 5625310"/>
              <a:gd name="connsiteY8" fmla="*/ 0 h 5145025"/>
              <a:gd name="connsiteX0" fmla="*/ 1363489 w 5625310"/>
              <a:gd name="connsiteY0" fmla="*/ 0 h 5145025"/>
              <a:gd name="connsiteX1" fmla="*/ 4334973 w 5625310"/>
              <a:gd name="connsiteY1" fmla="*/ 12192 h 5145025"/>
              <a:gd name="connsiteX2" fmla="*/ 5613118 w 5625310"/>
              <a:gd name="connsiteY2" fmla="*/ 3472705 h 5145025"/>
              <a:gd name="connsiteX3" fmla="*/ 5625310 w 5625310"/>
              <a:gd name="connsiteY3" fmla="*/ 5145025 h 5145025"/>
              <a:gd name="connsiteX4" fmla="*/ 5625310 w 5625310"/>
              <a:gd name="connsiteY4" fmla="*/ 5145025 h 5145025"/>
              <a:gd name="connsiteX5" fmla="*/ 0 w 5625310"/>
              <a:gd name="connsiteY5" fmla="*/ 5145025 h 5145025"/>
              <a:gd name="connsiteX6" fmla="*/ 0 w 5625310"/>
              <a:gd name="connsiteY6" fmla="*/ 5145025 h 5145025"/>
              <a:gd name="connsiteX7" fmla="*/ 0 w 5625310"/>
              <a:gd name="connsiteY7" fmla="*/ 3655585 h 5145025"/>
              <a:gd name="connsiteX8" fmla="*/ 1363489 w 5625310"/>
              <a:gd name="connsiteY8" fmla="*/ 0 h 514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25310" h="5145025">
                <a:moveTo>
                  <a:pt x="1363489" y="0"/>
                </a:moveTo>
                <a:lnTo>
                  <a:pt x="4334973" y="12192"/>
                </a:lnTo>
                <a:cubicBezTo>
                  <a:pt x="4811935" y="12192"/>
                  <a:pt x="5613118" y="2995743"/>
                  <a:pt x="5613118" y="3472705"/>
                </a:cubicBezTo>
                <a:cubicBezTo>
                  <a:pt x="5613118" y="5123361"/>
                  <a:pt x="5625310" y="3701633"/>
                  <a:pt x="5625310" y="5145025"/>
                </a:cubicBezTo>
                <a:lnTo>
                  <a:pt x="5625310" y="5145025"/>
                </a:lnTo>
                <a:lnTo>
                  <a:pt x="0" y="5145025"/>
                </a:lnTo>
                <a:lnTo>
                  <a:pt x="0" y="5145025"/>
                </a:lnTo>
                <a:lnTo>
                  <a:pt x="0" y="3655585"/>
                </a:lnTo>
                <a:cubicBezTo>
                  <a:pt x="0" y="3178623"/>
                  <a:pt x="886527" y="0"/>
                  <a:pt x="1363489" y="0"/>
                </a:cubicBezTo>
                <a:close/>
              </a:path>
            </a:pathLst>
          </a:custGeom>
          <a:gradFill flip="none" rotWithShape="1">
            <a:gsLst>
              <a:gs pos="0">
                <a:schemeClr val="bg1"/>
              </a:gs>
              <a:gs pos="86000">
                <a:schemeClr val="bg1">
                  <a:alpha val="57000"/>
                </a:schemeClr>
              </a:gs>
              <a:gs pos="100000">
                <a:schemeClr val="bg1">
                  <a:alpha val="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5" name="TextBox 24"/>
          <p:cNvSpPr txBox="1">
            <a:spLocks noChangeArrowheads="1"/>
          </p:cNvSpPr>
          <p:nvPr/>
        </p:nvSpPr>
        <p:spPr bwMode="auto">
          <a:xfrm>
            <a:off x="432567" y="1874838"/>
            <a:ext cx="976817" cy="37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8" tIns="45715" rIns="91428" bIns="45715">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29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&lt;100 m</a:t>
            </a:r>
            <a:endParaRPr kumimoji="0" lang="en-US" alt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039" name="Picture 25" descr="fish1.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31305" y="5715003"/>
            <a:ext cx="9413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26" descr="Fish2 copy.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59905" y="5714999"/>
            <a:ext cx="16764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29" descr="fish1.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74305" y="5562599"/>
            <a:ext cx="144780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6" name="Object 8"/>
          <p:cNvGraphicFramePr>
            <a:graphicFrameLocks noChangeAspect="1"/>
          </p:cNvGraphicFramePr>
          <p:nvPr/>
        </p:nvGraphicFramePr>
        <p:xfrm>
          <a:off x="2140908" y="5410199"/>
          <a:ext cx="1044575" cy="312738"/>
        </p:xfrm>
        <a:graphic>
          <a:graphicData uri="http://schemas.openxmlformats.org/presentationml/2006/ole">
            <mc:AlternateContent xmlns:mc="http://schemas.openxmlformats.org/markup-compatibility/2006">
              <mc:Choice xmlns:v="urn:schemas-microsoft-com:vml" Requires="v">
                <p:oleObj name="Image" r:id="rId10" imgW="14838095" imgH="4439270" progId="PhotoDeluxe.Image.2">
                  <p:embed/>
                </p:oleObj>
              </mc:Choice>
              <mc:Fallback>
                <p:oleObj name="Image" r:id="rId10" imgW="14838095" imgH="4439270" progId="PhotoDeluxe.Image.2">
                  <p:embed/>
                  <p:pic>
                    <p:nvPicPr>
                      <p:cNvPr id="1026" name="Object 8"/>
                      <p:cNvPicPr>
                        <a:picLocks noChangeAspect="1" noChangeArrowheads="1"/>
                      </p:cNvPicPr>
                      <p:nvPr/>
                    </p:nvPicPr>
                    <p:blipFill>
                      <a:blip r:embed="rId11">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2140908" y="5410199"/>
                        <a:ext cx="1044575" cy="312738"/>
                      </a:xfrm>
                      <a:prstGeom prst="rect">
                        <a:avLst/>
                      </a:prstGeom>
                      <a:noFill/>
                      <a:ln>
                        <a:noFill/>
                      </a:ln>
                      <a:effectLst>
                        <a:outerShdw dist="254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graphicFrame>
        <p:nvGraphicFramePr>
          <p:cNvPr id="1027" name="Object 10"/>
          <p:cNvGraphicFramePr>
            <a:graphicFrameLocks noChangeAspect="1"/>
          </p:cNvGraphicFramePr>
          <p:nvPr/>
        </p:nvGraphicFramePr>
        <p:xfrm>
          <a:off x="2902905" y="6095999"/>
          <a:ext cx="1619250" cy="484188"/>
        </p:xfrm>
        <a:graphic>
          <a:graphicData uri="http://schemas.openxmlformats.org/presentationml/2006/ole">
            <mc:AlternateContent xmlns:mc="http://schemas.openxmlformats.org/markup-compatibility/2006">
              <mc:Choice xmlns:v="urn:schemas-microsoft-com:vml" Requires="v">
                <p:oleObj name="Image" r:id="rId12" imgW="14838095" imgH="4439270" progId="PhotoDeluxe.Image.2">
                  <p:embed/>
                </p:oleObj>
              </mc:Choice>
              <mc:Fallback>
                <p:oleObj name="Image" r:id="rId12" imgW="14838095" imgH="4439270" progId="PhotoDeluxe.Image.2">
                  <p:embed/>
                  <p:pic>
                    <p:nvPicPr>
                      <p:cNvPr id="1027" name="Object 10"/>
                      <p:cNvPicPr>
                        <a:picLocks noChangeAspect="1" noChangeArrowheads="1"/>
                      </p:cNvPicPr>
                      <p:nvPr/>
                    </p:nvPicPr>
                    <p:blipFill>
                      <a:blip r:embed="rId11">
                        <a:clrChange>
                          <a:clrFrom>
                            <a:srgbClr val="2F006E"/>
                          </a:clrFrom>
                          <a:clrTo>
                            <a:srgbClr val="2F006E">
                              <a:alpha val="0"/>
                            </a:srgbClr>
                          </a:clrTo>
                        </a:clrChange>
                        <a:lum bright="-20000"/>
                        <a:extLst>
                          <a:ext uri="{28A0092B-C50C-407E-A947-70E740481C1C}">
                            <a14:useLocalDpi xmlns:a14="http://schemas.microsoft.com/office/drawing/2010/main" val="0"/>
                          </a:ext>
                        </a:extLst>
                      </a:blip>
                      <a:srcRect/>
                      <a:stretch>
                        <a:fillRect/>
                      </a:stretch>
                    </p:blipFill>
                    <p:spPr bwMode="auto">
                      <a:xfrm>
                        <a:off x="2902905" y="6095999"/>
                        <a:ext cx="1619250" cy="484188"/>
                      </a:xfrm>
                      <a:prstGeom prst="rect">
                        <a:avLst/>
                      </a:prstGeom>
                      <a:noFill/>
                      <a:ln>
                        <a:noFill/>
                      </a:ln>
                      <a:effectLst>
                        <a:outerShdw dist="12700" dir="16200000" algn="ctr" rotWithShape="0">
                          <a:srgbClr val="96969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graphicFrame>
        <p:nvGraphicFramePr>
          <p:cNvPr id="1028" name="Object 4"/>
          <p:cNvGraphicFramePr>
            <a:graphicFrameLocks noChangeAspect="1"/>
          </p:cNvGraphicFramePr>
          <p:nvPr/>
        </p:nvGraphicFramePr>
        <p:xfrm>
          <a:off x="1074107" y="5486399"/>
          <a:ext cx="1273175" cy="381000"/>
        </p:xfrm>
        <a:graphic>
          <a:graphicData uri="http://schemas.openxmlformats.org/presentationml/2006/ole">
            <mc:AlternateContent xmlns:mc="http://schemas.openxmlformats.org/markup-compatibility/2006">
              <mc:Choice xmlns:v="urn:schemas-microsoft-com:vml" Requires="v">
                <p:oleObj name="Image" r:id="rId13" imgW="14838095" imgH="4439270" progId="PhotoDeluxe.Image.2">
                  <p:embed/>
                </p:oleObj>
              </mc:Choice>
              <mc:Fallback>
                <p:oleObj name="Image" r:id="rId13" imgW="14838095" imgH="4439270" progId="PhotoDeluxe.Image.2">
                  <p:embed/>
                  <p:pic>
                    <p:nvPicPr>
                      <p:cNvPr id="1028" name="Object 4"/>
                      <p:cNvPicPr>
                        <a:picLocks noChangeAspect="1" noChangeArrowheads="1"/>
                      </p:cNvPicPr>
                      <p:nvPr/>
                    </p:nvPicPr>
                    <p:blipFill>
                      <a:blip r:embed="rId11">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1074107" y="5486399"/>
                        <a:ext cx="1273175" cy="381000"/>
                      </a:xfrm>
                      <a:prstGeom prst="rect">
                        <a:avLst/>
                      </a:prstGeom>
                      <a:noFill/>
                      <a:ln>
                        <a:noFill/>
                      </a:ln>
                      <a:effectLst>
                        <a:outerShdw dist="254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1042" name="Picture 33" descr="fish1.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302708" y="6172199"/>
            <a:ext cx="1431925"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39" descr="Fish2 copy.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436305" y="5257799"/>
            <a:ext cx="16002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40" descr="fish1.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503105" y="5486399"/>
            <a:ext cx="99060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41" descr="fish1.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3601408" y="5808663"/>
            <a:ext cx="120967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65"/>
          <p:cNvGrpSpPr>
            <a:grpSpLocks/>
          </p:cNvGrpSpPr>
          <p:nvPr/>
        </p:nvGrpSpPr>
        <p:grpSpPr bwMode="auto">
          <a:xfrm>
            <a:off x="3701421" y="1676399"/>
            <a:ext cx="5602287" cy="3810000"/>
            <a:chOff x="3770883" y="1676400"/>
            <a:chExt cx="5601717" cy="3810270"/>
          </a:xfrm>
        </p:grpSpPr>
        <p:pic>
          <p:nvPicPr>
            <p:cNvPr id="1052" name="Picture 34" descr="Fish2 copy.png"/>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391400" y="1676400"/>
              <a:ext cx="1066800" cy="31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35" descr="Fish2 copy.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flipH="1">
              <a:off x="6705600" y="1905001"/>
              <a:ext cx="1447800" cy="556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9" name="Object 5"/>
            <p:cNvGraphicFramePr>
              <a:graphicFrameLocks noChangeAspect="1"/>
            </p:cNvGraphicFramePr>
            <p:nvPr/>
          </p:nvGraphicFramePr>
          <p:xfrm>
            <a:off x="7696200" y="1828800"/>
            <a:ext cx="1044575" cy="312738"/>
          </p:xfrm>
          <a:graphic>
            <a:graphicData uri="http://schemas.openxmlformats.org/presentationml/2006/ole">
              <mc:AlternateContent xmlns:mc="http://schemas.openxmlformats.org/markup-compatibility/2006">
                <mc:Choice xmlns:v="urn:schemas-microsoft-com:vml" Requires="v">
                  <p:oleObj name="Image" r:id="rId20" imgW="14838095" imgH="4439270" progId="PhotoDeluxe.Image.2">
                    <p:embed/>
                  </p:oleObj>
                </mc:Choice>
                <mc:Fallback>
                  <p:oleObj name="Image" r:id="rId20" imgW="14838095" imgH="4439270" progId="PhotoDeluxe.Image.2">
                    <p:embed/>
                    <p:pic>
                      <p:nvPicPr>
                        <p:cNvPr id="1029" name="Object 5"/>
                        <p:cNvPicPr>
                          <a:picLocks noChangeAspect="1" noChangeArrowheads="1"/>
                        </p:cNvPicPr>
                        <p:nvPr/>
                      </p:nvPicPr>
                      <p:blipFill>
                        <a:blip r:embed="rId11">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7696200" y="1828800"/>
                          <a:ext cx="1044575" cy="312738"/>
                        </a:xfrm>
                        <a:prstGeom prst="rect">
                          <a:avLst/>
                        </a:prstGeom>
                        <a:noFill/>
                        <a:ln>
                          <a:noFill/>
                        </a:ln>
                        <a:effectLst>
                          <a:outerShdw dist="254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1054" name="Picture 37" descr="fish1.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flipH="1">
              <a:off x="7924800" y="2209800"/>
              <a:ext cx="976276" cy="326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30" name="Object 6"/>
            <p:cNvGraphicFramePr>
              <a:graphicFrameLocks noChangeAspect="1"/>
            </p:cNvGraphicFramePr>
            <p:nvPr/>
          </p:nvGraphicFramePr>
          <p:xfrm>
            <a:off x="6705600" y="2286000"/>
            <a:ext cx="1066800" cy="401619"/>
          </p:xfrm>
          <a:graphic>
            <a:graphicData uri="http://schemas.openxmlformats.org/presentationml/2006/ole">
              <mc:AlternateContent xmlns:mc="http://schemas.openxmlformats.org/markup-compatibility/2006">
                <mc:Choice xmlns:v="urn:schemas-microsoft-com:vml" Requires="v">
                  <p:oleObj name="Image" r:id="rId22" imgW="14838095" imgH="4439270" progId="PhotoDeluxe.Image.2">
                    <p:embed/>
                  </p:oleObj>
                </mc:Choice>
                <mc:Fallback>
                  <p:oleObj name="Image" r:id="rId22" imgW="14838095" imgH="4439270" progId="PhotoDeluxe.Image.2">
                    <p:embed/>
                    <p:pic>
                      <p:nvPicPr>
                        <p:cNvPr id="1030" name="Object 6"/>
                        <p:cNvPicPr>
                          <a:picLocks noChangeAspect="1" noChangeArrowheads="1"/>
                        </p:cNvPicPr>
                        <p:nvPr/>
                      </p:nvPicPr>
                      <p:blipFill>
                        <a:blip r:embed="rId11">
                          <a:clrChange>
                            <a:clrFrom>
                              <a:srgbClr val="2F006E"/>
                            </a:clrFrom>
                            <a:clrTo>
                              <a:srgbClr val="2F006E">
                                <a:alpha val="0"/>
                              </a:srgbClr>
                            </a:clrTo>
                          </a:clrChange>
                          <a:lum bright="-20000"/>
                          <a:extLst>
                            <a:ext uri="{28A0092B-C50C-407E-A947-70E740481C1C}">
                              <a14:useLocalDpi xmlns:a14="http://schemas.microsoft.com/office/drawing/2010/main" val="0"/>
                            </a:ext>
                          </a:extLst>
                        </a:blip>
                        <a:srcRect/>
                        <a:stretch>
                          <a:fillRect/>
                        </a:stretch>
                      </p:blipFill>
                      <p:spPr bwMode="auto">
                        <a:xfrm>
                          <a:off x="6705600" y="2286000"/>
                          <a:ext cx="1066800" cy="401619"/>
                        </a:xfrm>
                        <a:prstGeom prst="rect">
                          <a:avLst/>
                        </a:prstGeom>
                        <a:noFill/>
                        <a:ln>
                          <a:noFill/>
                        </a:ln>
                        <a:effectLst>
                          <a:outerShdw dist="12700" dir="16200000" algn="ctr" rotWithShape="0">
                            <a:srgbClr val="96969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1055" name="Picture 44" descr="fish1.png"/>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rot="17936630" flipH="1">
              <a:off x="4409707" y="4336740"/>
              <a:ext cx="1133788" cy="47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42" descr="Fish2 copy.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rot="19300740" flipH="1">
              <a:off x="3770883" y="4976256"/>
              <a:ext cx="1706493" cy="510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43" descr="fish1.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rot="19750873" flipH="1">
              <a:off x="4891415" y="4722858"/>
              <a:ext cx="976276" cy="326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45" descr="Fish2 copy.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rot="17556693" flipH="1">
              <a:off x="4783502" y="4192585"/>
              <a:ext cx="1447800" cy="43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46" descr="Fish2 copy.png"/>
            <p:cNvPicPr>
              <a:picLocks noChangeAspect="1"/>
            </p:cNvPicPr>
            <p:nvPr/>
          </p:nvPicPr>
          <p:blipFill>
            <a:blip r:embed="rId26" cstate="print">
              <a:extLst>
                <a:ext uri="{28A0092B-C50C-407E-A947-70E740481C1C}">
                  <a14:useLocalDpi xmlns:a14="http://schemas.microsoft.com/office/drawing/2010/main" val="0"/>
                </a:ext>
              </a:extLst>
            </a:blip>
            <a:srcRect/>
            <a:stretch>
              <a:fillRect/>
            </a:stretch>
          </p:blipFill>
          <p:spPr bwMode="auto">
            <a:xfrm rot="17939945" flipH="1">
              <a:off x="4911611" y="3839291"/>
              <a:ext cx="927348" cy="277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47" descr="fish1.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rot="17563701" flipH="1">
              <a:off x="5043140" y="3265218"/>
              <a:ext cx="1475236" cy="5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59" descr="Fish2 copy.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flipH="1">
              <a:off x="7848600" y="2286000"/>
              <a:ext cx="1447800" cy="43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48" descr="fish1.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rot="17019471" flipH="1">
              <a:off x="5105400" y="3352800"/>
              <a:ext cx="637036" cy="212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49" descr="Fish2 copy.png"/>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18518404" flipH="1">
              <a:off x="5257800" y="2819400"/>
              <a:ext cx="1066800" cy="31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50" descr="Fish2 copy.png"/>
            <p:cNvPicPr>
              <a:picLocks noChangeAspect="1"/>
            </p:cNvPicPr>
            <p:nvPr/>
          </p:nvPicPr>
          <p:blipFill>
            <a:blip r:embed="rId29" cstate="print">
              <a:extLst>
                <a:ext uri="{28A0092B-C50C-407E-A947-70E740481C1C}">
                  <a14:useLocalDpi xmlns:a14="http://schemas.microsoft.com/office/drawing/2010/main" val="0"/>
                </a:ext>
              </a:extLst>
            </a:blip>
            <a:srcRect/>
            <a:stretch>
              <a:fillRect/>
            </a:stretch>
          </p:blipFill>
          <p:spPr bwMode="auto">
            <a:xfrm rot="18887167" flipH="1">
              <a:off x="5126845" y="2466068"/>
              <a:ext cx="1315429" cy="393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51" descr="fish1.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rot="20801685" flipH="1">
              <a:off x="5966237" y="2362200"/>
              <a:ext cx="944336" cy="315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31" name="Object 7"/>
            <p:cNvGraphicFramePr>
              <a:graphicFrameLocks noChangeAspect="1"/>
            </p:cNvGraphicFramePr>
            <p:nvPr/>
          </p:nvGraphicFramePr>
          <p:xfrm>
            <a:off x="6172200" y="2057400"/>
            <a:ext cx="1066800" cy="318994"/>
          </p:xfrm>
          <a:graphic>
            <a:graphicData uri="http://schemas.openxmlformats.org/presentationml/2006/ole">
              <mc:AlternateContent xmlns:mc="http://schemas.openxmlformats.org/markup-compatibility/2006">
                <mc:Choice xmlns:v="urn:schemas-microsoft-com:vml" Requires="v">
                  <p:oleObj name="Image" r:id="rId31" imgW="14838095" imgH="4439270" progId="PhotoDeluxe.Image.2">
                    <p:embed/>
                  </p:oleObj>
                </mc:Choice>
                <mc:Fallback>
                  <p:oleObj name="Image" r:id="rId31" imgW="14838095" imgH="4439270" progId="PhotoDeluxe.Image.2">
                    <p:embed/>
                    <p:pic>
                      <p:nvPicPr>
                        <p:cNvPr id="1031" name="Object 7"/>
                        <p:cNvPicPr>
                          <a:picLocks noChangeAspect="1" noChangeArrowheads="1"/>
                        </p:cNvPicPr>
                        <p:nvPr/>
                      </p:nvPicPr>
                      <p:blipFill>
                        <a:blip r:embed="rId11">
                          <a:clrChange>
                            <a:clrFrom>
                              <a:srgbClr val="2F006E"/>
                            </a:clrFrom>
                            <a:clrTo>
                              <a:srgbClr val="2F006E">
                                <a:alpha val="0"/>
                              </a:srgbClr>
                            </a:clrTo>
                          </a:clrChange>
                          <a:lum bright="-20000"/>
                          <a:extLst>
                            <a:ext uri="{28A0092B-C50C-407E-A947-70E740481C1C}">
                              <a14:useLocalDpi xmlns:a14="http://schemas.microsoft.com/office/drawing/2010/main" val="0"/>
                            </a:ext>
                          </a:extLst>
                        </a:blip>
                        <a:srcRect/>
                        <a:stretch>
                          <a:fillRect/>
                        </a:stretch>
                      </p:blipFill>
                      <p:spPr bwMode="auto">
                        <a:xfrm>
                          <a:off x="6172200" y="2057400"/>
                          <a:ext cx="1066800" cy="318994"/>
                        </a:xfrm>
                        <a:prstGeom prst="rect">
                          <a:avLst/>
                        </a:prstGeom>
                        <a:noFill/>
                        <a:ln>
                          <a:noFill/>
                        </a:ln>
                        <a:effectLst>
                          <a:outerShdw dist="12700" dir="16200000" algn="ctr" rotWithShape="0">
                            <a:srgbClr val="96969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1066" name="Picture 53" descr="fish1.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rot="20242328" flipH="1">
              <a:off x="6019800" y="2286000"/>
              <a:ext cx="533400" cy="178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54" descr="Fish2 copy.png"/>
            <p:cNvPicPr>
              <a:picLocks noChangeAspect="1"/>
            </p:cNvPicPr>
            <p:nvPr/>
          </p:nvPicPr>
          <p:blipFill>
            <a:blip r:embed="rId33" cstate="print">
              <a:extLst>
                <a:ext uri="{28A0092B-C50C-407E-A947-70E740481C1C}">
                  <a14:useLocalDpi xmlns:a14="http://schemas.microsoft.com/office/drawing/2010/main" val="0"/>
                </a:ext>
              </a:extLst>
            </a:blip>
            <a:srcRect/>
            <a:stretch>
              <a:fillRect/>
            </a:stretch>
          </p:blipFill>
          <p:spPr bwMode="auto">
            <a:xfrm rot="20409599" flipH="1">
              <a:off x="5442007" y="2681073"/>
              <a:ext cx="1508964" cy="451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32" name="Object 8"/>
            <p:cNvGraphicFramePr>
              <a:graphicFrameLocks noChangeAspect="1"/>
            </p:cNvGraphicFramePr>
            <p:nvPr/>
          </p:nvGraphicFramePr>
          <p:xfrm>
            <a:off x="5943600" y="1905000"/>
            <a:ext cx="1044575" cy="312738"/>
          </p:xfrm>
          <a:graphic>
            <a:graphicData uri="http://schemas.openxmlformats.org/presentationml/2006/ole">
              <mc:AlternateContent xmlns:mc="http://schemas.openxmlformats.org/markup-compatibility/2006">
                <mc:Choice xmlns:v="urn:schemas-microsoft-com:vml" Requires="v">
                  <p:oleObj name="Image" r:id="rId34" imgW="14838095" imgH="4439270" progId="PhotoDeluxe.Image.2">
                    <p:embed/>
                  </p:oleObj>
                </mc:Choice>
                <mc:Fallback>
                  <p:oleObj name="Image" r:id="rId34" imgW="14838095" imgH="4439270" progId="PhotoDeluxe.Image.2">
                    <p:embed/>
                    <p:pic>
                      <p:nvPicPr>
                        <p:cNvPr id="1032" name="Object 8"/>
                        <p:cNvPicPr>
                          <a:picLocks noChangeAspect="1" noChangeArrowheads="1"/>
                        </p:cNvPicPr>
                        <p:nvPr/>
                      </p:nvPicPr>
                      <p:blipFill>
                        <a:blip r:embed="rId11">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5943600" y="1905000"/>
                          <a:ext cx="1044575" cy="312738"/>
                        </a:xfrm>
                        <a:prstGeom prst="rect">
                          <a:avLst/>
                        </a:prstGeom>
                        <a:noFill/>
                        <a:ln>
                          <a:noFill/>
                        </a:ln>
                        <a:effectLst>
                          <a:outerShdw dist="254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1068" name="Picture 57" descr="Fish2 copy.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flipH="1">
              <a:off x="7924800" y="1905000"/>
              <a:ext cx="1447800" cy="43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9" name="Picture 56" descr="fish1.png"/>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flipH="1">
              <a:off x="7363964" y="1981701"/>
              <a:ext cx="1094236" cy="365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0" name="Picture 58" descr="fish1.png"/>
            <p:cNvPicPr>
              <a:picLocks noChangeAspect="1"/>
            </p:cNvPicPr>
            <p:nvPr/>
          </p:nvPicPr>
          <p:blipFill>
            <a:blip r:embed="rId36" cstate="print">
              <a:extLst>
                <a:ext uri="{28A0092B-C50C-407E-A947-70E740481C1C}">
                  <a14:useLocalDpi xmlns:a14="http://schemas.microsoft.com/office/drawing/2010/main" val="0"/>
                </a:ext>
              </a:extLst>
            </a:blip>
            <a:srcRect/>
            <a:stretch>
              <a:fillRect/>
            </a:stretch>
          </p:blipFill>
          <p:spPr bwMode="auto">
            <a:xfrm flipH="1">
              <a:off x="8229600" y="1676400"/>
              <a:ext cx="716236" cy="23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1" name="Picture 60" descr="fish1.png"/>
            <p:cNvPicPr>
              <a:picLocks noChangeAspect="1"/>
            </p:cNvPicPr>
            <p:nvPr/>
          </p:nvPicPr>
          <p:blipFill>
            <a:blip r:embed="rId37">
              <a:extLst>
                <a:ext uri="{28A0092B-C50C-407E-A947-70E740481C1C}">
                  <a14:useLocalDpi xmlns:a14="http://schemas.microsoft.com/office/drawing/2010/main" val="0"/>
                </a:ext>
              </a:extLst>
            </a:blip>
            <a:srcRect/>
            <a:stretch>
              <a:fillRect/>
            </a:stretch>
          </p:blipFill>
          <p:spPr bwMode="auto">
            <a:xfrm>
              <a:off x="6477000" y="1676400"/>
              <a:ext cx="762000" cy="254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2" name="Picture 62" descr="Fish2 copy.png"/>
            <p:cNvPicPr>
              <a:picLocks noChangeAspect="1"/>
            </p:cNvPicPr>
            <p:nvPr/>
          </p:nvPicPr>
          <p:blipFill>
            <a:blip r:embed="rId38" cstate="print">
              <a:extLst>
                <a:ext uri="{28A0092B-C50C-407E-A947-70E740481C1C}">
                  <a14:useLocalDpi xmlns:a14="http://schemas.microsoft.com/office/drawing/2010/main" val="0"/>
                </a:ext>
              </a:extLst>
            </a:blip>
            <a:srcRect/>
            <a:stretch>
              <a:fillRect/>
            </a:stretch>
          </p:blipFill>
          <p:spPr bwMode="auto">
            <a:xfrm flipH="1">
              <a:off x="6858000" y="1828800"/>
              <a:ext cx="609600" cy="182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8"/>
          <p:cNvGrpSpPr/>
          <p:nvPr/>
        </p:nvGrpSpPr>
        <p:grpSpPr>
          <a:xfrm>
            <a:off x="8544112" y="1845709"/>
            <a:ext cx="4219987" cy="4500066"/>
            <a:chOff x="8544109" y="1845707"/>
            <a:chExt cx="4219987" cy="4500066"/>
          </a:xfrm>
        </p:grpSpPr>
        <p:graphicFrame>
          <p:nvGraphicFramePr>
            <p:cNvPr id="92" name="Object 8"/>
            <p:cNvGraphicFramePr>
              <a:graphicFrameLocks noChangeAspect="1"/>
            </p:cNvGraphicFramePr>
            <p:nvPr/>
          </p:nvGraphicFramePr>
          <p:xfrm>
            <a:off x="11719415" y="5694384"/>
            <a:ext cx="1044681" cy="312716"/>
          </p:xfrm>
          <a:graphic>
            <a:graphicData uri="http://schemas.openxmlformats.org/presentationml/2006/ole">
              <mc:AlternateContent xmlns:mc="http://schemas.openxmlformats.org/markup-compatibility/2006">
                <mc:Choice xmlns:v="urn:schemas-microsoft-com:vml" Requires="v">
                  <p:oleObj name="Image" r:id="rId34" imgW="14838095" imgH="4439270" progId="PhotoDeluxe.Image.2">
                    <p:embed/>
                  </p:oleObj>
                </mc:Choice>
                <mc:Fallback>
                  <p:oleObj name="Image" r:id="rId34" imgW="14838095" imgH="4439270" progId="PhotoDeluxe.Image.2">
                    <p:embed/>
                    <p:pic>
                      <p:nvPicPr>
                        <p:cNvPr id="92" name="Object 8"/>
                        <p:cNvPicPr>
                          <a:picLocks noChangeAspect="1" noChangeArrowheads="1"/>
                        </p:cNvPicPr>
                        <p:nvPr/>
                      </p:nvPicPr>
                      <p:blipFill>
                        <a:blip r:embed="rId11">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11719415" y="5694384"/>
                          <a:ext cx="1044681" cy="312716"/>
                        </a:xfrm>
                        <a:prstGeom prst="rect">
                          <a:avLst/>
                        </a:prstGeom>
                        <a:noFill/>
                        <a:ln>
                          <a:noFill/>
                        </a:ln>
                        <a:effectLst>
                          <a:outerShdw dist="254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grpSp>
          <p:nvGrpSpPr>
            <p:cNvPr id="7" name="Group 6"/>
            <p:cNvGrpSpPr/>
            <p:nvPr/>
          </p:nvGrpSpPr>
          <p:grpSpPr>
            <a:xfrm>
              <a:off x="8544109" y="1845707"/>
              <a:ext cx="3614558" cy="4500066"/>
              <a:chOff x="8544109" y="1845707"/>
              <a:chExt cx="3614558" cy="4500066"/>
            </a:xfrm>
          </p:grpSpPr>
          <p:pic>
            <p:nvPicPr>
              <p:cNvPr id="74" name="Picture 35" descr="Fish2 copy.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rot="1856813" flipH="1">
                <a:off x="9444382" y="5150186"/>
                <a:ext cx="1855112" cy="713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5" name="Object 5"/>
              <p:cNvGraphicFramePr>
                <a:graphicFrameLocks noChangeAspect="1"/>
              </p:cNvGraphicFramePr>
              <p:nvPr/>
            </p:nvGraphicFramePr>
            <p:xfrm>
              <a:off x="10331002" y="5945121"/>
              <a:ext cx="1338446" cy="400652"/>
            </p:xfrm>
            <a:graphic>
              <a:graphicData uri="http://schemas.openxmlformats.org/presentationml/2006/ole">
                <mc:AlternateContent xmlns:mc="http://schemas.openxmlformats.org/markup-compatibility/2006">
                  <mc:Choice xmlns:v="urn:schemas-microsoft-com:vml" Requires="v">
                    <p:oleObj name="Image" r:id="rId20" imgW="14838095" imgH="4439270" progId="PhotoDeluxe.Image.2">
                      <p:embed/>
                    </p:oleObj>
                  </mc:Choice>
                  <mc:Fallback>
                    <p:oleObj name="Image" r:id="rId20" imgW="14838095" imgH="4439270" progId="PhotoDeluxe.Image.2">
                      <p:embed/>
                      <p:pic>
                        <p:nvPicPr>
                          <p:cNvPr id="75" name="Object 5"/>
                          <p:cNvPicPr>
                            <a:picLocks noChangeAspect="1" noChangeArrowheads="1"/>
                          </p:cNvPicPr>
                          <p:nvPr/>
                        </p:nvPicPr>
                        <p:blipFill>
                          <a:blip r:embed="rId11">
                            <a:clrChange>
                              <a:clrFrom>
                                <a:srgbClr val="2F006E"/>
                              </a:clrFrom>
                              <a:clrTo>
                                <a:srgbClr val="2F006E">
                                  <a:alpha val="0"/>
                                </a:srgbClr>
                              </a:clrTo>
                            </a:clrChange>
                            <a:extLst>
                              <a:ext uri="{28A0092B-C50C-407E-A947-70E740481C1C}">
                                <a14:useLocalDpi xmlns:a14="http://schemas.microsoft.com/office/drawing/2010/main" val="0"/>
                              </a:ext>
                            </a:extLst>
                          </a:blip>
                          <a:srcRect/>
                          <a:stretch>
                            <a:fillRect/>
                          </a:stretch>
                        </p:blipFill>
                        <p:spPr bwMode="auto">
                          <a:xfrm>
                            <a:off x="10331002" y="5945121"/>
                            <a:ext cx="1338446" cy="400652"/>
                          </a:xfrm>
                          <a:prstGeom prst="rect">
                            <a:avLst/>
                          </a:prstGeom>
                          <a:noFill/>
                          <a:ln>
                            <a:noFill/>
                          </a:ln>
                          <a:effectLst>
                            <a:outerShdw dist="25400" dir="5400000" algn="ctr" rotWithShape="0">
                              <a:srgbClr val="000000"/>
                            </a:outerShdw>
                          </a:effectLst>
                        </p:spPr>
                      </p:pic>
                    </p:oleObj>
                  </mc:Fallback>
                </mc:AlternateContent>
              </a:graphicData>
            </a:graphic>
          </p:graphicFrame>
          <p:pic>
            <p:nvPicPr>
              <p:cNvPr id="76" name="Picture 37" descr="fish1.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rot="3248654" flipH="1">
                <a:off x="9419531" y="5270305"/>
                <a:ext cx="1250932" cy="41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7" name="Object 6"/>
              <p:cNvGraphicFramePr>
                <a:graphicFrameLocks noChangeAspect="1"/>
              </p:cNvGraphicFramePr>
              <p:nvPr/>
            </p:nvGraphicFramePr>
            <p:xfrm>
              <a:off x="11091758" y="5486399"/>
              <a:ext cx="1066909" cy="401591"/>
            </p:xfrm>
            <a:graphic>
              <a:graphicData uri="http://schemas.openxmlformats.org/presentationml/2006/ole">
                <mc:AlternateContent xmlns:mc="http://schemas.openxmlformats.org/markup-compatibility/2006">
                  <mc:Choice xmlns:v="urn:schemas-microsoft-com:vml" Requires="v">
                    <p:oleObj name="Image" r:id="rId22" imgW="14838095" imgH="4439270" progId="PhotoDeluxe.Image.2">
                      <p:embed/>
                    </p:oleObj>
                  </mc:Choice>
                  <mc:Fallback>
                    <p:oleObj name="Image" r:id="rId22" imgW="14838095" imgH="4439270" progId="PhotoDeluxe.Image.2">
                      <p:embed/>
                      <p:pic>
                        <p:nvPicPr>
                          <p:cNvPr id="77" name="Object 6"/>
                          <p:cNvPicPr>
                            <a:picLocks noChangeAspect="1" noChangeArrowheads="1"/>
                          </p:cNvPicPr>
                          <p:nvPr/>
                        </p:nvPicPr>
                        <p:blipFill>
                          <a:blip r:embed="rId11">
                            <a:clrChange>
                              <a:clrFrom>
                                <a:srgbClr val="2F006E"/>
                              </a:clrFrom>
                              <a:clrTo>
                                <a:srgbClr val="2F006E">
                                  <a:alpha val="0"/>
                                </a:srgbClr>
                              </a:clrTo>
                            </a:clrChange>
                            <a:lum bright="-20000"/>
                            <a:extLst>
                              <a:ext uri="{28A0092B-C50C-407E-A947-70E740481C1C}">
                                <a14:useLocalDpi xmlns:a14="http://schemas.microsoft.com/office/drawing/2010/main" val="0"/>
                              </a:ext>
                            </a:extLst>
                          </a:blip>
                          <a:srcRect/>
                          <a:stretch>
                            <a:fillRect/>
                          </a:stretch>
                        </p:blipFill>
                        <p:spPr bwMode="auto">
                          <a:xfrm>
                            <a:off x="11091758" y="5486399"/>
                            <a:ext cx="1066909" cy="401591"/>
                          </a:xfrm>
                          <a:prstGeom prst="rect">
                            <a:avLst/>
                          </a:prstGeom>
                          <a:noFill/>
                          <a:ln>
                            <a:noFill/>
                          </a:ln>
                          <a:effectLst>
                            <a:outerShdw dist="12700" dir="16200000" algn="ctr" rotWithShape="0">
                              <a:srgbClr val="96969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oleObj>
                  </mc:Fallback>
                </mc:AlternateContent>
              </a:graphicData>
            </a:graphic>
          </p:graphicFrame>
          <p:pic>
            <p:nvPicPr>
              <p:cNvPr id="83" name="Picture 47" descr="fish1.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rot="4396233" flipH="1">
                <a:off x="8879289" y="4083588"/>
                <a:ext cx="1475131" cy="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Picture 42" descr="Fish2 copy.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rot="4272909" flipH="1">
                <a:off x="9204236" y="4054344"/>
                <a:ext cx="1706667" cy="510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Picture 44" descr="fish1.png"/>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rot="3971810" flipH="1">
                <a:off x="8909873" y="3358606"/>
                <a:ext cx="1133708" cy="47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43" descr="fish1.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rot="1906403" flipH="1">
                <a:off x="10498571" y="5451243"/>
                <a:ext cx="976375" cy="326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45" descr="Fish2 copy.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rot="4361701" flipH="1">
                <a:off x="9320194" y="4704862"/>
                <a:ext cx="1447697" cy="433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Picture 46" descr="Fish2 copy.png"/>
              <p:cNvPicPr>
                <a:picLocks noChangeAspect="1"/>
              </p:cNvPicPr>
              <p:nvPr/>
            </p:nvPicPr>
            <p:blipFill>
              <a:blip r:embed="rId26" cstate="print">
                <a:extLst>
                  <a:ext uri="{28A0092B-C50C-407E-A947-70E740481C1C}">
                    <a14:useLocalDpi xmlns:a14="http://schemas.microsoft.com/office/drawing/2010/main" val="0"/>
                  </a:ext>
                </a:extLst>
              </a:blip>
              <a:srcRect/>
              <a:stretch>
                <a:fillRect/>
              </a:stretch>
            </p:blipFill>
            <p:spPr bwMode="auto">
              <a:xfrm rot="3628162" flipH="1">
                <a:off x="9390729" y="3535261"/>
                <a:ext cx="927282" cy="27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Picture 48" descr="fish1.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rot="4651873" flipH="1">
                <a:off x="9464436" y="3940165"/>
                <a:ext cx="636991" cy="212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Picture 49" descr="Fish2 copy.png"/>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2609541" flipH="1">
                <a:off x="8544109" y="2323694"/>
                <a:ext cx="1066724" cy="3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Picture 50" descr="Fish2 copy.png"/>
              <p:cNvPicPr>
                <a:picLocks noChangeAspect="1"/>
              </p:cNvPicPr>
              <p:nvPr/>
            </p:nvPicPr>
            <p:blipFill>
              <a:blip r:embed="rId29" cstate="print">
                <a:extLst>
                  <a:ext uri="{28A0092B-C50C-407E-A947-70E740481C1C}">
                    <a14:useLocalDpi xmlns:a14="http://schemas.microsoft.com/office/drawing/2010/main" val="0"/>
                  </a:ext>
                </a:extLst>
              </a:blip>
              <a:srcRect/>
              <a:stretch>
                <a:fillRect/>
              </a:stretch>
            </p:blipFill>
            <p:spPr bwMode="auto">
              <a:xfrm rot="2978304" flipH="1">
                <a:off x="8735358" y="2306631"/>
                <a:ext cx="1315336" cy="39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51" descr="fish1.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rot="4892822" flipH="1">
                <a:off x="9007832" y="3009301"/>
                <a:ext cx="944432" cy="31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53" descr="fish1.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rot="4333465" flipH="1">
                <a:off x="9370482" y="2938811"/>
                <a:ext cx="533454" cy="178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54" descr="Fish2 copy.png"/>
              <p:cNvPicPr>
                <a:picLocks noChangeAspect="1"/>
              </p:cNvPicPr>
              <p:nvPr/>
            </p:nvPicPr>
            <p:blipFill>
              <a:blip r:embed="rId33" cstate="print">
                <a:extLst>
                  <a:ext uri="{28A0092B-C50C-407E-A947-70E740481C1C}">
                    <a14:useLocalDpi xmlns:a14="http://schemas.microsoft.com/office/drawing/2010/main" val="0"/>
                  </a:ext>
                </a:extLst>
              </a:blip>
              <a:srcRect/>
              <a:stretch>
                <a:fillRect/>
              </a:stretch>
            </p:blipFill>
            <p:spPr bwMode="auto">
              <a:xfrm rot="4500736" flipH="1">
                <a:off x="8360562" y="2667584"/>
                <a:ext cx="1509118" cy="45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58" descr="fish1.png"/>
              <p:cNvPicPr>
                <a:picLocks noChangeAspect="1"/>
              </p:cNvPicPr>
              <p:nvPr/>
            </p:nvPicPr>
            <p:blipFill>
              <a:blip r:embed="rId36" cstate="print">
                <a:extLst>
                  <a:ext uri="{28A0092B-C50C-407E-A947-70E740481C1C}">
                    <a14:useLocalDpi xmlns:a14="http://schemas.microsoft.com/office/drawing/2010/main" val="0"/>
                  </a:ext>
                </a:extLst>
              </a:blip>
              <a:srcRect/>
              <a:stretch>
                <a:fillRect/>
              </a:stretch>
            </p:blipFill>
            <p:spPr bwMode="auto">
              <a:xfrm rot="4104870" flipH="1">
                <a:off x="9972848" y="5040747"/>
                <a:ext cx="716309" cy="23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60" descr="fish1.png"/>
              <p:cNvPicPr>
                <a:picLocks noChangeAspect="1"/>
              </p:cNvPicPr>
              <p:nvPr/>
            </p:nvPicPr>
            <p:blipFill>
              <a:blip r:embed="rId37">
                <a:extLst>
                  <a:ext uri="{28A0092B-C50C-407E-A947-70E740481C1C}">
                    <a14:useLocalDpi xmlns:a14="http://schemas.microsoft.com/office/drawing/2010/main" val="0"/>
                  </a:ext>
                </a:extLst>
              </a:blip>
              <a:srcRect/>
              <a:stretch>
                <a:fillRect/>
              </a:stretch>
            </p:blipFill>
            <p:spPr bwMode="auto">
              <a:xfrm>
                <a:off x="11159903" y="5895087"/>
                <a:ext cx="762078" cy="254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62" descr="Fish2 copy.png"/>
              <p:cNvPicPr>
                <a:picLocks noChangeAspect="1"/>
              </p:cNvPicPr>
              <p:nvPr/>
            </p:nvPicPr>
            <p:blipFill>
              <a:blip r:embed="rId38" cstate="print">
                <a:extLst>
                  <a:ext uri="{28A0092B-C50C-407E-A947-70E740481C1C}">
                    <a14:useLocalDpi xmlns:a14="http://schemas.microsoft.com/office/drawing/2010/main" val="0"/>
                  </a:ext>
                </a:extLst>
              </a:blip>
              <a:srcRect/>
              <a:stretch>
                <a:fillRect/>
              </a:stretch>
            </p:blipFill>
            <p:spPr bwMode="auto">
              <a:xfrm rot="3553103" flipH="1">
                <a:off x="9503713" y="5000707"/>
                <a:ext cx="609662" cy="182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037" name="TextBox 23"/>
          <p:cNvSpPr txBox="1">
            <a:spLocks noChangeArrowheads="1"/>
          </p:cNvSpPr>
          <p:nvPr/>
        </p:nvSpPr>
        <p:spPr bwMode="auto">
          <a:xfrm>
            <a:off x="98555" y="5715000"/>
            <a:ext cx="1310830" cy="5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8" tIns="45715" rIns="91428" bIns="45715">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29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300-600 m</a:t>
            </a:r>
            <a:br>
              <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endParaRPr kumimoji="0" lang="en-US" alt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9FDBB565-7D1D-D6C4-26A3-28FAD3FA931E}"/>
              </a:ext>
            </a:extLst>
          </p:cNvPr>
          <p:cNvSpPr txBox="1"/>
          <p:nvPr/>
        </p:nvSpPr>
        <p:spPr>
          <a:xfrm>
            <a:off x="9616857" y="6567951"/>
            <a:ext cx="2637260" cy="261610"/>
          </a:xfrm>
          <a:prstGeom prst="rect">
            <a:avLst/>
          </a:prstGeom>
          <a:noFill/>
        </p:spPr>
        <p:txBody>
          <a:bodyPr wrap="none" rtlCol="0">
            <a:spAutoFit/>
          </a:bodyPr>
          <a:lstStyle/>
          <a:p>
            <a:r>
              <a:rPr lang="en-US" sz="1100" dirty="0">
                <a:solidFill>
                  <a:schemeClr val="tx1">
                    <a:lumMod val="75000"/>
                  </a:schemeClr>
                </a:solidFill>
              </a:rPr>
              <a:t>Illustration courtesy of Kelly Benoit-Bird</a:t>
            </a:r>
          </a:p>
        </p:txBody>
      </p:sp>
      <p:sp>
        <p:nvSpPr>
          <p:cNvPr id="15" name="TextBox 14">
            <a:extLst>
              <a:ext uri="{FF2B5EF4-FFF2-40B4-BE49-F238E27FC236}">
                <a16:creationId xmlns:a16="http://schemas.microsoft.com/office/drawing/2014/main" id="{90B39276-9F98-AAF0-D235-A597BDC5DE78}"/>
              </a:ext>
            </a:extLst>
          </p:cNvPr>
          <p:cNvSpPr txBox="1"/>
          <p:nvPr/>
        </p:nvSpPr>
        <p:spPr>
          <a:xfrm>
            <a:off x="6854297" y="4743266"/>
            <a:ext cx="2861748" cy="1200329"/>
          </a:xfrm>
          <a:prstGeom prst="rect">
            <a:avLst/>
          </a:prstGeom>
          <a:noFill/>
        </p:spPr>
        <p:txBody>
          <a:bodyPr wrap="square" lIns="91428" tIns="45715" rIns="91428" bIns="45715"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C000"/>
                </a:solidFill>
                <a:effectLst/>
                <a:uLnTx/>
                <a:uFillTx/>
                <a:latin typeface="Adobe Fan Heiti Std B" panose="020B0700000000000000" pitchFamily="34" charset="-128"/>
                <a:ea typeface="Adobe Fan Heiti Std B" panose="020B0700000000000000" pitchFamily="34" charset="-128"/>
                <a:cs typeface="+mn-cs"/>
              </a:rPr>
              <a:t>5-50% of carbon flux</a:t>
            </a:r>
          </a:p>
        </p:txBody>
      </p:sp>
      <p:sp>
        <p:nvSpPr>
          <p:cNvPr id="16" name="TextBox 15">
            <a:extLst>
              <a:ext uri="{FF2B5EF4-FFF2-40B4-BE49-F238E27FC236}">
                <a16:creationId xmlns:a16="http://schemas.microsoft.com/office/drawing/2014/main" id="{EBB69CC1-89FD-E917-C686-E36DA0FFD505}"/>
              </a:ext>
            </a:extLst>
          </p:cNvPr>
          <p:cNvSpPr txBox="1"/>
          <p:nvPr/>
        </p:nvSpPr>
        <p:spPr>
          <a:xfrm>
            <a:off x="7956846" y="5905524"/>
            <a:ext cx="1400277" cy="528350"/>
          </a:xfrm>
          <a:prstGeom prst="rect">
            <a:avLst/>
          </a:prstGeom>
          <a:noFill/>
        </p:spPr>
        <p:txBody>
          <a:bodyPr wrap="none" lIns="91428" tIns="45715" rIns="91428" bIns="45715" rtlCol="0">
            <a:spAutoFit/>
          </a:bodyPr>
          <a:lstStyle/>
          <a:p>
            <a:pPr marL="0" marR="0" lvl="0" indent="0" algn="r" defTabSz="91429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Arial" panose="020B0604020202020204"/>
                <a:ea typeface="+mn-ea"/>
                <a:cs typeface="+mn-cs"/>
              </a:rPr>
              <a:t>Archibald 2019</a:t>
            </a:r>
          </a:p>
          <a:p>
            <a:pPr marL="0" marR="0" lvl="0" indent="0" algn="r" defTabSz="91429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Arial" panose="020B0604020202020204"/>
                <a:ea typeface="+mn-ea"/>
                <a:cs typeface="+mn-cs"/>
              </a:rPr>
              <a:t>Brierley 2014</a:t>
            </a:r>
          </a:p>
        </p:txBody>
      </p:sp>
      <p:sp>
        <p:nvSpPr>
          <p:cNvPr id="8" name="TextBox 7">
            <a:extLst>
              <a:ext uri="{FF2B5EF4-FFF2-40B4-BE49-F238E27FC236}">
                <a16:creationId xmlns:a16="http://schemas.microsoft.com/office/drawing/2014/main" id="{ACE02E18-C967-DCA2-C9AD-03634E353B52}"/>
              </a:ext>
            </a:extLst>
          </p:cNvPr>
          <p:cNvSpPr txBox="1"/>
          <p:nvPr/>
        </p:nvSpPr>
        <p:spPr>
          <a:xfrm>
            <a:off x="199867" y="3191666"/>
            <a:ext cx="3147080" cy="369332"/>
          </a:xfrm>
          <a:prstGeom prst="rect">
            <a:avLst/>
          </a:prstGeom>
          <a:noFill/>
        </p:spPr>
        <p:txBody>
          <a:bodyPr wrap="none" rtlCol="0">
            <a:spAutoFit/>
          </a:bodyPr>
          <a:lstStyle/>
          <a:p>
            <a:r>
              <a:rPr lang="en-US" dirty="0"/>
              <a:t>Diel Vertical Migration (DVM)</a:t>
            </a:r>
          </a:p>
        </p:txBody>
      </p:sp>
      <p:grpSp>
        <p:nvGrpSpPr>
          <p:cNvPr id="6" name="Group 5">
            <a:extLst>
              <a:ext uri="{FF2B5EF4-FFF2-40B4-BE49-F238E27FC236}">
                <a16:creationId xmlns:a16="http://schemas.microsoft.com/office/drawing/2014/main" id="{9725D2B7-61D4-1C3C-1F54-4544067AD9DB}"/>
              </a:ext>
            </a:extLst>
          </p:cNvPr>
          <p:cNvGrpSpPr/>
          <p:nvPr/>
        </p:nvGrpSpPr>
        <p:grpSpPr>
          <a:xfrm>
            <a:off x="5048" y="1300534"/>
            <a:ext cx="12531834" cy="6390042"/>
            <a:chOff x="-169917" y="1300534"/>
            <a:chExt cx="12531834" cy="6390042"/>
          </a:xfrm>
        </p:grpSpPr>
        <p:sp>
          <p:nvSpPr>
            <p:cNvPr id="5" name="Rectangle 4">
              <a:extLst>
                <a:ext uri="{FF2B5EF4-FFF2-40B4-BE49-F238E27FC236}">
                  <a16:creationId xmlns:a16="http://schemas.microsoft.com/office/drawing/2014/main" id="{C604B7DD-75A6-8468-BEAD-94ED8D4B9BBC}"/>
                </a:ext>
              </a:extLst>
            </p:cNvPr>
            <p:cNvSpPr/>
            <p:nvPr/>
          </p:nvSpPr>
          <p:spPr>
            <a:xfrm>
              <a:off x="-169917" y="1649716"/>
              <a:ext cx="12531834" cy="5329182"/>
            </a:xfrm>
            <a:prstGeom prst="rect">
              <a:avLst/>
            </a:prstGeom>
            <a:solidFill>
              <a:srgbClr val="000000">
                <a:alpha val="69804"/>
              </a:srgb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1C30C49-8DF9-0D9B-CE10-DA2141E476E4}"/>
                </a:ext>
              </a:extLst>
            </p:cNvPr>
            <p:cNvPicPr>
              <a:picLocks noChangeAspect="1"/>
            </p:cNvPicPr>
            <p:nvPr/>
          </p:nvPicPr>
          <p:blipFill rotWithShape="1">
            <a:blip r:embed="rId39">
              <a:extLst>
                <a:ext uri="{28A0092B-C50C-407E-A947-70E740481C1C}">
                  <a14:useLocalDpi xmlns:a14="http://schemas.microsoft.com/office/drawing/2010/main" val="0"/>
                </a:ext>
              </a:extLst>
            </a:blip>
            <a:srcRect l="27327" t="6279" r="21445"/>
            <a:stretch/>
          </p:blipFill>
          <p:spPr>
            <a:xfrm>
              <a:off x="1942949" y="1300534"/>
              <a:ext cx="7597948" cy="6390042"/>
            </a:xfrm>
            <a:prstGeom prst="rect">
              <a:avLst/>
            </a:prstGeom>
          </p:spPr>
        </p:pic>
      </p:grpSp>
    </p:spTree>
    <p:custDataLst>
      <p:tags r:id="rId1"/>
    </p:custDataLst>
    <p:extLst>
      <p:ext uri="{BB962C8B-B14F-4D97-AF65-F5344CB8AC3E}">
        <p14:creationId xmlns:p14="http://schemas.microsoft.com/office/powerpoint/2010/main" val="70797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22" presetClass="entr" presetSubtype="8"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2000"/>
                                        <p:tgtEl>
                                          <p:spTgt spid="2"/>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125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01"/>
                                        </p:tgtEl>
                                        <p:attrNameLst>
                                          <p:attrName>style.visibility</p:attrName>
                                        </p:attrNameLst>
                                      </p:cBhvr>
                                      <p:to>
                                        <p:strVal val="visible"/>
                                      </p:to>
                                    </p:set>
                                    <p:animEffect transition="in" filter="fade">
                                      <p:cBhvr>
                                        <p:cTn id="23" dur="1000"/>
                                        <p:tgtEl>
                                          <p:spTgt spid="101"/>
                                        </p:tgtEl>
                                      </p:cBhvr>
                                    </p:animEffect>
                                    <p:anim calcmode="lin" valueType="num">
                                      <p:cBhvr>
                                        <p:cTn id="24" dur="1000" fill="hold"/>
                                        <p:tgtEl>
                                          <p:spTgt spid="101"/>
                                        </p:tgtEl>
                                        <p:attrNameLst>
                                          <p:attrName>ppt_x</p:attrName>
                                        </p:attrNameLst>
                                      </p:cBhvr>
                                      <p:tavLst>
                                        <p:tav tm="0">
                                          <p:val>
                                            <p:strVal val="#ppt_x"/>
                                          </p:val>
                                        </p:tav>
                                        <p:tav tm="100000">
                                          <p:val>
                                            <p:strVal val="#ppt_x"/>
                                          </p:val>
                                        </p:tav>
                                      </p:tavLst>
                                    </p:anim>
                                    <p:anim calcmode="lin" valueType="num">
                                      <p:cBhvr>
                                        <p:cTn id="25" dur="1000" fill="hold"/>
                                        <p:tgtEl>
                                          <p:spTgt spid="101"/>
                                        </p:tgtEl>
                                        <p:attrNameLst>
                                          <p:attrName>ppt_y</p:attrName>
                                        </p:attrNameLst>
                                      </p:cBhvr>
                                      <p:tavLst>
                                        <p:tav tm="0">
                                          <p:val>
                                            <p:strVal val="#ppt_y+.1"/>
                                          </p:val>
                                        </p:tav>
                                        <p:tav tm="100000">
                                          <p:val>
                                            <p:strVal val="#ppt_y"/>
                                          </p:val>
                                        </p:tav>
                                      </p:tavLst>
                                    </p:anim>
                                  </p:childTnLst>
                                </p:cTn>
                              </p:par>
                              <p:par>
                                <p:cTn id="26" presetID="22" presetClass="entr" presetSubtype="8"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2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25" grpId="0"/>
      <p:bldP spid="15" grpId="0"/>
      <p:bldP spid="1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789F0C-6DF3-7465-01A5-2D0F862E24D2}"/>
              </a:ext>
            </a:extLst>
          </p:cNvPr>
          <p:cNvSpPr/>
          <p:nvPr/>
        </p:nvSpPr>
        <p:spPr>
          <a:xfrm>
            <a:off x="0" y="1086678"/>
            <a:ext cx="12192000" cy="577132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5E9478CF-84A7-E7AB-4852-5C302056E02E}"/>
              </a:ext>
            </a:extLst>
          </p:cNvPr>
          <p:cNvGrpSpPr/>
          <p:nvPr/>
        </p:nvGrpSpPr>
        <p:grpSpPr>
          <a:xfrm>
            <a:off x="738668" y="1948128"/>
            <a:ext cx="4283906" cy="4166618"/>
            <a:chOff x="1783350" y="2316180"/>
            <a:chExt cx="4283906" cy="4166618"/>
          </a:xfrm>
        </p:grpSpPr>
        <p:pic>
          <p:nvPicPr>
            <p:cNvPr id="4" name="Picture 2" descr="Screen Shot 2016-08-08 at 9.39.26 AM.png">
              <a:extLst>
                <a:ext uri="{FF2B5EF4-FFF2-40B4-BE49-F238E27FC236}">
                  <a16:creationId xmlns:a16="http://schemas.microsoft.com/office/drawing/2014/main" id="{A23E7345-6D78-0B47-3B58-24898B185858}"/>
                </a:ext>
              </a:extLst>
            </p:cNvPr>
            <p:cNvPicPr>
              <a:picLocks noChangeAspect="1"/>
            </p:cNvPicPr>
            <p:nvPr/>
          </p:nvPicPr>
          <p:blipFill>
            <a:blip r:embed="rId2">
              <a:extLst>
                <a:ext uri="{28A0092B-C50C-407E-A947-70E740481C1C}">
                  <a14:useLocalDpi xmlns:a14="http://schemas.microsoft.com/office/drawing/2010/main" val="0"/>
                </a:ext>
              </a:extLst>
            </a:blip>
            <a:srcRect l="2028" t="2032" r="42053"/>
            <a:stretch>
              <a:fillRect/>
            </a:stretch>
          </p:blipFill>
          <p:spPr bwMode="auto">
            <a:xfrm>
              <a:off x="1866618" y="2316180"/>
              <a:ext cx="4200638" cy="4080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a:extLst>
                <a:ext uri="{FF2B5EF4-FFF2-40B4-BE49-F238E27FC236}">
                  <a16:creationId xmlns:a16="http://schemas.microsoft.com/office/drawing/2014/main" id="{2697645F-04DB-1FE7-0028-D3DC8F2962D5}"/>
                </a:ext>
              </a:extLst>
            </p:cNvPr>
            <p:cNvSpPr/>
            <p:nvPr/>
          </p:nvSpPr>
          <p:spPr>
            <a:xfrm>
              <a:off x="1783350" y="6005720"/>
              <a:ext cx="687735" cy="4770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a16="http://schemas.microsoft.com/office/drawing/2014/main" id="{49B91B0E-836A-C57D-989B-22DFD24DEB1F}"/>
              </a:ext>
            </a:extLst>
          </p:cNvPr>
          <p:cNvGrpSpPr/>
          <p:nvPr/>
        </p:nvGrpSpPr>
        <p:grpSpPr>
          <a:xfrm>
            <a:off x="7331828" y="2559801"/>
            <a:ext cx="4907024" cy="3988333"/>
            <a:chOff x="6085815" y="1014500"/>
            <a:chExt cx="4907024" cy="3988333"/>
          </a:xfrm>
        </p:grpSpPr>
        <p:pic>
          <p:nvPicPr>
            <p:cNvPr id="50" name="Graphic 13">
              <a:extLst>
                <a:ext uri="{FF2B5EF4-FFF2-40B4-BE49-F238E27FC236}">
                  <a16:creationId xmlns:a16="http://schemas.microsoft.com/office/drawing/2014/main" id="{94810B56-A116-15C7-9746-5BBF012A8548}"/>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095042" y="3157853"/>
              <a:ext cx="191018" cy="668561"/>
            </a:xfrm>
            <a:prstGeom prst="rect">
              <a:avLst/>
            </a:prstGeom>
          </p:spPr>
        </p:pic>
        <p:sp>
          <p:nvSpPr>
            <p:cNvPr id="51" name="TextBox 50">
              <a:extLst>
                <a:ext uri="{FF2B5EF4-FFF2-40B4-BE49-F238E27FC236}">
                  <a16:creationId xmlns:a16="http://schemas.microsoft.com/office/drawing/2014/main" id="{602073A7-CEA0-7F2E-90FF-BFA3D8A8D387}"/>
                </a:ext>
              </a:extLst>
            </p:cNvPr>
            <p:cNvSpPr txBox="1"/>
            <p:nvPr/>
          </p:nvSpPr>
          <p:spPr>
            <a:xfrm>
              <a:off x="6722212" y="1077529"/>
              <a:ext cx="88694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Calibri"/>
                </a:rPr>
                <a:t>12S rDNA</a:t>
              </a:r>
            </a:p>
          </p:txBody>
        </p:sp>
        <p:sp>
          <p:nvSpPr>
            <p:cNvPr id="52" name="TextBox 51">
              <a:extLst>
                <a:ext uri="{FF2B5EF4-FFF2-40B4-BE49-F238E27FC236}">
                  <a16:creationId xmlns:a16="http://schemas.microsoft.com/office/drawing/2014/main" id="{85403589-7E24-7DA5-B7A9-BBDDC95F786F}"/>
                </a:ext>
              </a:extLst>
            </p:cNvPr>
            <p:cNvSpPr txBox="1"/>
            <p:nvPr/>
          </p:nvSpPr>
          <p:spPr>
            <a:xfrm>
              <a:off x="6943366" y="2022817"/>
              <a:ext cx="44457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Calibri"/>
                </a:rPr>
                <a:t>COI </a:t>
              </a:r>
            </a:p>
          </p:txBody>
        </p:sp>
        <p:sp>
          <p:nvSpPr>
            <p:cNvPr id="53" name="TextBox 52">
              <a:extLst>
                <a:ext uri="{FF2B5EF4-FFF2-40B4-BE49-F238E27FC236}">
                  <a16:creationId xmlns:a16="http://schemas.microsoft.com/office/drawing/2014/main" id="{555A9D47-3FA2-B144-D633-BBBA8BC0A669}"/>
                </a:ext>
              </a:extLst>
            </p:cNvPr>
            <p:cNvSpPr txBox="1"/>
            <p:nvPr/>
          </p:nvSpPr>
          <p:spPr>
            <a:xfrm>
              <a:off x="6730211" y="3142590"/>
              <a:ext cx="98033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Calibri"/>
                </a:rPr>
                <a:t>18S rDNA</a:t>
              </a:r>
            </a:p>
          </p:txBody>
        </p:sp>
        <p:sp>
          <p:nvSpPr>
            <p:cNvPr id="54" name="TextBox 53">
              <a:extLst>
                <a:ext uri="{FF2B5EF4-FFF2-40B4-BE49-F238E27FC236}">
                  <a16:creationId xmlns:a16="http://schemas.microsoft.com/office/drawing/2014/main" id="{97F2D6A9-5B6C-1D04-D154-C78BC86DDA9F}"/>
                </a:ext>
              </a:extLst>
            </p:cNvPr>
            <p:cNvSpPr txBox="1"/>
            <p:nvPr/>
          </p:nvSpPr>
          <p:spPr>
            <a:xfrm>
              <a:off x="6736245" y="4261093"/>
              <a:ext cx="905227"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Calibri"/>
                </a:rPr>
                <a:t>16S rDNA</a:t>
              </a:r>
            </a:p>
          </p:txBody>
        </p:sp>
        <p:sp>
          <p:nvSpPr>
            <p:cNvPr id="55" name="TextBox 54">
              <a:extLst>
                <a:ext uri="{FF2B5EF4-FFF2-40B4-BE49-F238E27FC236}">
                  <a16:creationId xmlns:a16="http://schemas.microsoft.com/office/drawing/2014/main" id="{402465AE-4161-D584-AF6B-9BA0AFE0DFFA}"/>
                </a:ext>
              </a:extLst>
            </p:cNvPr>
            <p:cNvSpPr txBox="1"/>
            <p:nvPr/>
          </p:nvSpPr>
          <p:spPr>
            <a:xfrm>
              <a:off x="9008193" y="1112857"/>
              <a:ext cx="127358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Calibri"/>
                </a:rPr>
                <a:t>Vertebrates</a:t>
              </a:r>
            </a:p>
          </p:txBody>
        </p:sp>
        <p:sp>
          <p:nvSpPr>
            <p:cNvPr id="56" name="TextBox 55">
              <a:extLst>
                <a:ext uri="{FF2B5EF4-FFF2-40B4-BE49-F238E27FC236}">
                  <a16:creationId xmlns:a16="http://schemas.microsoft.com/office/drawing/2014/main" id="{AEF6B920-89FB-0A25-4D52-365B30790EDD}"/>
                </a:ext>
              </a:extLst>
            </p:cNvPr>
            <p:cNvSpPr txBox="1"/>
            <p:nvPr/>
          </p:nvSpPr>
          <p:spPr>
            <a:xfrm>
              <a:off x="9023270" y="1980020"/>
              <a:ext cx="1541469"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Calibri"/>
                </a:rPr>
                <a:t>Invertebrates, some vertebrates, &amp; phytoplankton</a:t>
              </a:r>
            </a:p>
          </p:txBody>
        </p:sp>
        <p:sp>
          <p:nvSpPr>
            <p:cNvPr id="57" name="TextBox 56">
              <a:extLst>
                <a:ext uri="{FF2B5EF4-FFF2-40B4-BE49-F238E27FC236}">
                  <a16:creationId xmlns:a16="http://schemas.microsoft.com/office/drawing/2014/main" id="{55F619CB-E291-8A04-6EA5-ABB266836AD8}"/>
                </a:ext>
              </a:extLst>
            </p:cNvPr>
            <p:cNvSpPr txBox="1"/>
            <p:nvPr/>
          </p:nvSpPr>
          <p:spPr>
            <a:xfrm>
              <a:off x="8951552" y="4273330"/>
              <a:ext cx="1788433" cy="5078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50" b="0" i="0" u="none" strike="noStrike" kern="0" cap="none" spc="0" normalizeH="0" baseline="0" noProof="0">
                  <a:ln>
                    <a:noFill/>
                  </a:ln>
                  <a:solidFill>
                    <a:prstClr val="black"/>
                  </a:solidFill>
                  <a:effectLst/>
                  <a:uLnTx/>
                  <a:uFillTx/>
                  <a:latin typeface="Calibri"/>
                </a:rPr>
                <a:t>Microbes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50" b="0" i="0" u="none" strike="noStrike" kern="0" cap="none" spc="0" normalizeH="0" baseline="0" noProof="0">
                  <a:ln>
                    <a:noFill/>
                  </a:ln>
                  <a:solidFill>
                    <a:prstClr val="black"/>
                  </a:solidFill>
                  <a:effectLst/>
                  <a:uLnTx/>
                  <a:uFillTx/>
                  <a:latin typeface="Calibri"/>
                </a:rPr>
                <a:t>(Bacteria &amp; Archaea)</a:t>
              </a:r>
            </a:p>
          </p:txBody>
        </p:sp>
        <p:sp>
          <p:nvSpPr>
            <p:cNvPr id="58" name="TextBox 57">
              <a:extLst>
                <a:ext uri="{FF2B5EF4-FFF2-40B4-BE49-F238E27FC236}">
                  <a16:creationId xmlns:a16="http://schemas.microsoft.com/office/drawing/2014/main" id="{8731A306-A933-E201-42BB-8386A892508A}"/>
                </a:ext>
              </a:extLst>
            </p:cNvPr>
            <p:cNvSpPr txBox="1"/>
            <p:nvPr/>
          </p:nvSpPr>
          <p:spPr>
            <a:xfrm>
              <a:off x="8297630" y="1343585"/>
              <a:ext cx="83479"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a:ln>
                    <a:noFill/>
                  </a:ln>
                  <a:solidFill>
                    <a:prstClr val="white"/>
                  </a:solidFill>
                  <a:effectLst/>
                  <a:uLnTx/>
                  <a:uFillTx/>
                  <a:latin typeface="Calibri"/>
                </a:rPr>
                <a:t>?</a:t>
              </a:r>
            </a:p>
          </p:txBody>
        </p:sp>
        <p:pic>
          <p:nvPicPr>
            <p:cNvPr id="59" name="Graphic 2">
              <a:extLst>
                <a:ext uri="{FF2B5EF4-FFF2-40B4-BE49-F238E27FC236}">
                  <a16:creationId xmlns:a16="http://schemas.microsoft.com/office/drawing/2014/main" id="{AB3B2CAE-C0A0-BA1F-1D4A-095FD0D86874}"/>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816252" y="4152129"/>
              <a:ext cx="985944" cy="850704"/>
            </a:xfrm>
            <a:prstGeom prst="rect">
              <a:avLst/>
            </a:prstGeom>
          </p:spPr>
        </p:pic>
        <p:pic>
          <p:nvPicPr>
            <p:cNvPr id="60" name="Graphic 3">
              <a:extLst>
                <a:ext uri="{FF2B5EF4-FFF2-40B4-BE49-F238E27FC236}">
                  <a16:creationId xmlns:a16="http://schemas.microsoft.com/office/drawing/2014/main" id="{0A19B02F-9D6D-B5F6-17B4-2357C715FC83}"/>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85815" y="1154724"/>
              <a:ext cx="185921" cy="650724"/>
            </a:xfrm>
            <a:prstGeom prst="rect">
              <a:avLst/>
            </a:prstGeom>
          </p:spPr>
        </p:pic>
        <p:pic>
          <p:nvPicPr>
            <p:cNvPr id="61" name="Graphic 5">
              <a:extLst>
                <a:ext uri="{FF2B5EF4-FFF2-40B4-BE49-F238E27FC236}">
                  <a16:creationId xmlns:a16="http://schemas.microsoft.com/office/drawing/2014/main" id="{7300F692-B499-57F0-4EBD-36100DF91958}"/>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087518" y="4238445"/>
              <a:ext cx="190529" cy="666853"/>
            </a:xfrm>
            <a:prstGeom prst="rect">
              <a:avLst/>
            </a:prstGeom>
          </p:spPr>
        </p:pic>
        <p:pic>
          <p:nvPicPr>
            <p:cNvPr id="62" name="Graphic 6">
              <a:extLst>
                <a:ext uri="{FF2B5EF4-FFF2-40B4-BE49-F238E27FC236}">
                  <a16:creationId xmlns:a16="http://schemas.microsoft.com/office/drawing/2014/main" id="{98B5F103-6447-AD96-75E7-BB381B2C083A}"/>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087488" y="2113410"/>
              <a:ext cx="184218" cy="644763"/>
            </a:xfrm>
            <a:prstGeom prst="rect">
              <a:avLst/>
            </a:prstGeom>
          </p:spPr>
        </p:pic>
        <p:pic>
          <p:nvPicPr>
            <p:cNvPr id="63" name="Graphic 67">
              <a:extLst>
                <a:ext uri="{FF2B5EF4-FFF2-40B4-BE49-F238E27FC236}">
                  <a16:creationId xmlns:a16="http://schemas.microsoft.com/office/drawing/2014/main" id="{02DE3751-F3B5-A8DD-A49B-5B17A78D3ADE}"/>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636175" y="1718331"/>
              <a:ext cx="673063" cy="531041"/>
            </a:xfrm>
            <a:prstGeom prst="rect">
              <a:avLst/>
            </a:prstGeom>
          </p:spPr>
        </p:pic>
        <p:pic>
          <p:nvPicPr>
            <p:cNvPr id="64" name="Graphic 70">
              <a:extLst>
                <a:ext uri="{FF2B5EF4-FFF2-40B4-BE49-F238E27FC236}">
                  <a16:creationId xmlns:a16="http://schemas.microsoft.com/office/drawing/2014/main" id="{C2B7FAF8-E68E-D632-0B2E-AF5B3BF09086}"/>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7792528" y="1014754"/>
              <a:ext cx="1087307" cy="615387"/>
            </a:xfrm>
            <a:prstGeom prst="rect">
              <a:avLst/>
            </a:prstGeom>
          </p:spPr>
        </p:pic>
        <p:pic>
          <p:nvPicPr>
            <p:cNvPr id="65" name="Graphic 71">
              <a:extLst>
                <a:ext uri="{FF2B5EF4-FFF2-40B4-BE49-F238E27FC236}">
                  <a16:creationId xmlns:a16="http://schemas.microsoft.com/office/drawing/2014/main" id="{5938B567-6585-B2C9-3FA4-5FC462098096}"/>
                </a:ext>
              </a:extLst>
            </p:cNvPr>
            <p:cNvPicPr>
              <a:picLocks noChangeAspect="1"/>
            </p:cNvPicPr>
            <p:nvPr/>
          </p:nvPicPr>
          <p:blipFill>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8253538" y="1799611"/>
              <a:ext cx="754655" cy="427113"/>
            </a:xfrm>
            <a:prstGeom prst="rect">
              <a:avLst/>
            </a:prstGeom>
          </p:spPr>
        </p:pic>
        <p:pic>
          <p:nvPicPr>
            <p:cNvPr id="66" name="Graphic 72">
              <a:extLst>
                <a:ext uri="{FF2B5EF4-FFF2-40B4-BE49-F238E27FC236}">
                  <a16:creationId xmlns:a16="http://schemas.microsoft.com/office/drawing/2014/main" id="{1E76727C-0415-6627-0AFC-A8852ADAD3B3}"/>
                </a:ext>
              </a:extLst>
            </p:cNvPr>
            <p:cNvPicPr>
              <a:picLocks noChangeAspect="1"/>
            </p:cNvPicPr>
            <p:nvPr/>
          </p:nvPicPr>
          <p:blipFill>
            <a:blip r:embed="rId19" cstate="print">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7682065" y="2237246"/>
              <a:ext cx="705046" cy="609363"/>
            </a:xfrm>
            <a:prstGeom prst="rect">
              <a:avLst/>
            </a:prstGeom>
          </p:spPr>
        </p:pic>
        <p:pic>
          <p:nvPicPr>
            <p:cNvPr id="67" name="Graphic 74">
              <a:extLst>
                <a:ext uri="{FF2B5EF4-FFF2-40B4-BE49-F238E27FC236}">
                  <a16:creationId xmlns:a16="http://schemas.microsoft.com/office/drawing/2014/main" id="{7C1B5972-B961-20A0-0D3B-D3B41AE79CAF}"/>
                </a:ext>
              </a:extLst>
            </p:cNvPr>
            <p:cNvPicPr>
              <a:picLocks noChangeAspect="1"/>
            </p:cNvPicPr>
            <p:nvPr/>
          </p:nvPicPr>
          <p:blipFill>
            <a:blip r:embed="rId21" cstate="print">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8489259" y="2311700"/>
              <a:ext cx="355740" cy="534908"/>
            </a:xfrm>
            <a:prstGeom prst="rect">
              <a:avLst/>
            </a:prstGeom>
          </p:spPr>
        </p:pic>
        <p:pic>
          <p:nvPicPr>
            <p:cNvPr id="68" name="Graphic 77">
              <a:extLst>
                <a:ext uri="{FF2B5EF4-FFF2-40B4-BE49-F238E27FC236}">
                  <a16:creationId xmlns:a16="http://schemas.microsoft.com/office/drawing/2014/main" id="{C4AA0E13-105A-39BE-0017-6F9D5AEE1508}"/>
                </a:ext>
              </a:extLst>
            </p:cNvPr>
            <p:cNvPicPr>
              <a:picLocks noChangeAspect="1"/>
            </p:cNvPicPr>
            <p:nvPr/>
          </p:nvPicPr>
          <p:blipFill>
            <a:blip r:embed="rId23" cstate="print">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7682735" y="2930272"/>
              <a:ext cx="673063" cy="531041"/>
            </a:xfrm>
            <a:prstGeom prst="rect">
              <a:avLst/>
            </a:prstGeom>
          </p:spPr>
        </p:pic>
        <p:pic>
          <p:nvPicPr>
            <p:cNvPr id="69" name="Graphic 81">
              <a:extLst>
                <a:ext uri="{FF2B5EF4-FFF2-40B4-BE49-F238E27FC236}">
                  <a16:creationId xmlns:a16="http://schemas.microsoft.com/office/drawing/2014/main" id="{D6337D35-5E5A-8AA4-A9B2-87EE172A5C18}"/>
                </a:ext>
              </a:extLst>
            </p:cNvPr>
            <p:cNvPicPr>
              <a:picLocks noChangeAspect="1"/>
            </p:cNvPicPr>
            <p:nvPr/>
          </p:nvPicPr>
          <p:blipFill>
            <a:blip r:embed="rId25" cstate="print">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8300098" y="3011548"/>
              <a:ext cx="754655" cy="427113"/>
            </a:xfrm>
            <a:prstGeom prst="rect">
              <a:avLst/>
            </a:prstGeom>
          </p:spPr>
        </p:pic>
        <p:pic>
          <p:nvPicPr>
            <p:cNvPr id="70" name="Graphic 82">
              <a:extLst>
                <a:ext uri="{FF2B5EF4-FFF2-40B4-BE49-F238E27FC236}">
                  <a16:creationId xmlns:a16="http://schemas.microsoft.com/office/drawing/2014/main" id="{A45C889C-F722-6383-3A04-6994377FFA3D}"/>
                </a:ext>
              </a:extLst>
            </p:cNvPr>
            <p:cNvPicPr>
              <a:picLocks noChangeAspect="1"/>
            </p:cNvPicPr>
            <p:nvPr/>
          </p:nvPicPr>
          <p:blipFill>
            <a:blip r:embed="rId27" cstate="print">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7728618" y="3449186"/>
              <a:ext cx="705046" cy="609363"/>
            </a:xfrm>
            <a:prstGeom prst="rect">
              <a:avLst/>
            </a:prstGeom>
          </p:spPr>
        </p:pic>
        <p:pic>
          <p:nvPicPr>
            <p:cNvPr id="71" name="Graphic 84">
              <a:extLst>
                <a:ext uri="{FF2B5EF4-FFF2-40B4-BE49-F238E27FC236}">
                  <a16:creationId xmlns:a16="http://schemas.microsoft.com/office/drawing/2014/main" id="{E09C97DF-3D6C-E109-5E72-C7535A7CCB97}"/>
                </a:ext>
              </a:extLst>
            </p:cNvPr>
            <p:cNvPicPr>
              <a:picLocks noChangeAspect="1"/>
            </p:cNvPicPr>
            <p:nvPr/>
          </p:nvPicPr>
          <p:blipFill>
            <a:blip r:embed="rId29" cstate="print">
              <a:extLst>
                <a:ext uri="{28A0092B-C50C-407E-A947-70E740481C1C}">
                  <a14:useLocalDpi xmlns:a14="http://schemas.microsoft.com/office/drawing/2010/main"/>
                </a:ext>
                <a:ext uri="{96DAC541-7B7A-43D3-8B79-37D633B846F1}">
                  <asvg:svgBlip xmlns:asvg="http://schemas.microsoft.com/office/drawing/2016/SVG/main" r:embed="rId30"/>
                </a:ext>
              </a:extLst>
            </a:blip>
            <a:stretch>
              <a:fillRect/>
            </a:stretch>
          </p:blipFill>
          <p:spPr>
            <a:xfrm>
              <a:off x="8535812" y="3523640"/>
              <a:ext cx="355740" cy="534908"/>
            </a:xfrm>
            <a:prstGeom prst="rect">
              <a:avLst/>
            </a:prstGeom>
          </p:spPr>
        </p:pic>
        <p:sp>
          <p:nvSpPr>
            <p:cNvPr id="72" name="TextBox 71">
              <a:extLst>
                <a:ext uri="{FF2B5EF4-FFF2-40B4-BE49-F238E27FC236}">
                  <a16:creationId xmlns:a16="http://schemas.microsoft.com/office/drawing/2014/main" id="{973A0FFB-CC45-F53B-3A66-8A9B35F112DC}"/>
                </a:ext>
              </a:extLst>
            </p:cNvPr>
            <p:cNvSpPr txBox="1"/>
            <p:nvPr/>
          </p:nvSpPr>
          <p:spPr>
            <a:xfrm>
              <a:off x="9054753" y="3019209"/>
              <a:ext cx="1938086"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Calibri"/>
                </a:rPr>
                <a:t>Phytoplankton &amp; invertebrates,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Calibri"/>
                </a:rPr>
                <a:t>some vertebrates</a:t>
              </a:r>
            </a:p>
          </p:txBody>
        </p:sp>
        <p:cxnSp>
          <p:nvCxnSpPr>
            <p:cNvPr id="73" name="Straight Arrow Connector 72">
              <a:extLst>
                <a:ext uri="{FF2B5EF4-FFF2-40B4-BE49-F238E27FC236}">
                  <a16:creationId xmlns:a16="http://schemas.microsoft.com/office/drawing/2014/main" id="{C63BABB3-ACD5-0F1D-A2F7-1DACFE5C85F7}"/>
                </a:ext>
              </a:extLst>
            </p:cNvPr>
            <p:cNvCxnSpPr>
              <a:cxnSpLocks/>
            </p:cNvCxnSpPr>
            <p:nvPr/>
          </p:nvCxnSpPr>
          <p:spPr>
            <a:xfrm flipV="1">
              <a:off x="6822755" y="3445701"/>
              <a:ext cx="685800" cy="4709"/>
            </a:xfrm>
            <a:prstGeom prst="straightConnector1">
              <a:avLst/>
            </a:prstGeom>
            <a:noFill/>
            <a:ln w="19050" cap="flat" cmpd="sng" algn="ctr">
              <a:solidFill>
                <a:sysClr val="windowText" lastClr="000000"/>
              </a:solidFill>
              <a:prstDash val="solid"/>
              <a:miter lim="800000"/>
              <a:tailEnd type="arrow"/>
            </a:ln>
            <a:effectLst/>
          </p:spPr>
        </p:cxnSp>
        <p:cxnSp>
          <p:nvCxnSpPr>
            <p:cNvPr id="74" name="Straight Arrow Connector 73">
              <a:extLst>
                <a:ext uri="{FF2B5EF4-FFF2-40B4-BE49-F238E27FC236}">
                  <a16:creationId xmlns:a16="http://schemas.microsoft.com/office/drawing/2014/main" id="{C0C4E195-CF36-1C20-F320-B5673C224137}"/>
                </a:ext>
              </a:extLst>
            </p:cNvPr>
            <p:cNvCxnSpPr>
              <a:cxnSpLocks/>
            </p:cNvCxnSpPr>
            <p:nvPr/>
          </p:nvCxnSpPr>
          <p:spPr>
            <a:xfrm flipV="1">
              <a:off x="6822755" y="4579785"/>
              <a:ext cx="685800" cy="4709"/>
            </a:xfrm>
            <a:prstGeom prst="straightConnector1">
              <a:avLst/>
            </a:prstGeom>
            <a:noFill/>
            <a:ln w="19050" cap="flat" cmpd="sng" algn="ctr">
              <a:solidFill>
                <a:sysClr val="windowText" lastClr="000000"/>
              </a:solidFill>
              <a:prstDash val="solid"/>
              <a:miter lim="800000"/>
              <a:tailEnd type="arrow"/>
            </a:ln>
            <a:effectLst/>
          </p:spPr>
        </p:cxnSp>
        <p:cxnSp>
          <p:nvCxnSpPr>
            <p:cNvPr id="75" name="Straight Arrow Connector 74">
              <a:extLst>
                <a:ext uri="{FF2B5EF4-FFF2-40B4-BE49-F238E27FC236}">
                  <a16:creationId xmlns:a16="http://schemas.microsoft.com/office/drawing/2014/main" id="{3E1E195F-163A-B0F7-C073-2CCD9D5A1349}"/>
                </a:ext>
              </a:extLst>
            </p:cNvPr>
            <p:cNvCxnSpPr>
              <a:cxnSpLocks/>
            </p:cNvCxnSpPr>
            <p:nvPr/>
          </p:nvCxnSpPr>
          <p:spPr>
            <a:xfrm flipV="1">
              <a:off x="6822755" y="2318173"/>
              <a:ext cx="685800" cy="4709"/>
            </a:xfrm>
            <a:prstGeom prst="straightConnector1">
              <a:avLst/>
            </a:prstGeom>
            <a:noFill/>
            <a:ln w="19050" cap="flat" cmpd="sng" algn="ctr">
              <a:solidFill>
                <a:sysClr val="windowText" lastClr="000000"/>
              </a:solidFill>
              <a:prstDash val="solid"/>
              <a:miter lim="800000"/>
              <a:tailEnd type="arrow"/>
            </a:ln>
            <a:effectLst/>
          </p:spPr>
        </p:cxnSp>
        <p:cxnSp>
          <p:nvCxnSpPr>
            <p:cNvPr id="76" name="Straight Arrow Connector 75">
              <a:extLst>
                <a:ext uri="{FF2B5EF4-FFF2-40B4-BE49-F238E27FC236}">
                  <a16:creationId xmlns:a16="http://schemas.microsoft.com/office/drawing/2014/main" id="{5F0365AF-738B-D725-3BBE-F11D47042C88}"/>
                </a:ext>
              </a:extLst>
            </p:cNvPr>
            <p:cNvCxnSpPr>
              <a:cxnSpLocks/>
            </p:cNvCxnSpPr>
            <p:nvPr/>
          </p:nvCxnSpPr>
          <p:spPr>
            <a:xfrm flipV="1">
              <a:off x="6822755" y="1393481"/>
              <a:ext cx="685800" cy="4709"/>
            </a:xfrm>
            <a:prstGeom prst="straightConnector1">
              <a:avLst/>
            </a:prstGeom>
            <a:noFill/>
            <a:ln w="19050" cap="flat" cmpd="sng" algn="ctr">
              <a:solidFill>
                <a:sysClr val="windowText" lastClr="000000"/>
              </a:solidFill>
              <a:prstDash val="solid"/>
              <a:miter lim="800000"/>
              <a:tailEnd type="arrow"/>
            </a:ln>
            <a:effectLst/>
          </p:spPr>
        </p:cxnSp>
        <p:pic>
          <p:nvPicPr>
            <p:cNvPr id="77" name="Graphic 3">
              <a:extLst>
                <a:ext uri="{FF2B5EF4-FFF2-40B4-BE49-F238E27FC236}">
                  <a16:creationId xmlns:a16="http://schemas.microsoft.com/office/drawing/2014/main" id="{CB6CD40F-2339-19A4-54DA-FADE54258513}"/>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259862" y="1014500"/>
              <a:ext cx="185921" cy="650724"/>
            </a:xfrm>
            <a:prstGeom prst="rect">
              <a:avLst/>
            </a:prstGeom>
          </p:spPr>
        </p:pic>
        <p:pic>
          <p:nvPicPr>
            <p:cNvPr id="78" name="Graphic 3">
              <a:extLst>
                <a:ext uri="{FF2B5EF4-FFF2-40B4-BE49-F238E27FC236}">
                  <a16:creationId xmlns:a16="http://schemas.microsoft.com/office/drawing/2014/main" id="{1778CF50-B212-6409-12D8-58DAC8152B09}"/>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444384" y="1166756"/>
              <a:ext cx="185921" cy="650724"/>
            </a:xfrm>
            <a:prstGeom prst="rect">
              <a:avLst/>
            </a:prstGeom>
          </p:spPr>
        </p:pic>
        <p:pic>
          <p:nvPicPr>
            <p:cNvPr id="79" name="Graphic 6">
              <a:extLst>
                <a:ext uri="{FF2B5EF4-FFF2-40B4-BE49-F238E27FC236}">
                  <a16:creationId xmlns:a16="http://schemas.microsoft.com/office/drawing/2014/main" id="{1E7CA2D6-056A-5BAF-E032-844236E0EA01}"/>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260157" y="1928518"/>
              <a:ext cx="184218" cy="644763"/>
            </a:xfrm>
            <a:prstGeom prst="rect">
              <a:avLst/>
            </a:prstGeom>
          </p:spPr>
        </p:pic>
        <p:pic>
          <p:nvPicPr>
            <p:cNvPr id="80" name="Graphic 6">
              <a:extLst>
                <a:ext uri="{FF2B5EF4-FFF2-40B4-BE49-F238E27FC236}">
                  <a16:creationId xmlns:a16="http://schemas.microsoft.com/office/drawing/2014/main" id="{138F6C50-C060-8BAB-EE84-3B8F47469FBA}"/>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445226" y="2088550"/>
              <a:ext cx="184218" cy="644763"/>
            </a:xfrm>
            <a:prstGeom prst="rect">
              <a:avLst/>
            </a:prstGeom>
          </p:spPr>
        </p:pic>
        <p:pic>
          <p:nvPicPr>
            <p:cNvPr id="81" name="Graphic 13">
              <a:extLst>
                <a:ext uri="{FF2B5EF4-FFF2-40B4-BE49-F238E27FC236}">
                  <a16:creationId xmlns:a16="http://schemas.microsoft.com/office/drawing/2014/main" id="{694CA585-D18C-EBFB-7AA7-D7D1F5CBD67E}"/>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69915" y="2972957"/>
              <a:ext cx="191018" cy="668561"/>
            </a:xfrm>
            <a:prstGeom prst="rect">
              <a:avLst/>
            </a:prstGeom>
          </p:spPr>
        </p:pic>
        <p:pic>
          <p:nvPicPr>
            <p:cNvPr id="82" name="Graphic 13">
              <a:extLst>
                <a:ext uri="{FF2B5EF4-FFF2-40B4-BE49-F238E27FC236}">
                  <a16:creationId xmlns:a16="http://schemas.microsoft.com/office/drawing/2014/main" id="{3941A6E7-E9B8-D08D-170D-27283EAD6E07}"/>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44375" y="3157853"/>
              <a:ext cx="191018" cy="668561"/>
            </a:xfrm>
            <a:prstGeom prst="rect">
              <a:avLst/>
            </a:prstGeom>
          </p:spPr>
        </p:pic>
        <p:pic>
          <p:nvPicPr>
            <p:cNvPr id="83" name="Graphic 5">
              <a:extLst>
                <a:ext uri="{FF2B5EF4-FFF2-40B4-BE49-F238E27FC236}">
                  <a16:creationId xmlns:a16="http://schemas.microsoft.com/office/drawing/2014/main" id="{63AD9A4F-C6ED-A586-BE0C-7AE2CC1CFF33}"/>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270428" y="4076013"/>
              <a:ext cx="190529" cy="666853"/>
            </a:xfrm>
            <a:prstGeom prst="rect">
              <a:avLst/>
            </a:prstGeom>
          </p:spPr>
        </p:pic>
        <p:pic>
          <p:nvPicPr>
            <p:cNvPr id="84" name="Graphic 5">
              <a:extLst>
                <a:ext uri="{FF2B5EF4-FFF2-40B4-BE49-F238E27FC236}">
                  <a16:creationId xmlns:a16="http://schemas.microsoft.com/office/drawing/2014/main" id="{73FA6D3F-4573-F74B-CE93-B2639C2ED330}"/>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443772" y="4238445"/>
              <a:ext cx="190529" cy="666853"/>
            </a:xfrm>
            <a:prstGeom prst="rect">
              <a:avLst/>
            </a:prstGeom>
          </p:spPr>
        </p:pic>
      </p:grpSp>
      <p:grpSp>
        <p:nvGrpSpPr>
          <p:cNvPr id="85" name="Group 84">
            <a:extLst>
              <a:ext uri="{FF2B5EF4-FFF2-40B4-BE49-F238E27FC236}">
                <a16:creationId xmlns:a16="http://schemas.microsoft.com/office/drawing/2014/main" id="{0F438460-8EFB-5D51-391E-E2536AA3A1F9}"/>
              </a:ext>
            </a:extLst>
          </p:cNvPr>
          <p:cNvGrpSpPr/>
          <p:nvPr/>
        </p:nvGrpSpPr>
        <p:grpSpPr>
          <a:xfrm rot="20639644">
            <a:off x="5382643" y="3333370"/>
            <a:ext cx="1010009" cy="1004460"/>
            <a:chOff x="2524636" y="4016853"/>
            <a:chExt cx="696448" cy="808052"/>
          </a:xfrm>
        </p:grpSpPr>
        <p:pic>
          <p:nvPicPr>
            <p:cNvPr id="86" name="Graphic 3">
              <a:extLst>
                <a:ext uri="{FF2B5EF4-FFF2-40B4-BE49-F238E27FC236}">
                  <a16:creationId xmlns:a16="http://schemas.microsoft.com/office/drawing/2014/main" id="{0BCAEAD3-91F0-C9D6-A549-64D3E93E462C}"/>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4960941">
              <a:off x="2802758" y="4382372"/>
              <a:ext cx="185926" cy="650726"/>
            </a:xfrm>
            <a:prstGeom prst="rect">
              <a:avLst/>
            </a:prstGeom>
          </p:spPr>
        </p:pic>
        <p:pic>
          <p:nvPicPr>
            <p:cNvPr id="87" name="Graphic 6">
              <a:extLst>
                <a:ext uri="{FF2B5EF4-FFF2-40B4-BE49-F238E27FC236}">
                  <a16:creationId xmlns:a16="http://schemas.microsoft.com/office/drawing/2014/main" id="{D6E83FB9-416B-6D54-CE83-3DFDE8A26808}"/>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1760356">
              <a:off x="2554048" y="4180144"/>
              <a:ext cx="184219" cy="644761"/>
            </a:xfrm>
            <a:prstGeom prst="rect">
              <a:avLst/>
            </a:prstGeom>
          </p:spPr>
        </p:pic>
        <p:pic>
          <p:nvPicPr>
            <p:cNvPr id="88" name="Graphic 13">
              <a:extLst>
                <a:ext uri="{FF2B5EF4-FFF2-40B4-BE49-F238E27FC236}">
                  <a16:creationId xmlns:a16="http://schemas.microsoft.com/office/drawing/2014/main" id="{E4B5C970-5979-98B6-FD01-919B4E949DBE}"/>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6120000">
              <a:off x="2763412" y="3798791"/>
              <a:ext cx="191016" cy="668567"/>
            </a:xfrm>
            <a:prstGeom prst="rect">
              <a:avLst/>
            </a:prstGeom>
          </p:spPr>
        </p:pic>
        <p:pic>
          <p:nvPicPr>
            <p:cNvPr id="89" name="Graphic 5">
              <a:extLst>
                <a:ext uri="{FF2B5EF4-FFF2-40B4-BE49-F238E27FC236}">
                  <a16:creationId xmlns:a16="http://schemas.microsoft.com/office/drawing/2014/main" id="{8717A59A-EAF4-E053-6BFE-E02579410A3D}"/>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9600000">
              <a:off x="2923417" y="4016853"/>
              <a:ext cx="190531" cy="666849"/>
            </a:xfrm>
            <a:prstGeom prst="rect">
              <a:avLst/>
            </a:prstGeom>
          </p:spPr>
        </p:pic>
      </p:grpSp>
      <p:sp>
        <p:nvSpPr>
          <p:cNvPr id="90" name="Rectangle 89">
            <a:extLst>
              <a:ext uri="{FF2B5EF4-FFF2-40B4-BE49-F238E27FC236}">
                <a16:creationId xmlns:a16="http://schemas.microsoft.com/office/drawing/2014/main" id="{8E99A982-BFCE-5315-EA5D-01C2B9955AD1}"/>
              </a:ext>
            </a:extLst>
          </p:cNvPr>
          <p:cNvSpPr/>
          <p:nvPr/>
        </p:nvSpPr>
        <p:spPr>
          <a:xfrm>
            <a:off x="7507347" y="1340511"/>
            <a:ext cx="3536154" cy="974433"/>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ptos" panose="02110004020202020204"/>
                <a:ea typeface="+mn-ea"/>
                <a:cs typeface="+mn-cs"/>
              </a:rPr>
              <a:t>Each marker targets a different group of organisms.</a:t>
            </a:r>
          </a:p>
        </p:txBody>
      </p:sp>
      <p:sp>
        <p:nvSpPr>
          <p:cNvPr id="91" name="TextBox 90">
            <a:extLst>
              <a:ext uri="{FF2B5EF4-FFF2-40B4-BE49-F238E27FC236}">
                <a16:creationId xmlns:a16="http://schemas.microsoft.com/office/drawing/2014/main" id="{CDB064E4-DD9B-343B-BC22-2767F313B777}"/>
              </a:ext>
            </a:extLst>
          </p:cNvPr>
          <p:cNvSpPr txBox="1"/>
          <p:nvPr/>
        </p:nvSpPr>
        <p:spPr>
          <a:xfrm>
            <a:off x="474348" y="6206130"/>
            <a:ext cx="5433860" cy="369332"/>
          </a:xfrm>
          <a:prstGeom prst="rect">
            <a:avLst/>
          </a:prstGeom>
          <a:noFill/>
        </p:spPr>
        <p:txBody>
          <a:bodyPr wrap="none" rtlCol="0">
            <a:spAutoFit/>
          </a:bodyPr>
          <a:lstStyle/>
          <a:p>
            <a:r>
              <a:rPr lang="en-US" dirty="0">
                <a:solidFill>
                  <a:prstClr val="black"/>
                </a:solidFill>
                <a:latin typeface="Aptos" panose="02110004020202020204"/>
              </a:rPr>
              <a:t>After Djurhuus  et al. 2017 </a:t>
            </a:r>
            <a:r>
              <a:rPr lang="en-US" i="1" dirty="0">
                <a:solidFill>
                  <a:prstClr val="black"/>
                </a:solidFill>
                <a:latin typeface="Aptos" panose="02110004020202020204"/>
              </a:rPr>
              <a:t>Frontiers in Marine Science</a:t>
            </a:r>
          </a:p>
        </p:txBody>
      </p:sp>
      <p:sp>
        <p:nvSpPr>
          <p:cNvPr id="92" name="TextBox 91">
            <a:extLst>
              <a:ext uri="{FF2B5EF4-FFF2-40B4-BE49-F238E27FC236}">
                <a16:creationId xmlns:a16="http://schemas.microsoft.com/office/drawing/2014/main" id="{71DED025-F422-ABEE-32EE-BD18F7F70DEF}"/>
              </a:ext>
            </a:extLst>
          </p:cNvPr>
          <p:cNvSpPr txBox="1"/>
          <p:nvPr/>
        </p:nvSpPr>
        <p:spPr>
          <a:xfrm>
            <a:off x="316218" y="234200"/>
            <a:ext cx="5149808" cy="584775"/>
          </a:xfrm>
          <a:prstGeom prst="rect">
            <a:avLst/>
          </a:prstGeom>
          <a:noFill/>
        </p:spPr>
        <p:txBody>
          <a:bodyPr wrap="none" rtlCol="0">
            <a:spAutoFit/>
          </a:bodyPr>
          <a:lstStyle/>
          <a:p>
            <a:r>
              <a:rPr lang="en-US" sz="3200" dirty="0">
                <a:latin typeface="Helvetica Neue" panose="02000503000000020004" pitchFamily="2" charset="0"/>
                <a:ea typeface="Helvetica Neue" panose="02000503000000020004" pitchFamily="2" charset="0"/>
                <a:cs typeface="Helvetica Neue" panose="02000503000000020004" pitchFamily="2" charset="0"/>
              </a:rPr>
              <a:t>Environmental DNA (eDNA)</a:t>
            </a:r>
          </a:p>
        </p:txBody>
      </p:sp>
    </p:spTree>
    <p:extLst>
      <p:ext uri="{BB962C8B-B14F-4D97-AF65-F5344CB8AC3E}">
        <p14:creationId xmlns:p14="http://schemas.microsoft.com/office/powerpoint/2010/main" val="459964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DCD36A9E-45B3-B49C-6598-469C98C0350F}"/>
              </a:ext>
            </a:extLst>
          </p:cNvPr>
          <p:cNvSpPr/>
          <p:nvPr/>
        </p:nvSpPr>
        <p:spPr>
          <a:xfrm>
            <a:off x="8677658" y="234808"/>
            <a:ext cx="510988" cy="40341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7A746C08-3BF5-27E8-E0A3-273C7F3DD141}"/>
              </a:ext>
            </a:extLst>
          </p:cNvPr>
          <p:cNvSpPr txBox="1"/>
          <p:nvPr/>
        </p:nvSpPr>
        <p:spPr>
          <a:xfrm>
            <a:off x="94843" y="0"/>
            <a:ext cx="10177059" cy="954107"/>
          </a:xfrm>
          <a:prstGeom prst="rect">
            <a:avLst/>
          </a:prstGeom>
          <a:noFill/>
        </p:spPr>
        <p:txBody>
          <a:bodyPr wrap="square" rtlCol="0">
            <a:spAutoFit/>
          </a:bodyPr>
          <a:lstStyle/>
          <a:p>
            <a:r>
              <a:rPr lang="en-US" sz="2800" dirty="0">
                <a:latin typeface="Helvetica Neue" panose="02000503000000020004" pitchFamily="2" charset="0"/>
                <a:ea typeface="Helvetica Neue" panose="02000503000000020004" pitchFamily="2" charset="0"/>
                <a:cs typeface="Helvetica Neue" panose="02000503000000020004" pitchFamily="2" charset="0"/>
              </a:rPr>
              <a:t>Autonomous eDNA samples collected by LRAUV with 3G-ESP (Environmental Sample Processor)</a:t>
            </a:r>
          </a:p>
        </p:txBody>
      </p:sp>
      <p:pic>
        <p:nvPicPr>
          <p:cNvPr id="7" name="Picture 6">
            <a:extLst>
              <a:ext uri="{FF2B5EF4-FFF2-40B4-BE49-F238E27FC236}">
                <a16:creationId xmlns:a16="http://schemas.microsoft.com/office/drawing/2014/main" id="{EF579EA8-0EC1-FD90-0365-88DE88133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3055" y="993774"/>
            <a:ext cx="7505890" cy="5629418"/>
          </a:xfrm>
          <a:prstGeom prst="rect">
            <a:avLst/>
          </a:prstGeom>
        </p:spPr>
      </p:pic>
      <p:sp>
        <p:nvSpPr>
          <p:cNvPr id="8" name="Rectangle 7">
            <a:extLst>
              <a:ext uri="{FF2B5EF4-FFF2-40B4-BE49-F238E27FC236}">
                <a16:creationId xmlns:a16="http://schemas.microsoft.com/office/drawing/2014/main" id="{F5DC44CB-317D-CB9E-E2B9-D83D265B2E1E}"/>
              </a:ext>
            </a:extLst>
          </p:cNvPr>
          <p:cNvSpPr/>
          <p:nvPr/>
        </p:nvSpPr>
        <p:spPr>
          <a:xfrm>
            <a:off x="10127174" y="5976861"/>
            <a:ext cx="1367014" cy="646331"/>
          </a:xfrm>
          <a:prstGeom prst="rect">
            <a:avLst/>
          </a:prstGeom>
        </p:spPr>
        <p:txBody>
          <a:bodyPr wrap="square">
            <a:spAutoFit/>
          </a:bodyPr>
          <a:lstStyle/>
          <a:p>
            <a:r>
              <a:rPr lang="en-US" b="1" i="0" dirty="0">
                <a:effectLst/>
                <a:latin typeface="Helvetica Neue" panose="02000503000000020004" pitchFamily="2" charset="0"/>
                <a:ea typeface="Helvetica Neue" panose="02000503000000020004" pitchFamily="2" charset="0"/>
                <a:cs typeface="Helvetica Neue" panose="02000503000000020004" pitchFamily="2" charset="0"/>
              </a:rPr>
              <a:t>Zhang et al 2020</a:t>
            </a:r>
            <a:endParaRPr lang="en-US" b="1"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864330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F2A92-B68E-1829-2B73-55429F1D855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A800CE5-C691-E3E0-88D6-2F7F94B08E3F}"/>
              </a:ext>
            </a:extLst>
          </p:cNvPr>
          <p:cNvGrpSpPr>
            <a:grpSpLocks noChangeAspect="1"/>
          </p:cNvGrpSpPr>
          <p:nvPr/>
        </p:nvGrpSpPr>
        <p:grpSpPr>
          <a:xfrm>
            <a:off x="990600" y="603407"/>
            <a:ext cx="10932345" cy="6138671"/>
            <a:chOff x="1002588" y="958490"/>
            <a:chExt cx="10293921" cy="5780187"/>
          </a:xfrm>
        </p:grpSpPr>
        <p:pic>
          <p:nvPicPr>
            <p:cNvPr id="15" name="Picture 14">
              <a:extLst>
                <a:ext uri="{FF2B5EF4-FFF2-40B4-BE49-F238E27FC236}">
                  <a16:creationId xmlns:a16="http://schemas.microsoft.com/office/drawing/2014/main" id="{272C9BA6-0860-90C7-81DF-1496A5EE790A}"/>
                </a:ext>
              </a:extLst>
            </p:cNvPr>
            <p:cNvPicPr>
              <a:picLocks noChangeAspect="1"/>
            </p:cNvPicPr>
            <p:nvPr/>
          </p:nvPicPr>
          <p:blipFill>
            <a:blip r:embed="rId2"/>
            <a:srcRect l="6191" t="1978" b="4156"/>
            <a:stretch>
              <a:fillRect/>
            </a:stretch>
          </p:blipFill>
          <p:spPr>
            <a:xfrm>
              <a:off x="1002588" y="958490"/>
              <a:ext cx="10293921" cy="5038590"/>
            </a:xfrm>
            <a:prstGeom prst="rect">
              <a:avLst/>
            </a:prstGeom>
          </p:spPr>
        </p:pic>
        <p:grpSp>
          <p:nvGrpSpPr>
            <p:cNvPr id="16" name="Group 15">
              <a:extLst>
                <a:ext uri="{FF2B5EF4-FFF2-40B4-BE49-F238E27FC236}">
                  <a16:creationId xmlns:a16="http://schemas.microsoft.com/office/drawing/2014/main" id="{4F37EB18-0158-F8D9-D5C0-F0CBFA29BFE1}"/>
                </a:ext>
              </a:extLst>
            </p:cNvPr>
            <p:cNvGrpSpPr/>
            <p:nvPr/>
          </p:nvGrpSpPr>
          <p:grpSpPr>
            <a:xfrm>
              <a:off x="1744716" y="6302741"/>
              <a:ext cx="8502869" cy="435936"/>
              <a:chOff x="1744716" y="6162584"/>
              <a:chExt cx="8502869" cy="435936"/>
            </a:xfrm>
          </p:grpSpPr>
          <p:sp>
            <p:nvSpPr>
              <p:cNvPr id="17" name="Rectangle 16">
                <a:extLst>
                  <a:ext uri="{FF2B5EF4-FFF2-40B4-BE49-F238E27FC236}">
                    <a16:creationId xmlns:a16="http://schemas.microsoft.com/office/drawing/2014/main" id="{7DA9BD85-91AC-3ECC-BA5F-61732DAC1966}"/>
                  </a:ext>
                </a:extLst>
              </p:cNvPr>
              <p:cNvSpPr/>
              <p:nvPr/>
            </p:nvSpPr>
            <p:spPr>
              <a:xfrm>
                <a:off x="1744716" y="6162585"/>
                <a:ext cx="2322787" cy="43593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Night</a:t>
                </a:r>
              </a:p>
            </p:txBody>
          </p:sp>
          <p:sp>
            <p:nvSpPr>
              <p:cNvPr id="18" name="Rectangle 17">
                <a:extLst>
                  <a:ext uri="{FF2B5EF4-FFF2-40B4-BE49-F238E27FC236}">
                    <a16:creationId xmlns:a16="http://schemas.microsoft.com/office/drawing/2014/main" id="{492BAFA4-E3FF-EB92-80D5-0C9D6E2BF97A}"/>
                  </a:ext>
                </a:extLst>
              </p:cNvPr>
              <p:cNvSpPr/>
              <p:nvPr/>
            </p:nvSpPr>
            <p:spPr>
              <a:xfrm>
                <a:off x="7861738" y="6162584"/>
                <a:ext cx="2385847" cy="43593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Night</a:t>
                </a:r>
              </a:p>
            </p:txBody>
          </p:sp>
          <p:sp>
            <p:nvSpPr>
              <p:cNvPr id="19" name="Rectangle 18">
                <a:extLst>
                  <a:ext uri="{FF2B5EF4-FFF2-40B4-BE49-F238E27FC236}">
                    <a16:creationId xmlns:a16="http://schemas.microsoft.com/office/drawing/2014/main" id="{631EB3CD-82FA-A18A-06C7-8C14C40E6C66}"/>
                  </a:ext>
                </a:extLst>
              </p:cNvPr>
              <p:cNvSpPr/>
              <p:nvPr/>
            </p:nvSpPr>
            <p:spPr>
              <a:xfrm>
                <a:off x="4067502" y="6162584"/>
                <a:ext cx="3794235" cy="435935"/>
              </a:xfrm>
              <a:prstGeom prst="rect">
                <a:avLst/>
              </a:prstGeom>
              <a:solidFill>
                <a:schemeClr val="accent4">
                  <a:lumMod val="60000"/>
                  <a:lumOff val="4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Day</a:t>
                </a:r>
              </a:p>
            </p:txBody>
          </p:sp>
        </p:grpSp>
      </p:grpSp>
      <p:sp>
        <p:nvSpPr>
          <p:cNvPr id="20" name="TextBox 19">
            <a:extLst>
              <a:ext uri="{FF2B5EF4-FFF2-40B4-BE49-F238E27FC236}">
                <a16:creationId xmlns:a16="http://schemas.microsoft.com/office/drawing/2014/main" id="{588C67E0-A11D-F45A-BCDF-A1432A312647}"/>
              </a:ext>
            </a:extLst>
          </p:cNvPr>
          <p:cNvSpPr txBox="1"/>
          <p:nvPr/>
        </p:nvSpPr>
        <p:spPr>
          <a:xfrm>
            <a:off x="4315545" y="63558"/>
            <a:ext cx="3703785" cy="523220"/>
          </a:xfrm>
          <a:prstGeom prst="rect">
            <a:avLst/>
          </a:prstGeom>
          <a:noFill/>
        </p:spPr>
        <p:txBody>
          <a:bodyPr wrap="square" rtlCol="0">
            <a:spAutoFit/>
          </a:bodyPr>
          <a:lstStyle/>
          <a:p>
            <a:endParaRPr lang="en-US" sz="2800" b="1" dirty="0">
              <a:latin typeface="Times New Roman" panose="02020603050405020304" pitchFamily="18" charset="0"/>
              <a:ea typeface="Helvetica Neue" panose="02000503000000020004" pitchFamily="2" charset="0"/>
              <a:cs typeface="Times New Roman" panose="02020603050405020304" pitchFamily="18" charset="0"/>
            </a:endParaRPr>
          </a:p>
        </p:txBody>
      </p:sp>
      <p:sp>
        <p:nvSpPr>
          <p:cNvPr id="21" name="TextBox 20">
            <a:extLst>
              <a:ext uri="{FF2B5EF4-FFF2-40B4-BE49-F238E27FC236}">
                <a16:creationId xmlns:a16="http://schemas.microsoft.com/office/drawing/2014/main" id="{D6D319B8-804C-042F-58FF-BFD67DD10FB9}"/>
              </a:ext>
            </a:extLst>
          </p:cNvPr>
          <p:cNvSpPr txBox="1"/>
          <p:nvPr/>
        </p:nvSpPr>
        <p:spPr>
          <a:xfrm>
            <a:off x="0" y="46930"/>
            <a:ext cx="12191999" cy="523220"/>
          </a:xfrm>
          <a:prstGeom prst="rect">
            <a:avLst/>
          </a:prstGeom>
          <a:noFill/>
        </p:spPr>
        <p:txBody>
          <a:bodyPr wrap="square" rtlCol="0">
            <a:spAutoFit/>
          </a:bodyPr>
          <a:lstStyle/>
          <a:p>
            <a:pPr algn="ctr"/>
            <a:r>
              <a:rPr lang="en-US" sz="2800" dirty="0">
                <a:latin typeface="Helvetica Neue" panose="02000503000000020004" pitchFamily="2" charset="0"/>
                <a:ea typeface="Helvetica Neue" panose="02000503000000020004" pitchFamily="2" charset="0"/>
                <a:cs typeface="Helvetica Neue" panose="02000503000000020004" pitchFamily="2" charset="0"/>
              </a:rPr>
              <a:t>Acoustics-Informed eDNA Sampling</a:t>
            </a:r>
          </a:p>
        </p:txBody>
      </p:sp>
      <p:sp>
        <p:nvSpPr>
          <p:cNvPr id="22" name="Rectangle 21">
            <a:extLst>
              <a:ext uri="{FF2B5EF4-FFF2-40B4-BE49-F238E27FC236}">
                <a16:creationId xmlns:a16="http://schemas.microsoft.com/office/drawing/2014/main" id="{C9332412-7563-CD94-A7A0-FF4AF8D467B1}"/>
              </a:ext>
            </a:extLst>
          </p:cNvPr>
          <p:cNvSpPr/>
          <p:nvPr/>
        </p:nvSpPr>
        <p:spPr>
          <a:xfrm>
            <a:off x="10910945" y="6095746"/>
            <a:ext cx="1367014" cy="646331"/>
          </a:xfrm>
          <a:prstGeom prst="rect">
            <a:avLst/>
          </a:prstGeom>
        </p:spPr>
        <p:txBody>
          <a:bodyPr wrap="square">
            <a:spAutoFit/>
          </a:bodyPr>
          <a:lstStyle/>
          <a:p>
            <a:r>
              <a:rPr lang="en-US" b="1" i="0" dirty="0">
                <a:effectLst/>
                <a:latin typeface="Helvetica Neue" panose="02000503000000020004" pitchFamily="2" charset="0"/>
                <a:ea typeface="Helvetica Neue" panose="02000503000000020004" pitchFamily="2" charset="0"/>
                <a:cs typeface="Helvetica Neue" panose="02000503000000020004" pitchFamily="2" charset="0"/>
              </a:rPr>
              <a:t>Zhang et al 2020</a:t>
            </a:r>
            <a:endParaRPr lang="en-US" b="1"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3883024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3.5|3.5|8.3|21.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605494-A994-4256-81A1-0E73E265486F}" vid="{99B6E135-BBF0-4216-BE66-AFF4003C98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32307</TotalTime>
  <Words>1394</Words>
  <Application>Microsoft Macintosh PowerPoint</Application>
  <PresentationFormat>Widescreen</PresentationFormat>
  <Paragraphs>414</Paragraphs>
  <Slides>51</Slides>
  <Notes>26</Notes>
  <HiddenSlides>0</HiddenSlides>
  <MMClips>1</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51</vt:i4>
      </vt:variant>
    </vt:vector>
  </HeadingPairs>
  <TitlesOfParts>
    <vt:vector size="63" baseType="lpstr">
      <vt:lpstr>Adobe Fan Heiti Std B</vt:lpstr>
      <vt:lpstr>Aptos</vt:lpstr>
      <vt:lpstr>Arial</vt:lpstr>
      <vt:lpstr>Calibri</vt:lpstr>
      <vt:lpstr>Calibri Light</vt:lpstr>
      <vt:lpstr>Helvetica Neue</vt:lpstr>
      <vt:lpstr>open-sans</vt:lpstr>
      <vt:lpstr>Times New Roman</vt:lpstr>
      <vt:lpstr>Wingdings</vt:lpstr>
      <vt:lpstr>Office Theme</vt:lpstr>
      <vt:lpstr>1_Office Theme</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Kathleen Pitz</dc:creator>
  <cp:lastModifiedBy>Kathleen Pitz</cp:lastModifiedBy>
  <cp:revision>35</cp:revision>
  <dcterms:created xsi:type="dcterms:W3CDTF">2025-09-23T15:51:01Z</dcterms:created>
  <dcterms:modified xsi:type="dcterms:W3CDTF">2026-01-27T16:13:44Z</dcterms:modified>
</cp:coreProperties>
</file>