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70" r:id="rId2"/>
    <p:sldId id="256" r:id="rId3"/>
    <p:sldId id="272" r:id="rId4"/>
    <p:sldId id="268" r:id="rId5"/>
    <p:sldId id="269" r:id="rId6"/>
    <p:sldId id="260" r:id="rId7"/>
    <p:sldId id="27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57"/>
    <p:restoredTop sz="76432"/>
  </p:normalViewPr>
  <p:slideViewPr>
    <p:cSldViewPr snapToGrid="0" snapToObjects="1">
      <p:cViewPr varScale="1">
        <p:scale>
          <a:sx n="123" d="100"/>
          <a:sy n="123" d="100"/>
        </p:scale>
        <p:origin x="6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25045E-6588-864E-87BC-B9541F28DEE6}" type="doc">
      <dgm:prSet loTypeId="urn:microsoft.com/office/officeart/2005/8/layout/cycle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FE03AAC-4B64-F74A-B074-201D688E4A0B}">
      <dgm:prSet phldrT="[Text]"/>
      <dgm:spPr/>
      <dgm:t>
        <a:bodyPr/>
        <a:lstStyle/>
        <a:p>
          <a:r>
            <a:rPr lang="en-US" dirty="0"/>
            <a:t>Deploy Model</a:t>
          </a:r>
        </a:p>
      </dgm:t>
    </dgm:pt>
    <dgm:pt modelId="{325EC5B8-6CC4-A049-8D57-02C14C359541}" type="parTrans" cxnId="{C4862B82-F411-CB4F-967E-F6E0E66DB76F}">
      <dgm:prSet/>
      <dgm:spPr/>
      <dgm:t>
        <a:bodyPr/>
        <a:lstStyle/>
        <a:p>
          <a:endParaRPr lang="en-US"/>
        </a:p>
      </dgm:t>
    </dgm:pt>
    <dgm:pt modelId="{1BBFBEDA-A100-F446-9734-80CC069B1205}" type="sibTrans" cxnId="{C4862B82-F411-CB4F-967E-F6E0E66DB76F}">
      <dgm:prSet/>
      <dgm:spPr/>
      <dgm:t>
        <a:bodyPr/>
        <a:lstStyle/>
        <a:p>
          <a:endParaRPr lang="en-US"/>
        </a:p>
      </dgm:t>
    </dgm:pt>
    <dgm:pt modelId="{A86EEB15-4D4F-8449-B595-943C461AAEF6}">
      <dgm:prSet phldrT="[Text]"/>
      <dgm:spPr/>
      <dgm:t>
        <a:bodyPr/>
        <a:lstStyle/>
        <a:p>
          <a:r>
            <a:rPr lang="en-US" dirty="0"/>
            <a:t>Gather Raw Data</a:t>
          </a:r>
        </a:p>
      </dgm:t>
    </dgm:pt>
    <dgm:pt modelId="{FE9333F6-11CB-A441-8735-9F1F08DD8141}" type="parTrans" cxnId="{AB7F4C68-15E9-D44B-85EF-625ACB865F94}">
      <dgm:prSet/>
      <dgm:spPr/>
      <dgm:t>
        <a:bodyPr/>
        <a:lstStyle/>
        <a:p>
          <a:endParaRPr lang="en-US"/>
        </a:p>
      </dgm:t>
    </dgm:pt>
    <dgm:pt modelId="{910E3F9C-B9A8-1C4D-A7F0-01D56C31A386}" type="sibTrans" cxnId="{AB7F4C68-15E9-D44B-85EF-625ACB865F94}">
      <dgm:prSet/>
      <dgm:spPr/>
      <dgm:t>
        <a:bodyPr/>
        <a:lstStyle/>
        <a:p>
          <a:endParaRPr lang="en-US"/>
        </a:p>
      </dgm:t>
    </dgm:pt>
    <dgm:pt modelId="{A77A7D8F-EC16-0E4A-9FA3-AC6FBB158F04}">
      <dgm:prSet phldrT="[Text]"/>
      <dgm:spPr/>
      <dgm:t>
        <a:bodyPr/>
        <a:lstStyle/>
        <a:p>
          <a:r>
            <a:rPr lang="en-US" dirty="0"/>
            <a:t>Prepare Data</a:t>
          </a:r>
        </a:p>
      </dgm:t>
    </dgm:pt>
    <dgm:pt modelId="{F291829A-FB8C-9741-8642-0F29B1689AC0}" type="parTrans" cxnId="{F375787C-3F9F-D347-987A-DB169BCBCB55}">
      <dgm:prSet/>
      <dgm:spPr/>
      <dgm:t>
        <a:bodyPr/>
        <a:lstStyle/>
        <a:p>
          <a:endParaRPr lang="en-US"/>
        </a:p>
      </dgm:t>
    </dgm:pt>
    <dgm:pt modelId="{10EF3EF2-A968-574B-976E-91754E93068D}" type="sibTrans" cxnId="{F375787C-3F9F-D347-987A-DB169BCBCB55}">
      <dgm:prSet/>
      <dgm:spPr/>
      <dgm:t>
        <a:bodyPr/>
        <a:lstStyle/>
        <a:p>
          <a:endParaRPr lang="en-US"/>
        </a:p>
      </dgm:t>
    </dgm:pt>
    <dgm:pt modelId="{CE1C3A29-8BEA-BF4C-9160-59A582B931E3}">
      <dgm:prSet phldrT="[Text]"/>
      <dgm:spPr/>
      <dgm:t>
        <a:bodyPr/>
        <a:lstStyle/>
        <a:p>
          <a:r>
            <a:rPr lang="en-US" dirty="0"/>
            <a:t>Train Model</a:t>
          </a:r>
        </a:p>
      </dgm:t>
    </dgm:pt>
    <dgm:pt modelId="{0E97B4A5-E0AC-9044-BC6B-9335B277EC96}" type="parTrans" cxnId="{E261A3AD-2B18-984D-A047-9A89A0C09807}">
      <dgm:prSet/>
      <dgm:spPr/>
      <dgm:t>
        <a:bodyPr/>
        <a:lstStyle/>
        <a:p>
          <a:endParaRPr lang="en-US"/>
        </a:p>
      </dgm:t>
    </dgm:pt>
    <dgm:pt modelId="{3D0C0658-F2EE-7148-991D-5B44A73E80E5}" type="sibTrans" cxnId="{E261A3AD-2B18-984D-A047-9A89A0C09807}">
      <dgm:prSet/>
      <dgm:spPr/>
      <dgm:t>
        <a:bodyPr/>
        <a:lstStyle/>
        <a:p>
          <a:endParaRPr lang="en-US"/>
        </a:p>
      </dgm:t>
    </dgm:pt>
    <dgm:pt modelId="{F79272F3-C654-4F4B-BE8E-77A7DE858BE4}" type="pres">
      <dgm:prSet presAssocID="{1F25045E-6588-864E-87BC-B9541F28DEE6}" presName="cycle" presStyleCnt="0">
        <dgm:presLayoutVars>
          <dgm:dir/>
          <dgm:resizeHandles val="exact"/>
        </dgm:presLayoutVars>
      </dgm:prSet>
      <dgm:spPr/>
    </dgm:pt>
    <dgm:pt modelId="{CAF19B82-1ED9-404D-8C3A-4643508EA5A7}" type="pres">
      <dgm:prSet presAssocID="{0FE03AAC-4B64-F74A-B074-201D688E4A0B}" presName="dummy" presStyleCnt="0"/>
      <dgm:spPr/>
    </dgm:pt>
    <dgm:pt modelId="{0E17E3EB-9055-8942-AE16-D8AA802F644C}" type="pres">
      <dgm:prSet presAssocID="{0FE03AAC-4B64-F74A-B074-201D688E4A0B}" presName="node" presStyleLbl="revTx" presStyleIdx="0" presStyleCnt="4">
        <dgm:presLayoutVars>
          <dgm:bulletEnabled val="1"/>
        </dgm:presLayoutVars>
      </dgm:prSet>
      <dgm:spPr/>
    </dgm:pt>
    <dgm:pt modelId="{5F1E4400-CA15-D54A-9F2C-A8E7076D0241}" type="pres">
      <dgm:prSet presAssocID="{1BBFBEDA-A100-F446-9734-80CC069B1205}" presName="sibTrans" presStyleLbl="node1" presStyleIdx="0" presStyleCnt="4"/>
      <dgm:spPr/>
    </dgm:pt>
    <dgm:pt modelId="{5CDC0D98-1E67-904F-95AF-C05AB7F0514C}" type="pres">
      <dgm:prSet presAssocID="{A86EEB15-4D4F-8449-B595-943C461AAEF6}" presName="dummy" presStyleCnt="0"/>
      <dgm:spPr/>
    </dgm:pt>
    <dgm:pt modelId="{149DE93C-6D7D-D94D-8A8D-DF07C7FFBD0D}" type="pres">
      <dgm:prSet presAssocID="{A86EEB15-4D4F-8449-B595-943C461AAEF6}" presName="node" presStyleLbl="revTx" presStyleIdx="1" presStyleCnt="4">
        <dgm:presLayoutVars>
          <dgm:bulletEnabled val="1"/>
        </dgm:presLayoutVars>
      </dgm:prSet>
      <dgm:spPr/>
    </dgm:pt>
    <dgm:pt modelId="{CA6E6457-0667-4C45-AE6C-2EACEB6F151A}" type="pres">
      <dgm:prSet presAssocID="{910E3F9C-B9A8-1C4D-A7F0-01D56C31A386}" presName="sibTrans" presStyleLbl="node1" presStyleIdx="1" presStyleCnt="4" custLinFactNeighborX="14" custLinFactNeighborY="328"/>
      <dgm:spPr/>
    </dgm:pt>
    <dgm:pt modelId="{1D263C25-C60D-E94C-837E-3F97A1A45553}" type="pres">
      <dgm:prSet presAssocID="{A77A7D8F-EC16-0E4A-9FA3-AC6FBB158F04}" presName="dummy" presStyleCnt="0"/>
      <dgm:spPr/>
    </dgm:pt>
    <dgm:pt modelId="{565D2525-94A5-A149-AAB9-A874A4E21508}" type="pres">
      <dgm:prSet presAssocID="{A77A7D8F-EC16-0E4A-9FA3-AC6FBB158F04}" presName="node" presStyleLbl="revTx" presStyleIdx="2" presStyleCnt="4">
        <dgm:presLayoutVars>
          <dgm:bulletEnabled val="1"/>
        </dgm:presLayoutVars>
      </dgm:prSet>
      <dgm:spPr/>
    </dgm:pt>
    <dgm:pt modelId="{1360CA8B-3E6A-FA49-88EE-B62B927598C4}" type="pres">
      <dgm:prSet presAssocID="{10EF3EF2-A968-574B-976E-91754E93068D}" presName="sibTrans" presStyleLbl="node1" presStyleIdx="2" presStyleCnt="4"/>
      <dgm:spPr/>
    </dgm:pt>
    <dgm:pt modelId="{68863545-1FFA-AA48-9103-304B1427F19D}" type="pres">
      <dgm:prSet presAssocID="{CE1C3A29-8BEA-BF4C-9160-59A582B931E3}" presName="dummy" presStyleCnt="0"/>
      <dgm:spPr/>
    </dgm:pt>
    <dgm:pt modelId="{75D568A7-F16D-3F4F-9DAB-47937578997A}" type="pres">
      <dgm:prSet presAssocID="{CE1C3A29-8BEA-BF4C-9160-59A582B931E3}" presName="node" presStyleLbl="revTx" presStyleIdx="3" presStyleCnt="4">
        <dgm:presLayoutVars>
          <dgm:bulletEnabled val="1"/>
        </dgm:presLayoutVars>
      </dgm:prSet>
      <dgm:spPr/>
    </dgm:pt>
    <dgm:pt modelId="{FBA53C39-53D2-B044-B8B4-C313FBD377DD}" type="pres">
      <dgm:prSet presAssocID="{3D0C0658-F2EE-7148-991D-5B44A73E80E5}" presName="sibTrans" presStyleLbl="node1" presStyleIdx="3" presStyleCnt="4" custLinFactNeighborX="-4691" custLinFactNeighborY="872"/>
      <dgm:spPr/>
    </dgm:pt>
  </dgm:ptLst>
  <dgm:cxnLst>
    <dgm:cxn modelId="{BB42862A-3820-8547-BAE8-F176B37B0716}" type="presOf" srcId="{0FE03AAC-4B64-F74A-B074-201D688E4A0B}" destId="{0E17E3EB-9055-8942-AE16-D8AA802F644C}" srcOrd="0" destOrd="0" presId="urn:microsoft.com/office/officeart/2005/8/layout/cycle1"/>
    <dgm:cxn modelId="{0546063F-EAAB-2045-ADF1-ECC75B88CA00}" type="presOf" srcId="{1BBFBEDA-A100-F446-9734-80CC069B1205}" destId="{5F1E4400-CA15-D54A-9F2C-A8E7076D0241}" srcOrd="0" destOrd="0" presId="urn:microsoft.com/office/officeart/2005/8/layout/cycle1"/>
    <dgm:cxn modelId="{312C9549-574F-C94C-B2C3-06389766B5D6}" type="presOf" srcId="{10EF3EF2-A968-574B-976E-91754E93068D}" destId="{1360CA8B-3E6A-FA49-88EE-B62B927598C4}" srcOrd="0" destOrd="0" presId="urn:microsoft.com/office/officeart/2005/8/layout/cycle1"/>
    <dgm:cxn modelId="{33617362-3220-094A-92D4-9055200D9399}" type="presOf" srcId="{1F25045E-6588-864E-87BC-B9541F28DEE6}" destId="{F79272F3-C654-4F4B-BE8E-77A7DE858BE4}" srcOrd="0" destOrd="0" presId="urn:microsoft.com/office/officeart/2005/8/layout/cycle1"/>
    <dgm:cxn modelId="{AB7F4C68-15E9-D44B-85EF-625ACB865F94}" srcId="{1F25045E-6588-864E-87BC-B9541F28DEE6}" destId="{A86EEB15-4D4F-8449-B595-943C461AAEF6}" srcOrd="1" destOrd="0" parTransId="{FE9333F6-11CB-A441-8735-9F1F08DD8141}" sibTransId="{910E3F9C-B9A8-1C4D-A7F0-01D56C31A386}"/>
    <dgm:cxn modelId="{F375787C-3F9F-D347-987A-DB169BCBCB55}" srcId="{1F25045E-6588-864E-87BC-B9541F28DEE6}" destId="{A77A7D8F-EC16-0E4A-9FA3-AC6FBB158F04}" srcOrd="2" destOrd="0" parTransId="{F291829A-FB8C-9741-8642-0F29B1689AC0}" sibTransId="{10EF3EF2-A968-574B-976E-91754E93068D}"/>
    <dgm:cxn modelId="{C4862B82-F411-CB4F-967E-F6E0E66DB76F}" srcId="{1F25045E-6588-864E-87BC-B9541F28DEE6}" destId="{0FE03AAC-4B64-F74A-B074-201D688E4A0B}" srcOrd="0" destOrd="0" parTransId="{325EC5B8-6CC4-A049-8D57-02C14C359541}" sibTransId="{1BBFBEDA-A100-F446-9734-80CC069B1205}"/>
    <dgm:cxn modelId="{2EB02C84-1F58-4D4A-9A31-2CC0D8A3201C}" type="presOf" srcId="{CE1C3A29-8BEA-BF4C-9160-59A582B931E3}" destId="{75D568A7-F16D-3F4F-9DAB-47937578997A}" srcOrd="0" destOrd="0" presId="urn:microsoft.com/office/officeart/2005/8/layout/cycle1"/>
    <dgm:cxn modelId="{E261A3AD-2B18-984D-A047-9A89A0C09807}" srcId="{1F25045E-6588-864E-87BC-B9541F28DEE6}" destId="{CE1C3A29-8BEA-BF4C-9160-59A582B931E3}" srcOrd="3" destOrd="0" parTransId="{0E97B4A5-E0AC-9044-BC6B-9335B277EC96}" sibTransId="{3D0C0658-F2EE-7148-991D-5B44A73E80E5}"/>
    <dgm:cxn modelId="{397C81BD-A6A8-8046-B659-12CA59F9B3EB}" type="presOf" srcId="{A77A7D8F-EC16-0E4A-9FA3-AC6FBB158F04}" destId="{565D2525-94A5-A149-AAB9-A874A4E21508}" srcOrd="0" destOrd="0" presId="urn:microsoft.com/office/officeart/2005/8/layout/cycle1"/>
    <dgm:cxn modelId="{B0A7B8DA-AF5A-274B-9519-35A5EFD304A7}" type="presOf" srcId="{A86EEB15-4D4F-8449-B595-943C461AAEF6}" destId="{149DE93C-6D7D-D94D-8A8D-DF07C7FFBD0D}" srcOrd="0" destOrd="0" presId="urn:microsoft.com/office/officeart/2005/8/layout/cycle1"/>
    <dgm:cxn modelId="{306C08DC-326A-A440-9916-E7A558BF47D5}" type="presOf" srcId="{910E3F9C-B9A8-1C4D-A7F0-01D56C31A386}" destId="{CA6E6457-0667-4C45-AE6C-2EACEB6F151A}" srcOrd="0" destOrd="0" presId="urn:microsoft.com/office/officeart/2005/8/layout/cycle1"/>
    <dgm:cxn modelId="{D8F603FE-5ED2-D043-BF49-F6D4A64C2F87}" type="presOf" srcId="{3D0C0658-F2EE-7148-991D-5B44A73E80E5}" destId="{FBA53C39-53D2-B044-B8B4-C313FBD377DD}" srcOrd="0" destOrd="0" presId="urn:microsoft.com/office/officeart/2005/8/layout/cycle1"/>
    <dgm:cxn modelId="{7A3F5CFC-051F-8346-9DB2-8260771F4197}" type="presParOf" srcId="{F79272F3-C654-4F4B-BE8E-77A7DE858BE4}" destId="{CAF19B82-1ED9-404D-8C3A-4643508EA5A7}" srcOrd="0" destOrd="0" presId="urn:microsoft.com/office/officeart/2005/8/layout/cycle1"/>
    <dgm:cxn modelId="{862EC557-B258-AD4F-B524-0D2E459D3EA0}" type="presParOf" srcId="{F79272F3-C654-4F4B-BE8E-77A7DE858BE4}" destId="{0E17E3EB-9055-8942-AE16-D8AA802F644C}" srcOrd="1" destOrd="0" presId="urn:microsoft.com/office/officeart/2005/8/layout/cycle1"/>
    <dgm:cxn modelId="{2F50A7E8-778F-1745-8D05-8FF70E9C8ADC}" type="presParOf" srcId="{F79272F3-C654-4F4B-BE8E-77A7DE858BE4}" destId="{5F1E4400-CA15-D54A-9F2C-A8E7076D0241}" srcOrd="2" destOrd="0" presId="urn:microsoft.com/office/officeart/2005/8/layout/cycle1"/>
    <dgm:cxn modelId="{D6DCB9C6-F2EC-D147-BA41-797F9A3CCA72}" type="presParOf" srcId="{F79272F3-C654-4F4B-BE8E-77A7DE858BE4}" destId="{5CDC0D98-1E67-904F-95AF-C05AB7F0514C}" srcOrd="3" destOrd="0" presId="urn:microsoft.com/office/officeart/2005/8/layout/cycle1"/>
    <dgm:cxn modelId="{24ED3372-B1EF-8A44-9DFF-4865223F071E}" type="presParOf" srcId="{F79272F3-C654-4F4B-BE8E-77A7DE858BE4}" destId="{149DE93C-6D7D-D94D-8A8D-DF07C7FFBD0D}" srcOrd="4" destOrd="0" presId="urn:microsoft.com/office/officeart/2005/8/layout/cycle1"/>
    <dgm:cxn modelId="{E84B32C3-FD64-8E43-8704-1F98F3AB4E31}" type="presParOf" srcId="{F79272F3-C654-4F4B-BE8E-77A7DE858BE4}" destId="{CA6E6457-0667-4C45-AE6C-2EACEB6F151A}" srcOrd="5" destOrd="0" presId="urn:microsoft.com/office/officeart/2005/8/layout/cycle1"/>
    <dgm:cxn modelId="{35A7DD00-9124-0A42-8FAE-98FDA8EBCB92}" type="presParOf" srcId="{F79272F3-C654-4F4B-BE8E-77A7DE858BE4}" destId="{1D263C25-C60D-E94C-837E-3F97A1A45553}" srcOrd="6" destOrd="0" presId="urn:microsoft.com/office/officeart/2005/8/layout/cycle1"/>
    <dgm:cxn modelId="{FF875A3A-5AAE-5546-BE27-A18A90EF9E41}" type="presParOf" srcId="{F79272F3-C654-4F4B-BE8E-77A7DE858BE4}" destId="{565D2525-94A5-A149-AAB9-A874A4E21508}" srcOrd="7" destOrd="0" presId="urn:microsoft.com/office/officeart/2005/8/layout/cycle1"/>
    <dgm:cxn modelId="{CF6A2AB1-8CDA-8748-A0C9-DE6E7ED3A89C}" type="presParOf" srcId="{F79272F3-C654-4F4B-BE8E-77A7DE858BE4}" destId="{1360CA8B-3E6A-FA49-88EE-B62B927598C4}" srcOrd="8" destOrd="0" presId="urn:microsoft.com/office/officeart/2005/8/layout/cycle1"/>
    <dgm:cxn modelId="{99C60991-E193-B941-B6F9-93B717C33D08}" type="presParOf" srcId="{F79272F3-C654-4F4B-BE8E-77A7DE858BE4}" destId="{68863545-1FFA-AA48-9103-304B1427F19D}" srcOrd="9" destOrd="0" presId="urn:microsoft.com/office/officeart/2005/8/layout/cycle1"/>
    <dgm:cxn modelId="{C5E81A4D-063B-014A-AC12-175286F430F5}" type="presParOf" srcId="{F79272F3-C654-4F4B-BE8E-77A7DE858BE4}" destId="{75D568A7-F16D-3F4F-9DAB-47937578997A}" srcOrd="10" destOrd="0" presId="urn:microsoft.com/office/officeart/2005/8/layout/cycle1"/>
    <dgm:cxn modelId="{95430D82-74D7-7F4B-8779-213ADE35FC34}" type="presParOf" srcId="{F79272F3-C654-4F4B-BE8E-77A7DE858BE4}" destId="{FBA53C39-53D2-B044-B8B4-C313FBD377DD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17E3EB-9055-8942-AE16-D8AA802F644C}">
      <dsp:nvSpPr>
        <dsp:cNvPr id="0" name=""/>
        <dsp:cNvSpPr/>
      </dsp:nvSpPr>
      <dsp:spPr>
        <a:xfrm>
          <a:off x="3964080" y="104577"/>
          <a:ext cx="1645281" cy="1645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Deploy Model</a:t>
          </a:r>
        </a:p>
      </dsp:txBody>
      <dsp:txXfrm>
        <a:off x="3964080" y="104577"/>
        <a:ext cx="1645281" cy="1645281"/>
      </dsp:txXfrm>
    </dsp:sp>
    <dsp:sp modelId="{5F1E4400-CA15-D54A-9F2C-A8E7076D0241}">
      <dsp:nvSpPr>
        <dsp:cNvPr id="0" name=""/>
        <dsp:cNvSpPr/>
      </dsp:nvSpPr>
      <dsp:spPr>
        <a:xfrm>
          <a:off x="1066872" y="1060"/>
          <a:ext cx="4646006" cy="4646006"/>
        </a:xfrm>
        <a:prstGeom prst="circularArrow">
          <a:avLst>
            <a:gd name="adj1" fmla="val 6905"/>
            <a:gd name="adj2" fmla="val 465625"/>
            <a:gd name="adj3" fmla="val 548267"/>
            <a:gd name="adj4" fmla="val 20586108"/>
            <a:gd name="adj5" fmla="val 8056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9DE93C-6D7D-D94D-8A8D-DF07C7FFBD0D}">
      <dsp:nvSpPr>
        <dsp:cNvPr id="0" name=""/>
        <dsp:cNvSpPr/>
      </dsp:nvSpPr>
      <dsp:spPr>
        <a:xfrm>
          <a:off x="3964080" y="2898268"/>
          <a:ext cx="1645281" cy="1645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Gather Raw Data</a:t>
          </a:r>
        </a:p>
      </dsp:txBody>
      <dsp:txXfrm>
        <a:off x="3964080" y="2898268"/>
        <a:ext cx="1645281" cy="1645281"/>
      </dsp:txXfrm>
    </dsp:sp>
    <dsp:sp modelId="{CA6E6457-0667-4C45-AE6C-2EACEB6F151A}">
      <dsp:nvSpPr>
        <dsp:cNvPr id="0" name=""/>
        <dsp:cNvSpPr/>
      </dsp:nvSpPr>
      <dsp:spPr>
        <a:xfrm>
          <a:off x="1067523" y="16299"/>
          <a:ext cx="4646006" cy="4646006"/>
        </a:xfrm>
        <a:prstGeom prst="circularArrow">
          <a:avLst>
            <a:gd name="adj1" fmla="val 6905"/>
            <a:gd name="adj2" fmla="val 465625"/>
            <a:gd name="adj3" fmla="val 5948267"/>
            <a:gd name="adj4" fmla="val 4386108"/>
            <a:gd name="adj5" fmla="val 8056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65D2525-94A5-A149-AAB9-A874A4E21508}">
      <dsp:nvSpPr>
        <dsp:cNvPr id="0" name=""/>
        <dsp:cNvSpPr/>
      </dsp:nvSpPr>
      <dsp:spPr>
        <a:xfrm>
          <a:off x="1170389" y="2898268"/>
          <a:ext cx="1645281" cy="1645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Prepare Data</a:t>
          </a:r>
        </a:p>
      </dsp:txBody>
      <dsp:txXfrm>
        <a:off x="1170389" y="2898268"/>
        <a:ext cx="1645281" cy="1645281"/>
      </dsp:txXfrm>
    </dsp:sp>
    <dsp:sp modelId="{1360CA8B-3E6A-FA49-88EE-B62B927598C4}">
      <dsp:nvSpPr>
        <dsp:cNvPr id="0" name=""/>
        <dsp:cNvSpPr/>
      </dsp:nvSpPr>
      <dsp:spPr>
        <a:xfrm>
          <a:off x="1066872" y="1060"/>
          <a:ext cx="4646006" cy="4646006"/>
        </a:xfrm>
        <a:prstGeom prst="circularArrow">
          <a:avLst>
            <a:gd name="adj1" fmla="val 6905"/>
            <a:gd name="adj2" fmla="val 465625"/>
            <a:gd name="adj3" fmla="val 11348267"/>
            <a:gd name="adj4" fmla="val 9786108"/>
            <a:gd name="adj5" fmla="val 8056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5D568A7-F16D-3F4F-9DAB-47937578997A}">
      <dsp:nvSpPr>
        <dsp:cNvPr id="0" name=""/>
        <dsp:cNvSpPr/>
      </dsp:nvSpPr>
      <dsp:spPr>
        <a:xfrm>
          <a:off x="1170389" y="104577"/>
          <a:ext cx="1645281" cy="1645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Train Model</a:t>
          </a:r>
        </a:p>
      </dsp:txBody>
      <dsp:txXfrm>
        <a:off x="1170389" y="104577"/>
        <a:ext cx="1645281" cy="1645281"/>
      </dsp:txXfrm>
    </dsp:sp>
    <dsp:sp modelId="{FBA53C39-53D2-B044-B8B4-C313FBD377DD}">
      <dsp:nvSpPr>
        <dsp:cNvPr id="0" name=""/>
        <dsp:cNvSpPr/>
      </dsp:nvSpPr>
      <dsp:spPr>
        <a:xfrm>
          <a:off x="848928" y="41573"/>
          <a:ext cx="4646006" cy="4646006"/>
        </a:xfrm>
        <a:prstGeom prst="circularArrow">
          <a:avLst>
            <a:gd name="adj1" fmla="val 6905"/>
            <a:gd name="adj2" fmla="val 465625"/>
            <a:gd name="adj3" fmla="val 16748267"/>
            <a:gd name="adj4" fmla="val 15186108"/>
            <a:gd name="adj5" fmla="val 8056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C46019-DC57-CF42-AA68-03102F3B0E26}" type="datetimeFigureOut">
              <a:rPr lang="en-US" smtClean="0"/>
              <a:t>10/18/19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95CB19-A2B0-2344-999E-8B16F5984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746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16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big picture for this project - on the right is the VARS annotation system used day-to-day and on the left the new video player that</a:t>
            </a:r>
            <a:r>
              <a:rPr lang="en-US" baseline="0" dirty="0"/>
              <a:t> will display machine generated annotations for review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95CB19-A2B0-2344-999E-8B16F598436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4270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190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Machine learning</a:t>
            </a:r>
            <a:r>
              <a:rPr lang="en-US" baseline="0" dirty="0"/>
              <a:t> (ML)</a:t>
            </a:r>
            <a:r>
              <a:rPr lang="en-US" dirty="0"/>
              <a:t> results will be imperfect. To edit ML results, a new video player will be developed</a:t>
            </a:r>
            <a:r>
              <a:rPr lang="en-US" baseline="0" dirty="0"/>
              <a:t> to display the results and allow editing of those results, e.g. correcting misclassified taxa or adding in missing taxa. This will be integrated with the VARS annotations system 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95CB19-A2B0-2344-999E-8B16F598436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4494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machine learning pipeline is as follows: video is decomposed into</a:t>
            </a:r>
            <a:r>
              <a:rPr lang="en-US" baseline="0" dirty="0"/>
              <a:t> frames; for each frame objects are detected and classified. Those classified objects are then tracked across time/frames and grouped into </a:t>
            </a:r>
            <a:r>
              <a:rPr lang="en-US" baseline="0" dirty="0" err="1"/>
              <a:t>VisualEvents</a:t>
            </a:r>
            <a:r>
              <a:rPr lang="en-US" baseline="0" dirty="0"/>
              <a:t>.  A weighted voting occurs across </a:t>
            </a:r>
            <a:r>
              <a:rPr lang="en-US" baseline="0" dirty="0" err="1"/>
              <a:t>VisualEvents</a:t>
            </a:r>
            <a:r>
              <a:rPr lang="en-US" baseline="0" dirty="0"/>
              <a:t> using the classification scores to find the best taxa.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95CB19-A2B0-2344-999E-8B16F598436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3181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Machine</a:t>
            </a:r>
            <a:r>
              <a:rPr lang="en-US" baseline="0" dirty="0"/>
              <a:t> Learning is highly iterative so we need tools manage the entire lifecycle and assist with deployment.  For this project, we plan to use the open source machine learning code </a:t>
            </a:r>
            <a:r>
              <a:rPr lang="en-US" dirty="0" err="1"/>
              <a:t>MLFlow</a:t>
            </a:r>
            <a:r>
              <a:rPr lang="en-US" dirty="0"/>
              <a:t>.  Uber has Michelangelo,</a:t>
            </a:r>
            <a:r>
              <a:rPr lang="en-US" baseline="0" dirty="0"/>
              <a:t> Facebook </a:t>
            </a:r>
            <a:r>
              <a:rPr lang="en-US" baseline="0" dirty="0" err="1"/>
              <a:t>FBLearner</a:t>
            </a:r>
            <a:r>
              <a:rPr lang="en-US" baseline="0" dirty="0"/>
              <a:t>, but we don’t have the resources to build a custom machine learning platform as they did.  This tool has good academic support and so far has been working well with our prototype.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95CB19-A2B0-2344-999E-8B16F598436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3074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Model zoos are simply downloadable files, </a:t>
            </a:r>
            <a:r>
              <a:rPr lang="en-US" baseline="0" dirty="0"/>
              <a:t>shared on a web page and/or on a </a:t>
            </a:r>
            <a:r>
              <a:rPr lang="en-US" baseline="0" dirty="0" err="1"/>
              <a:t>github</a:t>
            </a:r>
            <a:r>
              <a:rPr lang="en-US" baseline="0" dirty="0"/>
              <a:t> shared code page.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95CB19-A2B0-2344-999E-8B16F598436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65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DCAD6-6EFE-A445-8E2B-B508B3F58E15}" type="datetimeFigureOut">
              <a:rPr lang="en-US" smtClean="0"/>
              <a:t>10/18/19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BF84-EA88-E74F-A963-D034B9297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027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DCAD6-6EFE-A445-8E2B-B508B3F58E15}" type="datetimeFigureOut">
              <a:rPr lang="en-US" smtClean="0"/>
              <a:t>10/18/19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BF84-EA88-E74F-A963-D034B9297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796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DCAD6-6EFE-A445-8E2B-B508B3F58E15}" type="datetimeFigureOut">
              <a:rPr lang="en-US" smtClean="0"/>
              <a:t>10/18/19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BF84-EA88-E74F-A963-D034B9297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157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228718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3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DCAD6-6EFE-A445-8E2B-B508B3F58E15}" type="datetimeFigureOut">
              <a:rPr lang="en-US" smtClean="0"/>
              <a:t>10/18/19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BF84-EA88-E74F-A963-D034B9297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06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DCAD6-6EFE-A445-8E2B-B508B3F58E15}" type="datetimeFigureOut">
              <a:rPr lang="en-US" smtClean="0"/>
              <a:t>10/18/19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BF84-EA88-E74F-A963-D034B9297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799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DCAD6-6EFE-A445-8E2B-B508B3F58E15}" type="datetimeFigureOut">
              <a:rPr lang="en-US" smtClean="0"/>
              <a:t>10/18/19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BF84-EA88-E74F-A963-D034B9297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829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DCAD6-6EFE-A445-8E2B-B508B3F58E15}" type="datetimeFigureOut">
              <a:rPr lang="en-US" smtClean="0"/>
              <a:t>10/18/19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BF84-EA88-E74F-A963-D034B9297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8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DCAD6-6EFE-A445-8E2B-B508B3F58E15}" type="datetimeFigureOut">
              <a:rPr lang="en-US" smtClean="0"/>
              <a:t>10/18/19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BF84-EA88-E74F-A963-D034B9297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575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DCAD6-6EFE-A445-8E2B-B508B3F58E15}" type="datetimeFigureOut">
              <a:rPr lang="en-US" smtClean="0"/>
              <a:t>10/18/19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BF84-EA88-E74F-A963-D034B9297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3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DCAD6-6EFE-A445-8E2B-B508B3F58E15}" type="datetimeFigureOut">
              <a:rPr lang="en-US" smtClean="0"/>
              <a:t>10/18/19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BF84-EA88-E74F-A963-D034B9297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792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DCAD6-6EFE-A445-8E2B-B508B3F58E15}" type="datetimeFigureOut">
              <a:rPr lang="en-US" smtClean="0"/>
              <a:t>10/18/19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BF84-EA88-E74F-A963-D034B9297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78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DCAD6-6EFE-A445-8E2B-B508B3F58E15}" type="datetimeFigureOut">
              <a:rPr lang="en-US" smtClean="0"/>
              <a:t>10/18/19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C9BF84-EA88-E74F-A963-D034B9297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628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tif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902005 VARS Annotation Assistance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423087" y="1690688"/>
            <a:ext cx="1134582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 the fundamental problem, question, or issue you are addressing? </a:t>
            </a:r>
          </a:p>
          <a:p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charset="0"/>
              <a:buChar char="•"/>
            </a:pPr>
            <a:r>
              <a:rPr lang="en-US" sz="3000" dirty="0"/>
              <a:t>There is a need to increase annotation productivity amidst flat staffing budgets yet growing numbers of MBARI imaging systems</a:t>
            </a:r>
          </a:p>
          <a:p>
            <a:pPr marL="571500" indent="-571500">
              <a:buFont typeface="Arial" charset="0"/>
              <a:buChar char="•"/>
            </a:pPr>
            <a:endParaRPr lang="en-US" sz="3000" dirty="0"/>
          </a:p>
          <a:p>
            <a:pPr marL="571500" indent="-571500">
              <a:buFont typeface="Arial" charset="0"/>
              <a:buChar char="•"/>
            </a:pPr>
            <a:r>
              <a:rPr lang="en-US" sz="3000" dirty="0"/>
              <a:t>There is a lack of shared, accurate methods for automated underwater video analysis; this would improve productivity </a:t>
            </a:r>
            <a:r>
              <a:rPr lang="en-US" sz="3000" b="1" dirty="0"/>
              <a:t>and </a:t>
            </a:r>
            <a:r>
              <a:rPr lang="en-US" sz="3000" dirty="0"/>
              <a:t>provide tools to help the ocean community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750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578296" y="0"/>
            <a:ext cx="10986856" cy="91719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902005 VARS Annotation Assistance</a:t>
            </a:r>
            <a:endParaRPr lang="en-US" dirty="0"/>
          </a:p>
        </p:txBody>
      </p:sp>
      <p:grpSp>
        <p:nvGrpSpPr>
          <p:cNvPr id="23" name="Group 22"/>
          <p:cNvGrpSpPr/>
          <p:nvPr/>
        </p:nvGrpSpPr>
        <p:grpSpPr>
          <a:xfrm>
            <a:off x="2439873" y="1638665"/>
            <a:ext cx="6403163" cy="1052555"/>
            <a:chOff x="1201538" y="5363428"/>
            <a:chExt cx="6403163" cy="1052555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03001" y="5425383"/>
              <a:ext cx="901700" cy="990600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1201538" y="5363428"/>
              <a:ext cx="3274021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dirty="0"/>
                <a:t>Detection, Classification and Tracking Algorithms</a:t>
              </a:r>
            </a:p>
            <a:p>
              <a:pPr lvl="0"/>
              <a:r>
                <a:rPr lang="en-US" dirty="0"/>
                <a:t>Trained Models </a:t>
              </a:r>
            </a:p>
          </p:txBody>
        </p:sp>
        <p:sp>
          <p:nvSpPr>
            <p:cNvPr id="17" name="Striped Right Arrow 16"/>
            <p:cNvSpPr/>
            <p:nvPr/>
          </p:nvSpPr>
          <p:spPr>
            <a:xfrm>
              <a:off x="3928025" y="5572212"/>
              <a:ext cx="2614817" cy="686545"/>
            </a:xfrm>
            <a:prstGeom prst="strip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Assist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-45879" y="2204681"/>
            <a:ext cx="12350675" cy="5439380"/>
            <a:chOff x="-158675" y="0"/>
            <a:chExt cx="12350675" cy="5439380"/>
          </a:xfrm>
        </p:grpSpPr>
        <p:grpSp>
          <p:nvGrpSpPr>
            <p:cNvPr id="6" name="Group 5"/>
            <p:cNvGrpSpPr/>
            <p:nvPr/>
          </p:nvGrpSpPr>
          <p:grpSpPr>
            <a:xfrm>
              <a:off x="5878141" y="0"/>
              <a:ext cx="6313859" cy="5425383"/>
              <a:chOff x="3934497" y="1809548"/>
              <a:chExt cx="3709486" cy="3504651"/>
            </a:xfrm>
          </p:grpSpPr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934497" y="1809548"/>
                <a:ext cx="3709486" cy="3504651"/>
              </a:xfrm>
              <a:prstGeom prst="rect">
                <a:avLst/>
              </a:prstGeom>
            </p:spPr>
          </p:pic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260031" y="2657225"/>
                <a:ext cx="3058417" cy="1809295"/>
              </a:xfrm>
              <a:prstGeom prst="rect">
                <a:avLst/>
              </a:prstGeom>
            </p:spPr>
          </p:pic>
        </p:grp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158675" y="13997"/>
              <a:ext cx="6313859" cy="5425383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266" y="1257168"/>
              <a:ext cx="5615290" cy="2908661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073054" y="1593335"/>
              <a:ext cx="2536612" cy="1155979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>
            <a:xfrm>
              <a:off x="8140932" y="826934"/>
              <a:ext cx="20955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VARS User Interface 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191913" y="762125"/>
              <a:ext cx="140884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Video Player </a:t>
              </a: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4457700" y="5861956"/>
            <a:ext cx="261257" cy="455856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805107" y="5492624"/>
            <a:ext cx="16674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5. </a:t>
            </a:r>
            <a:r>
              <a:rPr lang="en-US" dirty="0" err="1">
                <a:solidFill>
                  <a:srgbClr val="FFFF00"/>
                </a:solidFill>
              </a:rPr>
              <a:t>Elipidia</a:t>
            </a:r>
            <a:r>
              <a:rPr lang="en-US" dirty="0">
                <a:solidFill>
                  <a:srgbClr val="FFFF00"/>
                </a:solidFill>
              </a:rPr>
              <a:t>, 0.76,</a:t>
            </a:r>
          </a:p>
        </p:txBody>
      </p:sp>
    </p:spTree>
    <p:extLst>
      <p:ext uri="{BB962C8B-B14F-4D97-AF65-F5344CB8AC3E}">
        <p14:creationId xmlns:p14="http://schemas.microsoft.com/office/powerpoint/2010/main" val="73791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902005 VARS Annotation Assistance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423087" y="1690688"/>
            <a:ext cx="1134582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is it important/why should anyone care?</a:t>
            </a:r>
            <a:endParaRPr lang="en-US" sz="3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Models created for assistance will be released to the community in model zoos. 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There are currently no publically available models for underwater image analysis.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Undescribed, rare, and sensitive habitats will significantly benefit from sharing models and tools.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MBARI is uniquely suited for these tasks given our vast, one-of-a-kind video archive, taxonomic knowledge, and strong in-house engineering-science partnerships</a:t>
            </a:r>
          </a:p>
        </p:txBody>
      </p:sp>
    </p:spTree>
    <p:extLst>
      <p:ext uri="{BB962C8B-B14F-4D97-AF65-F5344CB8AC3E}">
        <p14:creationId xmlns:p14="http://schemas.microsoft.com/office/powerpoint/2010/main" val="414638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614" y="-645527"/>
            <a:ext cx="10847554" cy="9321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723" y="1636551"/>
            <a:ext cx="8613338" cy="490862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153044" y="2967906"/>
            <a:ext cx="782852" cy="1047119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endParaRPr lang="en-US">
              <a:solidFill>
                <a:sysClr val="windowText" lastClr="00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7163" y="3062496"/>
            <a:ext cx="2247900" cy="889000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719592" y="0"/>
            <a:ext cx="10515600" cy="94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i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902005 VARS Annotation Assistance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33120" y="761415"/>
            <a:ext cx="1028506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 Video Player To Edit Machine Learning Results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590102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roup 68"/>
          <p:cNvGrpSpPr/>
          <p:nvPr/>
        </p:nvGrpSpPr>
        <p:grpSpPr>
          <a:xfrm>
            <a:off x="-1465" y="3318816"/>
            <a:ext cx="2669907" cy="2440134"/>
            <a:chOff x="1905175" y="3538635"/>
            <a:chExt cx="2669907" cy="2440134"/>
          </a:xfrm>
        </p:grpSpPr>
        <p:grpSp>
          <p:nvGrpSpPr>
            <p:cNvPr id="46" name="Group 45"/>
            <p:cNvGrpSpPr/>
            <p:nvPr/>
          </p:nvGrpSpPr>
          <p:grpSpPr>
            <a:xfrm>
              <a:off x="1905175" y="4036082"/>
              <a:ext cx="2669907" cy="1942687"/>
              <a:chOff x="1294617" y="1549139"/>
              <a:chExt cx="1822342" cy="1018094"/>
            </a:xfrm>
            <a:scene3d>
              <a:camera prst="orthographicFront">
                <a:rot lat="2400000" lon="2400000" rev="0"/>
              </a:camera>
              <a:lightRig rig="threePt" dir="t"/>
            </a:scene3d>
          </p:grpSpPr>
          <p:pic>
            <p:nvPicPr>
              <p:cNvPr id="47" name="Picture 46" descr="https://lh4.googleusercontent.com/FZYFORoZ2uEL--TrxTs1rdNkWZhV1upThD3GpYAXFRcs4ZKS5bbSUM0dFBwGnGTms1frxEkUiX-2mG6qNwrI_HUL1-vo6PptGoJMn4f4_CVnRCs1eIqsziRgjnfujShG2UZAk25eI_0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94617" y="1549139"/>
                <a:ext cx="1822342" cy="101809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8" name="TextBox 47"/>
              <p:cNvSpPr txBox="1"/>
              <p:nvPr/>
            </p:nvSpPr>
            <p:spPr>
              <a:xfrm>
                <a:off x="2705492" y="2202366"/>
                <a:ext cx="202677" cy="212467"/>
              </a:xfrm>
              <a:prstGeom prst="rect">
                <a:avLst/>
              </a:prstGeom>
              <a:noFill/>
              <a:ln>
                <a:solidFill>
                  <a:srgbClr val="FFFF00"/>
                </a:solidFill>
              </a:ln>
            </p:spPr>
            <p:txBody>
              <a:bodyPr wrap="square" rtlCol="0">
                <a:spAutoFit/>
              </a:bodyPr>
              <a:lstStyle/>
              <a:p>
                <a:endParaRPr lang="en-US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2964559" y="1672833"/>
                <a:ext cx="152400" cy="60972"/>
              </a:xfrm>
              <a:prstGeom prst="rect">
                <a:avLst/>
              </a:prstGeom>
              <a:noFill/>
              <a:ln>
                <a:solidFill>
                  <a:srgbClr val="FFFF00"/>
                </a:solidFill>
              </a:ln>
            </p:spPr>
            <p:txBody>
              <a:bodyPr wrap="square" rtlCol="0">
                <a:spAutoFit/>
              </a:bodyPr>
              <a:lstStyle/>
              <a:p>
                <a:endParaRPr lang="en-US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1607270" y="2380268"/>
                <a:ext cx="94268" cy="177221"/>
              </a:xfrm>
              <a:prstGeom prst="rect">
                <a:avLst/>
              </a:prstGeom>
              <a:noFill/>
              <a:ln>
                <a:solidFill>
                  <a:srgbClr val="FFFF00"/>
                </a:solidFill>
              </a:ln>
            </p:spPr>
            <p:txBody>
              <a:bodyPr wrap="square" rtlCol="0">
                <a:spAutoFit/>
              </a:bodyPr>
              <a:lstStyle/>
              <a:p>
                <a:endParaRPr lang="en-US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53" name="Rectangle 52"/>
            <p:cNvSpPr/>
            <p:nvPr/>
          </p:nvSpPr>
          <p:spPr>
            <a:xfrm>
              <a:off x="2550879" y="3538635"/>
              <a:ext cx="1615555" cy="727105"/>
            </a:xfrm>
            <a:prstGeom prst="rect">
              <a:avLst/>
            </a:prstGeom>
            <a:scene3d>
              <a:camera prst="orthographicFront">
                <a:rot lat="2400000" lon="2400000" rev="0"/>
              </a:camera>
              <a:lightRig rig="threePt" dir="t"/>
            </a:scene3d>
          </p:spPr>
          <p:txBody>
            <a:bodyPr wrap="none">
              <a:spAutoFit/>
            </a:bodyPr>
            <a:lstStyle/>
            <a:p>
              <a:r>
                <a:rPr lang="en-US" sz="3800" dirty="0"/>
                <a:t>Detect</a:t>
              </a: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6902455" y="960808"/>
            <a:ext cx="4615398" cy="4618336"/>
            <a:chOff x="4071947" y="255792"/>
            <a:chExt cx="4615398" cy="4618336"/>
          </a:xfrm>
        </p:grpSpPr>
        <p:grpSp>
          <p:nvGrpSpPr>
            <p:cNvPr id="45" name="Group 44"/>
            <p:cNvGrpSpPr/>
            <p:nvPr/>
          </p:nvGrpSpPr>
          <p:grpSpPr>
            <a:xfrm>
              <a:off x="4071947" y="787078"/>
              <a:ext cx="4615398" cy="4087050"/>
              <a:chOff x="2760133" y="2297031"/>
              <a:chExt cx="4615398" cy="4087050"/>
            </a:xfrm>
          </p:grpSpPr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4DFDBF75-8DBD-4531-A9E8-C92C4ACA20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66307" y="2947343"/>
                <a:ext cx="3936656" cy="210246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B05B123D-9E6D-4AD0-A6C7-E27FF4D1FD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49982" y="3706258"/>
                <a:ext cx="3826793" cy="203992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" name="Group 3"/>
              <p:cNvGrpSpPr/>
              <p:nvPr/>
            </p:nvGrpSpPr>
            <p:grpSpPr>
              <a:xfrm>
                <a:off x="3318933" y="2297031"/>
                <a:ext cx="2671458" cy="1618969"/>
                <a:chOff x="1118574" y="2954804"/>
                <a:chExt cx="4602866" cy="2571499"/>
              </a:xfrm>
              <a:scene3d>
                <a:camera prst="orthographicFront">
                  <a:rot lat="2400000" lon="2400000" rev="0"/>
                </a:camera>
                <a:lightRig rig="threePt" dir="t"/>
              </a:scene3d>
            </p:grpSpPr>
            <p:pic>
              <p:nvPicPr>
                <p:cNvPr id="5" name="Picture 4" descr="https://lh4.googleusercontent.com/FZYFORoZ2uEL--TrxTs1rdNkWZhV1upThD3GpYAXFRcs4ZKS5bbSUM0dFBwGnGTms1frxEkUiX-2mG6qNwrI_HUL1-vo6PptGoJMn4f4_CVnRCs1eIqsziRgjnfujShG2UZAk25eI_0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18574" y="2954804"/>
                  <a:ext cx="4602866" cy="2571499"/>
                </a:xfrm>
                <a:prstGeom prst="rect">
                  <a:avLst/>
                </a:prstGeom>
                <a:noFill/>
                <a:sp3d>
                  <a:bevelB w="19050"/>
                </a:sp3d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6" name="TextBox 5"/>
                <p:cNvSpPr txBox="1"/>
                <p:nvPr/>
              </p:nvSpPr>
              <p:spPr>
                <a:xfrm>
                  <a:off x="5369668" y="3276627"/>
                  <a:ext cx="351771" cy="243372"/>
                </a:xfrm>
                <a:prstGeom prst="rect">
                  <a:avLst/>
                </a:prstGeom>
                <a:noFill/>
                <a:ln>
                  <a:solidFill>
                    <a:srgbClr val="FFFF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endParaRPr lang="en-US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7" name="TextBox 6"/>
                <p:cNvSpPr txBox="1"/>
                <p:nvPr/>
              </p:nvSpPr>
              <p:spPr>
                <a:xfrm>
                  <a:off x="4708187" y="4628954"/>
                  <a:ext cx="486384" cy="564204"/>
                </a:xfrm>
                <a:prstGeom prst="rect">
                  <a:avLst/>
                </a:prstGeom>
                <a:noFill/>
                <a:ln>
                  <a:solidFill>
                    <a:srgbClr val="FFFF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endParaRPr lang="en-US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8" name="TextBox 7"/>
                <p:cNvSpPr txBox="1"/>
                <p:nvPr/>
              </p:nvSpPr>
              <p:spPr>
                <a:xfrm>
                  <a:off x="1806102" y="5037514"/>
                  <a:ext cx="333983" cy="471607"/>
                </a:xfrm>
                <a:prstGeom prst="rect">
                  <a:avLst/>
                </a:prstGeom>
                <a:noFill/>
                <a:ln>
                  <a:solidFill>
                    <a:srgbClr val="FFFF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endParaRPr lang="en-US">
                    <a:solidFill>
                      <a:sysClr val="windowText" lastClr="000000"/>
                    </a:solidFill>
                  </a:endParaRPr>
                </a:p>
              </p:txBody>
            </p:sp>
          </p:grpSp>
          <p:grpSp>
            <p:nvGrpSpPr>
              <p:cNvPr id="9" name="Group 8"/>
              <p:cNvGrpSpPr/>
              <p:nvPr/>
            </p:nvGrpSpPr>
            <p:grpSpPr>
              <a:xfrm>
                <a:off x="3166307" y="3006666"/>
                <a:ext cx="2671458" cy="1618969"/>
                <a:chOff x="1118574" y="2954804"/>
                <a:chExt cx="4602866" cy="2571499"/>
              </a:xfrm>
              <a:scene3d>
                <a:camera prst="orthographicFront">
                  <a:rot lat="2400000" lon="2400000" rev="0"/>
                </a:camera>
                <a:lightRig rig="threePt" dir="t"/>
              </a:scene3d>
            </p:grpSpPr>
            <p:pic>
              <p:nvPicPr>
                <p:cNvPr id="10" name="Picture 9" descr="https://lh4.googleusercontent.com/FZYFORoZ2uEL--TrxTs1rdNkWZhV1upThD3GpYAXFRcs4ZKS5bbSUM0dFBwGnGTms1frxEkUiX-2mG6qNwrI_HUL1-vo6PptGoJMn4f4_CVnRCs1eIqsziRgjnfujShG2UZAk25eI_0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18574" y="2954804"/>
                  <a:ext cx="4602866" cy="2571499"/>
                </a:xfrm>
                <a:prstGeom prst="rect">
                  <a:avLst/>
                </a:prstGeom>
                <a:noFill/>
                <a:sp3d>
                  <a:bevelB w="19050"/>
                </a:sp3d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TextBox 10"/>
                <p:cNvSpPr txBox="1"/>
                <p:nvPr/>
              </p:nvSpPr>
              <p:spPr>
                <a:xfrm>
                  <a:off x="5369668" y="3276627"/>
                  <a:ext cx="351771" cy="243372"/>
                </a:xfrm>
                <a:prstGeom prst="rect">
                  <a:avLst/>
                </a:prstGeom>
                <a:noFill/>
                <a:ln>
                  <a:solidFill>
                    <a:srgbClr val="FFFF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endParaRPr lang="en-US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2" name="TextBox 11"/>
                <p:cNvSpPr txBox="1"/>
                <p:nvPr/>
              </p:nvSpPr>
              <p:spPr>
                <a:xfrm>
                  <a:off x="4708187" y="4628954"/>
                  <a:ext cx="486384" cy="564204"/>
                </a:xfrm>
                <a:prstGeom prst="rect">
                  <a:avLst/>
                </a:prstGeom>
                <a:noFill/>
                <a:ln>
                  <a:solidFill>
                    <a:srgbClr val="FFFF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endParaRPr lang="en-US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3" name="TextBox 12"/>
                <p:cNvSpPr txBox="1"/>
                <p:nvPr/>
              </p:nvSpPr>
              <p:spPr>
                <a:xfrm>
                  <a:off x="1806102" y="5037514"/>
                  <a:ext cx="333983" cy="471607"/>
                </a:xfrm>
                <a:prstGeom prst="rect">
                  <a:avLst/>
                </a:prstGeom>
                <a:noFill/>
                <a:ln>
                  <a:solidFill>
                    <a:srgbClr val="FFFF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endParaRPr lang="en-US">
                    <a:solidFill>
                      <a:sysClr val="windowText" lastClr="000000"/>
                    </a:solidFill>
                  </a:endParaRPr>
                </a:p>
              </p:txBody>
            </p:sp>
          </p:grp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9698AF21-CB6A-489B-B54E-AD020D1C29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60133" y="4415893"/>
                <a:ext cx="3530406" cy="19681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7" name="Group 16"/>
              <p:cNvGrpSpPr/>
              <p:nvPr/>
            </p:nvGrpSpPr>
            <p:grpSpPr>
              <a:xfrm>
                <a:off x="2962142" y="3873044"/>
                <a:ext cx="2671458" cy="1618969"/>
                <a:chOff x="1118574" y="2954804"/>
                <a:chExt cx="4602866" cy="2571499"/>
              </a:xfrm>
              <a:scene3d>
                <a:camera prst="orthographicFront">
                  <a:rot lat="2400000" lon="2400000" rev="0"/>
                </a:camera>
                <a:lightRig rig="threePt" dir="t"/>
              </a:scene3d>
            </p:grpSpPr>
            <p:pic>
              <p:nvPicPr>
                <p:cNvPr id="18" name="Picture 2" descr="https://lh4.googleusercontent.com/FZYFORoZ2uEL--TrxTs1rdNkWZhV1upThD3GpYAXFRcs4ZKS5bbSUM0dFBwGnGTms1frxEkUiX-2mG6qNwrI_HUL1-vo6PptGoJMn4f4_CVnRCs1eIqsziRgjnfujShG2UZAk25eI_0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18574" y="2954804"/>
                  <a:ext cx="4602866" cy="2571499"/>
                </a:xfrm>
                <a:prstGeom prst="rect">
                  <a:avLst/>
                </a:prstGeom>
                <a:noFill/>
                <a:sp3d>
                  <a:bevelB w="19050"/>
                </a:sp3d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9" name="TextBox 18"/>
                <p:cNvSpPr txBox="1"/>
                <p:nvPr/>
              </p:nvSpPr>
              <p:spPr>
                <a:xfrm>
                  <a:off x="5369668" y="3276627"/>
                  <a:ext cx="351771" cy="243372"/>
                </a:xfrm>
                <a:prstGeom prst="rect">
                  <a:avLst/>
                </a:prstGeom>
                <a:noFill/>
                <a:ln>
                  <a:solidFill>
                    <a:srgbClr val="FFFF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endParaRPr lang="en-US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20" name="TextBox 19"/>
                <p:cNvSpPr txBox="1"/>
                <p:nvPr/>
              </p:nvSpPr>
              <p:spPr>
                <a:xfrm>
                  <a:off x="4708187" y="4628954"/>
                  <a:ext cx="486384" cy="564204"/>
                </a:xfrm>
                <a:prstGeom prst="rect">
                  <a:avLst/>
                </a:prstGeom>
                <a:noFill/>
                <a:ln>
                  <a:solidFill>
                    <a:srgbClr val="FFFF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endParaRPr lang="en-US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21" name="TextBox 20"/>
                <p:cNvSpPr txBox="1"/>
                <p:nvPr/>
              </p:nvSpPr>
              <p:spPr>
                <a:xfrm>
                  <a:off x="1806102" y="5037514"/>
                  <a:ext cx="333983" cy="471607"/>
                </a:xfrm>
                <a:prstGeom prst="rect">
                  <a:avLst/>
                </a:prstGeom>
                <a:noFill/>
                <a:ln>
                  <a:solidFill>
                    <a:srgbClr val="FFFF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endParaRPr lang="en-US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22" name="TextBox 21"/>
              <p:cNvSpPr txBox="1"/>
              <p:nvPr/>
            </p:nvSpPr>
            <p:spPr>
              <a:xfrm>
                <a:off x="4189883" y="2540422"/>
                <a:ext cx="1382301" cy="369332"/>
              </a:xfrm>
              <a:prstGeom prst="rect">
                <a:avLst/>
              </a:prstGeom>
              <a:noFill/>
              <a:scene3d>
                <a:camera prst="orthographicFront">
                  <a:rot lat="2400000" lon="2400000" rev="0"/>
                </a:camera>
                <a:lightRig rig="threePt" dir="t"/>
              </a:scene3d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VisualEvent1</a:t>
                </a: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3982995" y="3289929"/>
                <a:ext cx="1382301" cy="369332"/>
              </a:xfrm>
              <a:prstGeom prst="rect">
                <a:avLst/>
              </a:prstGeom>
              <a:noFill/>
              <a:scene3d>
                <a:camera prst="orthographicFront">
                  <a:rot lat="2400000" lon="2400000" rev="0"/>
                </a:camera>
                <a:lightRig rig="threePt" dir="t"/>
              </a:scene3d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VisualEvent1</a:t>
                </a: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4009596" y="4221971"/>
                <a:ext cx="1382301" cy="369332"/>
              </a:xfrm>
              <a:prstGeom prst="rect">
                <a:avLst/>
              </a:prstGeom>
              <a:noFill/>
              <a:scene3d>
                <a:camera prst="orthographicFront">
                  <a:rot lat="2400000" lon="2400000" rev="0"/>
                </a:camera>
                <a:lightRig rig="threePt" dir="t"/>
              </a:scene3d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VisualEvent1</a:t>
                </a: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4134974" y="4963169"/>
                <a:ext cx="1382301" cy="369332"/>
              </a:xfrm>
              <a:prstGeom prst="rect">
                <a:avLst/>
              </a:prstGeom>
              <a:noFill/>
              <a:scene3d>
                <a:camera prst="orthographicFront">
                  <a:rot lat="2400000" lon="2400000" rev="0"/>
                </a:camera>
                <a:lightRig rig="threePt" dir="t"/>
              </a:scene3d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VisualEvent2</a:t>
                </a: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3092774" y="4493299"/>
                <a:ext cx="1440935" cy="369332"/>
              </a:xfrm>
              <a:prstGeom prst="rect">
                <a:avLst/>
              </a:prstGeom>
              <a:noFill/>
              <a:scene3d>
                <a:camera prst="orthographicFront">
                  <a:rot lat="2400000" lon="2400000" rev="0"/>
                </a:camera>
                <a:lightRig rig="threePt" dir="t"/>
              </a:scene3d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VisualEvent3</a:t>
                </a:r>
              </a:p>
            </p:txBody>
          </p:sp>
          <p:sp>
            <p:nvSpPr>
              <p:cNvPr id="27" name="Right Arrow 26"/>
              <p:cNvSpPr/>
              <p:nvPr/>
            </p:nvSpPr>
            <p:spPr>
              <a:xfrm>
                <a:off x="4695859" y="4759648"/>
                <a:ext cx="2679672" cy="900668"/>
              </a:xfrm>
              <a:prstGeom prst="rightArrow">
                <a:avLst/>
              </a:prstGeom>
              <a:scene3d>
                <a:camera prst="orthographicFront">
                  <a:rot lat="0" lon="2400000" rev="360000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000" dirty="0"/>
                  <a:t>Time/frames</a:t>
                </a:r>
              </a:p>
            </p:txBody>
          </p:sp>
          <p:cxnSp>
            <p:nvCxnSpPr>
              <p:cNvPr id="28" name="Straight Arrow Connector 27"/>
              <p:cNvCxnSpPr/>
              <p:nvPr/>
            </p:nvCxnSpPr>
            <p:spPr>
              <a:xfrm flipV="1">
                <a:off x="5231992" y="3905401"/>
                <a:ext cx="218954" cy="816658"/>
              </a:xfrm>
              <a:prstGeom prst="straightConnector1">
                <a:avLst/>
              </a:prstGeom>
              <a:ln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Arrow Connector 28"/>
              <p:cNvCxnSpPr/>
              <p:nvPr/>
            </p:nvCxnSpPr>
            <p:spPr>
              <a:xfrm flipV="1">
                <a:off x="5474872" y="3201148"/>
                <a:ext cx="177205" cy="642042"/>
              </a:xfrm>
              <a:prstGeom prst="straightConnector1">
                <a:avLst/>
              </a:prstGeom>
              <a:ln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5" name="Rectangle 54"/>
            <p:cNvSpPr/>
            <p:nvPr/>
          </p:nvSpPr>
          <p:spPr>
            <a:xfrm>
              <a:off x="5442430" y="255792"/>
              <a:ext cx="1213922" cy="677108"/>
            </a:xfrm>
            <a:prstGeom prst="rect">
              <a:avLst/>
            </a:prstGeom>
            <a:scene3d>
              <a:camera prst="orthographicFront">
                <a:rot lat="2400000" lon="2400000" rev="0"/>
              </a:camera>
              <a:lightRig rig="threePt" dir="t"/>
            </a:scene3d>
          </p:spPr>
          <p:txBody>
            <a:bodyPr wrap="none">
              <a:spAutoFit/>
            </a:bodyPr>
            <a:lstStyle/>
            <a:p>
              <a:r>
                <a:rPr lang="en-US" sz="3800" dirty="0"/>
                <a:t>Track</a:t>
              </a: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3890194" y="3128454"/>
            <a:ext cx="2880465" cy="2501778"/>
            <a:chOff x="4522453" y="3030203"/>
            <a:chExt cx="1982077" cy="1918250"/>
          </a:xfrm>
        </p:grpSpPr>
        <p:grpSp>
          <p:nvGrpSpPr>
            <p:cNvPr id="56" name="Group 55"/>
            <p:cNvGrpSpPr/>
            <p:nvPr/>
          </p:nvGrpSpPr>
          <p:grpSpPr>
            <a:xfrm>
              <a:off x="4564640" y="3030203"/>
              <a:ext cx="1939890" cy="1918250"/>
              <a:chOff x="5389209" y="4519178"/>
              <a:chExt cx="1939890" cy="1918250"/>
            </a:xfrm>
          </p:grpSpPr>
          <p:pic>
            <p:nvPicPr>
              <p:cNvPr id="51" name="Picture 50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85887" y="5559587"/>
                <a:ext cx="806665" cy="877841"/>
              </a:xfrm>
              <a:prstGeom prst="rect">
                <a:avLst/>
              </a:prstGeom>
              <a:scene3d>
                <a:camera prst="orthographicFront">
                  <a:rot lat="2400000" lon="2400000" rev="0"/>
                </a:camera>
                <a:lightRig rig="threePt" dir="t"/>
              </a:scene3d>
            </p:spPr>
          </p:pic>
          <p:sp>
            <p:nvSpPr>
              <p:cNvPr id="52" name="Rectangle 51"/>
              <p:cNvSpPr/>
              <p:nvPr/>
            </p:nvSpPr>
            <p:spPr>
              <a:xfrm>
                <a:off x="5389209" y="4958349"/>
                <a:ext cx="1939890" cy="923330"/>
              </a:xfrm>
              <a:prstGeom prst="rect">
                <a:avLst/>
              </a:prstGeom>
              <a:scene3d>
                <a:camera prst="orthographicFront">
                  <a:rot lat="2400000" lon="2400000" rev="0"/>
                </a:camera>
                <a:lightRig rig="threePt" dir="t"/>
              </a:scene3d>
            </p:spPr>
            <p:txBody>
              <a:bodyPr wrap="none">
                <a:spAutoFit/>
              </a:bodyPr>
              <a:lstStyle/>
              <a:p>
                <a:r>
                  <a:rPr lang="en-US" dirty="0" err="1"/>
                  <a:t>Peniagone</a:t>
                </a:r>
                <a:r>
                  <a:rPr lang="en-US" dirty="0"/>
                  <a:t> </a:t>
                </a:r>
                <a:r>
                  <a:rPr lang="en-US" dirty="0" err="1"/>
                  <a:t>sp</a:t>
                </a:r>
                <a:r>
                  <a:rPr lang="en-US" dirty="0"/>
                  <a:t> A.</a:t>
                </a:r>
              </a:p>
              <a:p>
                <a:r>
                  <a:rPr lang="en-US" dirty="0"/>
                  <a:t>Scores .78, .89, .99</a:t>
                </a:r>
              </a:p>
              <a:p>
                <a:endParaRPr lang="en-US" dirty="0"/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5425052" y="4519178"/>
                <a:ext cx="1656544" cy="677108"/>
              </a:xfrm>
              <a:prstGeom prst="rect">
                <a:avLst/>
              </a:prstGeom>
              <a:scene3d>
                <a:camera prst="orthographicFront">
                  <a:rot lat="2400000" lon="2400000" rev="0"/>
                </a:camera>
                <a:lightRig rig="threePt" dir="t"/>
              </a:scene3d>
            </p:spPr>
            <p:txBody>
              <a:bodyPr wrap="none">
                <a:spAutoFit/>
              </a:bodyPr>
              <a:lstStyle/>
              <a:p>
                <a:r>
                  <a:rPr lang="en-US" sz="3800" dirty="0"/>
                  <a:t>Classify</a:t>
                </a:r>
              </a:p>
            </p:txBody>
          </p:sp>
        </p:grpSp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22453" y="3677271"/>
              <a:ext cx="697773" cy="614705"/>
            </a:xfrm>
            <a:prstGeom prst="rect">
              <a:avLst/>
            </a:prstGeom>
            <a:scene3d>
              <a:camera prst="orthographicFront">
                <a:rot lat="2400000" lon="2400000" rev="0"/>
              </a:camera>
              <a:lightRig rig="threePt" dir="t"/>
            </a:scene3d>
          </p:spPr>
        </p:pic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7862" y="4201566"/>
              <a:ext cx="501544" cy="547557"/>
            </a:xfrm>
            <a:prstGeom prst="rect">
              <a:avLst/>
            </a:prstGeom>
            <a:scene3d>
              <a:camera prst="orthographicFront">
                <a:rot lat="2400000" lon="2400000" rev="0"/>
              </a:camera>
              <a:lightRig rig="threePt" dir="t"/>
            </a:scene3d>
          </p:spPr>
        </p:pic>
      </p:grpSp>
      <p:sp>
        <p:nvSpPr>
          <p:cNvPr id="72" name="Right Arrow 71"/>
          <p:cNvSpPr/>
          <p:nvPr/>
        </p:nvSpPr>
        <p:spPr>
          <a:xfrm rot="2260083">
            <a:off x="2382232" y="4529826"/>
            <a:ext cx="1635665" cy="651106"/>
          </a:xfrm>
          <a:prstGeom prst="rightArrow">
            <a:avLst/>
          </a:prstGeom>
          <a:scene3d>
            <a:camera prst="orthographicFront">
              <a:rot lat="0" lon="2400000" rev="36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ight Arrow 72"/>
          <p:cNvSpPr/>
          <p:nvPr/>
        </p:nvSpPr>
        <p:spPr>
          <a:xfrm rot="2013728">
            <a:off x="5960573" y="4186301"/>
            <a:ext cx="1635665" cy="651106"/>
          </a:xfrm>
          <a:prstGeom prst="rightArrow">
            <a:avLst/>
          </a:prstGeom>
          <a:scene3d>
            <a:camera prst="orthographicFront">
              <a:rot lat="0" lon="2400000" rev="36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itle 1"/>
          <p:cNvSpPr>
            <a:spLocks noGrp="1"/>
          </p:cNvSpPr>
          <p:nvPr>
            <p:ph type="title"/>
          </p:nvPr>
        </p:nvSpPr>
        <p:spPr>
          <a:xfrm>
            <a:off x="6228308" y="5703340"/>
            <a:ext cx="5963692" cy="949283"/>
          </a:xfrm>
        </p:spPr>
        <p:txBody>
          <a:bodyPr>
            <a:normAutofit fontScale="90000"/>
          </a:bodyPr>
          <a:lstStyle/>
          <a:p>
            <a:r>
              <a:rPr lang="en-US" sz="2800" i="1" dirty="0"/>
              <a:t>Visual events are voted across frames to find the best classification. The “best” classification is then imported into VARS to assist annotation.</a:t>
            </a:r>
          </a:p>
        </p:txBody>
      </p:sp>
      <p:sp>
        <p:nvSpPr>
          <p:cNvPr id="77" name="Title 1"/>
          <p:cNvSpPr txBox="1">
            <a:spLocks/>
          </p:cNvSpPr>
          <p:nvPr/>
        </p:nvSpPr>
        <p:spPr>
          <a:xfrm>
            <a:off x="719592" y="0"/>
            <a:ext cx="10515600" cy="94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902005 VARS Annotation Assistance</a:t>
            </a:r>
            <a:endParaRPr lang="en-US" dirty="0"/>
          </a:p>
        </p:txBody>
      </p:sp>
      <p:sp>
        <p:nvSpPr>
          <p:cNvPr id="78" name="Rectangle 77"/>
          <p:cNvSpPr/>
          <p:nvPr/>
        </p:nvSpPr>
        <p:spPr>
          <a:xfrm>
            <a:off x="1033120" y="761415"/>
            <a:ext cx="504016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Machine Learning Pipeline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042148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010515309"/>
              </p:ext>
            </p:extLst>
          </p:nvPr>
        </p:nvGraphicFramePr>
        <p:xfrm>
          <a:off x="-1144752" y="1663262"/>
          <a:ext cx="6779752" cy="4648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8"/>
          <a:srcRect t="27585" r="1080" b="33242"/>
          <a:stretch/>
        </p:blipFill>
        <p:spPr>
          <a:xfrm>
            <a:off x="915983" y="3265713"/>
            <a:ext cx="2826637" cy="11193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000" y="1663262"/>
            <a:ext cx="6630409" cy="3996559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719592" y="0"/>
            <a:ext cx="10515600" cy="94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902005 VARS Annotation Assistance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33120" y="761415"/>
            <a:ext cx="779732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Managing the Machine Learning Lifecycle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511297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" y="1410789"/>
            <a:ext cx="10998926" cy="5447211"/>
          </a:xfrm>
          <a:prstGeom prst="rect">
            <a:avLst/>
          </a:prstGeom>
        </p:spPr>
      </p:pic>
      <p:sp>
        <p:nvSpPr>
          <p:cNvPr id="77" name="Title 1"/>
          <p:cNvSpPr txBox="1">
            <a:spLocks/>
          </p:cNvSpPr>
          <p:nvPr/>
        </p:nvSpPr>
        <p:spPr>
          <a:xfrm>
            <a:off x="719592" y="0"/>
            <a:ext cx="10515600" cy="94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902005 VARS Annotation Assistance</a:t>
            </a:r>
            <a:endParaRPr lang="en-US" dirty="0"/>
          </a:p>
        </p:txBody>
      </p:sp>
      <p:sp>
        <p:nvSpPr>
          <p:cNvPr id="78" name="Rectangle 77"/>
          <p:cNvSpPr/>
          <p:nvPr/>
        </p:nvSpPr>
        <p:spPr>
          <a:xfrm>
            <a:off x="1033120" y="761415"/>
            <a:ext cx="375776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 Zoo Concept</a:t>
            </a:r>
            <a:endParaRPr lang="en-US" sz="3000" dirty="0"/>
          </a:p>
        </p:txBody>
      </p:sp>
      <p:sp>
        <p:nvSpPr>
          <p:cNvPr id="32" name="Rounded Rectangle 31"/>
          <p:cNvSpPr/>
          <p:nvPr/>
        </p:nvSpPr>
        <p:spPr>
          <a:xfrm>
            <a:off x="1052137" y="1776919"/>
            <a:ext cx="10540571" cy="505532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629" y="1951240"/>
            <a:ext cx="4756976" cy="947420"/>
          </a:xfrm>
          <a:prstGeom prst="rect">
            <a:avLst/>
          </a:prstGeom>
        </p:spPr>
      </p:pic>
      <p:graphicFrame>
        <p:nvGraphicFramePr>
          <p:cNvPr id="59" name="Table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8068528"/>
              </p:ext>
            </p:extLst>
          </p:nvPr>
        </p:nvGraphicFramePr>
        <p:xfrm>
          <a:off x="1346631" y="3230450"/>
          <a:ext cx="1002615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88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15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52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52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052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Object Detection 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Speed (</a:t>
                      </a:r>
                      <a:r>
                        <a:rPr lang="en-US" dirty="0" err="1"/>
                        <a:t>ms</a:t>
                      </a:r>
                      <a:r>
                        <a:rPr lang="en-US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Collection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mAP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Outputs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rcnn_resnet101_stride8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Benthic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Box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rcnn_resnet101_stride8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Midwater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Mask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0" name="Table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372556"/>
              </p:ext>
            </p:extLst>
          </p:nvPr>
        </p:nvGraphicFramePr>
        <p:xfrm>
          <a:off x="1346629" y="4936558"/>
          <a:ext cx="10026152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65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65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65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065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Classification Model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Speed (ms)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Collection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Top-5 Error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GoogleNet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Benthic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Inception v3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Midwater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21.9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5" name="Picture 3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728" y="1374242"/>
            <a:ext cx="10988158" cy="453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0522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1786</TotalTime>
  <Words>507</Words>
  <Application>Microsoft Macintosh PowerPoint</Application>
  <PresentationFormat>Widescreen</PresentationFormat>
  <Paragraphs>84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902005 VARS Annotation Assistance</vt:lpstr>
      <vt:lpstr>PowerPoint Presentation</vt:lpstr>
      <vt:lpstr>902005 VARS Annotation Assistance</vt:lpstr>
      <vt:lpstr>PowerPoint Presentation</vt:lpstr>
      <vt:lpstr>Visual events are voted across frames to find the best classification. The “best” classification is then imported into VARS to assist annotation.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Lonny Lundsten</cp:lastModifiedBy>
  <cp:revision>80</cp:revision>
  <dcterms:created xsi:type="dcterms:W3CDTF">2019-10-16T22:54:46Z</dcterms:created>
  <dcterms:modified xsi:type="dcterms:W3CDTF">2019-10-18T19:07:31Z</dcterms:modified>
</cp:coreProperties>
</file>