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7" r:id="rId4"/>
    <p:sldMasterId id="214748367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a5fe2c30c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5a5fe2c30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584920b7bd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584920b7b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5a613406ab_0_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5a613406ab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5a613406ab_0_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5a613406ab_0_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5a613406ab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5a613406ab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5a68623a7a_0_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g5a68623a7a_0_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a6d46c1a1_8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g5a6d46c1a1_8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a613406ab_0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5a613406ab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a68623a7a_0_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5a68623a7a_0_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a68623a7a_0_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5a68623a7a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a68623a7a_0_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5a68623a7a_0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a68623a7a_0_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5a68623a7a_0_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a68623a7a_0_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5a68623a7a_0_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5a5fe2c30c_0_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5a5fe2c30c_0_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a613406ab_0_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5a613406ab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 - Full Bleed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9" id="57" name="Google Shape;57;p14"/>
          <p:cNvPicPr preferRelativeResize="0"/>
          <p:nvPr/>
        </p:nvPicPr>
        <p:blipFill rotWithShape="1">
          <a:blip r:embed="rId2">
            <a:alphaModFix/>
          </a:blip>
          <a:srcRect b="17225" l="0" r="0" t="0"/>
          <a:stretch/>
        </p:blipFill>
        <p:spPr>
          <a:xfrm>
            <a:off x="0" y="97357"/>
            <a:ext cx="9144000" cy="504614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>
            <p:ph type="title"/>
          </p:nvPr>
        </p:nvSpPr>
        <p:spPr>
          <a:xfrm>
            <a:off x="562356" y="2098548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5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9486" y="4541576"/>
            <a:ext cx="3182112" cy="44284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562356" y="3696059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 - Dark Background" showMasterSp="0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5" id="64" name="Google Shape;64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455079"/>
            <a:ext cx="3182112" cy="44284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562356" y="3696059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6" name="Google Shape;66;p15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-Content-with-Captions">
  <p:cSld name="Two-Content-with-Caption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628650" y="3799332"/>
            <a:ext cx="38862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indent="-3048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2pPr>
            <a:lvl3pPr indent="-3048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628650" y="901977"/>
            <a:ext cx="78867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562356" y="233171"/>
            <a:ext cx="8010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100"/>
              <a:buFont typeface="Arial"/>
              <a:buNone/>
              <a:defRPr sz="21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562356" y="4553711"/>
            <a:ext cx="80103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 - Dark Photo Background" showMasterSp="0">
  <p:cSld name="Section Header - Dark Photo Background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descr="Picture 3" id="88" name="Google Shape;8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541576"/>
            <a:ext cx="3182112" cy="44284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estions">
  <p:cSld name="Question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2"/>
          <p:cNvSpPr txBox="1"/>
          <p:nvPr>
            <p:ph type="title"/>
          </p:nvPr>
        </p:nvSpPr>
        <p:spPr>
          <a:xfrm>
            <a:off x="623888" y="1282304"/>
            <a:ext cx="7886700" cy="1289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7" id="93" name="Google Shape;9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92412" y="3582352"/>
            <a:ext cx="1359177" cy="104679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 - Light Background" showMasterSp="0">
  <p:cSld name="Transition Slide - Light Background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type="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sz="2700">
                <a:solidFill>
                  <a:schemeClr val="accent1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562356" y="3696059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8" name="Google Shape;98;p2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8" id="99" name="Google Shape;9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6292" y="4386646"/>
            <a:ext cx="2936277" cy="54687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>
  <p:cSld name="Section 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 - Light Photo Background">
  <p:cSld name="Section Header - Light Photo Backgroun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07" name="Google Shape;107;p25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8" name="Google Shape;108;p25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peaker Name">
  <p:cSld name="Speaker Name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4" id="111" name="Google Shape;111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92412" y="3657362"/>
            <a:ext cx="1359177" cy="104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 txBox="1"/>
          <p:nvPr>
            <p:ph type="title"/>
          </p:nvPr>
        </p:nvSpPr>
        <p:spPr>
          <a:xfrm>
            <a:off x="623888" y="885825"/>
            <a:ext cx="7886700" cy="819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623888" y="1728971"/>
            <a:ext cx="78867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4" name="Google Shape;114;p26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17" name="Google Shape;117;p27"/>
          <p:cNvSpPr txBox="1"/>
          <p:nvPr>
            <p:ph idx="1" type="body"/>
          </p:nvPr>
        </p:nvSpPr>
        <p:spPr>
          <a:xfrm>
            <a:off x="628650" y="939997"/>
            <a:ext cx="3886200" cy="3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8" name="Google Shape;118;p27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>
  <p:cSld name="Content with Capti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" type="body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1pPr>
            <a:lvl2pPr indent="-3810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2pPr>
            <a:lvl3pPr indent="-3810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indent="-3810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4pPr>
            <a:lvl5pPr indent="-3810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8"/>
          <p:cNvSpPr txBox="1"/>
          <p:nvPr>
            <p:ph idx="2" type="body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3" name="Google Shape;123;p28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>
  <p:cSld name="Picture with Caption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9"/>
          <p:cNvSpPr txBox="1"/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26" name="Google Shape;126;p29"/>
          <p:cNvSpPr/>
          <p:nvPr>
            <p:ph idx="2" type="pic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8" name="Google Shape;128;p29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lip Art and Text">
  <p:cSld name="Title, Clip Art and 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/>
          <p:nvPr>
            <p:ph type="title"/>
          </p:nvPr>
        </p:nvSpPr>
        <p:spPr>
          <a:xfrm>
            <a:off x="457844" y="206136"/>
            <a:ext cx="82284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31" name="Google Shape;131;p30"/>
          <p:cNvSpPr txBox="1"/>
          <p:nvPr>
            <p:ph idx="1" type="body"/>
          </p:nvPr>
        </p:nvSpPr>
        <p:spPr>
          <a:xfrm>
            <a:off x="4715871" y="1597286"/>
            <a:ext cx="4046700" cy="29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2" name="Google Shape;132;p30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and Content">
  <p:cSld name="1_Title and Conten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35" name="Google Shape;135;p31"/>
          <p:cNvSpPr txBox="1"/>
          <p:nvPr>
            <p:ph idx="1" type="body"/>
          </p:nvPr>
        </p:nvSpPr>
        <p:spPr>
          <a:xfrm>
            <a:off x="628650" y="901977"/>
            <a:ext cx="7886700" cy="3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6" name="Google Shape;136;p31"/>
          <p:cNvSpPr txBox="1"/>
          <p:nvPr>
            <p:ph idx="12" type="sldNum"/>
          </p:nvPr>
        </p:nvSpPr>
        <p:spPr>
          <a:xfrm>
            <a:off x="8310109" y="4862200"/>
            <a:ext cx="205200" cy="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9.xml"/><Relationship Id="rId6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8" id="52" name="Google Shape;52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28650" y="4733204"/>
            <a:ext cx="1756742" cy="32718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628650" y="901977"/>
            <a:ext cx="78867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</p:sldLayoutIdLst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2"/>
          <p:cNvSpPr txBox="1"/>
          <p:nvPr>
            <p:ph idx="4294967295" type="ctrTitle"/>
          </p:nvPr>
        </p:nvSpPr>
        <p:spPr>
          <a:xfrm>
            <a:off x="562355" y="2098548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902005 VARS Annotation Assistance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1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Reproducibility and Performance Evaluation</a:t>
            </a:r>
            <a:endParaRPr/>
          </a:p>
        </p:txBody>
      </p:sp>
      <p:pic>
        <p:nvPicPr>
          <p:cNvPr descr="Picture 6" id="232" name="Google Shape;23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1"/>
          <p:cNvSpPr/>
          <p:nvPr/>
        </p:nvSpPr>
        <p:spPr>
          <a:xfrm>
            <a:off x="4026300" y="883075"/>
            <a:ext cx="4664100" cy="34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41"/>
          <p:cNvSpPr/>
          <p:nvPr/>
        </p:nvSpPr>
        <p:spPr>
          <a:xfrm>
            <a:off x="2285100" y="2637950"/>
            <a:ext cx="1741200" cy="177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41"/>
          <p:cNvSpPr/>
          <p:nvPr/>
        </p:nvSpPr>
        <p:spPr>
          <a:xfrm>
            <a:off x="2609800" y="974550"/>
            <a:ext cx="1360800" cy="1419300"/>
          </a:xfrm>
          <a:prstGeom prst="wedgeRoundRectCallout">
            <a:avLst>
              <a:gd fmla="val 68223" name="adj1"/>
              <a:gd fmla="val 77244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41"/>
          <p:cNvSpPr/>
          <p:nvPr/>
        </p:nvSpPr>
        <p:spPr>
          <a:xfrm>
            <a:off x="1075050" y="1964225"/>
            <a:ext cx="1065000" cy="1597200"/>
          </a:xfrm>
          <a:prstGeom prst="wedgeRoundRectCallout">
            <a:avLst>
              <a:gd fmla="val 245167" name="adj1"/>
              <a:gd fmla="val 144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41"/>
          <p:cNvSpPr txBox="1"/>
          <p:nvPr/>
        </p:nvSpPr>
        <p:spPr>
          <a:xfrm>
            <a:off x="4237375" y="1298500"/>
            <a:ext cx="4664100" cy="29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Improve models over time</a:t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6913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2400"/>
              <a:buAutoNum type="arabicPeriod"/>
            </a:pPr>
            <a:r>
              <a:rPr lang="en" sz="2400">
                <a:solidFill>
                  <a:srgbClr val="E69138"/>
                </a:solidFill>
              </a:rPr>
              <a:t>Version control models</a:t>
            </a:r>
            <a:endParaRPr sz="2400">
              <a:solidFill>
                <a:srgbClr val="E6913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2400"/>
              <a:buAutoNum type="arabicPeriod"/>
            </a:pPr>
            <a:r>
              <a:rPr lang="en" sz="2400">
                <a:solidFill>
                  <a:srgbClr val="E69138"/>
                </a:solidFill>
              </a:rPr>
              <a:t>Track performance</a:t>
            </a:r>
            <a:endParaRPr sz="2400">
              <a:solidFill>
                <a:srgbClr val="E6913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2400"/>
              <a:buAutoNum type="arabicPeriod"/>
            </a:pPr>
            <a:r>
              <a:rPr lang="en" sz="2400">
                <a:solidFill>
                  <a:srgbClr val="E69138"/>
                </a:solidFill>
              </a:rPr>
              <a:t>Inform where labeling efforts should focus</a:t>
            </a:r>
            <a:endParaRPr sz="24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2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Scalability and Throughput</a:t>
            </a:r>
            <a:endParaRPr/>
          </a:p>
        </p:txBody>
      </p:sp>
      <p:pic>
        <p:nvPicPr>
          <p:cNvPr descr="Picture 6" id="243" name="Google Shape;24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2"/>
          <p:cNvSpPr txBox="1"/>
          <p:nvPr/>
        </p:nvSpPr>
        <p:spPr>
          <a:xfrm>
            <a:off x="505275" y="1394650"/>
            <a:ext cx="1597200" cy="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MLFlow</a:t>
            </a:r>
            <a:endParaRPr sz="3000">
              <a:solidFill>
                <a:srgbClr val="E69138"/>
              </a:solidFill>
            </a:endParaRPr>
          </a:p>
        </p:txBody>
      </p:sp>
      <p:sp>
        <p:nvSpPr>
          <p:cNvPr id="245" name="Google Shape;245;p42"/>
          <p:cNvSpPr/>
          <p:nvPr/>
        </p:nvSpPr>
        <p:spPr>
          <a:xfrm>
            <a:off x="505275" y="890350"/>
            <a:ext cx="3409200" cy="381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2"/>
          <p:cNvSpPr txBox="1"/>
          <p:nvPr/>
        </p:nvSpPr>
        <p:spPr>
          <a:xfrm>
            <a:off x="120650" y="2083900"/>
            <a:ext cx="3641100" cy="14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To cloud or not to cloud? … that is the question.</a:t>
            </a:r>
            <a:endParaRPr sz="2400">
              <a:solidFill>
                <a:srgbClr val="E69138"/>
              </a:solidFill>
            </a:endParaRPr>
          </a:p>
        </p:txBody>
      </p:sp>
      <p:sp>
        <p:nvSpPr>
          <p:cNvPr id="247" name="Google Shape;247;p42"/>
          <p:cNvSpPr/>
          <p:nvPr/>
        </p:nvSpPr>
        <p:spPr>
          <a:xfrm>
            <a:off x="3956900" y="2571750"/>
            <a:ext cx="1911000" cy="21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2"/>
          <p:cNvSpPr/>
          <p:nvPr/>
        </p:nvSpPr>
        <p:spPr>
          <a:xfrm>
            <a:off x="3914475" y="853125"/>
            <a:ext cx="4698000" cy="2597100"/>
          </a:xfrm>
          <a:prstGeom prst="wedgeRoundRectCallout">
            <a:avLst>
              <a:gd fmla="val -86018" name="adj1"/>
              <a:gd fmla="val -1283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3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Workflow Integration</a:t>
            </a:r>
            <a:endParaRPr/>
          </a:p>
        </p:txBody>
      </p:sp>
      <p:pic>
        <p:nvPicPr>
          <p:cNvPr descr="Picture 6" id="254" name="Google Shape;25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3"/>
          <p:cNvSpPr/>
          <p:nvPr/>
        </p:nvSpPr>
        <p:spPr>
          <a:xfrm>
            <a:off x="477275" y="768700"/>
            <a:ext cx="6612900" cy="381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43"/>
          <p:cNvSpPr txBox="1"/>
          <p:nvPr/>
        </p:nvSpPr>
        <p:spPr>
          <a:xfrm>
            <a:off x="767199" y="804249"/>
            <a:ext cx="4605300" cy="3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Do List: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localization tools to VARS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/>
              <a:t>Map ML data schema to VARS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/>
              <a:t>	How much data is too much?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ML annotations into VARS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 edit history by users for ML generated annotations</a:t>
            </a:r>
            <a:endParaRPr/>
          </a:p>
        </p:txBody>
      </p:sp>
      <p:pic>
        <p:nvPicPr>
          <p:cNvPr descr="Screen Shot 2019-05-09 at 2.56.34 PM.png" id="257" name="Google Shape;25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5720" y="444374"/>
            <a:ext cx="2677175" cy="188269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3"/>
          <p:cNvSpPr/>
          <p:nvPr/>
        </p:nvSpPr>
        <p:spPr>
          <a:xfrm>
            <a:off x="7223825" y="1773150"/>
            <a:ext cx="1653300" cy="1597200"/>
          </a:xfrm>
          <a:prstGeom prst="wedgeRoundRectCallout">
            <a:avLst>
              <a:gd fmla="val -137304" name="adj1"/>
              <a:gd fmla="val -68136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checked_318-10388.jpg" id="259" name="Google Shape;25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109813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0" name="Google Shape;26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171178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1" name="Google Shape;261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4850" y="232543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2" name="Google Shape;262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299563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3" name="Google Shape;263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3631587"/>
            <a:ext cx="575150" cy="57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3"/>
          <p:cNvSpPr txBox="1"/>
          <p:nvPr/>
        </p:nvSpPr>
        <p:spPr>
          <a:xfrm>
            <a:off x="6674700" y="3419375"/>
            <a:ext cx="24693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Whoa … that’s a lot of data</a:t>
            </a:r>
            <a:endParaRPr sz="2400">
              <a:solidFill>
                <a:srgbClr val="E69138"/>
              </a:solidFill>
            </a:endParaRPr>
          </a:p>
        </p:txBody>
      </p:sp>
      <p:sp>
        <p:nvSpPr>
          <p:cNvPr id="265" name="Google Shape;265;p43"/>
          <p:cNvSpPr txBox="1"/>
          <p:nvPr/>
        </p:nvSpPr>
        <p:spPr>
          <a:xfrm>
            <a:off x="3872675" y="4579600"/>
            <a:ext cx="4752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detection for 3 seconds at 60fps = 180 </a:t>
            </a:r>
            <a:r>
              <a:rPr i="1" lang="en"/>
              <a:t>events</a:t>
            </a:r>
            <a:endParaRPr i="1"/>
          </a:p>
        </p:txBody>
      </p:sp>
      <p:sp>
        <p:nvSpPr>
          <p:cNvPr id="266" name="Google Shape;266;p43"/>
          <p:cNvSpPr/>
          <p:nvPr/>
        </p:nvSpPr>
        <p:spPr>
          <a:xfrm>
            <a:off x="3749875" y="4487950"/>
            <a:ext cx="4450800" cy="575100"/>
          </a:xfrm>
          <a:prstGeom prst="wedgeRoundRectCallout">
            <a:avLst>
              <a:gd fmla="val 25478" name="adj1"/>
              <a:gd fmla="val -92932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712" y="295200"/>
            <a:ext cx="7210575" cy="455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712" y="295200"/>
            <a:ext cx="7210575" cy="455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625" y="332900"/>
            <a:ext cx="1014850" cy="10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5"/>
          <p:cNvSpPr/>
          <p:nvPr/>
        </p:nvSpPr>
        <p:spPr>
          <a:xfrm>
            <a:off x="665975" y="1534550"/>
            <a:ext cx="2444100" cy="1415400"/>
          </a:xfrm>
          <a:prstGeom prst="wedgeRoundRectCallout">
            <a:avLst>
              <a:gd fmla="val -33763" name="adj1"/>
              <a:gd fmla="val -71273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5600" y="367467"/>
            <a:ext cx="1014850" cy="94458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5"/>
          <p:cNvSpPr/>
          <p:nvPr/>
        </p:nvSpPr>
        <p:spPr>
          <a:xfrm>
            <a:off x="3233375" y="1534550"/>
            <a:ext cx="5049000" cy="1969500"/>
          </a:xfrm>
          <a:prstGeom prst="wedgeRoundRectCallout">
            <a:avLst>
              <a:gd fmla="val 42077" name="adj1"/>
              <a:gd fmla="val -68415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1" name="Google Shape;281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0750" y="3718875"/>
            <a:ext cx="1014850" cy="10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5"/>
          <p:cNvSpPr/>
          <p:nvPr/>
        </p:nvSpPr>
        <p:spPr>
          <a:xfrm>
            <a:off x="2700750" y="3642600"/>
            <a:ext cx="5049000" cy="1254600"/>
          </a:xfrm>
          <a:prstGeom prst="wedgeRoundRectCallout">
            <a:avLst>
              <a:gd fmla="val -67196" name="adj1"/>
              <a:gd fmla="val -2148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9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6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288" name="Google Shape;288;p46"/>
          <p:cNvSpPr txBox="1"/>
          <p:nvPr/>
        </p:nvSpPr>
        <p:spPr>
          <a:xfrm>
            <a:off x="491250" y="688250"/>
            <a:ext cx="8161500" cy="12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Year 1:</a:t>
            </a:r>
            <a:r>
              <a:rPr lang="en" sz="2400"/>
              <a:t>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Build a working ML pipeline integrated with VARS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Year 2: 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Improve ML pipeline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Integrate active learning strategies to assist labeling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Integrate with FathomNet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Year 3: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Address scalability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Continue FathomNet integration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147" name="Google Shape;147;p33"/>
          <p:cNvSpPr txBox="1"/>
          <p:nvPr/>
        </p:nvSpPr>
        <p:spPr>
          <a:xfrm>
            <a:off x="951750" y="1932600"/>
            <a:ext cx="7240500" cy="12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Integrate machine learning	(ML) with MBARI’s video annotation systems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53" name="Google Shape;15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2325" y="874887"/>
            <a:ext cx="6033274" cy="33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4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4"/>
          <p:cNvSpPr/>
          <p:nvPr/>
        </p:nvSpPr>
        <p:spPr>
          <a:xfrm>
            <a:off x="6329725" y="1035650"/>
            <a:ext cx="1691100" cy="15360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61" name="Google Shape;16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2325" y="874887"/>
            <a:ext cx="6033274" cy="33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5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</p:txBody>
      </p:sp>
      <p:sp>
        <p:nvSpPr>
          <p:cNvPr id="163" name="Google Shape;163;p35"/>
          <p:cNvSpPr/>
          <p:nvPr/>
        </p:nvSpPr>
        <p:spPr>
          <a:xfrm>
            <a:off x="6329725" y="1035650"/>
            <a:ext cx="1691100" cy="15360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5"/>
          <p:cNvSpPr txBox="1"/>
          <p:nvPr/>
        </p:nvSpPr>
        <p:spPr>
          <a:xfrm>
            <a:off x="6652825" y="2571750"/>
            <a:ext cx="1368000" cy="3465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lt1"/>
                </a:solidFill>
              </a:rPr>
              <a:t>Opisthoteuthis</a:t>
            </a:r>
            <a:endParaRPr i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70" name="Google Shape;17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6774" y="4483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6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Tracking</a:t>
            </a:r>
            <a:endParaRPr/>
          </a:p>
        </p:txBody>
      </p:sp>
      <p:sp>
        <p:nvSpPr>
          <p:cNvPr id="172" name="Google Shape;172;p36"/>
          <p:cNvSpPr/>
          <p:nvPr/>
        </p:nvSpPr>
        <p:spPr>
          <a:xfrm>
            <a:off x="4475710" y="5392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2_35_19_11.jpg" id="173" name="Google Shape;17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3824" y="18322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6"/>
          <p:cNvSpPr/>
          <p:nvPr/>
        </p:nvSpPr>
        <p:spPr>
          <a:xfrm>
            <a:off x="5982760" y="19231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2_35_19_11.jpg" id="175" name="Google Shape;17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5499" y="30391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6"/>
          <p:cNvSpPr/>
          <p:nvPr/>
        </p:nvSpPr>
        <p:spPr>
          <a:xfrm>
            <a:off x="7474435" y="31300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6"/>
          <p:cNvSpPr txBox="1"/>
          <p:nvPr/>
        </p:nvSpPr>
        <p:spPr>
          <a:xfrm>
            <a:off x="7658706" y="39987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cxnSp>
        <p:nvCxnSpPr>
          <p:cNvPr id="178" name="Google Shape;178;p36"/>
          <p:cNvCxnSpPr>
            <a:stCxn id="179" idx="0"/>
            <a:endCxn id="174" idx="1"/>
          </p:cNvCxnSpPr>
          <p:nvPr/>
        </p:nvCxnSpPr>
        <p:spPr>
          <a:xfrm>
            <a:off x="5050131" y="1407905"/>
            <a:ext cx="932700" cy="9495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9" name="Google Shape;179;p36"/>
          <p:cNvSpPr txBox="1"/>
          <p:nvPr/>
        </p:nvSpPr>
        <p:spPr>
          <a:xfrm>
            <a:off x="4659981" y="14079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cxnSp>
        <p:nvCxnSpPr>
          <p:cNvPr id="180" name="Google Shape;180;p36"/>
          <p:cNvCxnSpPr>
            <a:stCxn id="181" idx="0"/>
            <a:endCxn id="176" idx="1"/>
          </p:cNvCxnSpPr>
          <p:nvPr/>
        </p:nvCxnSpPr>
        <p:spPr>
          <a:xfrm>
            <a:off x="6557181" y="2791805"/>
            <a:ext cx="917400" cy="7725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1" name="Google Shape;181;p36"/>
          <p:cNvSpPr txBox="1"/>
          <p:nvPr/>
        </p:nvSpPr>
        <p:spPr>
          <a:xfrm>
            <a:off x="6167031" y="27918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82" name="Google Shape;182;p36"/>
          <p:cNvSpPr txBox="1"/>
          <p:nvPr/>
        </p:nvSpPr>
        <p:spPr>
          <a:xfrm>
            <a:off x="2586975" y="1959525"/>
            <a:ext cx="98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Time 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83" name="Google Shape;183;p36"/>
          <p:cNvSpPr txBox="1"/>
          <p:nvPr/>
        </p:nvSpPr>
        <p:spPr>
          <a:xfrm>
            <a:off x="4079475" y="3328025"/>
            <a:ext cx="98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Time 2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84" name="Google Shape;184;p36"/>
          <p:cNvSpPr txBox="1"/>
          <p:nvPr/>
        </p:nvSpPr>
        <p:spPr>
          <a:xfrm>
            <a:off x="5571975" y="4581100"/>
            <a:ext cx="98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Time 3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85" name="Google Shape;185;p36"/>
          <p:cNvSpPr txBox="1"/>
          <p:nvPr/>
        </p:nvSpPr>
        <p:spPr>
          <a:xfrm>
            <a:off x="5440203" y="5392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86" name="Google Shape;186;p36"/>
          <p:cNvSpPr txBox="1"/>
          <p:nvPr/>
        </p:nvSpPr>
        <p:spPr>
          <a:xfrm>
            <a:off x="6947328" y="19231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87" name="Google Shape;187;p36"/>
          <p:cNvSpPr txBox="1"/>
          <p:nvPr/>
        </p:nvSpPr>
        <p:spPr>
          <a:xfrm>
            <a:off x="8439003" y="31300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7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93" name="Google Shape;19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0774" y="23305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7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Tracking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Integration with VARS</a:t>
            </a:r>
            <a:endParaRPr/>
          </a:p>
        </p:txBody>
      </p:sp>
      <p:sp>
        <p:nvSpPr>
          <p:cNvPr id="195" name="Google Shape;195;p37"/>
          <p:cNvSpPr/>
          <p:nvPr/>
        </p:nvSpPr>
        <p:spPr>
          <a:xfrm>
            <a:off x="7269710" y="24214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7"/>
          <p:cNvSpPr txBox="1"/>
          <p:nvPr/>
        </p:nvSpPr>
        <p:spPr>
          <a:xfrm>
            <a:off x="7453981" y="32901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97" name="Google Shape;197;p37"/>
          <p:cNvSpPr txBox="1"/>
          <p:nvPr/>
        </p:nvSpPr>
        <p:spPr>
          <a:xfrm>
            <a:off x="8234203" y="24214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pic>
        <p:nvPicPr>
          <p:cNvPr descr="Screen Shot 2019-05-09 at 2.56.34 PM.png" id="198" name="Google Shape;19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3675" y="2328875"/>
            <a:ext cx="3012275" cy="211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7"/>
          <p:cNvSpPr/>
          <p:nvPr/>
        </p:nvSpPr>
        <p:spPr>
          <a:xfrm rot="7499981">
            <a:off x="4310611" y="1506101"/>
            <a:ext cx="761460" cy="905965"/>
          </a:xfrm>
          <a:custGeom>
            <a:rect b="b" l="l" r="r" t="t"/>
            <a:pathLst>
              <a:path extrusionOk="0" h="21600" w="21600">
                <a:moveTo>
                  <a:pt x="7367" y="0"/>
                </a:moveTo>
                <a:lnTo>
                  <a:pt x="0" y="7818"/>
                </a:lnTo>
                <a:lnTo>
                  <a:pt x="4127" y="7818"/>
                </a:lnTo>
                <a:cubicBezTo>
                  <a:pt x="4127" y="7860"/>
                  <a:pt x="4125" y="7904"/>
                  <a:pt x="4125" y="7946"/>
                </a:cubicBezTo>
                <a:cubicBezTo>
                  <a:pt x="4125" y="15487"/>
                  <a:pt x="11948" y="21600"/>
                  <a:pt x="21598" y="21600"/>
                </a:cubicBezTo>
                <a:cubicBezTo>
                  <a:pt x="21598" y="21600"/>
                  <a:pt x="21600" y="21600"/>
                  <a:pt x="21600" y="21600"/>
                </a:cubicBezTo>
                <a:lnTo>
                  <a:pt x="21600" y="16556"/>
                </a:lnTo>
                <a:cubicBezTo>
                  <a:pt x="21600" y="16556"/>
                  <a:pt x="21598" y="16556"/>
                  <a:pt x="21598" y="16556"/>
                </a:cubicBezTo>
                <a:cubicBezTo>
                  <a:pt x="15512" y="16556"/>
                  <a:pt x="10578" y="12702"/>
                  <a:pt x="10578" y="7946"/>
                </a:cubicBezTo>
                <a:cubicBezTo>
                  <a:pt x="10578" y="7903"/>
                  <a:pt x="10582" y="7860"/>
                  <a:pt x="10582" y="7818"/>
                </a:cubicBezTo>
                <a:lnTo>
                  <a:pt x="14736" y="7818"/>
                </a:lnTo>
                <a:lnTo>
                  <a:pt x="7367" y="0"/>
                </a:lnTo>
                <a:close/>
              </a:path>
            </a:pathLst>
          </a:custGeom>
          <a:gradFill>
            <a:gsLst>
              <a:gs pos="0">
                <a:srgbClr val="F47B69"/>
              </a:gs>
              <a:gs pos="50000">
                <a:srgbClr val="F96249"/>
              </a:gs>
              <a:gs pos="100000">
                <a:srgbClr val="E45239"/>
              </a:gs>
            </a:gsLst>
            <a:lin ang="5400012" scaled="0"/>
          </a:gradFill>
          <a:ln cap="flat" cmpd="sng" w="9525">
            <a:solidFill>
              <a:srgbClr val="00416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dir="5400000" dist="19050">
              <a:srgbClr val="000000">
                <a:alpha val="6275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7"/>
          <p:cNvSpPr/>
          <p:nvPr/>
        </p:nvSpPr>
        <p:spPr>
          <a:xfrm rot="-3517924">
            <a:off x="4310614" y="4229277"/>
            <a:ext cx="761452" cy="905963"/>
          </a:xfrm>
          <a:custGeom>
            <a:rect b="b" l="l" r="r" t="t"/>
            <a:pathLst>
              <a:path extrusionOk="0" h="21600" w="21600">
                <a:moveTo>
                  <a:pt x="7367" y="0"/>
                </a:moveTo>
                <a:lnTo>
                  <a:pt x="0" y="7818"/>
                </a:lnTo>
                <a:lnTo>
                  <a:pt x="4127" y="7818"/>
                </a:lnTo>
                <a:cubicBezTo>
                  <a:pt x="4127" y="7860"/>
                  <a:pt x="4125" y="7904"/>
                  <a:pt x="4125" y="7946"/>
                </a:cubicBezTo>
                <a:cubicBezTo>
                  <a:pt x="4125" y="15487"/>
                  <a:pt x="11948" y="21600"/>
                  <a:pt x="21598" y="21600"/>
                </a:cubicBezTo>
                <a:cubicBezTo>
                  <a:pt x="21598" y="21600"/>
                  <a:pt x="21600" y="21600"/>
                  <a:pt x="21600" y="21600"/>
                </a:cubicBezTo>
                <a:lnTo>
                  <a:pt x="21600" y="16556"/>
                </a:lnTo>
                <a:cubicBezTo>
                  <a:pt x="21600" y="16556"/>
                  <a:pt x="21598" y="16556"/>
                  <a:pt x="21598" y="16556"/>
                </a:cubicBezTo>
                <a:cubicBezTo>
                  <a:pt x="15512" y="16556"/>
                  <a:pt x="10578" y="12702"/>
                  <a:pt x="10578" y="7946"/>
                </a:cubicBezTo>
                <a:cubicBezTo>
                  <a:pt x="10578" y="7903"/>
                  <a:pt x="10582" y="7860"/>
                  <a:pt x="10582" y="7818"/>
                </a:cubicBezTo>
                <a:lnTo>
                  <a:pt x="14736" y="7818"/>
                </a:lnTo>
                <a:lnTo>
                  <a:pt x="7367" y="0"/>
                </a:lnTo>
                <a:close/>
              </a:path>
            </a:pathLst>
          </a:custGeom>
          <a:gradFill>
            <a:gsLst>
              <a:gs pos="0">
                <a:srgbClr val="F47B69"/>
              </a:gs>
              <a:gs pos="50000">
                <a:srgbClr val="F96249"/>
              </a:gs>
              <a:gs pos="100000">
                <a:srgbClr val="E45239"/>
              </a:gs>
            </a:gsLst>
            <a:lin ang="5400012" scaled="0"/>
          </a:gradFill>
          <a:ln cap="flat" cmpd="sng" w="9525">
            <a:solidFill>
              <a:srgbClr val="00416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dir="5400000" dist="19050">
              <a:srgbClr val="000000">
                <a:alpha val="6275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206" name="Google Shape;20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0774" y="23305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8"/>
          <p:cNvSpPr txBox="1"/>
          <p:nvPr/>
        </p:nvSpPr>
        <p:spPr>
          <a:xfrm>
            <a:off x="177675" y="893850"/>
            <a:ext cx="26709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Tracking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Integration with VARS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Web app to </a:t>
            </a:r>
            <a:r>
              <a:rPr lang="en"/>
              <a:t>start</a:t>
            </a:r>
            <a:r>
              <a:rPr lang="en"/>
              <a:t> ML jobs</a:t>
            </a:r>
            <a:endParaRPr/>
          </a:p>
        </p:txBody>
      </p:sp>
      <p:sp>
        <p:nvSpPr>
          <p:cNvPr id="208" name="Google Shape;208;p38"/>
          <p:cNvSpPr/>
          <p:nvPr/>
        </p:nvSpPr>
        <p:spPr>
          <a:xfrm>
            <a:off x="7269710" y="24214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8"/>
          <p:cNvSpPr txBox="1"/>
          <p:nvPr/>
        </p:nvSpPr>
        <p:spPr>
          <a:xfrm>
            <a:off x="7453981" y="32901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210" name="Google Shape;210;p38"/>
          <p:cNvSpPr txBox="1"/>
          <p:nvPr/>
        </p:nvSpPr>
        <p:spPr>
          <a:xfrm>
            <a:off x="8234203" y="24214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pic>
        <p:nvPicPr>
          <p:cNvPr id="211" name="Google Shape;21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4475" y="2330550"/>
            <a:ext cx="3497525" cy="224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9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rPr>
              <a:t>Applying machine learning techniques to annotate data.</a:t>
            </a:r>
            <a:endParaRPr/>
          </a:p>
        </p:txBody>
      </p:sp>
      <p:pic>
        <p:nvPicPr>
          <p:cNvPr descr="Picture 6" id="217" name="Google Shape;21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Creating and Managing Labeled Data</a:t>
            </a:r>
            <a:endParaRPr/>
          </a:p>
        </p:txBody>
      </p:sp>
      <p:pic>
        <p:nvPicPr>
          <p:cNvPr descr="Picture 6" id="223" name="Google Shape;22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40"/>
          <p:cNvSpPr/>
          <p:nvPr/>
        </p:nvSpPr>
        <p:spPr>
          <a:xfrm>
            <a:off x="2055725" y="898050"/>
            <a:ext cx="6534600" cy="381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40"/>
          <p:cNvSpPr/>
          <p:nvPr/>
        </p:nvSpPr>
        <p:spPr>
          <a:xfrm>
            <a:off x="486625" y="1964225"/>
            <a:ext cx="1653300" cy="1597200"/>
          </a:xfrm>
          <a:prstGeom prst="wedgeRoundRectCallout">
            <a:avLst>
              <a:gd fmla="val 85411" name="adj1"/>
              <a:gd fmla="val -38408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40"/>
          <p:cNvSpPr txBox="1"/>
          <p:nvPr/>
        </p:nvSpPr>
        <p:spPr>
          <a:xfrm>
            <a:off x="2839975" y="1229050"/>
            <a:ext cx="5288700" cy="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Labor-intensive!</a:t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Leverage existing efforts ...</a:t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AutoNum type="arabicPeriod"/>
            </a:pPr>
            <a:r>
              <a:rPr lang="en" sz="1800">
                <a:solidFill>
                  <a:srgbClr val="E69138"/>
                </a:solidFill>
              </a:rPr>
              <a:t>1 million labels from Cal Poly Collaboration</a:t>
            </a:r>
            <a:endParaRPr sz="18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AutoNum type="arabicPeriod"/>
            </a:pPr>
            <a:r>
              <a:rPr lang="en" sz="1800">
                <a:solidFill>
                  <a:srgbClr val="E69138"/>
                </a:solidFill>
              </a:rPr>
              <a:t>Labels from student efforts</a:t>
            </a:r>
            <a:endParaRPr sz="18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AutoNum type="arabicPeriod"/>
            </a:pPr>
            <a:r>
              <a:rPr lang="en" sz="1800">
                <a:solidFill>
                  <a:srgbClr val="E69138"/>
                </a:solidFill>
              </a:rPr>
              <a:t>FathomNet (currently ~60,000 labels)</a:t>
            </a:r>
            <a:endParaRPr sz="18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1827"/>
      </a:accent5>
      <a:accent6>
        <a:srgbClr val="F1685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