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6" r:id="rId1"/>
  </p:sldMasterIdLst>
  <p:notesMasterIdLst>
    <p:notesMasterId r:id="rId23"/>
  </p:notesMasterIdLst>
  <p:handoutMasterIdLst>
    <p:handoutMasterId r:id="rId24"/>
  </p:handoutMasterIdLst>
  <p:sldIdLst>
    <p:sldId id="1332" r:id="rId2"/>
    <p:sldId id="1377" r:id="rId3"/>
    <p:sldId id="1378" r:id="rId4"/>
    <p:sldId id="1380" r:id="rId5"/>
    <p:sldId id="1381" r:id="rId6"/>
    <p:sldId id="1382" r:id="rId7"/>
    <p:sldId id="1383" r:id="rId8"/>
    <p:sldId id="1384" r:id="rId9"/>
    <p:sldId id="1385" r:id="rId10"/>
    <p:sldId id="1393" r:id="rId11"/>
    <p:sldId id="1386" r:id="rId12"/>
    <p:sldId id="1387" r:id="rId13"/>
    <p:sldId id="1388" r:id="rId14"/>
    <p:sldId id="1389" r:id="rId15"/>
    <p:sldId id="1390" r:id="rId16"/>
    <p:sldId id="1391" r:id="rId17"/>
    <p:sldId id="1394" r:id="rId18"/>
    <p:sldId id="1395" r:id="rId19"/>
    <p:sldId id="1396" r:id="rId20"/>
    <p:sldId id="1397" r:id="rId21"/>
    <p:sldId id="1398" r:id="rId22"/>
  </p:sldIdLst>
  <p:sldSz cx="9144000" cy="6858000" type="screen4x3"/>
  <p:notesSz cx="7315200" cy="9601200"/>
  <p:defaultTextStyle>
    <a:defPPr>
      <a:defRPr lang="en-US"/>
    </a:defPPr>
    <a:lvl1pPr algn="l" rtl="0" eaLnBrk="0" fontAlgn="base" hangingPunct="0">
      <a:spcBef>
        <a:spcPct val="0"/>
      </a:spcBef>
      <a:spcAft>
        <a:spcPct val="0"/>
      </a:spcAft>
      <a:defRPr sz="1400" u="sng" kern="1200">
        <a:solidFill>
          <a:schemeClr val="tx1"/>
        </a:solidFill>
        <a:latin typeface="Arial" pitchFamily="34" charset="0"/>
        <a:ea typeface="ヒラギノ角ゴ Pro W3" pitchFamily="123" charset="-128"/>
        <a:cs typeface="+mn-cs"/>
      </a:defRPr>
    </a:lvl1pPr>
    <a:lvl2pPr marL="457200" algn="l" rtl="0" eaLnBrk="0" fontAlgn="base" hangingPunct="0">
      <a:spcBef>
        <a:spcPct val="0"/>
      </a:spcBef>
      <a:spcAft>
        <a:spcPct val="0"/>
      </a:spcAft>
      <a:defRPr sz="1400" u="sng" kern="1200">
        <a:solidFill>
          <a:schemeClr val="tx1"/>
        </a:solidFill>
        <a:latin typeface="Arial" pitchFamily="34" charset="0"/>
        <a:ea typeface="ヒラギノ角ゴ Pro W3" pitchFamily="123" charset="-128"/>
        <a:cs typeface="+mn-cs"/>
      </a:defRPr>
    </a:lvl2pPr>
    <a:lvl3pPr marL="914400" algn="l" rtl="0" eaLnBrk="0" fontAlgn="base" hangingPunct="0">
      <a:spcBef>
        <a:spcPct val="0"/>
      </a:spcBef>
      <a:spcAft>
        <a:spcPct val="0"/>
      </a:spcAft>
      <a:defRPr sz="1400" u="sng" kern="1200">
        <a:solidFill>
          <a:schemeClr val="tx1"/>
        </a:solidFill>
        <a:latin typeface="Arial" pitchFamily="34" charset="0"/>
        <a:ea typeface="ヒラギノ角ゴ Pro W3" pitchFamily="123" charset="-128"/>
        <a:cs typeface="+mn-cs"/>
      </a:defRPr>
    </a:lvl3pPr>
    <a:lvl4pPr marL="1371600" algn="l" rtl="0" eaLnBrk="0" fontAlgn="base" hangingPunct="0">
      <a:spcBef>
        <a:spcPct val="0"/>
      </a:spcBef>
      <a:spcAft>
        <a:spcPct val="0"/>
      </a:spcAft>
      <a:defRPr sz="1400" u="sng" kern="1200">
        <a:solidFill>
          <a:schemeClr val="tx1"/>
        </a:solidFill>
        <a:latin typeface="Arial" pitchFamily="34" charset="0"/>
        <a:ea typeface="ヒラギノ角ゴ Pro W3" pitchFamily="123" charset="-128"/>
        <a:cs typeface="+mn-cs"/>
      </a:defRPr>
    </a:lvl4pPr>
    <a:lvl5pPr marL="1828800" algn="l" rtl="0" eaLnBrk="0" fontAlgn="base" hangingPunct="0">
      <a:spcBef>
        <a:spcPct val="0"/>
      </a:spcBef>
      <a:spcAft>
        <a:spcPct val="0"/>
      </a:spcAft>
      <a:defRPr sz="1400" u="sng" kern="1200">
        <a:solidFill>
          <a:schemeClr val="tx1"/>
        </a:solidFill>
        <a:latin typeface="Arial" pitchFamily="34" charset="0"/>
        <a:ea typeface="ヒラギノ角ゴ Pro W3" pitchFamily="123" charset="-128"/>
        <a:cs typeface="+mn-cs"/>
      </a:defRPr>
    </a:lvl5pPr>
    <a:lvl6pPr marL="2286000" algn="l" defTabSz="914400" rtl="0" eaLnBrk="1" latinLnBrk="0" hangingPunct="1">
      <a:defRPr sz="1400" u="sng" kern="1200">
        <a:solidFill>
          <a:schemeClr val="tx1"/>
        </a:solidFill>
        <a:latin typeface="Arial" pitchFamily="34" charset="0"/>
        <a:ea typeface="ヒラギノ角ゴ Pro W3" pitchFamily="123" charset="-128"/>
        <a:cs typeface="+mn-cs"/>
      </a:defRPr>
    </a:lvl6pPr>
    <a:lvl7pPr marL="2743200" algn="l" defTabSz="914400" rtl="0" eaLnBrk="1" latinLnBrk="0" hangingPunct="1">
      <a:defRPr sz="1400" u="sng" kern="1200">
        <a:solidFill>
          <a:schemeClr val="tx1"/>
        </a:solidFill>
        <a:latin typeface="Arial" pitchFamily="34" charset="0"/>
        <a:ea typeface="ヒラギノ角ゴ Pro W3" pitchFamily="123" charset="-128"/>
        <a:cs typeface="+mn-cs"/>
      </a:defRPr>
    </a:lvl7pPr>
    <a:lvl8pPr marL="3200400" algn="l" defTabSz="914400" rtl="0" eaLnBrk="1" latinLnBrk="0" hangingPunct="1">
      <a:defRPr sz="1400" u="sng" kern="1200">
        <a:solidFill>
          <a:schemeClr val="tx1"/>
        </a:solidFill>
        <a:latin typeface="Arial" pitchFamily="34" charset="0"/>
        <a:ea typeface="ヒラギノ角ゴ Pro W3" pitchFamily="123" charset="-128"/>
        <a:cs typeface="+mn-cs"/>
      </a:defRPr>
    </a:lvl8pPr>
    <a:lvl9pPr marL="3657600" algn="l" defTabSz="914400" rtl="0" eaLnBrk="1" latinLnBrk="0" hangingPunct="1">
      <a:defRPr sz="1400" u="sng" kern="1200">
        <a:solidFill>
          <a:schemeClr val="tx1"/>
        </a:solidFill>
        <a:latin typeface="Arial" pitchFamily="34" charset="0"/>
        <a:ea typeface="ヒラギノ角ゴ Pro W3" pitchFamily="123" charset="-128"/>
        <a:cs typeface="+mn-cs"/>
      </a:defRPr>
    </a:lvl9pPr>
  </p:defaultTextStyle>
  <p:extLst>
    <p:ext uri="{521415D9-36F7-43E2-AB2F-B90AF26B5E84}">
      <p14:sectionLst xmlns:p14="http://schemas.microsoft.com/office/powerpoint/2010/main">
        <p14:section name="Default Section" id="{470B6AD9-4C6B-EA4A-9DCF-07D9036FA808}">
          <p14:sldIdLst>
            <p14:sldId id="1332"/>
            <p14:sldId id="1377"/>
            <p14:sldId id="1378"/>
            <p14:sldId id="1380"/>
            <p14:sldId id="1381"/>
            <p14:sldId id="1382"/>
            <p14:sldId id="1383"/>
            <p14:sldId id="1384"/>
            <p14:sldId id="1385"/>
            <p14:sldId id="1393"/>
            <p14:sldId id="1386"/>
            <p14:sldId id="1387"/>
            <p14:sldId id="1388"/>
            <p14:sldId id="1389"/>
            <p14:sldId id="1390"/>
            <p14:sldId id="1391"/>
            <p14:sldId id="1394"/>
            <p14:sldId id="1395"/>
            <p14:sldId id="1396"/>
            <p14:sldId id="1397"/>
            <p14:sldId id="1398"/>
          </p14:sldIdLst>
        </p14:section>
      </p14:sectionLst>
    </p:ext>
    <p:ext uri="{EFAFB233-063F-42B5-8137-9DF3F51BA10A}">
      <p15:sldGuideLst xmlns:p15="http://schemas.microsoft.com/office/powerpoint/2012/main">
        <p15:guide id="1" orient="horz" pos="101">
          <p15:clr>
            <a:srgbClr val="A4A3A4"/>
          </p15:clr>
        </p15:guide>
        <p15:guide id="2" pos="1773">
          <p15:clr>
            <a:srgbClr val="A4A3A4"/>
          </p15:clr>
        </p15:guide>
      </p15:sldGuideLst>
    </p:ext>
    <p:ext uri="{2D200454-40CA-4A62-9FC3-DE9A4176ACB9}">
      <p15:notesGuideLst xmlns:p15="http://schemas.microsoft.com/office/powerpoint/2012/main">
        <p15:guide id="1" orient="horz" pos="3026">
          <p15:clr>
            <a:srgbClr val="A4A3A4"/>
          </p15:clr>
        </p15:guide>
        <p15:guide id="2" pos="230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A0A"/>
    <a:srgbClr val="99CC00"/>
    <a:srgbClr val="E3655B"/>
    <a:srgbClr val="080808"/>
    <a:srgbClr val="0000A2"/>
    <a:srgbClr val="D8D8E0"/>
    <a:srgbClr val="CACAD4"/>
    <a:srgbClr val="C8C8D6"/>
    <a:srgbClr val="DCDBE9"/>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98"/>
    <p:restoredTop sz="91489"/>
  </p:normalViewPr>
  <p:slideViewPr>
    <p:cSldViewPr snapToGrid="0">
      <p:cViewPr varScale="1">
        <p:scale>
          <a:sx n="145" d="100"/>
          <a:sy n="145" d="100"/>
        </p:scale>
        <p:origin x="200" y="456"/>
      </p:cViewPr>
      <p:guideLst>
        <p:guide orient="horz" pos="101"/>
        <p:guide pos="177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105" d="100"/>
          <a:sy n="105" d="100"/>
        </p:scale>
        <p:origin x="4048" y="200"/>
      </p:cViewPr>
      <p:guideLst>
        <p:guide orient="horz" pos="3026"/>
        <p:guide pos="230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73413" cy="481013"/>
          </a:xfrm>
          <a:prstGeom prst="rect">
            <a:avLst/>
          </a:prstGeom>
          <a:noFill/>
          <a:ln w="9525">
            <a:noFill/>
            <a:miter lim="800000"/>
            <a:headEnd/>
            <a:tailEnd/>
          </a:ln>
          <a:effectLst/>
        </p:spPr>
        <p:txBody>
          <a:bodyPr vert="horz" wrap="square" lIns="97135" tIns="48567" rIns="97135" bIns="48567" numCol="1" anchor="t" anchorCtr="0" compatLnSpc="1">
            <a:prstTxWarp prst="textNoShape">
              <a:avLst/>
            </a:prstTxWarp>
          </a:bodyPr>
          <a:lstStyle>
            <a:lvl1pPr defTabSz="973138" eaLnBrk="1" hangingPunct="1">
              <a:defRPr sz="1200" u="none">
                <a:latin typeface="Times New Roman" pitchFamily="18" charset="0"/>
                <a:ea typeface="MS PGothic" pitchFamily="34" charset="-128"/>
              </a:defRPr>
            </a:lvl1pPr>
          </a:lstStyle>
          <a:p>
            <a:endParaRPr lang="en-US" altLang="en-US"/>
          </a:p>
        </p:txBody>
      </p:sp>
      <p:sp>
        <p:nvSpPr>
          <p:cNvPr id="9219" name="Rectangle 3"/>
          <p:cNvSpPr>
            <a:spLocks noGrp="1" noChangeArrowheads="1"/>
          </p:cNvSpPr>
          <p:nvPr>
            <p:ph type="dt" sz="quarter" idx="1"/>
          </p:nvPr>
        </p:nvSpPr>
        <p:spPr bwMode="auto">
          <a:xfrm>
            <a:off x="4141788" y="0"/>
            <a:ext cx="3173412" cy="481013"/>
          </a:xfrm>
          <a:prstGeom prst="rect">
            <a:avLst/>
          </a:prstGeom>
          <a:noFill/>
          <a:ln w="9525">
            <a:noFill/>
            <a:miter lim="800000"/>
            <a:headEnd/>
            <a:tailEnd/>
          </a:ln>
          <a:effectLst/>
        </p:spPr>
        <p:txBody>
          <a:bodyPr vert="horz" wrap="square" lIns="97135" tIns="48567" rIns="97135" bIns="48567" numCol="1" anchor="t" anchorCtr="0" compatLnSpc="1">
            <a:prstTxWarp prst="textNoShape">
              <a:avLst/>
            </a:prstTxWarp>
          </a:bodyPr>
          <a:lstStyle>
            <a:lvl1pPr algn="r" defTabSz="973138" eaLnBrk="1" hangingPunct="1">
              <a:defRPr sz="1200" u="none">
                <a:latin typeface="Times New Roman" pitchFamily="18" charset="0"/>
                <a:ea typeface="MS PGothic" pitchFamily="34" charset="-128"/>
              </a:defRPr>
            </a:lvl1pPr>
          </a:lstStyle>
          <a:p>
            <a:fld id="{B83DEAF5-E2E6-461A-BC9B-A820A7944172}" type="datetime1">
              <a:rPr lang="en-US" altLang="en-US"/>
              <a:pPr/>
              <a:t>7/16/19</a:t>
            </a:fld>
            <a:endParaRPr lang="en-US" altLang="en-US"/>
          </a:p>
        </p:txBody>
      </p:sp>
      <p:sp>
        <p:nvSpPr>
          <p:cNvPr id="9220" name="Rectangle 4"/>
          <p:cNvSpPr>
            <a:spLocks noGrp="1" noChangeArrowheads="1"/>
          </p:cNvSpPr>
          <p:nvPr>
            <p:ph type="ftr" sz="quarter" idx="2"/>
          </p:nvPr>
        </p:nvSpPr>
        <p:spPr bwMode="auto">
          <a:xfrm>
            <a:off x="0" y="9120188"/>
            <a:ext cx="3173413" cy="481012"/>
          </a:xfrm>
          <a:prstGeom prst="rect">
            <a:avLst/>
          </a:prstGeom>
          <a:noFill/>
          <a:ln w="9525">
            <a:noFill/>
            <a:miter lim="800000"/>
            <a:headEnd/>
            <a:tailEnd/>
          </a:ln>
          <a:effectLst/>
        </p:spPr>
        <p:txBody>
          <a:bodyPr vert="horz" wrap="square" lIns="97135" tIns="48567" rIns="97135" bIns="48567" numCol="1" anchor="b" anchorCtr="0" compatLnSpc="1">
            <a:prstTxWarp prst="textNoShape">
              <a:avLst/>
            </a:prstTxWarp>
          </a:bodyPr>
          <a:lstStyle>
            <a:lvl1pPr defTabSz="973138" eaLnBrk="1" hangingPunct="1">
              <a:defRPr sz="1200" u="none">
                <a:latin typeface="Times New Roman" pitchFamily="18" charset="0"/>
                <a:ea typeface="MS PGothic" pitchFamily="34" charset="-128"/>
              </a:defRPr>
            </a:lvl1pPr>
          </a:lstStyle>
          <a:p>
            <a:endParaRPr lang="en-US" altLang="en-US"/>
          </a:p>
        </p:txBody>
      </p:sp>
      <p:sp>
        <p:nvSpPr>
          <p:cNvPr id="9221" name="Rectangle 5"/>
          <p:cNvSpPr>
            <a:spLocks noGrp="1" noChangeArrowheads="1"/>
          </p:cNvSpPr>
          <p:nvPr>
            <p:ph type="sldNum" sz="quarter" idx="3"/>
          </p:nvPr>
        </p:nvSpPr>
        <p:spPr bwMode="auto">
          <a:xfrm>
            <a:off x="4141788" y="9120188"/>
            <a:ext cx="3173412" cy="481012"/>
          </a:xfrm>
          <a:prstGeom prst="rect">
            <a:avLst/>
          </a:prstGeom>
          <a:noFill/>
          <a:ln w="9525">
            <a:noFill/>
            <a:miter lim="800000"/>
            <a:headEnd/>
            <a:tailEnd/>
          </a:ln>
          <a:effectLst/>
        </p:spPr>
        <p:txBody>
          <a:bodyPr vert="horz" wrap="square" lIns="97135" tIns="48567" rIns="97135" bIns="48567" numCol="1" anchor="b" anchorCtr="0" compatLnSpc="1">
            <a:prstTxWarp prst="textNoShape">
              <a:avLst/>
            </a:prstTxWarp>
          </a:bodyPr>
          <a:lstStyle>
            <a:lvl1pPr algn="r" defTabSz="973138" eaLnBrk="1" hangingPunct="1">
              <a:defRPr sz="1200" u="none">
                <a:latin typeface="Times New Roman" pitchFamily="18" charset="0"/>
                <a:ea typeface="MS PGothic" pitchFamily="34" charset="-128"/>
              </a:defRPr>
            </a:lvl1pPr>
          </a:lstStyle>
          <a:p>
            <a:fld id="{3C70ED02-B0A8-447F-8787-C70D31E561EA}" type="slidenum">
              <a:rPr lang="en-US" altLang="en-US"/>
              <a:pPr/>
              <a:t>‹#›</a:t>
            </a:fld>
            <a:endParaRPr lang="en-US" altLang="en-US"/>
          </a:p>
        </p:txBody>
      </p:sp>
    </p:spTree>
    <p:extLst>
      <p:ext uri="{BB962C8B-B14F-4D97-AF65-F5344CB8AC3E}">
        <p14:creationId xmlns:p14="http://schemas.microsoft.com/office/powerpoint/2010/main" val="2349944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3171825" cy="471488"/>
          </a:xfrm>
          <a:prstGeom prst="rect">
            <a:avLst/>
          </a:prstGeom>
          <a:noFill/>
          <a:ln w="9525">
            <a:noFill/>
            <a:miter lim="800000"/>
            <a:headEnd/>
            <a:tailEnd/>
          </a:ln>
          <a:effectLst/>
        </p:spPr>
        <p:txBody>
          <a:bodyPr vert="horz" wrap="square" lIns="95025" tIns="47515" rIns="95025" bIns="47515" numCol="1" anchor="t" anchorCtr="0" compatLnSpc="1">
            <a:prstTxWarp prst="textNoShape">
              <a:avLst/>
            </a:prstTxWarp>
          </a:bodyPr>
          <a:lstStyle>
            <a:lvl1pPr defTabSz="950913" eaLnBrk="1" hangingPunct="1">
              <a:defRPr sz="1200" u="none">
                <a:latin typeface="Times New Roman" pitchFamily="18" charset="0"/>
                <a:ea typeface="MS PGothic" pitchFamily="34" charset="-128"/>
              </a:defRPr>
            </a:lvl1pPr>
          </a:lstStyle>
          <a:p>
            <a:endParaRPr lang="en-US" altLang="en-US"/>
          </a:p>
        </p:txBody>
      </p:sp>
      <p:sp>
        <p:nvSpPr>
          <p:cNvPr id="41987" name="Rectangle 3"/>
          <p:cNvSpPr>
            <a:spLocks noGrp="1" noChangeArrowheads="1"/>
          </p:cNvSpPr>
          <p:nvPr>
            <p:ph type="dt" idx="1"/>
          </p:nvPr>
        </p:nvSpPr>
        <p:spPr bwMode="auto">
          <a:xfrm>
            <a:off x="4116388" y="0"/>
            <a:ext cx="3171825" cy="471488"/>
          </a:xfrm>
          <a:prstGeom prst="rect">
            <a:avLst/>
          </a:prstGeom>
          <a:noFill/>
          <a:ln w="9525">
            <a:noFill/>
            <a:miter lim="800000"/>
            <a:headEnd/>
            <a:tailEnd/>
          </a:ln>
          <a:effectLst/>
        </p:spPr>
        <p:txBody>
          <a:bodyPr vert="horz" wrap="square" lIns="95025" tIns="47515" rIns="95025" bIns="47515" numCol="1" anchor="t" anchorCtr="0" compatLnSpc="1">
            <a:prstTxWarp prst="textNoShape">
              <a:avLst/>
            </a:prstTxWarp>
          </a:bodyPr>
          <a:lstStyle>
            <a:lvl1pPr algn="r" defTabSz="950913" eaLnBrk="1" hangingPunct="1">
              <a:defRPr sz="1200" u="none">
                <a:latin typeface="Times New Roman" pitchFamily="18" charset="0"/>
                <a:ea typeface="MS PGothic" pitchFamily="34" charset="-128"/>
              </a:defRPr>
            </a:lvl1pPr>
          </a:lstStyle>
          <a:p>
            <a:fld id="{C938693F-662A-4A38-B94B-44FC799D8D32}" type="datetime1">
              <a:rPr lang="en-US" altLang="en-US"/>
              <a:pPr/>
              <a:t>7/16/19</a:t>
            </a:fld>
            <a:endParaRPr lang="en-US" altLang="en-US"/>
          </a:p>
        </p:txBody>
      </p:sp>
      <p:sp>
        <p:nvSpPr>
          <p:cNvPr id="16388" name="Rectangle 4"/>
          <p:cNvSpPr>
            <a:spLocks noGrp="1" noRot="1" noChangeAspect="1" noChangeArrowheads="1" noTextEdit="1"/>
          </p:cNvSpPr>
          <p:nvPr>
            <p:ph type="sldImg" idx="2"/>
          </p:nvPr>
        </p:nvSpPr>
        <p:spPr bwMode="auto">
          <a:xfrm>
            <a:off x="1238250" y="708025"/>
            <a:ext cx="4814888" cy="361156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989" name="Rectangle 5"/>
          <p:cNvSpPr>
            <a:spLocks noGrp="1" noChangeArrowheads="1"/>
          </p:cNvSpPr>
          <p:nvPr>
            <p:ph type="body" sz="quarter" idx="3"/>
          </p:nvPr>
        </p:nvSpPr>
        <p:spPr bwMode="auto">
          <a:xfrm>
            <a:off x="954088" y="4556125"/>
            <a:ext cx="5381625" cy="4311650"/>
          </a:xfrm>
          <a:prstGeom prst="rect">
            <a:avLst/>
          </a:prstGeom>
          <a:noFill/>
          <a:ln w="9525">
            <a:noFill/>
            <a:miter lim="800000"/>
            <a:headEnd/>
            <a:tailEnd/>
          </a:ln>
          <a:effectLst/>
        </p:spPr>
        <p:txBody>
          <a:bodyPr vert="horz" wrap="square" lIns="95025" tIns="47515" rIns="95025" bIns="475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990" name="Rectangle 6"/>
          <p:cNvSpPr>
            <a:spLocks noGrp="1" noChangeArrowheads="1"/>
          </p:cNvSpPr>
          <p:nvPr>
            <p:ph type="ftr" sz="quarter" idx="4"/>
          </p:nvPr>
        </p:nvSpPr>
        <p:spPr bwMode="auto">
          <a:xfrm>
            <a:off x="0" y="9104313"/>
            <a:ext cx="3171825" cy="474662"/>
          </a:xfrm>
          <a:prstGeom prst="rect">
            <a:avLst/>
          </a:prstGeom>
          <a:noFill/>
          <a:ln w="9525">
            <a:noFill/>
            <a:miter lim="800000"/>
            <a:headEnd/>
            <a:tailEnd/>
          </a:ln>
          <a:effectLst/>
        </p:spPr>
        <p:txBody>
          <a:bodyPr vert="horz" wrap="square" lIns="95025" tIns="47515" rIns="95025" bIns="47515" numCol="1" anchor="b" anchorCtr="0" compatLnSpc="1">
            <a:prstTxWarp prst="textNoShape">
              <a:avLst/>
            </a:prstTxWarp>
          </a:bodyPr>
          <a:lstStyle>
            <a:lvl1pPr defTabSz="950913" eaLnBrk="1" hangingPunct="1">
              <a:defRPr sz="1200" u="none">
                <a:latin typeface="Times New Roman" pitchFamily="18" charset="0"/>
                <a:ea typeface="MS PGothic" pitchFamily="34" charset="-128"/>
              </a:defRPr>
            </a:lvl1pPr>
          </a:lstStyle>
          <a:p>
            <a:endParaRPr lang="en-US" altLang="en-US"/>
          </a:p>
        </p:txBody>
      </p:sp>
      <p:sp>
        <p:nvSpPr>
          <p:cNvPr id="41991" name="Rectangle 7"/>
          <p:cNvSpPr>
            <a:spLocks noGrp="1" noChangeArrowheads="1"/>
          </p:cNvSpPr>
          <p:nvPr>
            <p:ph type="sldNum" sz="quarter" idx="5"/>
          </p:nvPr>
        </p:nvSpPr>
        <p:spPr bwMode="auto">
          <a:xfrm>
            <a:off x="4116388" y="9104313"/>
            <a:ext cx="3171825" cy="474662"/>
          </a:xfrm>
          <a:prstGeom prst="rect">
            <a:avLst/>
          </a:prstGeom>
          <a:noFill/>
          <a:ln w="9525">
            <a:noFill/>
            <a:miter lim="800000"/>
            <a:headEnd/>
            <a:tailEnd/>
          </a:ln>
          <a:effectLst/>
        </p:spPr>
        <p:txBody>
          <a:bodyPr vert="horz" wrap="square" lIns="95025" tIns="47515" rIns="95025" bIns="47515" numCol="1" anchor="b" anchorCtr="0" compatLnSpc="1">
            <a:prstTxWarp prst="textNoShape">
              <a:avLst/>
            </a:prstTxWarp>
          </a:bodyPr>
          <a:lstStyle>
            <a:lvl1pPr algn="r" defTabSz="950913" eaLnBrk="1" hangingPunct="1">
              <a:defRPr sz="1200" u="none">
                <a:latin typeface="Times New Roman" pitchFamily="18" charset="0"/>
                <a:ea typeface="MS PGothic" pitchFamily="34" charset="-128"/>
              </a:defRPr>
            </a:lvl1pPr>
          </a:lstStyle>
          <a:p>
            <a:fld id="{2075AB57-EA1A-4F94-8660-A669E63F6D24}" type="slidenum">
              <a:rPr lang="en-US" altLang="en-US"/>
              <a:pPr/>
              <a:t>‹#›</a:t>
            </a:fld>
            <a:endParaRPr lang="en-US" altLang="en-US"/>
          </a:p>
        </p:txBody>
      </p:sp>
    </p:spTree>
    <p:extLst>
      <p:ext uri="{BB962C8B-B14F-4D97-AF65-F5344CB8AC3E}">
        <p14:creationId xmlns:p14="http://schemas.microsoft.com/office/powerpoint/2010/main" val="333178408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10" charset="0"/>
        <a:ea typeface="ヒラギノ角ゴ Pro W3" charset="0"/>
        <a:cs typeface="MS PGothic" charset="0"/>
      </a:defRPr>
    </a:lvl1pPr>
    <a:lvl2pPr marL="4572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pitchFamily="34" charset="-128"/>
      </a:defRPr>
    </a:lvl2pPr>
    <a:lvl3pPr marL="9144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pitchFamily="34" charset="-128"/>
      </a:defRPr>
    </a:lvl3pPr>
    <a:lvl4pPr marL="13716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pitchFamily="34" charset="-128"/>
      </a:defRPr>
    </a:lvl4pPr>
    <a:lvl5pPr marL="18288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E6934C-9CFB-7B48-A6D0-7C600C119AB3}"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652274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20</a:t>
            </a:fld>
            <a:endParaRPr lang="en-US" altLang="en-US"/>
          </a:p>
        </p:txBody>
      </p:sp>
    </p:spTree>
    <p:extLst>
      <p:ext uri="{BB962C8B-B14F-4D97-AF65-F5344CB8AC3E}">
        <p14:creationId xmlns:p14="http://schemas.microsoft.com/office/powerpoint/2010/main" val="942769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2</a:t>
            </a:fld>
            <a:endParaRPr lang="en-US" altLang="en-US"/>
          </a:p>
        </p:txBody>
      </p:sp>
    </p:spTree>
    <p:extLst>
      <p:ext uri="{BB962C8B-B14F-4D97-AF65-F5344CB8AC3E}">
        <p14:creationId xmlns:p14="http://schemas.microsoft.com/office/powerpoint/2010/main" val="1015791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3</a:t>
            </a:fld>
            <a:endParaRPr lang="en-US" altLang="en-US"/>
          </a:p>
        </p:txBody>
      </p:sp>
    </p:spTree>
    <p:extLst>
      <p:ext uri="{BB962C8B-B14F-4D97-AF65-F5344CB8AC3E}">
        <p14:creationId xmlns:p14="http://schemas.microsoft.com/office/powerpoint/2010/main" val="1083522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5</a:t>
            </a:fld>
            <a:endParaRPr lang="en-US" altLang="en-US"/>
          </a:p>
        </p:txBody>
      </p:sp>
    </p:spTree>
    <p:extLst>
      <p:ext uri="{BB962C8B-B14F-4D97-AF65-F5344CB8AC3E}">
        <p14:creationId xmlns:p14="http://schemas.microsoft.com/office/powerpoint/2010/main" val="554919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853956-445E-4798-8CF9-D9C6DC9723BD}"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035027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10</a:t>
            </a:fld>
            <a:endParaRPr lang="en-US" altLang="en-US"/>
          </a:p>
        </p:txBody>
      </p:sp>
    </p:spTree>
    <p:extLst>
      <p:ext uri="{BB962C8B-B14F-4D97-AF65-F5344CB8AC3E}">
        <p14:creationId xmlns:p14="http://schemas.microsoft.com/office/powerpoint/2010/main" val="20607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17</a:t>
            </a:fld>
            <a:endParaRPr lang="en-US" altLang="en-US"/>
          </a:p>
        </p:txBody>
      </p:sp>
    </p:spTree>
    <p:extLst>
      <p:ext uri="{BB962C8B-B14F-4D97-AF65-F5344CB8AC3E}">
        <p14:creationId xmlns:p14="http://schemas.microsoft.com/office/powerpoint/2010/main" val="480498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853956-445E-4798-8CF9-D9C6DC9723BD}" type="slidenum">
              <a:rPr lang="en-US" smtClean="0"/>
              <a:pPr/>
              <a:t>18</a:t>
            </a:fld>
            <a:endParaRPr lang="en-US" dirty="0"/>
          </a:p>
        </p:txBody>
      </p:sp>
    </p:spTree>
    <p:extLst>
      <p:ext uri="{BB962C8B-B14F-4D97-AF65-F5344CB8AC3E}">
        <p14:creationId xmlns:p14="http://schemas.microsoft.com/office/powerpoint/2010/main" val="874052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75AB57-EA1A-4F94-8660-A669E63F6D24}" type="slidenum">
              <a:rPr lang="en-US" altLang="en-US" smtClean="0"/>
              <a:pPr/>
              <a:t>19</a:t>
            </a:fld>
            <a:endParaRPr lang="en-US" altLang="en-US"/>
          </a:p>
        </p:txBody>
      </p:sp>
    </p:spTree>
    <p:extLst>
      <p:ext uri="{BB962C8B-B14F-4D97-AF65-F5344CB8AC3E}">
        <p14:creationId xmlns:p14="http://schemas.microsoft.com/office/powerpoint/2010/main" val="10695944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640139" y="6618651"/>
            <a:ext cx="2820987" cy="239351"/>
          </a:xfrm>
          <a:prstGeom prst="rect">
            <a:avLst/>
          </a:prstGeom>
        </p:spPr>
        <p:txBody>
          <a:bodyPr/>
          <a:lstStyle/>
          <a:p>
            <a:pPr defTabSz="342900"/>
            <a:endParaRPr lang="en-US" dirty="0">
              <a:solidFill>
                <a:prstClr val="black"/>
              </a:solidFill>
              <a:ea typeface="ＭＳ Ｐゴシック" charset="-128"/>
            </a:endParaRPr>
          </a:p>
        </p:txBody>
      </p:sp>
      <p:sp>
        <p:nvSpPr>
          <p:cNvPr id="7" name="Rectangle 6"/>
          <p:cNvSpPr/>
          <p:nvPr userDrawn="1"/>
        </p:nvSpPr>
        <p:spPr>
          <a:xfrm>
            <a:off x="1" y="1073"/>
            <a:ext cx="5368925" cy="1770063"/>
          </a:xfrm>
          <a:prstGeom prst="rect">
            <a:avLst/>
          </a:prstGeom>
          <a:solidFill>
            <a:srgbClr val="45A0B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600" kern="0">
              <a:solidFill>
                <a:prstClr val="white"/>
              </a:solidFill>
              <a:latin typeface="Microsoft Sans Serif"/>
              <a:cs typeface="Microsoft Sans Serif"/>
              <a:sym typeface="Helvetica Neue Light"/>
            </a:endParaRPr>
          </a:p>
        </p:txBody>
      </p:sp>
      <p:pic>
        <p:nvPicPr>
          <p:cNvPr id="8" name="Picture 2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8463" y="423350"/>
            <a:ext cx="2716212" cy="231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1"/>
          <p:cNvSpPr>
            <a:spLocks noGrp="1"/>
          </p:cNvSpPr>
          <p:nvPr>
            <p:ph type="ctrTitle"/>
          </p:nvPr>
        </p:nvSpPr>
        <p:spPr>
          <a:xfrm>
            <a:off x="279242" y="2130427"/>
            <a:ext cx="7772400" cy="1470025"/>
          </a:xfrm>
        </p:spPr>
        <p:txBody>
          <a:bodyPr/>
          <a:lstStyle>
            <a:lvl1pPr algn="l">
              <a:lnSpc>
                <a:spcPct val="90000"/>
              </a:lnSpc>
              <a:spcAft>
                <a:spcPts val="450"/>
              </a:spcAft>
              <a:defRPr>
                <a:solidFill>
                  <a:schemeClr val="tx2"/>
                </a:solidFill>
                <a:latin typeface="Arial Narrow"/>
                <a:cs typeface="Arial Narrow"/>
              </a:defRPr>
            </a:lvl1pPr>
          </a:lstStyle>
          <a:p>
            <a:r>
              <a:rPr lang="en-US" dirty="0"/>
              <a:t>Click to edit Master title style</a:t>
            </a:r>
          </a:p>
        </p:txBody>
      </p:sp>
      <p:sp>
        <p:nvSpPr>
          <p:cNvPr id="10" name="Subtitle 2"/>
          <p:cNvSpPr>
            <a:spLocks noGrp="1"/>
          </p:cNvSpPr>
          <p:nvPr>
            <p:ph type="subTitle" idx="1"/>
          </p:nvPr>
        </p:nvSpPr>
        <p:spPr>
          <a:xfrm>
            <a:off x="279243" y="4130765"/>
            <a:ext cx="7772642" cy="1752600"/>
          </a:xfrm>
          <a:prstGeom prst="rect">
            <a:avLst/>
          </a:prstGeom>
        </p:spPr>
        <p:txBody>
          <a:bodyPr/>
          <a:lstStyle>
            <a:lvl1pPr marL="0" indent="0" algn="l">
              <a:buNone/>
              <a:defRPr b="0">
                <a:solidFill>
                  <a:srgbClr val="4E4E4E"/>
                </a:solidFill>
                <a:latin typeface="Arial Narrow"/>
                <a:cs typeface="Arial Narrow"/>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3" name="Picture 12" descr="ICS.jpg"/>
          <p:cNvPicPr>
            <a:picLocks/>
          </p:cNvPicPr>
          <p:nvPr userDrawn="1"/>
        </p:nvPicPr>
        <p:blipFill rotWithShape="1">
          <a:blip r:embed="rId3" cstate="screen">
            <a:lum bright="16000"/>
            <a:extLst>
              <a:ext uri="{28A0092B-C50C-407E-A947-70E740481C1C}">
                <a14:useLocalDpi xmlns:a14="http://schemas.microsoft.com/office/drawing/2010/main"/>
              </a:ext>
            </a:extLst>
          </a:blip>
          <a:srcRect/>
          <a:stretch/>
        </p:blipFill>
        <p:spPr>
          <a:xfrm>
            <a:off x="5413667" y="-3873"/>
            <a:ext cx="1837944" cy="1773936"/>
          </a:xfrm>
          <a:prstGeom prst="rect">
            <a:avLst/>
          </a:prstGeom>
          <a:noFill/>
          <a:ln>
            <a:noFill/>
          </a:ln>
        </p:spPr>
      </p:pic>
      <p:pic>
        <p:nvPicPr>
          <p:cNvPr id="14" name="Picture 13" descr="kasisto-ventures-hero-2.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305926" y="2"/>
            <a:ext cx="1838075" cy="1776481"/>
          </a:xfrm>
          <a:prstGeom prst="rect">
            <a:avLst/>
          </a:prstGeom>
        </p:spPr>
      </p:pic>
    </p:spTree>
    <p:extLst>
      <p:ext uri="{BB962C8B-B14F-4D97-AF65-F5344CB8AC3E}">
        <p14:creationId xmlns:p14="http://schemas.microsoft.com/office/powerpoint/2010/main" val="160880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grpSp>
        <p:nvGrpSpPr>
          <p:cNvPr id="4" name="Group 52"/>
          <p:cNvGrpSpPr>
            <a:grpSpLocks/>
          </p:cNvGrpSpPr>
          <p:nvPr/>
        </p:nvGrpSpPr>
        <p:grpSpPr bwMode="auto">
          <a:xfrm>
            <a:off x="0" y="142875"/>
            <a:ext cx="9144000" cy="6715125"/>
            <a:chOff x="0" y="90"/>
            <a:chExt cx="5760" cy="4230"/>
          </a:xfrm>
        </p:grpSpPr>
        <p:grpSp>
          <p:nvGrpSpPr>
            <p:cNvPr id="6" name="Group 40"/>
            <p:cNvGrpSpPr>
              <a:grpSpLocks/>
            </p:cNvGrpSpPr>
            <p:nvPr userDrawn="1"/>
          </p:nvGrpSpPr>
          <p:grpSpPr bwMode="auto">
            <a:xfrm>
              <a:off x="0" y="90"/>
              <a:ext cx="5760" cy="4230"/>
              <a:chOff x="0" y="90"/>
              <a:chExt cx="5760" cy="4230"/>
            </a:xfrm>
          </p:grpSpPr>
          <p:sp>
            <p:nvSpPr>
              <p:cNvPr id="8" name="Line 30"/>
              <p:cNvSpPr>
                <a:spLocks noChangeShapeType="1"/>
              </p:cNvSpPr>
              <p:nvPr userDrawn="1"/>
            </p:nvSpPr>
            <p:spPr bwMode="auto">
              <a:xfrm>
                <a:off x="0" y="854"/>
                <a:ext cx="576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9" name="Line 31"/>
              <p:cNvSpPr>
                <a:spLocks noChangeShapeType="1"/>
              </p:cNvSpPr>
              <p:nvPr userDrawn="1"/>
            </p:nvSpPr>
            <p:spPr bwMode="auto">
              <a:xfrm>
                <a:off x="0" y="2684"/>
                <a:ext cx="576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0" name="Line 32"/>
              <p:cNvSpPr>
                <a:spLocks noChangeShapeType="1"/>
              </p:cNvSpPr>
              <p:nvPr userDrawn="1"/>
            </p:nvSpPr>
            <p:spPr bwMode="auto">
              <a:xfrm>
                <a:off x="1609" y="90"/>
                <a:ext cx="0" cy="423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1" name="Line 33"/>
              <p:cNvSpPr>
                <a:spLocks noChangeShapeType="1"/>
              </p:cNvSpPr>
              <p:nvPr userDrawn="1"/>
            </p:nvSpPr>
            <p:spPr bwMode="auto">
              <a:xfrm>
                <a:off x="291" y="90"/>
                <a:ext cx="0" cy="423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7" name="Line 51"/>
            <p:cNvSpPr>
              <a:spLocks noChangeShapeType="1"/>
            </p:cNvSpPr>
            <p:nvPr userDrawn="1"/>
          </p:nvSpPr>
          <p:spPr bwMode="auto">
            <a:xfrm>
              <a:off x="224" y="491"/>
              <a:ext cx="3152"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12" name="Rectangle 56"/>
          <p:cNvSpPr>
            <a:spLocks noChangeArrowheads="1"/>
          </p:cNvSpPr>
          <p:nvPr/>
        </p:nvSpPr>
        <p:spPr bwMode="auto">
          <a:xfrm>
            <a:off x="0" y="6640513"/>
            <a:ext cx="9144000" cy="217487"/>
          </a:xfrm>
          <a:prstGeom prst="rect">
            <a:avLst/>
          </a:prstGeom>
          <a:solidFill>
            <a:srgbClr val="D8D8E0"/>
          </a:solidFill>
          <a:ln>
            <a:noFill/>
          </a:ln>
          <a:extLst/>
        </p:spPr>
        <p:txBody>
          <a:bodyPr wrap="none" anchor="ctr"/>
          <a:lstStyle>
            <a:lvl1pPr eaLnBrk="0" hangingPunct="0">
              <a:defRPr sz="1400" u="sng">
                <a:solidFill>
                  <a:schemeClr val="tx1"/>
                </a:solidFill>
                <a:latin typeface="Arial" pitchFamily="34" charset="0"/>
                <a:ea typeface="ヒラギノ角ゴ Pro W3" pitchFamily="123" charset="-128"/>
              </a:defRPr>
            </a:lvl1pPr>
            <a:lvl2pPr marL="742950" indent="-285750" eaLnBrk="0" hangingPunct="0">
              <a:defRPr sz="1400" u="sng">
                <a:solidFill>
                  <a:schemeClr val="tx1"/>
                </a:solidFill>
                <a:latin typeface="Arial" pitchFamily="34" charset="0"/>
                <a:ea typeface="ヒラギノ角ゴ Pro W3" pitchFamily="123" charset="-128"/>
              </a:defRPr>
            </a:lvl2pPr>
            <a:lvl3pPr marL="1143000" indent="-228600" eaLnBrk="0" hangingPunct="0">
              <a:defRPr sz="1400" u="sng">
                <a:solidFill>
                  <a:schemeClr val="tx1"/>
                </a:solidFill>
                <a:latin typeface="Arial" pitchFamily="34" charset="0"/>
                <a:ea typeface="ヒラギノ角ゴ Pro W3" pitchFamily="123" charset="-128"/>
              </a:defRPr>
            </a:lvl3pPr>
            <a:lvl4pPr marL="1600200" indent="-228600" eaLnBrk="0" hangingPunct="0">
              <a:defRPr sz="1400" u="sng">
                <a:solidFill>
                  <a:schemeClr val="tx1"/>
                </a:solidFill>
                <a:latin typeface="Arial" pitchFamily="34" charset="0"/>
                <a:ea typeface="ヒラギノ角ゴ Pro W3" pitchFamily="123" charset="-128"/>
              </a:defRPr>
            </a:lvl4pPr>
            <a:lvl5pPr marL="2057400" indent="-228600" eaLnBrk="0" hangingPunct="0">
              <a:defRPr sz="1400" u="sng">
                <a:solidFill>
                  <a:schemeClr val="tx1"/>
                </a:solidFill>
                <a:latin typeface="Arial" pitchFamily="34" charset="0"/>
                <a:ea typeface="ヒラギノ角ゴ Pro W3" pitchFamily="123" charset="-128"/>
              </a:defRPr>
            </a:lvl5pPr>
            <a:lvl6pPr marL="25146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6pPr>
            <a:lvl7pPr marL="29718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7pPr>
            <a:lvl8pPr marL="34290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8pPr>
            <a:lvl9pPr marL="38862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9pPr>
          </a:lstStyle>
          <a:p>
            <a:pPr algn="ctr" eaLnBrk="1" hangingPunct="1">
              <a:defRPr/>
            </a:pPr>
            <a:r>
              <a:rPr lang="en-US" sz="1000" u="none" dirty="0">
                <a:solidFill>
                  <a:srgbClr val="898989"/>
                </a:solidFill>
                <a:latin typeface="Calibri" charset="0"/>
              </a:rPr>
              <a:t>© </a:t>
            </a:r>
            <a:r>
              <a:rPr lang="is-IS" sz="1000" u="none" dirty="0">
                <a:solidFill>
                  <a:srgbClr val="898989"/>
                </a:solidFill>
                <a:latin typeface="Calibri" charset="0"/>
              </a:rPr>
              <a:t>2017</a:t>
            </a:r>
            <a:r>
              <a:rPr lang="en-US" sz="1000" u="none" dirty="0">
                <a:solidFill>
                  <a:srgbClr val="898989"/>
                </a:solidFill>
                <a:latin typeface="Calibri" charset="0"/>
              </a:rPr>
              <a:t> SRI International</a:t>
            </a:r>
          </a:p>
        </p:txBody>
      </p:sp>
      <p:pic>
        <p:nvPicPr>
          <p:cNvPr id="16" name="Picture 27" descr="SRI-TypeLogo.jpg"/>
          <p:cNvPicPr>
            <a:picLocks noChangeAspect="1"/>
          </p:cNvPicPr>
          <p:nvPr userDrawn="1"/>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70700" y="6664325"/>
            <a:ext cx="2260600" cy="193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
        <p:nvSpPr>
          <p:cNvPr id="17" name="Slide Number Placeholder 15"/>
          <p:cNvSpPr>
            <a:spLocks noGrp="1"/>
          </p:cNvSpPr>
          <p:nvPr>
            <p:ph type="sldNum" sz="quarter" idx="10"/>
          </p:nvPr>
        </p:nvSpPr>
        <p:spPr>
          <a:xfrm>
            <a:off x="947738" y="6651625"/>
            <a:ext cx="1604962" cy="217488"/>
          </a:xfrm>
        </p:spPr>
        <p:txBody>
          <a:bodyPr/>
          <a:lstStyle>
            <a:lvl1pPr>
              <a:defRPr/>
            </a:lvl1pPr>
          </a:lstStyle>
          <a:p>
            <a:r>
              <a:rPr lang="en-US" altLang="en-US"/>
              <a:t>Slide </a:t>
            </a:r>
            <a:fld id="{96AB9BCC-BF9D-475E-AFA8-C272C3573705}" type="slidenum">
              <a:rPr lang="en-US" altLang="en-US"/>
              <a:pPr/>
              <a:t>‹#›</a:t>
            </a:fld>
            <a:endParaRPr lang="en-US" altLang="en-US" dirty="0"/>
          </a:p>
        </p:txBody>
      </p:sp>
      <p:sp>
        <p:nvSpPr>
          <p:cNvPr id="18" name="Rectangle 17"/>
          <p:cNvSpPr/>
          <p:nvPr userDrawn="1"/>
        </p:nvSpPr>
        <p:spPr>
          <a:xfrm>
            <a:off x="5424488"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19" name="Rectangle 18"/>
          <p:cNvSpPr/>
          <p:nvPr userDrawn="1"/>
        </p:nvSpPr>
        <p:spPr>
          <a:xfrm>
            <a:off x="7313614"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20" name="Rectangle 19"/>
          <p:cNvSpPr/>
          <p:nvPr userDrawn="1"/>
        </p:nvSpPr>
        <p:spPr>
          <a:xfrm>
            <a:off x="1" y="2"/>
            <a:ext cx="5364163" cy="200025"/>
          </a:xfrm>
          <a:prstGeom prst="rect">
            <a:avLst/>
          </a:prstGeom>
          <a:solidFill>
            <a:srgbClr val="45A0B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600" kern="0">
              <a:solidFill>
                <a:prstClr val="white"/>
              </a:solidFill>
              <a:latin typeface="Microsoft Sans Serif"/>
              <a:cs typeface="Microsoft Sans Serif"/>
              <a:sym typeface="Helvetica Neue Light"/>
            </a:endParaRPr>
          </a:p>
        </p:txBody>
      </p:sp>
    </p:spTree>
    <p:extLst>
      <p:ext uri="{BB962C8B-B14F-4D97-AF65-F5344CB8AC3E}">
        <p14:creationId xmlns:p14="http://schemas.microsoft.com/office/powerpoint/2010/main" val="146620605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15"/>
          <p:cNvSpPr>
            <a:spLocks noGrp="1"/>
          </p:cNvSpPr>
          <p:nvPr>
            <p:ph type="sldNum" sz="quarter" idx="10"/>
          </p:nvPr>
        </p:nvSpPr>
        <p:spPr/>
        <p:txBody>
          <a:bodyPr/>
          <a:lstStyle>
            <a:lvl1pPr>
              <a:defRPr/>
            </a:lvl1pPr>
          </a:lstStyle>
          <a:p>
            <a:r>
              <a:rPr lang="en-US" altLang="en-US"/>
              <a:t>Slide </a:t>
            </a:r>
            <a:fld id="{96F70999-7CD2-4AF3-9441-DB60F060EBBD}" type="slidenum">
              <a:rPr lang="en-US" altLang="en-US"/>
              <a:pPr/>
              <a:t>‹#›</a:t>
            </a:fld>
            <a:endParaRPr lang="en-US" altLang="en-US"/>
          </a:p>
        </p:txBody>
      </p:sp>
    </p:spTree>
    <p:extLst>
      <p:ext uri="{BB962C8B-B14F-4D97-AF65-F5344CB8AC3E}">
        <p14:creationId xmlns:p14="http://schemas.microsoft.com/office/powerpoint/2010/main" val="177905480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5"/>
          <p:cNvSpPr>
            <a:spLocks noGrp="1"/>
          </p:cNvSpPr>
          <p:nvPr>
            <p:ph type="sldNum" sz="quarter" idx="10"/>
          </p:nvPr>
        </p:nvSpPr>
        <p:spPr/>
        <p:txBody>
          <a:bodyPr/>
          <a:lstStyle>
            <a:lvl1pPr>
              <a:defRPr/>
            </a:lvl1pPr>
          </a:lstStyle>
          <a:p>
            <a:r>
              <a:rPr lang="en-US" altLang="en-US"/>
              <a:t>Slide </a:t>
            </a:r>
            <a:fld id="{5FEBDA89-FE22-499D-A467-0A953211A555}" type="slidenum">
              <a:rPr lang="en-US" altLang="en-US"/>
              <a:pPr/>
              <a:t>‹#›</a:t>
            </a:fld>
            <a:endParaRPr lang="en-US" altLang="en-US"/>
          </a:p>
        </p:txBody>
      </p:sp>
    </p:spTree>
    <p:extLst>
      <p:ext uri="{BB962C8B-B14F-4D97-AF65-F5344CB8AC3E}">
        <p14:creationId xmlns:p14="http://schemas.microsoft.com/office/powerpoint/2010/main" val="41969007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2" name="Slide Number Placeholder 3"/>
          <p:cNvSpPr txBox="1">
            <a:spLocks/>
          </p:cNvSpPr>
          <p:nvPr userDrawn="1"/>
        </p:nvSpPr>
        <p:spPr>
          <a:xfrm>
            <a:off x="8696326" y="6557963"/>
            <a:ext cx="341313" cy="277812"/>
          </a:xfrm>
          <a:prstGeom prst="rect">
            <a:avLst/>
          </a:prstGeom>
        </p:spPr>
        <p:txBody>
          <a:bodyPr anchor="b"/>
          <a:lstStyle>
            <a:lvl1pPr defTabSz="409575" eaLnBrk="0" hangingPunct="0">
              <a:defRPr sz="1400" u="sng">
                <a:solidFill>
                  <a:schemeClr val="tx1"/>
                </a:solidFill>
                <a:latin typeface="Arial" pitchFamily="34" charset="0"/>
                <a:ea typeface="ＭＳ Ｐゴシック" pitchFamily="34" charset="-128"/>
              </a:defRPr>
            </a:lvl1pPr>
            <a:lvl2pPr marL="37931725" indent="-37474525" defTabSz="409575" eaLnBrk="0" hangingPunct="0">
              <a:defRPr sz="1400" u="sng">
                <a:solidFill>
                  <a:schemeClr val="tx1"/>
                </a:solidFill>
                <a:latin typeface="Arial" pitchFamily="34" charset="0"/>
                <a:ea typeface="ＭＳ Ｐゴシック" pitchFamily="34" charset="-128"/>
              </a:defRPr>
            </a:lvl2pPr>
            <a:lvl3pPr eaLnBrk="0" hangingPunct="0">
              <a:defRPr sz="1400" u="sng">
                <a:solidFill>
                  <a:schemeClr val="tx1"/>
                </a:solidFill>
                <a:latin typeface="Arial" pitchFamily="34" charset="0"/>
                <a:ea typeface="ＭＳ Ｐゴシック" pitchFamily="34" charset="-128"/>
              </a:defRPr>
            </a:lvl3pPr>
            <a:lvl4pPr eaLnBrk="0" hangingPunct="0">
              <a:defRPr sz="1400" u="sng">
                <a:solidFill>
                  <a:schemeClr val="tx1"/>
                </a:solidFill>
                <a:latin typeface="Arial" pitchFamily="34" charset="0"/>
                <a:ea typeface="ＭＳ Ｐゴシック" pitchFamily="34" charset="-128"/>
              </a:defRPr>
            </a:lvl4pPr>
            <a:lvl5pPr eaLnBrk="0" hangingPunct="0">
              <a:defRPr sz="1400" u="sng">
                <a:solidFill>
                  <a:schemeClr val="tx1"/>
                </a:solidFill>
                <a:latin typeface="Arial" pitchFamily="34" charset="0"/>
                <a:ea typeface="ＭＳ Ｐゴシック" pitchFamily="34" charset="-128"/>
              </a:defRPr>
            </a:lvl5pPr>
            <a:lvl6pPr marL="457200" eaLnBrk="0" fontAlgn="base" hangingPunct="0">
              <a:spcBef>
                <a:spcPct val="20000"/>
              </a:spcBef>
              <a:spcAft>
                <a:spcPct val="0"/>
              </a:spcAft>
              <a:defRPr sz="1400" u="sng">
                <a:solidFill>
                  <a:schemeClr val="tx1"/>
                </a:solidFill>
                <a:latin typeface="Arial" pitchFamily="34" charset="0"/>
                <a:ea typeface="ＭＳ Ｐゴシック" pitchFamily="34" charset="-128"/>
              </a:defRPr>
            </a:lvl6pPr>
            <a:lvl7pPr marL="914400" eaLnBrk="0" fontAlgn="base" hangingPunct="0">
              <a:spcBef>
                <a:spcPct val="20000"/>
              </a:spcBef>
              <a:spcAft>
                <a:spcPct val="0"/>
              </a:spcAft>
              <a:defRPr sz="1400" u="sng">
                <a:solidFill>
                  <a:schemeClr val="tx1"/>
                </a:solidFill>
                <a:latin typeface="Arial" pitchFamily="34" charset="0"/>
                <a:ea typeface="ＭＳ Ｐゴシック" pitchFamily="34" charset="-128"/>
              </a:defRPr>
            </a:lvl7pPr>
            <a:lvl8pPr marL="1371600" eaLnBrk="0" fontAlgn="base" hangingPunct="0">
              <a:spcBef>
                <a:spcPct val="20000"/>
              </a:spcBef>
              <a:spcAft>
                <a:spcPct val="0"/>
              </a:spcAft>
              <a:defRPr sz="1400" u="sng">
                <a:solidFill>
                  <a:schemeClr val="tx1"/>
                </a:solidFill>
                <a:latin typeface="Arial" pitchFamily="34" charset="0"/>
                <a:ea typeface="ＭＳ Ｐゴシック" pitchFamily="34" charset="-128"/>
              </a:defRPr>
            </a:lvl8pPr>
            <a:lvl9pPr marL="1828800" eaLnBrk="0" fontAlgn="base" hangingPunct="0">
              <a:spcBef>
                <a:spcPct val="20000"/>
              </a:spcBef>
              <a:spcAft>
                <a:spcPct val="0"/>
              </a:spcAft>
              <a:defRPr sz="1400" u="sng">
                <a:solidFill>
                  <a:schemeClr val="tx1"/>
                </a:solidFill>
                <a:latin typeface="Arial" pitchFamily="34" charset="0"/>
                <a:ea typeface="ＭＳ Ｐゴシック" pitchFamily="34" charset="-128"/>
              </a:defRPr>
            </a:lvl9pPr>
          </a:lstStyle>
          <a:p>
            <a:pPr algn="r" eaLnBrk="1" fontAlgn="base" hangingPunct="1">
              <a:spcBef>
                <a:spcPct val="20000"/>
              </a:spcBef>
              <a:spcAft>
                <a:spcPct val="0"/>
              </a:spcAft>
              <a:defRPr/>
            </a:pPr>
            <a:fld id="{44B35D96-8CDF-4230-B46A-E32A844AED95}" type="slidenum">
              <a:rPr lang="en-US" altLang="en-US" sz="600" smtClean="0">
                <a:solidFill>
                  <a:srgbClr val="000000"/>
                </a:solidFill>
                <a:latin typeface="MS Gothic" pitchFamily="49" charset="-128"/>
                <a:ea typeface="MS Gothic" pitchFamily="49" charset="-128"/>
                <a:sym typeface="Helvetica Neue Light" pitchFamily="3" charset="0"/>
              </a:rPr>
              <a:pPr algn="r" eaLnBrk="1" fontAlgn="base" hangingPunct="1">
                <a:spcBef>
                  <a:spcPct val="20000"/>
                </a:spcBef>
                <a:spcAft>
                  <a:spcPct val="0"/>
                </a:spcAft>
                <a:defRPr/>
              </a:pPr>
              <a:t>‹#›</a:t>
            </a:fld>
            <a:endParaRPr lang="en-US" altLang="en-US" sz="600">
              <a:solidFill>
                <a:srgbClr val="000000"/>
              </a:solidFill>
              <a:latin typeface="MS Gothic" pitchFamily="49" charset="-128"/>
              <a:ea typeface="MS Gothic" pitchFamily="49" charset="-128"/>
              <a:sym typeface="Helvetica Neue Light" pitchFamily="3" charset="0"/>
            </a:endParaRPr>
          </a:p>
        </p:txBody>
      </p:sp>
    </p:spTree>
    <p:extLst>
      <p:ext uri="{BB962C8B-B14F-4D97-AF65-F5344CB8AC3E}">
        <p14:creationId xmlns:p14="http://schemas.microsoft.com/office/powerpoint/2010/main" val="67332259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7" name="Rectangle 6"/>
          <p:cNvSpPr/>
          <p:nvPr userDrawn="1"/>
        </p:nvSpPr>
        <p:spPr>
          <a:xfrm>
            <a:off x="5424488"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8" name="Rectangle 7"/>
          <p:cNvSpPr/>
          <p:nvPr userDrawn="1"/>
        </p:nvSpPr>
        <p:spPr>
          <a:xfrm>
            <a:off x="7313614"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9" name="Rectangle 8"/>
          <p:cNvSpPr/>
          <p:nvPr userDrawn="1"/>
        </p:nvSpPr>
        <p:spPr>
          <a:xfrm>
            <a:off x="1" y="2"/>
            <a:ext cx="5364163" cy="200025"/>
          </a:xfrm>
          <a:prstGeom prst="rect">
            <a:avLst/>
          </a:prstGeom>
          <a:solidFill>
            <a:srgbClr val="45A0B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600" kern="0">
              <a:solidFill>
                <a:prstClr val="white"/>
              </a:solidFill>
              <a:latin typeface="Microsoft Sans Serif"/>
              <a:cs typeface="Microsoft Sans Serif"/>
              <a:sym typeface="Helvetica Neue Light"/>
            </a:endParaRPr>
          </a:p>
        </p:txBody>
      </p:sp>
      <p:sp>
        <p:nvSpPr>
          <p:cNvPr id="10" name="Title 1"/>
          <p:cNvSpPr>
            <a:spLocks noGrp="1"/>
          </p:cNvSpPr>
          <p:nvPr>
            <p:ph type="title"/>
          </p:nvPr>
        </p:nvSpPr>
        <p:spPr>
          <a:xfrm>
            <a:off x="401639" y="231777"/>
            <a:ext cx="8340725" cy="982663"/>
          </a:xfrm>
        </p:spPr>
        <p:txBody>
          <a:bodyPr/>
          <a:lstStyle>
            <a:lvl1pPr>
              <a:defRPr>
                <a:solidFill>
                  <a:srgbClr val="4E4E4E"/>
                </a:solidFill>
                <a:latin typeface="Arial Narrow"/>
                <a:cs typeface="Arial Narrow"/>
              </a:defRPr>
            </a:lvl1pPr>
          </a:lstStyle>
          <a:p>
            <a:r>
              <a:rPr lang="en-US" dirty="0"/>
              <a:t>Click to edit Master title style</a:t>
            </a:r>
          </a:p>
        </p:txBody>
      </p:sp>
      <p:sp>
        <p:nvSpPr>
          <p:cNvPr id="11" name="Content Placeholder 4"/>
          <p:cNvSpPr>
            <a:spLocks noGrp="1"/>
          </p:cNvSpPr>
          <p:nvPr>
            <p:ph sz="quarter" idx="10"/>
          </p:nvPr>
        </p:nvSpPr>
        <p:spPr>
          <a:xfrm>
            <a:off x="400051" y="1433728"/>
            <a:ext cx="8328025" cy="4954372"/>
          </a:xfrm>
        </p:spPr>
        <p:txBody>
          <a:bodyPr/>
          <a:lstStyle>
            <a:lvl1pPr>
              <a:defRPr>
                <a:solidFill>
                  <a:srgbClr val="4E4E4E"/>
                </a:solidFill>
                <a:latin typeface="Arial Narrow"/>
                <a:cs typeface="Arial Narrow"/>
              </a:defRPr>
            </a:lvl1pPr>
            <a:lvl2pPr>
              <a:defRPr>
                <a:solidFill>
                  <a:srgbClr val="4E4E4E"/>
                </a:solidFill>
                <a:latin typeface="Arial Narrow"/>
                <a:cs typeface="Arial Narrow"/>
              </a:defRPr>
            </a:lvl2pPr>
            <a:lvl3pPr>
              <a:defRPr>
                <a:solidFill>
                  <a:srgbClr val="4E4E4E"/>
                </a:solidFill>
                <a:latin typeface="Arial Narrow"/>
                <a:cs typeface="Arial Narrow"/>
              </a:defRPr>
            </a:lvl3pPr>
            <a:lvl4pPr>
              <a:defRPr>
                <a:solidFill>
                  <a:srgbClr val="4E4E4E"/>
                </a:solidFill>
                <a:latin typeface="Arial Narrow"/>
                <a:cs typeface="Arial Narrow"/>
              </a:defRPr>
            </a:lvl4pPr>
            <a:lvl5pPr>
              <a:defRPr>
                <a:solidFill>
                  <a:srgbClr val="4E4E4E"/>
                </a:solidFill>
                <a:latin typeface="Arial Narrow"/>
                <a:cs typeface="Arial Narrow"/>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5405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p:nvSpPr>
        <p:spPr>
          <a:xfrm>
            <a:off x="5424488"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6" name="Rectangle 5"/>
          <p:cNvSpPr/>
          <p:nvPr/>
        </p:nvSpPr>
        <p:spPr>
          <a:xfrm>
            <a:off x="7313614"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7" name="Rectangle 6"/>
          <p:cNvSpPr/>
          <p:nvPr/>
        </p:nvSpPr>
        <p:spPr>
          <a:xfrm>
            <a:off x="1" y="2"/>
            <a:ext cx="5364163" cy="200025"/>
          </a:xfrm>
          <a:prstGeom prst="rect">
            <a:avLst/>
          </a:prstGeom>
          <a:solidFill>
            <a:srgbClr val="45A0B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600" kern="0">
              <a:solidFill>
                <a:prstClr val="white"/>
              </a:solidFill>
              <a:latin typeface="Microsoft Sans Serif"/>
              <a:cs typeface="Microsoft Sans Serif"/>
              <a:sym typeface="Helvetica Neue Light"/>
            </a:endParaRPr>
          </a:p>
        </p:txBody>
      </p:sp>
      <p:sp>
        <p:nvSpPr>
          <p:cNvPr id="2" name="Title 1"/>
          <p:cNvSpPr>
            <a:spLocks noGrp="1"/>
          </p:cNvSpPr>
          <p:nvPr>
            <p:ph type="title"/>
          </p:nvPr>
        </p:nvSpPr>
        <p:spPr/>
        <p:txBody>
          <a:bodyPr/>
          <a:lstStyle>
            <a:lvl1pPr>
              <a:defRPr>
                <a:solidFill>
                  <a:srgbClr val="4E4E4E"/>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078831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325438" y="376238"/>
            <a:ext cx="8534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4"/>
          <p:cNvSpPr>
            <a:spLocks noGrp="1" noChangeArrowheads="1"/>
          </p:cNvSpPr>
          <p:nvPr>
            <p:ph type="body" idx="1"/>
          </p:nvPr>
        </p:nvSpPr>
        <p:spPr bwMode="auto">
          <a:xfrm>
            <a:off x="923925" y="1279525"/>
            <a:ext cx="744855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52"/>
          <p:cNvGrpSpPr>
            <a:grpSpLocks/>
          </p:cNvGrpSpPr>
          <p:nvPr/>
        </p:nvGrpSpPr>
        <p:grpSpPr bwMode="auto">
          <a:xfrm>
            <a:off x="0" y="142875"/>
            <a:ext cx="9144000" cy="6715125"/>
            <a:chOff x="0" y="90"/>
            <a:chExt cx="5760" cy="4230"/>
          </a:xfrm>
        </p:grpSpPr>
        <p:grpSp>
          <p:nvGrpSpPr>
            <p:cNvPr id="1035" name="Group 40"/>
            <p:cNvGrpSpPr>
              <a:grpSpLocks/>
            </p:cNvGrpSpPr>
            <p:nvPr userDrawn="1"/>
          </p:nvGrpSpPr>
          <p:grpSpPr bwMode="auto">
            <a:xfrm>
              <a:off x="0" y="90"/>
              <a:ext cx="5760" cy="4230"/>
              <a:chOff x="0" y="90"/>
              <a:chExt cx="5760" cy="4230"/>
            </a:xfrm>
          </p:grpSpPr>
          <p:sp>
            <p:nvSpPr>
              <p:cNvPr id="1037" name="Line 30"/>
              <p:cNvSpPr>
                <a:spLocks noChangeShapeType="1"/>
              </p:cNvSpPr>
              <p:nvPr userDrawn="1"/>
            </p:nvSpPr>
            <p:spPr bwMode="auto">
              <a:xfrm>
                <a:off x="0" y="854"/>
                <a:ext cx="576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038" name="Line 31"/>
              <p:cNvSpPr>
                <a:spLocks noChangeShapeType="1"/>
              </p:cNvSpPr>
              <p:nvPr userDrawn="1"/>
            </p:nvSpPr>
            <p:spPr bwMode="auto">
              <a:xfrm>
                <a:off x="0" y="2684"/>
                <a:ext cx="576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039" name="Line 32"/>
              <p:cNvSpPr>
                <a:spLocks noChangeShapeType="1"/>
              </p:cNvSpPr>
              <p:nvPr userDrawn="1"/>
            </p:nvSpPr>
            <p:spPr bwMode="auto">
              <a:xfrm>
                <a:off x="1609" y="90"/>
                <a:ext cx="0" cy="423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1040" name="Line 33"/>
              <p:cNvSpPr>
                <a:spLocks noChangeShapeType="1"/>
              </p:cNvSpPr>
              <p:nvPr userDrawn="1"/>
            </p:nvSpPr>
            <p:spPr bwMode="auto">
              <a:xfrm>
                <a:off x="291" y="90"/>
                <a:ext cx="0" cy="423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1036" name="Line 51"/>
            <p:cNvSpPr>
              <a:spLocks noChangeShapeType="1"/>
            </p:cNvSpPr>
            <p:nvPr userDrawn="1"/>
          </p:nvSpPr>
          <p:spPr bwMode="auto">
            <a:xfrm>
              <a:off x="224" y="491"/>
              <a:ext cx="3152"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1029" name="Rectangle 56"/>
          <p:cNvSpPr>
            <a:spLocks noChangeArrowheads="1"/>
          </p:cNvSpPr>
          <p:nvPr/>
        </p:nvSpPr>
        <p:spPr bwMode="auto">
          <a:xfrm>
            <a:off x="0" y="6638925"/>
            <a:ext cx="9144000" cy="217488"/>
          </a:xfrm>
          <a:prstGeom prst="rect">
            <a:avLst/>
          </a:prstGeom>
          <a:solidFill>
            <a:srgbClr val="D8D8E0"/>
          </a:solidFill>
          <a:ln>
            <a:noFill/>
          </a:ln>
          <a:extLst/>
        </p:spPr>
        <p:txBody>
          <a:bodyPr wrap="none" anchor="ctr"/>
          <a:lstStyle>
            <a:lvl1pPr eaLnBrk="0" hangingPunct="0">
              <a:defRPr sz="1400" u="sng">
                <a:solidFill>
                  <a:schemeClr val="tx1"/>
                </a:solidFill>
                <a:latin typeface="Arial" pitchFamily="34" charset="0"/>
                <a:ea typeface="ヒラギノ角ゴ Pro W3" pitchFamily="123" charset="-128"/>
              </a:defRPr>
            </a:lvl1pPr>
            <a:lvl2pPr marL="742950" indent="-285750" eaLnBrk="0" hangingPunct="0">
              <a:defRPr sz="1400" u="sng">
                <a:solidFill>
                  <a:schemeClr val="tx1"/>
                </a:solidFill>
                <a:latin typeface="Arial" pitchFamily="34" charset="0"/>
                <a:ea typeface="ヒラギノ角ゴ Pro W3" pitchFamily="123" charset="-128"/>
              </a:defRPr>
            </a:lvl2pPr>
            <a:lvl3pPr marL="1143000" indent="-228600" eaLnBrk="0" hangingPunct="0">
              <a:defRPr sz="1400" u="sng">
                <a:solidFill>
                  <a:schemeClr val="tx1"/>
                </a:solidFill>
                <a:latin typeface="Arial" pitchFamily="34" charset="0"/>
                <a:ea typeface="ヒラギノ角ゴ Pro W3" pitchFamily="123" charset="-128"/>
              </a:defRPr>
            </a:lvl3pPr>
            <a:lvl4pPr marL="1600200" indent="-228600" eaLnBrk="0" hangingPunct="0">
              <a:defRPr sz="1400" u="sng">
                <a:solidFill>
                  <a:schemeClr val="tx1"/>
                </a:solidFill>
                <a:latin typeface="Arial" pitchFamily="34" charset="0"/>
                <a:ea typeface="ヒラギノ角ゴ Pro W3" pitchFamily="123" charset="-128"/>
              </a:defRPr>
            </a:lvl4pPr>
            <a:lvl5pPr marL="2057400" indent="-228600" eaLnBrk="0" hangingPunct="0">
              <a:defRPr sz="1400" u="sng">
                <a:solidFill>
                  <a:schemeClr val="tx1"/>
                </a:solidFill>
                <a:latin typeface="Arial" pitchFamily="34" charset="0"/>
                <a:ea typeface="ヒラギノ角ゴ Pro W3" pitchFamily="123" charset="-128"/>
              </a:defRPr>
            </a:lvl5pPr>
            <a:lvl6pPr marL="25146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6pPr>
            <a:lvl7pPr marL="29718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7pPr>
            <a:lvl8pPr marL="34290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8pPr>
            <a:lvl9pPr marL="3886200" indent="-228600" algn="ctr" eaLnBrk="0" fontAlgn="base" hangingPunct="0">
              <a:spcBef>
                <a:spcPct val="20000"/>
              </a:spcBef>
              <a:spcAft>
                <a:spcPct val="0"/>
              </a:spcAft>
              <a:defRPr sz="1400" u="sng">
                <a:solidFill>
                  <a:schemeClr val="tx1"/>
                </a:solidFill>
                <a:latin typeface="Arial" pitchFamily="34" charset="0"/>
                <a:ea typeface="ヒラギノ角ゴ Pro W3" pitchFamily="123" charset="-128"/>
              </a:defRPr>
            </a:lvl9pPr>
          </a:lstStyle>
          <a:p>
            <a:pPr algn="ctr" eaLnBrk="1" hangingPunct="1">
              <a:defRPr/>
            </a:pPr>
            <a:r>
              <a:rPr lang="en-US" sz="1000" u="none" dirty="0">
                <a:solidFill>
                  <a:srgbClr val="898989"/>
                </a:solidFill>
                <a:latin typeface="Calibri" charset="0"/>
              </a:rPr>
              <a:t>© </a:t>
            </a:r>
            <a:r>
              <a:rPr lang="is-IS" sz="1000" u="none" dirty="0">
                <a:solidFill>
                  <a:srgbClr val="898989"/>
                </a:solidFill>
                <a:latin typeface="Calibri" charset="0"/>
              </a:rPr>
              <a:t>2017</a:t>
            </a:r>
            <a:r>
              <a:rPr lang="en-US" sz="1000" u="none" dirty="0">
                <a:solidFill>
                  <a:srgbClr val="898989"/>
                </a:solidFill>
                <a:latin typeface="Calibri" charset="0"/>
              </a:rPr>
              <a:t> SRI Confidential and Proprietary Information</a:t>
            </a:r>
          </a:p>
        </p:txBody>
      </p:sp>
      <p:pic>
        <p:nvPicPr>
          <p:cNvPr id="1033" name="Picture 15" descr="SRI-TypeLogo.jpg"/>
          <p:cNvPicPr>
            <a:picLocks noChangeAspect="1"/>
          </p:cNvPicPr>
          <p:nvPr userDrawn="1"/>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70700" y="6664325"/>
            <a:ext cx="2260600" cy="193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Slide Number Placeholder 15"/>
          <p:cNvSpPr>
            <a:spLocks noGrp="1"/>
          </p:cNvSpPr>
          <p:nvPr>
            <p:ph type="sldNum" sz="quarter" idx="4"/>
          </p:nvPr>
        </p:nvSpPr>
        <p:spPr>
          <a:xfrm>
            <a:off x="947738" y="6640513"/>
            <a:ext cx="1604962" cy="217487"/>
          </a:xfrm>
          <a:prstGeom prst="rect">
            <a:avLst/>
          </a:prstGeom>
        </p:spPr>
        <p:txBody>
          <a:bodyPr vert="horz" wrap="square" lIns="91440" tIns="45720" rIns="91440" bIns="45720" numCol="1" anchor="ctr" anchorCtr="0" compatLnSpc="1">
            <a:prstTxWarp prst="textNoShape">
              <a:avLst/>
            </a:prstTxWarp>
          </a:bodyPr>
          <a:lstStyle>
            <a:lvl1pPr eaLnBrk="1" hangingPunct="1">
              <a:spcBef>
                <a:spcPct val="20000"/>
              </a:spcBef>
              <a:defRPr sz="1200" u="none">
                <a:solidFill>
                  <a:srgbClr val="898989"/>
                </a:solidFill>
                <a:ea typeface="MS PGothic" pitchFamily="34" charset="-128"/>
              </a:defRPr>
            </a:lvl1pPr>
          </a:lstStyle>
          <a:p>
            <a:r>
              <a:rPr lang="en-US" altLang="en-US"/>
              <a:t>Slide </a:t>
            </a:r>
            <a:fld id="{2FE4D25F-0B3A-4BFE-9021-0E51753A249A}" type="slidenum">
              <a:rPr lang="en-US" altLang="en-US"/>
              <a:pPr/>
              <a:t>‹#›</a:t>
            </a:fld>
            <a:endParaRPr lang="en-US" altLang="en-US"/>
          </a:p>
        </p:txBody>
      </p:sp>
      <p:sp>
        <p:nvSpPr>
          <p:cNvPr id="17" name="Rectangle 16"/>
          <p:cNvSpPr/>
          <p:nvPr userDrawn="1"/>
        </p:nvSpPr>
        <p:spPr>
          <a:xfrm>
            <a:off x="5424488"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18" name="Rectangle 17"/>
          <p:cNvSpPr/>
          <p:nvPr userDrawn="1"/>
        </p:nvSpPr>
        <p:spPr>
          <a:xfrm>
            <a:off x="7313614" y="0"/>
            <a:ext cx="1830387" cy="203200"/>
          </a:xfrm>
          <a:prstGeom prst="rect">
            <a:avLst/>
          </a:prstGeom>
          <a:solidFill>
            <a:srgbClr val="75A288">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1350" kern="0">
              <a:solidFill>
                <a:prstClr val="white"/>
              </a:solidFill>
              <a:latin typeface="Microsoft Sans Serif"/>
              <a:cs typeface="Microsoft Sans Serif"/>
              <a:sym typeface="Helvetica Neue Light"/>
            </a:endParaRPr>
          </a:p>
        </p:txBody>
      </p:sp>
      <p:sp>
        <p:nvSpPr>
          <p:cNvPr id="19" name="Rectangle 18"/>
          <p:cNvSpPr/>
          <p:nvPr userDrawn="1"/>
        </p:nvSpPr>
        <p:spPr>
          <a:xfrm>
            <a:off x="1" y="2"/>
            <a:ext cx="5364163" cy="200025"/>
          </a:xfrm>
          <a:prstGeom prst="rect">
            <a:avLst/>
          </a:prstGeom>
          <a:solidFill>
            <a:srgbClr val="45A0B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08063">
              <a:defRPr/>
            </a:pPr>
            <a:endParaRPr lang="en-US" sz="600" kern="0">
              <a:solidFill>
                <a:prstClr val="white"/>
              </a:solidFill>
              <a:latin typeface="Microsoft Sans Serif"/>
              <a:cs typeface="Microsoft Sans Serif"/>
              <a:sym typeface="Helvetica Neue Light"/>
            </a:endParaRPr>
          </a:p>
        </p:txBody>
      </p:sp>
      <p:pic>
        <p:nvPicPr>
          <p:cNvPr id="20" name="Picture 19"/>
          <p:cNvPicPr>
            <a:picLocks noChangeAspect="1"/>
          </p:cNvPicPr>
          <p:nvPr userDrawn="1"/>
        </p:nvPicPr>
        <p:blipFill>
          <a:blip r:embed="rId10"/>
          <a:stretch>
            <a:fillRect/>
          </a:stretch>
        </p:blipFill>
        <p:spPr>
          <a:xfrm>
            <a:off x="7939531" y="279400"/>
            <a:ext cx="950469" cy="915266"/>
          </a:xfrm>
          <a:prstGeom prst="rect">
            <a:avLst/>
          </a:prstGeom>
        </p:spPr>
      </p:pic>
    </p:spTree>
  </p:cSld>
  <p:clrMap bg1="lt1" tx1="dk1" bg2="lt2" tx2="dk2" accent1="accent1" accent2="accent2" accent3="accent3" accent4="accent4" accent5="accent5" accent6="accent6" hlink="hlink" folHlink="folHlink"/>
  <p:sldLayoutIdLst>
    <p:sldLayoutId id="2147485990" r:id="rId1"/>
    <p:sldLayoutId id="2147485980" r:id="rId2"/>
    <p:sldLayoutId id="2147485977" r:id="rId3"/>
    <p:sldLayoutId id="2147485989" r:id="rId4"/>
    <p:sldLayoutId id="2147485991" r:id="rId5"/>
    <p:sldLayoutId id="2147485992" r:id="rId6"/>
    <p:sldLayoutId id="2147485993" r:id="rId7"/>
  </p:sldLayoutIdLst>
  <p:transition>
    <p:fade/>
  </p:transition>
  <p:hf hdr="0" ftr="0" dt="0"/>
  <p:txStyles>
    <p:titleStyle>
      <a:lvl1pPr algn="l" rtl="0" eaLnBrk="0" fontAlgn="base" hangingPunct="0">
        <a:lnSpc>
          <a:spcPct val="90000"/>
        </a:lnSpc>
        <a:spcBef>
          <a:spcPct val="0"/>
        </a:spcBef>
        <a:spcAft>
          <a:spcPct val="0"/>
        </a:spcAft>
        <a:defRPr sz="3000" b="1">
          <a:solidFill>
            <a:schemeClr val="tx2"/>
          </a:solidFill>
          <a:latin typeface="+mj-lt"/>
          <a:ea typeface="ヒラギノ角ゴ Pro W3" charset="0"/>
          <a:cs typeface="MS PGothic" charset="0"/>
        </a:defRPr>
      </a:lvl1pPr>
      <a:lvl2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2pPr>
      <a:lvl3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3pPr>
      <a:lvl4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4pPr>
      <a:lvl5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5pPr>
      <a:lvl6pPr marL="457200" algn="l" rtl="0" fontAlgn="base">
        <a:lnSpc>
          <a:spcPct val="90000"/>
        </a:lnSpc>
        <a:spcBef>
          <a:spcPct val="0"/>
        </a:spcBef>
        <a:spcAft>
          <a:spcPct val="0"/>
        </a:spcAft>
        <a:defRPr sz="3000" b="1">
          <a:solidFill>
            <a:schemeClr val="tx2"/>
          </a:solidFill>
          <a:latin typeface="Arial Narrow" pitchFamily="-110" charset="0"/>
        </a:defRPr>
      </a:lvl6pPr>
      <a:lvl7pPr marL="914400" algn="l" rtl="0" fontAlgn="base">
        <a:lnSpc>
          <a:spcPct val="90000"/>
        </a:lnSpc>
        <a:spcBef>
          <a:spcPct val="0"/>
        </a:spcBef>
        <a:spcAft>
          <a:spcPct val="0"/>
        </a:spcAft>
        <a:defRPr sz="3000" b="1">
          <a:solidFill>
            <a:schemeClr val="tx2"/>
          </a:solidFill>
          <a:latin typeface="Arial Narrow" pitchFamily="-110" charset="0"/>
        </a:defRPr>
      </a:lvl7pPr>
      <a:lvl8pPr marL="1371600" algn="l" rtl="0" fontAlgn="base">
        <a:lnSpc>
          <a:spcPct val="90000"/>
        </a:lnSpc>
        <a:spcBef>
          <a:spcPct val="0"/>
        </a:spcBef>
        <a:spcAft>
          <a:spcPct val="0"/>
        </a:spcAft>
        <a:defRPr sz="3000" b="1">
          <a:solidFill>
            <a:schemeClr val="tx2"/>
          </a:solidFill>
          <a:latin typeface="Arial Narrow" pitchFamily="-110" charset="0"/>
        </a:defRPr>
      </a:lvl8pPr>
      <a:lvl9pPr marL="1828800" algn="l" rtl="0" fontAlgn="base">
        <a:lnSpc>
          <a:spcPct val="90000"/>
        </a:lnSpc>
        <a:spcBef>
          <a:spcPct val="0"/>
        </a:spcBef>
        <a:spcAft>
          <a:spcPct val="0"/>
        </a:spcAft>
        <a:defRPr sz="3000" b="1">
          <a:solidFill>
            <a:schemeClr val="tx2"/>
          </a:solidFill>
          <a:latin typeface="Arial Narrow" pitchFamily="-110" charset="0"/>
        </a:defRPr>
      </a:lvl9pPr>
    </p:titleStyle>
    <p:bodyStyle>
      <a:lvl1pPr marL="176213" indent="-176213" algn="l" rtl="0" eaLnBrk="0" fontAlgn="base" hangingPunct="0">
        <a:spcBef>
          <a:spcPct val="20000"/>
        </a:spcBef>
        <a:spcAft>
          <a:spcPct val="0"/>
        </a:spcAft>
        <a:buClr>
          <a:srgbClr val="4E5E72"/>
        </a:buClr>
        <a:buChar char="•"/>
        <a:defRPr sz="2400" b="1">
          <a:solidFill>
            <a:schemeClr val="tx1"/>
          </a:solidFill>
          <a:latin typeface="+mn-lt"/>
          <a:ea typeface="ヒラギノ角ゴ Pro W3" charset="0"/>
          <a:cs typeface="MS PGothic" charset="0"/>
        </a:defRPr>
      </a:lvl1pPr>
      <a:lvl2pPr marL="517525" indent="-227013" algn="l" rtl="0" eaLnBrk="0" fontAlgn="base" hangingPunct="0">
        <a:spcBef>
          <a:spcPct val="20000"/>
        </a:spcBef>
        <a:spcAft>
          <a:spcPct val="0"/>
        </a:spcAft>
        <a:buClr>
          <a:srgbClr val="4E5E72"/>
        </a:buClr>
        <a:buChar char="–"/>
        <a:defRPr sz="2000">
          <a:solidFill>
            <a:schemeClr val="tx1"/>
          </a:solidFill>
          <a:latin typeface="+mn-lt"/>
          <a:ea typeface="MS PGothic" pitchFamily="34" charset="-128"/>
          <a:cs typeface="MS PGothic" pitchFamily="34" charset="-128"/>
        </a:defRPr>
      </a:lvl2pPr>
      <a:lvl3pPr marL="828675" indent="-138113" algn="l" rtl="0" eaLnBrk="0" fontAlgn="base" hangingPunct="0">
        <a:spcBef>
          <a:spcPct val="20000"/>
        </a:spcBef>
        <a:spcAft>
          <a:spcPct val="0"/>
        </a:spcAft>
        <a:buClr>
          <a:srgbClr val="4E5E72"/>
        </a:buClr>
        <a:buChar char="•"/>
        <a:defRPr>
          <a:solidFill>
            <a:schemeClr val="tx1"/>
          </a:solidFill>
          <a:latin typeface="+mn-lt"/>
          <a:ea typeface="MS PGothic" pitchFamily="34" charset="-128"/>
          <a:cs typeface="MS PGothic" pitchFamily="34" charset="-128"/>
        </a:defRPr>
      </a:lvl3pPr>
      <a:lvl4pPr marL="1084263" indent="-112713" algn="l" rtl="0" eaLnBrk="0" fontAlgn="base" hangingPunct="0">
        <a:spcBef>
          <a:spcPct val="20000"/>
        </a:spcBef>
        <a:spcAft>
          <a:spcPct val="0"/>
        </a:spcAft>
        <a:buClr>
          <a:srgbClr val="4E5E72"/>
        </a:buClr>
        <a:buChar char="–"/>
        <a:defRPr sz="1600">
          <a:solidFill>
            <a:schemeClr val="tx1"/>
          </a:solidFill>
          <a:latin typeface="+mn-lt"/>
          <a:ea typeface="MS PGothic" pitchFamily="34" charset="-128"/>
          <a:cs typeface="MS PGothic" pitchFamily="34" charset="-128"/>
        </a:defRPr>
      </a:lvl4pPr>
      <a:lvl5pPr marL="1376363" indent="-101600" algn="l" rtl="0" eaLnBrk="0" fontAlgn="base" hangingPunct="0">
        <a:spcBef>
          <a:spcPct val="20000"/>
        </a:spcBef>
        <a:spcAft>
          <a:spcPct val="0"/>
        </a:spcAft>
        <a:buClr>
          <a:srgbClr val="4E5E72"/>
        </a:buClr>
        <a:buChar char="»"/>
        <a:defRPr sz="1600">
          <a:solidFill>
            <a:schemeClr val="tx1"/>
          </a:solidFill>
          <a:latin typeface="+mn-lt"/>
          <a:ea typeface="MS PGothic" pitchFamily="34" charset="-128"/>
          <a:cs typeface="MS PGothic" pitchFamily="34" charset="-128"/>
        </a:defRPr>
      </a:lvl5pPr>
      <a:lvl6pPr marL="18335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6pPr>
      <a:lvl7pPr marL="22907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7pPr>
      <a:lvl8pPr marL="27479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8pPr>
      <a:lvl9pPr marL="32051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3.mp4"/><Relationship Id="rId7"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video" Target="../media/media4.mp4"/><Relationship Id="rId5" Type="http://schemas.microsoft.com/office/2007/relationships/media" Target="../media/media4.mp4"/><Relationship Id="rId10" Type="http://schemas.openxmlformats.org/officeDocument/2006/relationships/image" Target="../media/image19.png"/><Relationship Id="rId4" Type="http://schemas.openxmlformats.org/officeDocument/2006/relationships/video" Target="../media/media3.mp4"/><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microsoft.com/office/2007/relationships/media" Target="../media/media6.mp4"/><Relationship Id="rId7" Type="http://schemas.openxmlformats.org/officeDocument/2006/relationships/image" Target="../media/image27.jpeg"/><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video" Target="../media/media5.mp4"/><Relationship Id="rId16" Type="http://schemas.openxmlformats.org/officeDocument/2006/relationships/image" Target="../media/image36.jpeg"/><Relationship Id="rId20" Type="http://schemas.openxmlformats.org/officeDocument/2006/relationships/image" Target="../media/image40.png"/><Relationship Id="rId1" Type="http://schemas.microsoft.com/office/2007/relationships/media" Target="../media/media5.mp4"/><Relationship Id="rId6" Type="http://schemas.openxmlformats.org/officeDocument/2006/relationships/notesSlide" Target="../notesSlides/notesSlide10.xml"/><Relationship Id="rId11" Type="http://schemas.openxmlformats.org/officeDocument/2006/relationships/image" Target="../media/image31.jpeg"/><Relationship Id="rId5" Type="http://schemas.openxmlformats.org/officeDocument/2006/relationships/slideLayout" Target="../slideLayouts/slideLayout2.xml"/><Relationship Id="rId15" Type="http://schemas.openxmlformats.org/officeDocument/2006/relationships/image" Target="../media/image35.jpeg"/><Relationship Id="rId10" Type="http://schemas.openxmlformats.org/officeDocument/2006/relationships/image" Target="../media/image30.jpeg"/><Relationship Id="rId19" Type="http://schemas.openxmlformats.org/officeDocument/2006/relationships/image" Target="../media/image39.png"/><Relationship Id="rId4" Type="http://schemas.openxmlformats.org/officeDocument/2006/relationships/video" Target="../media/media6.mp4"/><Relationship Id="rId9" Type="http://schemas.openxmlformats.org/officeDocument/2006/relationships/image" Target="../media/image29.jpeg"/><Relationship Id="rId14" Type="http://schemas.openxmlformats.org/officeDocument/2006/relationships/image" Target="../media/image3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79241" y="2130428"/>
            <a:ext cx="8665061" cy="2126262"/>
          </a:xfrm>
        </p:spPr>
        <p:txBody>
          <a:bodyPr>
            <a:normAutofit fontScale="90000"/>
          </a:bodyPr>
          <a:lstStyle/>
          <a:p>
            <a:pPr algn="r"/>
            <a:r>
              <a:rPr lang="en-US" sz="3200" dirty="0">
                <a:solidFill>
                  <a:schemeClr val="tx1"/>
                </a:solidFill>
              </a:rPr>
              <a:t>Advances in Automated Stock Assessment Based on Computer Vision Deep Learning Technologies</a:t>
            </a:r>
            <a:br>
              <a:rPr lang="en-US" dirty="0">
                <a:latin typeface="Calibri" charset="0"/>
                <a:ea typeface="Calibri" charset="0"/>
                <a:cs typeface="Calibri" charset="0"/>
              </a:rPr>
            </a:br>
            <a:br>
              <a:rPr lang="en-US" sz="2025" dirty="0">
                <a:latin typeface="Calibri" charset="0"/>
                <a:ea typeface="Calibri" charset="0"/>
                <a:cs typeface="Calibri" charset="0"/>
              </a:rPr>
            </a:br>
            <a:r>
              <a:rPr lang="is-IS" altLang="en-US" sz="2400" b="0" dirty="0">
                <a:latin typeface="Calibri" charset="0"/>
                <a:ea typeface="Calibri" charset="0"/>
                <a:cs typeface="Calibri" charset="0"/>
              </a:rPr>
              <a:t>David Zhang,                    Michael Piacentino</a:t>
            </a:r>
            <a:br>
              <a:rPr lang="is-IS" altLang="en-US" sz="2400" b="0" dirty="0">
                <a:latin typeface="Calibri" charset="0"/>
                <a:ea typeface="Calibri" charset="0"/>
                <a:cs typeface="Calibri" charset="0"/>
              </a:rPr>
            </a:br>
            <a:r>
              <a:rPr lang="is-IS" altLang="en-US" sz="2400" b="0" dirty="0">
                <a:latin typeface="Calibri" charset="0"/>
                <a:ea typeface="Calibri" charset="0"/>
                <a:cs typeface="Calibri" charset="0"/>
              </a:rPr>
              <a:t>Senior Research Scientist,                            Director </a:t>
            </a:r>
            <a:br>
              <a:rPr lang="is-IS" altLang="en-US" sz="2400" b="0" dirty="0">
                <a:latin typeface="Calibri" charset="0"/>
                <a:ea typeface="Calibri" charset="0"/>
                <a:cs typeface="Calibri" charset="0"/>
              </a:rPr>
            </a:br>
            <a:r>
              <a:rPr lang="is-IS" altLang="en-US" sz="2400" b="0" dirty="0">
                <a:latin typeface="Calibri" charset="0"/>
                <a:ea typeface="Calibri" charset="0"/>
                <a:cs typeface="Calibri" charset="0"/>
              </a:rPr>
              <a:t>SRI International </a:t>
            </a:r>
            <a:r>
              <a:rPr lang="mr-IN" altLang="en-US" sz="2400" b="0" dirty="0">
                <a:latin typeface="Calibri" charset="0"/>
                <a:ea typeface="Calibri" charset="0"/>
                <a:cs typeface="Calibri" charset="0"/>
              </a:rPr>
              <a:t>–</a:t>
            </a:r>
            <a:r>
              <a:rPr lang="is-IS" altLang="en-US" sz="2400" b="0" dirty="0">
                <a:latin typeface="Calibri" charset="0"/>
                <a:ea typeface="Calibri" charset="0"/>
                <a:cs typeface="Calibri" charset="0"/>
              </a:rPr>
              <a:t> Vision Systems</a:t>
            </a:r>
            <a:br>
              <a:rPr lang="en-US" altLang="en-US" sz="2400" b="0" dirty="0">
                <a:latin typeface="Calibri" charset="0"/>
                <a:ea typeface="Calibri" charset="0"/>
                <a:cs typeface="Calibri" charset="0"/>
              </a:rPr>
            </a:br>
            <a:endParaRPr lang="en-US" sz="1800" dirty="0">
              <a:solidFill>
                <a:srgbClr val="080808"/>
              </a:solidFill>
              <a:latin typeface="Calibri" charset="0"/>
              <a:ea typeface="Calibri" charset="0"/>
              <a:cs typeface="Calibri" charset="0"/>
            </a:endParaRPr>
          </a:p>
        </p:txBody>
      </p:sp>
      <p:pic>
        <p:nvPicPr>
          <p:cNvPr id="2" name="Picture 1"/>
          <p:cNvPicPr>
            <a:picLocks noChangeAspect="1"/>
          </p:cNvPicPr>
          <p:nvPr/>
        </p:nvPicPr>
        <p:blipFill>
          <a:blip r:embed="rId3"/>
          <a:stretch>
            <a:fillRect/>
          </a:stretch>
        </p:blipFill>
        <p:spPr>
          <a:xfrm>
            <a:off x="192171" y="4256690"/>
            <a:ext cx="8839200" cy="2044700"/>
          </a:xfrm>
          <a:prstGeom prst="rect">
            <a:avLst/>
          </a:prstGeom>
        </p:spPr>
      </p:pic>
      <p:sp>
        <p:nvSpPr>
          <p:cNvPr id="3" name="TextBox 2"/>
          <p:cNvSpPr txBox="1"/>
          <p:nvPr/>
        </p:nvSpPr>
        <p:spPr>
          <a:xfrm>
            <a:off x="3613100" y="6327227"/>
            <a:ext cx="1997342" cy="307777"/>
          </a:xfrm>
          <a:prstGeom prst="rect">
            <a:avLst/>
          </a:prstGeom>
          <a:noFill/>
        </p:spPr>
        <p:txBody>
          <a:bodyPr wrap="none" rtlCol="0">
            <a:spAutoFit/>
          </a:bodyPr>
          <a:lstStyle/>
          <a:p>
            <a:r>
              <a:rPr lang="en-US" altLang="en-US" u="none" dirty="0">
                <a:latin typeface="Calibri" charset="0"/>
                <a:ea typeface="Calibri" charset="0"/>
                <a:cs typeface="Calibri" charset="0"/>
              </a:rPr>
              <a:t>Tuesday August 22, 2017</a:t>
            </a:r>
            <a:endParaRPr lang="en-US" u="none" dirty="0"/>
          </a:p>
        </p:txBody>
      </p:sp>
      <p:pic>
        <p:nvPicPr>
          <p:cNvPr id="4" name="Picture 3"/>
          <p:cNvPicPr>
            <a:picLocks noChangeAspect="1"/>
          </p:cNvPicPr>
          <p:nvPr/>
        </p:nvPicPr>
        <p:blipFill>
          <a:blip r:embed="rId4"/>
          <a:stretch>
            <a:fillRect/>
          </a:stretch>
        </p:blipFill>
        <p:spPr>
          <a:xfrm>
            <a:off x="279241" y="3193559"/>
            <a:ext cx="950469" cy="915266"/>
          </a:xfrm>
          <a:prstGeom prst="rect">
            <a:avLst/>
          </a:prstGeom>
        </p:spPr>
      </p:pic>
    </p:spTree>
    <p:extLst>
      <p:ext uri="{BB962C8B-B14F-4D97-AF65-F5344CB8AC3E}">
        <p14:creationId xmlns:p14="http://schemas.microsoft.com/office/powerpoint/2010/main" val="191119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Tool Home Page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756" y="1180077"/>
            <a:ext cx="6481763" cy="4614863"/>
          </a:xfrm>
          <a:prstGeom prst="rect">
            <a:avLst/>
          </a:prstGeom>
        </p:spPr>
      </p:pic>
      <p:sp>
        <p:nvSpPr>
          <p:cNvPr id="3" name="Slide Number Placeholder 2"/>
          <p:cNvSpPr>
            <a:spLocks noGrp="1"/>
          </p:cNvSpPr>
          <p:nvPr>
            <p:ph type="sldNum" sz="quarter" idx="10"/>
          </p:nvPr>
        </p:nvSpPr>
        <p:spPr/>
        <p:txBody>
          <a:bodyPr/>
          <a:lstStyle/>
          <a:p>
            <a:r>
              <a:rPr lang="en-US" altLang="en-US"/>
              <a:t>Slide </a:t>
            </a:r>
            <a:fld id="{96AB9BCC-BF9D-475E-AFA8-C272C3573705}" type="slidenum">
              <a:rPr lang="en-US" altLang="en-US" smtClean="0"/>
              <a:pPr/>
              <a:t>10</a:t>
            </a:fld>
            <a:endParaRPr lang="en-US" altLang="en-US" dirty="0"/>
          </a:p>
        </p:txBody>
      </p:sp>
      <p:sp>
        <p:nvSpPr>
          <p:cNvPr id="6" name="TextBox 5"/>
          <p:cNvSpPr txBox="1"/>
          <p:nvPr/>
        </p:nvSpPr>
        <p:spPr>
          <a:xfrm>
            <a:off x="328246" y="5994399"/>
            <a:ext cx="2516651" cy="461665"/>
          </a:xfrm>
          <a:prstGeom prst="rect">
            <a:avLst/>
          </a:prstGeom>
          <a:noFill/>
        </p:spPr>
        <p:txBody>
          <a:bodyPr wrap="none" rtlCol="0">
            <a:spAutoFit/>
          </a:bodyPr>
          <a:lstStyle/>
          <a:p>
            <a:r>
              <a:rPr lang="en-US" sz="2400" b="1" u="none" dirty="0">
                <a:solidFill>
                  <a:srgbClr val="B00A0A"/>
                </a:solidFill>
              </a:rPr>
              <a:t>Annotation Tool</a:t>
            </a:r>
          </a:p>
        </p:txBody>
      </p:sp>
    </p:spTree>
    <p:extLst>
      <p:ext uri="{BB962C8B-B14F-4D97-AF65-F5344CB8AC3E}">
        <p14:creationId xmlns:p14="http://schemas.microsoft.com/office/powerpoint/2010/main" val="86370834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11</a:t>
            </a:fld>
            <a:endParaRPr lang="en-US" altLang="en-US" dirty="0"/>
          </a:p>
        </p:txBody>
      </p:sp>
      <p:sp>
        <p:nvSpPr>
          <p:cNvPr id="5" name="Title 1"/>
          <p:cNvSpPr>
            <a:spLocks noGrp="1"/>
          </p:cNvSpPr>
          <p:nvPr>
            <p:ph type="title"/>
          </p:nvPr>
        </p:nvSpPr>
        <p:spPr>
          <a:xfrm>
            <a:off x="325438" y="376238"/>
            <a:ext cx="8534400" cy="1143000"/>
          </a:xfrm>
        </p:spPr>
        <p:txBody>
          <a:bodyPr/>
          <a:lstStyle/>
          <a:p>
            <a:r>
              <a:rPr lang="en-US" dirty="0"/>
              <a:t>Video Page – Raw Footage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31" y="1229033"/>
            <a:ext cx="8156286" cy="4837470"/>
          </a:xfrm>
          <a:prstGeom prst="rect">
            <a:avLst/>
          </a:prstGeom>
          <a:noFill/>
          <a:ln w="9525">
            <a:noFill/>
            <a:miter lim="800000"/>
            <a:headEnd/>
            <a:tailEnd/>
          </a:ln>
          <a:extLst>
            <a:ext uri="{909E8E84-426E-40dd-AFC4-6F175D3DCCD1}">
              <a14:hiddenFill xmlns:a14="http://schemas.microsoft.com/office/drawing/2010/main" xmlns="">
                <a:solidFill>
                  <a:schemeClr val="accent1"/>
                </a:solidFill>
              </a14:hiddenFill>
            </a:ext>
          </a:extLst>
        </p:spPr>
      </p:pic>
      <p:sp>
        <p:nvSpPr>
          <p:cNvPr id="2" name="Rectangle 1"/>
          <p:cNvSpPr/>
          <p:nvPr/>
        </p:nvSpPr>
        <p:spPr bwMode="auto">
          <a:xfrm>
            <a:off x="4330262" y="1460938"/>
            <a:ext cx="91440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6" name="Oval 5"/>
          <p:cNvSpPr/>
          <p:nvPr/>
        </p:nvSpPr>
        <p:spPr bwMode="auto">
          <a:xfrm>
            <a:off x="121298" y="1838131"/>
            <a:ext cx="1287624" cy="326571"/>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8" name="Oval 7"/>
          <p:cNvSpPr/>
          <p:nvPr/>
        </p:nvSpPr>
        <p:spPr bwMode="auto">
          <a:xfrm>
            <a:off x="965717" y="1147665"/>
            <a:ext cx="886409" cy="465673"/>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7" name="TextBox 6"/>
          <p:cNvSpPr txBox="1"/>
          <p:nvPr/>
        </p:nvSpPr>
        <p:spPr>
          <a:xfrm>
            <a:off x="7723418" y="266121"/>
            <a:ext cx="1420582" cy="307777"/>
          </a:xfrm>
          <a:prstGeom prst="rect">
            <a:avLst/>
          </a:prstGeom>
          <a:noFill/>
        </p:spPr>
        <p:txBody>
          <a:bodyPr wrap="none" rtlCol="0">
            <a:spAutoFit/>
          </a:bodyPr>
          <a:lstStyle/>
          <a:p>
            <a:r>
              <a:rPr lang="en-US" dirty="0"/>
              <a:t>MBARI Dataset</a:t>
            </a:r>
          </a:p>
        </p:txBody>
      </p:sp>
      <p:sp>
        <p:nvSpPr>
          <p:cNvPr id="9" name="TextBox 8"/>
          <p:cNvSpPr txBox="1"/>
          <p:nvPr/>
        </p:nvSpPr>
        <p:spPr>
          <a:xfrm>
            <a:off x="328246" y="5994399"/>
            <a:ext cx="2516651" cy="461665"/>
          </a:xfrm>
          <a:prstGeom prst="rect">
            <a:avLst/>
          </a:prstGeom>
          <a:noFill/>
        </p:spPr>
        <p:txBody>
          <a:bodyPr wrap="none" rtlCol="0">
            <a:spAutoFit/>
          </a:bodyPr>
          <a:lstStyle/>
          <a:p>
            <a:r>
              <a:rPr lang="en-US" sz="2400" b="1" u="none" dirty="0">
                <a:solidFill>
                  <a:srgbClr val="B00A0A"/>
                </a:solidFill>
              </a:rPr>
              <a:t>Annotation Tool</a:t>
            </a:r>
          </a:p>
        </p:txBody>
      </p:sp>
      <p:sp>
        <p:nvSpPr>
          <p:cNvPr id="3" name="TextBox 2"/>
          <p:cNvSpPr txBox="1"/>
          <p:nvPr/>
        </p:nvSpPr>
        <p:spPr>
          <a:xfrm>
            <a:off x="1716836" y="6364930"/>
            <a:ext cx="7368684" cy="338554"/>
          </a:xfrm>
          <a:prstGeom prst="rect">
            <a:avLst/>
          </a:prstGeom>
          <a:noFill/>
        </p:spPr>
        <p:txBody>
          <a:bodyPr wrap="none" rtlCol="0">
            <a:spAutoFit/>
          </a:bodyPr>
          <a:lstStyle/>
          <a:p>
            <a:r>
              <a:rPr lang="en-US" sz="1600" u="none" dirty="0">
                <a:solidFill>
                  <a:srgbClr val="FFC000"/>
                </a:solidFill>
              </a:rPr>
              <a:t>Videos and annotations were from Monterey Bay Aquarium Research Institute  </a:t>
            </a:r>
          </a:p>
        </p:txBody>
      </p:sp>
    </p:spTree>
    <p:extLst>
      <p:ext uri="{BB962C8B-B14F-4D97-AF65-F5344CB8AC3E}">
        <p14:creationId xmlns:p14="http://schemas.microsoft.com/office/powerpoint/2010/main" val="119066062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31" y="1229033"/>
            <a:ext cx="8156286" cy="4858116"/>
          </a:xfrm>
          <a:prstGeom prst="rect">
            <a:avLst/>
          </a:prstGeom>
          <a:noFill/>
          <a:ln w="9525">
            <a:solidFill>
              <a:schemeClr val="bg1"/>
            </a:solidFill>
            <a:miter lim="800000"/>
            <a:headEnd/>
            <a:tailEnd/>
          </a:ln>
          <a:extLst>
            <a:ext uri="{909E8E84-426E-40dd-AFC4-6F175D3DCCD1}">
              <a14:hiddenFill xmlns:a14="http://schemas.microsoft.com/office/drawing/2010/main" xmlns="">
                <a:solidFill>
                  <a:schemeClr val="accent1"/>
                </a:solidFill>
              </a14:hiddenFill>
            </a:ext>
          </a:extLst>
        </p:spPr>
      </p:pic>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12</a:t>
            </a:fld>
            <a:endParaRPr lang="en-US" altLang="en-US" dirty="0"/>
          </a:p>
        </p:txBody>
      </p:sp>
      <p:sp>
        <p:nvSpPr>
          <p:cNvPr id="5" name="Title 1"/>
          <p:cNvSpPr txBox="1">
            <a:spLocks/>
          </p:cNvSpPr>
          <p:nvPr/>
        </p:nvSpPr>
        <p:spPr bwMode="auto">
          <a:xfrm>
            <a:off x="341595" y="376238"/>
            <a:ext cx="853440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3000" b="1">
                <a:solidFill>
                  <a:schemeClr val="tx2"/>
                </a:solidFill>
                <a:latin typeface="+mj-lt"/>
                <a:ea typeface="ヒラギノ角ゴ Pro W3" charset="0"/>
                <a:cs typeface="MS PGothic" charset="0"/>
              </a:defRPr>
            </a:lvl1pPr>
            <a:lvl2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2pPr>
            <a:lvl3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3pPr>
            <a:lvl4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4pPr>
            <a:lvl5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5pPr>
            <a:lvl6pPr marL="457200" algn="l" rtl="0" fontAlgn="base">
              <a:lnSpc>
                <a:spcPct val="90000"/>
              </a:lnSpc>
              <a:spcBef>
                <a:spcPct val="0"/>
              </a:spcBef>
              <a:spcAft>
                <a:spcPct val="0"/>
              </a:spcAft>
              <a:defRPr sz="3000" b="1">
                <a:solidFill>
                  <a:schemeClr val="tx2"/>
                </a:solidFill>
                <a:latin typeface="Arial Narrow" pitchFamily="-110" charset="0"/>
              </a:defRPr>
            </a:lvl6pPr>
            <a:lvl7pPr marL="914400" algn="l" rtl="0" fontAlgn="base">
              <a:lnSpc>
                <a:spcPct val="90000"/>
              </a:lnSpc>
              <a:spcBef>
                <a:spcPct val="0"/>
              </a:spcBef>
              <a:spcAft>
                <a:spcPct val="0"/>
              </a:spcAft>
              <a:defRPr sz="3000" b="1">
                <a:solidFill>
                  <a:schemeClr val="tx2"/>
                </a:solidFill>
                <a:latin typeface="Arial Narrow" pitchFamily="-110" charset="0"/>
              </a:defRPr>
            </a:lvl7pPr>
            <a:lvl8pPr marL="1371600" algn="l" rtl="0" fontAlgn="base">
              <a:lnSpc>
                <a:spcPct val="90000"/>
              </a:lnSpc>
              <a:spcBef>
                <a:spcPct val="0"/>
              </a:spcBef>
              <a:spcAft>
                <a:spcPct val="0"/>
              </a:spcAft>
              <a:defRPr sz="3000" b="1">
                <a:solidFill>
                  <a:schemeClr val="tx2"/>
                </a:solidFill>
                <a:latin typeface="Arial Narrow" pitchFamily="-110" charset="0"/>
              </a:defRPr>
            </a:lvl8pPr>
            <a:lvl9pPr marL="1828800" algn="l" rtl="0" fontAlgn="base">
              <a:lnSpc>
                <a:spcPct val="90000"/>
              </a:lnSpc>
              <a:spcBef>
                <a:spcPct val="0"/>
              </a:spcBef>
              <a:spcAft>
                <a:spcPct val="0"/>
              </a:spcAft>
              <a:defRPr sz="3000" b="1">
                <a:solidFill>
                  <a:schemeClr val="tx2"/>
                </a:solidFill>
                <a:latin typeface="Arial Narrow" pitchFamily="-110" charset="0"/>
              </a:defRPr>
            </a:lvl9pPr>
          </a:lstStyle>
          <a:p>
            <a:r>
              <a:rPr lang="en-US" u="none" kern="0" dirty="0"/>
              <a:t>Video Page – Object Proposal</a:t>
            </a:r>
          </a:p>
        </p:txBody>
      </p:sp>
      <p:sp>
        <p:nvSpPr>
          <p:cNvPr id="8" name="Oval 7"/>
          <p:cNvSpPr/>
          <p:nvPr/>
        </p:nvSpPr>
        <p:spPr bwMode="auto">
          <a:xfrm>
            <a:off x="1082351" y="1838131"/>
            <a:ext cx="1287624" cy="326571"/>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9" name="Oval 8"/>
          <p:cNvSpPr/>
          <p:nvPr/>
        </p:nvSpPr>
        <p:spPr bwMode="auto">
          <a:xfrm>
            <a:off x="965717" y="1147665"/>
            <a:ext cx="886409" cy="465673"/>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10" name="TextBox 9"/>
          <p:cNvSpPr txBox="1"/>
          <p:nvPr/>
        </p:nvSpPr>
        <p:spPr>
          <a:xfrm>
            <a:off x="7723418" y="222349"/>
            <a:ext cx="1420582" cy="307777"/>
          </a:xfrm>
          <a:prstGeom prst="rect">
            <a:avLst/>
          </a:prstGeom>
          <a:noFill/>
        </p:spPr>
        <p:txBody>
          <a:bodyPr wrap="none" rtlCol="0">
            <a:spAutoFit/>
          </a:bodyPr>
          <a:lstStyle/>
          <a:p>
            <a:r>
              <a:rPr lang="en-US" dirty="0"/>
              <a:t>MBARI Dataset</a:t>
            </a:r>
          </a:p>
        </p:txBody>
      </p:sp>
      <p:sp>
        <p:nvSpPr>
          <p:cNvPr id="11" name="TextBox 10"/>
          <p:cNvSpPr txBox="1"/>
          <p:nvPr/>
        </p:nvSpPr>
        <p:spPr>
          <a:xfrm>
            <a:off x="6621352" y="6087149"/>
            <a:ext cx="2516651" cy="461665"/>
          </a:xfrm>
          <a:prstGeom prst="rect">
            <a:avLst/>
          </a:prstGeom>
          <a:noFill/>
        </p:spPr>
        <p:txBody>
          <a:bodyPr wrap="none" rtlCol="0">
            <a:spAutoFit/>
          </a:bodyPr>
          <a:lstStyle/>
          <a:p>
            <a:r>
              <a:rPr lang="en-US" sz="2400" b="1" u="none" dirty="0">
                <a:solidFill>
                  <a:srgbClr val="B00A0A"/>
                </a:solidFill>
              </a:rPr>
              <a:t>Annotation Tool</a:t>
            </a:r>
          </a:p>
        </p:txBody>
      </p:sp>
    </p:spTree>
    <p:extLst>
      <p:ext uri="{BB962C8B-B14F-4D97-AF65-F5344CB8AC3E}">
        <p14:creationId xmlns:p14="http://schemas.microsoft.com/office/powerpoint/2010/main" val="318870131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497" y="892344"/>
            <a:ext cx="7533357" cy="56397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13</a:t>
            </a:fld>
            <a:endParaRPr lang="en-US" altLang="en-US" dirty="0"/>
          </a:p>
        </p:txBody>
      </p:sp>
      <p:sp>
        <p:nvSpPr>
          <p:cNvPr id="5" name="Title 1"/>
          <p:cNvSpPr>
            <a:spLocks noGrp="1"/>
          </p:cNvSpPr>
          <p:nvPr>
            <p:ph type="title"/>
          </p:nvPr>
        </p:nvSpPr>
        <p:spPr>
          <a:xfrm>
            <a:off x="325438" y="376238"/>
            <a:ext cx="8534400" cy="733107"/>
          </a:xfrm>
        </p:spPr>
        <p:txBody>
          <a:bodyPr/>
          <a:lstStyle/>
          <a:p>
            <a:r>
              <a:rPr lang="en-US" dirty="0"/>
              <a:t>Dataset Page – Blind Segmentation and Clustering</a:t>
            </a:r>
          </a:p>
        </p:txBody>
      </p:sp>
      <p:sp>
        <p:nvSpPr>
          <p:cNvPr id="7" name="TextBox 6"/>
          <p:cNvSpPr txBox="1"/>
          <p:nvPr/>
        </p:nvSpPr>
        <p:spPr>
          <a:xfrm>
            <a:off x="4510175" y="872218"/>
            <a:ext cx="1099981" cy="738664"/>
          </a:xfrm>
          <a:prstGeom prst="rect">
            <a:avLst/>
          </a:prstGeom>
          <a:noFill/>
        </p:spPr>
        <p:txBody>
          <a:bodyPr wrap="none" rtlCol="0">
            <a:spAutoFit/>
          </a:bodyPr>
          <a:lstStyle/>
          <a:p>
            <a:r>
              <a:rPr lang="en-US" b="1" u="none" dirty="0"/>
              <a:t>Centroid </a:t>
            </a:r>
          </a:p>
          <a:p>
            <a:r>
              <a:rPr lang="en-US" b="1" u="none" dirty="0"/>
              <a:t>Image </a:t>
            </a:r>
          </a:p>
          <a:p>
            <a:r>
              <a:rPr lang="en-US" b="1" u="none" dirty="0"/>
              <a:t>per cluster</a:t>
            </a:r>
          </a:p>
        </p:txBody>
      </p:sp>
      <p:cxnSp>
        <p:nvCxnSpPr>
          <p:cNvPr id="8" name="Straight Arrow Connector 7"/>
          <p:cNvCxnSpPr/>
          <p:nvPr/>
        </p:nvCxnSpPr>
        <p:spPr>
          <a:xfrm flipH="1">
            <a:off x="4010402" y="1073868"/>
            <a:ext cx="499773" cy="608356"/>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3346788" y="1637678"/>
            <a:ext cx="990600" cy="990600"/>
          </a:xfrm>
          <a:prstGeom prst="ellipse">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u="none"/>
          </a:p>
        </p:txBody>
      </p:sp>
      <p:sp>
        <p:nvSpPr>
          <p:cNvPr id="11" name="TextBox 10"/>
          <p:cNvSpPr txBox="1"/>
          <p:nvPr/>
        </p:nvSpPr>
        <p:spPr>
          <a:xfrm>
            <a:off x="2094281" y="6162793"/>
            <a:ext cx="1467068" cy="369332"/>
          </a:xfrm>
          <a:prstGeom prst="rect">
            <a:avLst/>
          </a:prstGeom>
          <a:noFill/>
        </p:spPr>
        <p:txBody>
          <a:bodyPr wrap="none" rtlCol="0">
            <a:spAutoFit/>
          </a:bodyPr>
          <a:lstStyle/>
          <a:p>
            <a:r>
              <a:rPr lang="en-US" sz="1800" b="1" u="none" dirty="0"/>
              <a:t>Same Label</a:t>
            </a:r>
          </a:p>
        </p:txBody>
      </p:sp>
      <p:cxnSp>
        <p:nvCxnSpPr>
          <p:cNvPr id="13" name="Straight Arrow Connector 12"/>
          <p:cNvCxnSpPr>
            <a:stCxn id="11" idx="0"/>
          </p:cNvCxnSpPr>
          <p:nvPr/>
        </p:nvCxnSpPr>
        <p:spPr bwMode="auto">
          <a:xfrm flipH="1" flipV="1">
            <a:off x="1306286" y="5346441"/>
            <a:ext cx="1521529" cy="816352"/>
          </a:xfrm>
          <a:prstGeom prst="straightConnector1">
            <a:avLst/>
          </a:prstGeom>
          <a:noFill/>
          <a:ln w="28575" cap="flat" cmpd="sng" algn="ctr">
            <a:solidFill>
              <a:schemeClr val="accent5">
                <a:lumMod val="75000"/>
              </a:schemeClr>
            </a:solidFill>
            <a:prstDash val="solid"/>
            <a:round/>
            <a:headEnd type="none" w="med" len="med"/>
            <a:tailEnd type="arrow"/>
          </a:ln>
          <a:effectLst/>
        </p:spPr>
      </p:cxnSp>
      <p:cxnSp>
        <p:nvCxnSpPr>
          <p:cNvPr id="15" name="Straight Arrow Connector 14"/>
          <p:cNvCxnSpPr>
            <a:stCxn id="11" idx="0"/>
          </p:cNvCxnSpPr>
          <p:nvPr/>
        </p:nvCxnSpPr>
        <p:spPr bwMode="auto">
          <a:xfrm flipH="1" flipV="1">
            <a:off x="1231642" y="4292083"/>
            <a:ext cx="1596173" cy="1870710"/>
          </a:xfrm>
          <a:prstGeom prst="straightConnector1">
            <a:avLst/>
          </a:prstGeom>
          <a:noFill/>
          <a:ln w="28575" cap="flat" cmpd="sng" algn="ctr">
            <a:solidFill>
              <a:schemeClr val="accent5">
                <a:lumMod val="75000"/>
              </a:schemeClr>
            </a:solidFill>
            <a:prstDash val="solid"/>
            <a:round/>
            <a:headEnd type="none" w="med" len="med"/>
            <a:tailEnd type="arrow"/>
          </a:ln>
          <a:effectLst/>
        </p:spPr>
      </p:cxnSp>
      <p:cxnSp>
        <p:nvCxnSpPr>
          <p:cNvPr id="17" name="Straight Arrow Connector 16"/>
          <p:cNvCxnSpPr/>
          <p:nvPr/>
        </p:nvCxnSpPr>
        <p:spPr bwMode="auto">
          <a:xfrm flipV="1">
            <a:off x="2782529" y="5514392"/>
            <a:ext cx="903063" cy="679931"/>
          </a:xfrm>
          <a:prstGeom prst="straightConnector1">
            <a:avLst/>
          </a:prstGeom>
          <a:noFill/>
          <a:ln w="28575" cap="flat" cmpd="sng" algn="ctr">
            <a:solidFill>
              <a:schemeClr val="accent5">
                <a:lumMod val="75000"/>
              </a:schemeClr>
            </a:solidFill>
            <a:prstDash val="solid"/>
            <a:round/>
            <a:headEnd type="none" w="med" len="med"/>
            <a:tailEnd type="arrow"/>
          </a:ln>
          <a:effectLst/>
        </p:spPr>
      </p:cxnSp>
      <p:sp>
        <p:nvSpPr>
          <p:cNvPr id="18" name="TextBox 17"/>
          <p:cNvSpPr txBox="1"/>
          <p:nvPr/>
        </p:nvSpPr>
        <p:spPr>
          <a:xfrm>
            <a:off x="4463844" y="6194323"/>
            <a:ext cx="3223959" cy="400110"/>
          </a:xfrm>
          <a:prstGeom prst="rect">
            <a:avLst/>
          </a:prstGeom>
          <a:noFill/>
        </p:spPr>
        <p:txBody>
          <a:bodyPr wrap="none" rtlCol="0">
            <a:spAutoFit/>
          </a:bodyPr>
          <a:lstStyle/>
          <a:p>
            <a:r>
              <a:rPr lang="en-US" sz="2000" u="none" dirty="0"/>
              <a:t>Generate ~50-200 clusters</a:t>
            </a:r>
          </a:p>
        </p:txBody>
      </p:sp>
      <p:sp>
        <p:nvSpPr>
          <p:cNvPr id="14" name="Oval 13"/>
          <p:cNvSpPr/>
          <p:nvPr/>
        </p:nvSpPr>
        <p:spPr bwMode="auto">
          <a:xfrm>
            <a:off x="1750142" y="775877"/>
            <a:ext cx="886409" cy="465673"/>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cxnSp>
        <p:nvCxnSpPr>
          <p:cNvPr id="19" name="Straight Arrow Connector 18"/>
          <p:cNvCxnSpPr>
            <a:stCxn id="11" idx="0"/>
          </p:cNvCxnSpPr>
          <p:nvPr/>
        </p:nvCxnSpPr>
        <p:spPr bwMode="auto">
          <a:xfrm flipV="1">
            <a:off x="2827815" y="4460033"/>
            <a:ext cx="880739" cy="1702760"/>
          </a:xfrm>
          <a:prstGeom prst="straightConnector1">
            <a:avLst/>
          </a:prstGeom>
          <a:noFill/>
          <a:ln w="28575" cap="flat" cmpd="sng" algn="ctr">
            <a:solidFill>
              <a:schemeClr val="accent5">
                <a:lumMod val="75000"/>
              </a:schemeClr>
            </a:solidFill>
            <a:prstDash val="solid"/>
            <a:round/>
            <a:headEnd type="none" w="med" len="med"/>
            <a:tailEnd type="arrow"/>
          </a:ln>
          <a:effectLst/>
        </p:spPr>
      </p:cxnSp>
      <p:cxnSp>
        <p:nvCxnSpPr>
          <p:cNvPr id="21" name="Straight Arrow Connector 20"/>
          <p:cNvCxnSpPr>
            <a:stCxn id="11" idx="0"/>
          </p:cNvCxnSpPr>
          <p:nvPr/>
        </p:nvCxnSpPr>
        <p:spPr bwMode="auto">
          <a:xfrm flipV="1">
            <a:off x="2827815" y="4292083"/>
            <a:ext cx="4658446" cy="1870710"/>
          </a:xfrm>
          <a:prstGeom prst="straightConnector1">
            <a:avLst/>
          </a:prstGeom>
          <a:noFill/>
          <a:ln w="28575" cap="flat" cmpd="sng" algn="ctr">
            <a:solidFill>
              <a:schemeClr val="accent5">
                <a:lumMod val="75000"/>
              </a:schemeClr>
            </a:solidFill>
            <a:prstDash val="solid"/>
            <a:round/>
            <a:headEnd type="none" w="med" len="med"/>
            <a:tailEnd type="arrow"/>
          </a:ln>
          <a:effectLst/>
        </p:spPr>
      </p:cxnSp>
      <p:cxnSp>
        <p:nvCxnSpPr>
          <p:cNvPr id="23" name="Straight Arrow Connector 22"/>
          <p:cNvCxnSpPr>
            <a:stCxn id="11" idx="0"/>
          </p:cNvCxnSpPr>
          <p:nvPr/>
        </p:nvCxnSpPr>
        <p:spPr bwMode="auto">
          <a:xfrm flipH="1" flipV="1">
            <a:off x="2509935" y="3181740"/>
            <a:ext cx="317880" cy="2981053"/>
          </a:xfrm>
          <a:prstGeom prst="straightConnector1">
            <a:avLst/>
          </a:prstGeom>
          <a:noFill/>
          <a:ln w="28575" cap="flat" cmpd="sng" algn="ctr">
            <a:solidFill>
              <a:schemeClr val="accent5">
                <a:lumMod val="75000"/>
              </a:schemeClr>
            </a:solidFill>
            <a:prstDash val="solid"/>
            <a:round/>
            <a:headEnd type="none" w="med" len="med"/>
            <a:tailEnd type="arrow"/>
          </a:ln>
          <a:effectLst/>
        </p:spPr>
      </p:cxnSp>
      <p:cxnSp>
        <p:nvCxnSpPr>
          <p:cNvPr id="26" name="Straight Arrow Connector 25"/>
          <p:cNvCxnSpPr>
            <a:stCxn id="11" idx="0"/>
          </p:cNvCxnSpPr>
          <p:nvPr/>
        </p:nvCxnSpPr>
        <p:spPr bwMode="auto">
          <a:xfrm flipV="1">
            <a:off x="2827815" y="3176999"/>
            <a:ext cx="970504" cy="2985794"/>
          </a:xfrm>
          <a:prstGeom prst="straightConnector1">
            <a:avLst/>
          </a:prstGeom>
          <a:noFill/>
          <a:ln w="28575" cap="flat" cmpd="sng" algn="ctr">
            <a:solidFill>
              <a:schemeClr val="accent5">
                <a:lumMod val="75000"/>
              </a:schemeClr>
            </a:solidFill>
            <a:prstDash val="solid"/>
            <a:round/>
            <a:headEnd type="none" w="med" len="med"/>
            <a:tailEnd type="arrow"/>
          </a:ln>
          <a:effectLst/>
        </p:spPr>
      </p:cxnSp>
      <p:cxnSp>
        <p:nvCxnSpPr>
          <p:cNvPr id="28" name="Straight Arrow Connector 27"/>
          <p:cNvCxnSpPr>
            <a:stCxn id="11" idx="0"/>
          </p:cNvCxnSpPr>
          <p:nvPr/>
        </p:nvCxnSpPr>
        <p:spPr bwMode="auto">
          <a:xfrm flipH="1" flipV="1">
            <a:off x="1530221" y="3181740"/>
            <a:ext cx="1297594" cy="2981053"/>
          </a:xfrm>
          <a:prstGeom prst="straightConnector1">
            <a:avLst/>
          </a:prstGeom>
          <a:noFill/>
          <a:ln w="28575" cap="flat" cmpd="sng" algn="ctr">
            <a:solidFill>
              <a:schemeClr val="accent5">
                <a:lumMod val="75000"/>
              </a:schemeClr>
            </a:solidFill>
            <a:prstDash val="solid"/>
            <a:round/>
            <a:headEnd type="none" w="med" len="med"/>
            <a:tailEnd type="arrow"/>
          </a:ln>
          <a:effectLst/>
        </p:spPr>
      </p:cxnSp>
      <p:sp>
        <p:nvSpPr>
          <p:cNvPr id="35" name="TextBox 34"/>
          <p:cNvSpPr txBox="1"/>
          <p:nvPr/>
        </p:nvSpPr>
        <p:spPr>
          <a:xfrm>
            <a:off x="7687803" y="266121"/>
            <a:ext cx="1420582" cy="307777"/>
          </a:xfrm>
          <a:prstGeom prst="rect">
            <a:avLst/>
          </a:prstGeom>
          <a:noFill/>
        </p:spPr>
        <p:txBody>
          <a:bodyPr wrap="none" rtlCol="0">
            <a:spAutoFit/>
          </a:bodyPr>
          <a:lstStyle/>
          <a:p>
            <a:r>
              <a:rPr lang="en-US" dirty="0"/>
              <a:t>MBARI Dataset</a:t>
            </a:r>
          </a:p>
        </p:txBody>
      </p:sp>
      <p:sp>
        <p:nvSpPr>
          <p:cNvPr id="20" name="TextBox 19"/>
          <p:cNvSpPr txBox="1"/>
          <p:nvPr/>
        </p:nvSpPr>
        <p:spPr>
          <a:xfrm>
            <a:off x="6627349" y="728987"/>
            <a:ext cx="2516651" cy="461665"/>
          </a:xfrm>
          <a:prstGeom prst="rect">
            <a:avLst/>
          </a:prstGeom>
          <a:noFill/>
        </p:spPr>
        <p:txBody>
          <a:bodyPr wrap="none" rtlCol="0">
            <a:spAutoFit/>
          </a:bodyPr>
          <a:lstStyle/>
          <a:p>
            <a:r>
              <a:rPr lang="en-US" sz="2400" b="1" u="none" dirty="0">
                <a:solidFill>
                  <a:srgbClr val="B00A0A"/>
                </a:solidFill>
              </a:rPr>
              <a:t>Annotation Tool</a:t>
            </a:r>
          </a:p>
        </p:txBody>
      </p:sp>
      <p:sp>
        <p:nvSpPr>
          <p:cNvPr id="2" name="TextBox 1"/>
          <p:cNvSpPr txBox="1"/>
          <p:nvPr/>
        </p:nvSpPr>
        <p:spPr>
          <a:xfrm>
            <a:off x="7057675" y="1291263"/>
            <a:ext cx="1241045" cy="261610"/>
          </a:xfrm>
          <a:prstGeom prst="rect">
            <a:avLst/>
          </a:prstGeom>
          <a:noFill/>
        </p:spPr>
        <p:txBody>
          <a:bodyPr wrap="none" rtlCol="0">
            <a:spAutoFit/>
          </a:bodyPr>
          <a:lstStyle/>
          <a:p>
            <a:r>
              <a:rPr lang="en-US" sz="1100" u="none" dirty="0"/>
              <a:t>Sebastes - 2 </a:t>
            </a:r>
            <a:r>
              <a:rPr lang="en-US" sz="1100" u="none" dirty="0" err="1"/>
              <a:t>spp</a:t>
            </a:r>
            <a:endParaRPr lang="en-US" sz="1100" u="none" dirty="0"/>
          </a:p>
        </p:txBody>
      </p:sp>
    </p:spTree>
    <p:extLst>
      <p:ext uri="{BB962C8B-B14F-4D97-AF65-F5344CB8AC3E}">
        <p14:creationId xmlns:p14="http://schemas.microsoft.com/office/powerpoint/2010/main" val="152798202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14</a:t>
            </a:fld>
            <a:endParaRPr lang="en-US" altLang="en-US" dirty="0"/>
          </a:p>
        </p:txBody>
      </p:sp>
      <p:sp>
        <p:nvSpPr>
          <p:cNvPr id="5" name="Title 1"/>
          <p:cNvSpPr>
            <a:spLocks noGrp="1"/>
          </p:cNvSpPr>
          <p:nvPr>
            <p:ph type="title"/>
          </p:nvPr>
        </p:nvSpPr>
        <p:spPr>
          <a:xfrm>
            <a:off x="325438" y="376238"/>
            <a:ext cx="8534400" cy="733107"/>
          </a:xfrm>
        </p:spPr>
        <p:txBody>
          <a:bodyPr/>
          <a:lstStyle/>
          <a:p>
            <a:r>
              <a:rPr lang="en-US" dirty="0"/>
              <a:t>Data Clustering </a:t>
            </a:r>
            <a:r>
              <a:rPr lang="mr-IN" dirty="0"/>
              <a:t>–</a:t>
            </a:r>
            <a:r>
              <a:rPr lang="en-US" dirty="0"/>
              <a:t> Labeling</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141" y="1325819"/>
            <a:ext cx="3505200" cy="46423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9909" y="1325819"/>
            <a:ext cx="3505200" cy="455387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3" name="Straight Arrow Connector 2"/>
          <p:cNvCxnSpPr/>
          <p:nvPr/>
        </p:nvCxnSpPr>
        <p:spPr bwMode="auto">
          <a:xfrm flipH="1">
            <a:off x="610103" y="2795752"/>
            <a:ext cx="10510" cy="2007475"/>
          </a:xfrm>
          <a:prstGeom prst="straightConnector1">
            <a:avLst/>
          </a:prstGeom>
          <a:noFill/>
          <a:ln w="38100" cap="flat" cmpd="sng" algn="ctr">
            <a:solidFill>
              <a:srgbClr val="00B0F0"/>
            </a:solidFill>
            <a:prstDash val="solid"/>
            <a:round/>
            <a:headEnd type="none" w="med" len="med"/>
            <a:tailEnd type="arrow"/>
          </a:ln>
          <a:effectLst/>
        </p:spPr>
      </p:cxnSp>
      <p:sp>
        <p:nvSpPr>
          <p:cNvPr id="6" name="TextBox 5"/>
          <p:cNvSpPr txBox="1"/>
          <p:nvPr/>
        </p:nvSpPr>
        <p:spPr>
          <a:xfrm>
            <a:off x="0" y="4918841"/>
            <a:ext cx="1300356" cy="584775"/>
          </a:xfrm>
          <a:prstGeom prst="rect">
            <a:avLst/>
          </a:prstGeom>
          <a:noFill/>
        </p:spPr>
        <p:txBody>
          <a:bodyPr wrap="none" rtlCol="0">
            <a:spAutoFit/>
          </a:bodyPr>
          <a:lstStyle/>
          <a:p>
            <a:r>
              <a:rPr lang="en-US" sz="1600" b="1" u="none" dirty="0"/>
              <a:t>Confidence</a:t>
            </a:r>
          </a:p>
          <a:p>
            <a:r>
              <a:rPr lang="en-US" sz="1600" b="1" u="none" dirty="0"/>
              <a:t>Score</a:t>
            </a:r>
          </a:p>
        </p:txBody>
      </p:sp>
      <p:sp>
        <p:nvSpPr>
          <p:cNvPr id="8" name="TextBox 7"/>
          <p:cNvSpPr txBox="1"/>
          <p:nvPr/>
        </p:nvSpPr>
        <p:spPr>
          <a:xfrm>
            <a:off x="7723418" y="266121"/>
            <a:ext cx="1420582" cy="307777"/>
          </a:xfrm>
          <a:prstGeom prst="rect">
            <a:avLst/>
          </a:prstGeom>
          <a:noFill/>
        </p:spPr>
        <p:txBody>
          <a:bodyPr wrap="none" rtlCol="0">
            <a:spAutoFit/>
          </a:bodyPr>
          <a:lstStyle/>
          <a:p>
            <a:r>
              <a:rPr lang="en-US" dirty="0"/>
              <a:t>MBARI Dataset</a:t>
            </a:r>
          </a:p>
        </p:txBody>
      </p:sp>
      <p:sp>
        <p:nvSpPr>
          <p:cNvPr id="9" name="TextBox 8"/>
          <p:cNvSpPr txBox="1"/>
          <p:nvPr/>
        </p:nvSpPr>
        <p:spPr>
          <a:xfrm>
            <a:off x="6557107" y="6095999"/>
            <a:ext cx="2516651" cy="461665"/>
          </a:xfrm>
          <a:prstGeom prst="rect">
            <a:avLst/>
          </a:prstGeom>
          <a:noFill/>
        </p:spPr>
        <p:txBody>
          <a:bodyPr wrap="none" rtlCol="0">
            <a:spAutoFit/>
          </a:bodyPr>
          <a:lstStyle/>
          <a:p>
            <a:r>
              <a:rPr lang="en-US" sz="2400" b="1" u="none" dirty="0">
                <a:solidFill>
                  <a:srgbClr val="B00A0A"/>
                </a:solidFill>
              </a:rPr>
              <a:t>Annotation Tool</a:t>
            </a:r>
          </a:p>
        </p:txBody>
      </p:sp>
      <p:sp>
        <p:nvSpPr>
          <p:cNvPr id="2" name="TextBox 1"/>
          <p:cNvSpPr txBox="1"/>
          <p:nvPr/>
        </p:nvSpPr>
        <p:spPr>
          <a:xfrm>
            <a:off x="1728491" y="5648409"/>
            <a:ext cx="2763385" cy="307777"/>
          </a:xfrm>
          <a:prstGeom prst="rect">
            <a:avLst/>
          </a:prstGeom>
          <a:noFill/>
        </p:spPr>
        <p:txBody>
          <a:bodyPr wrap="none" rtlCol="0">
            <a:spAutoFit/>
          </a:bodyPr>
          <a:lstStyle/>
          <a:p>
            <a:r>
              <a:rPr lang="en-US" b="1" u="none" dirty="0">
                <a:solidFill>
                  <a:srgbClr val="C00000"/>
                </a:solidFill>
              </a:rPr>
              <a:t>Tag: </a:t>
            </a:r>
            <a:r>
              <a:rPr lang="en-US" b="1" u="none" dirty="0" err="1">
                <a:solidFill>
                  <a:srgbClr val="C00000"/>
                </a:solidFill>
              </a:rPr>
              <a:t>Glyptocephalus_zachirus</a:t>
            </a:r>
            <a:endParaRPr lang="en-US" b="1" u="none" dirty="0">
              <a:solidFill>
                <a:srgbClr val="C00000"/>
              </a:solidFill>
            </a:endParaRPr>
          </a:p>
        </p:txBody>
      </p:sp>
      <p:sp>
        <p:nvSpPr>
          <p:cNvPr id="11" name="TextBox 10"/>
          <p:cNvSpPr txBox="1"/>
          <p:nvPr/>
        </p:nvSpPr>
        <p:spPr>
          <a:xfrm>
            <a:off x="5216808" y="5643505"/>
            <a:ext cx="2505301" cy="307777"/>
          </a:xfrm>
          <a:prstGeom prst="rect">
            <a:avLst/>
          </a:prstGeom>
          <a:noFill/>
        </p:spPr>
        <p:txBody>
          <a:bodyPr wrap="none" rtlCol="0">
            <a:spAutoFit/>
          </a:bodyPr>
          <a:lstStyle/>
          <a:p>
            <a:r>
              <a:rPr lang="en-US" b="1" u="none" dirty="0">
                <a:solidFill>
                  <a:srgbClr val="C00000"/>
                </a:solidFill>
              </a:rPr>
              <a:t>Tag: </a:t>
            </a:r>
            <a:r>
              <a:rPr lang="en-US" b="1" u="none" dirty="0" err="1">
                <a:solidFill>
                  <a:srgbClr val="C00000"/>
                </a:solidFill>
              </a:rPr>
              <a:t>Merluccius_productus</a:t>
            </a:r>
            <a:endParaRPr lang="en-US" b="1" u="none" dirty="0">
              <a:solidFill>
                <a:srgbClr val="C00000"/>
              </a:solidFill>
            </a:endParaRPr>
          </a:p>
        </p:txBody>
      </p:sp>
    </p:spTree>
    <p:extLst>
      <p:ext uri="{BB962C8B-B14F-4D97-AF65-F5344CB8AC3E}">
        <p14:creationId xmlns:p14="http://schemas.microsoft.com/office/powerpoint/2010/main" val="43084396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857" y="1209669"/>
            <a:ext cx="8155260" cy="4844269"/>
          </a:xfrm>
          <a:prstGeom prst="rect">
            <a:avLst/>
          </a:prstGeom>
          <a:noFill/>
          <a:ln w="9525">
            <a:solidFill>
              <a:schemeClr val="bg1"/>
            </a:solidFill>
            <a:miter lim="800000"/>
            <a:headEnd/>
            <a:tailEnd/>
          </a:ln>
          <a:extLst>
            <a:ext uri="{909E8E84-426E-40dd-AFC4-6F175D3DCCD1}">
              <a14:hiddenFill xmlns:a14="http://schemas.microsoft.com/office/drawing/2010/main" xmlns="">
                <a:solidFill>
                  <a:schemeClr val="accent1"/>
                </a:solidFill>
              </a14:hiddenFill>
            </a:ext>
          </a:extLst>
        </p:spPr>
      </p:pic>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15</a:t>
            </a:fld>
            <a:endParaRPr lang="en-US" altLang="en-US" dirty="0"/>
          </a:p>
        </p:txBody>
      </p:sp>
      <p:sp>
        <p:nvSpPr>
          <p:cNvPr id="6" name="Title 1"/>
          <p:cNvSpPr>
            <a:spLocks noGrp="1"/>
          </p:cNvSpPr>
          <p:nvPr>
            <p:ph type="title"/>
          </p:nvPr>
        </p:nvSpPr>
        <p:spPr>
          <a:xfrm>
            <a:off x="125742" y="428790"/>
            <a:ext cx="8818562" cy="1143000"/>
          </a:xfrm>
        </p:spPr>
        <p:txBody>
          <a:bodyPr/>
          <a:lstStyle/>
          <a:p>
            <a:r>
              <a:rPr lang="en-US" dirty="0"/>
              <a:t>Video Page – Object Classification Overlaid on Raw Video</a:t>
            </a:r>
          </a:p>
        </p:txBody>
      </p:sp>
      <p:sp>
        <p:nvSpPr>
          <p:cNvPr id="5" name="Oval 4"/>
          <p:cNvSpPr/>
          <p:nvPr/>
        </p:nvSpPr>
        <p:spPr bwMode="auto">
          <a:xfrm>
            <a:off x="2099430" y="1856793"/>
            <a:ext cx="1287624" cy="326571"/>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7" name="Oval 6"/>
          <p:cNvSpPr/>
          <p:nvPr/>
        </p:nvSpPr>
        <p:spPr bwMode="auto">
          <a:xfrm>
            <a:off x="965717" y="1147665"/>
            <a:ext cx="886409" cy="465673"/>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9" name="TextBox 8"/>
          <p:cNvSpPr txBox="1"/>
          <p:nvPr/>
        </p:nvSpPr>
        <p:spPr>
          <a:xfrm>
            <a:off x="7723418" y="219466"/>
            <a:ext cx="1420582" cy="307777"/>
          </a:xfrm>
          <a:prstGeom prst="rect">
            <a:avLst/>
          </a:prstGeom>
          <a:noFill/>
        </p:spPr>
        <p:txBody>
          <a:bodyPr wrap="none" rtlCol="0">
            <a:spAutoFit/>
          </a:bodyPr>
          <a:lstStyle/>
          <a:p>
            <a:r>
              <a:rPr lang="en-US" dirty="0"/>
              <a:t>MBARI Dataset</a:t>
            </a:r>
          </a:p>
        </p:txBody>
      </p:sp>
      <p:sp>
        <p:nvSpPr>
          <p:cNvPr id="8" name="TextBox 7"/>
          <p:cNvSpPr txBox="1"/>
          <p:nvPr/>
        </p:nvSpPr>
        <p:spPr>
          <a:xfrm>
            <a:off x="6549292" y="6142891"/>
            <a:ext cx="2516651" cy="461665"/>
          </a:xfrm>
          <a:prstGeom prst="rect">
            <a:avLst/>
          </a:prstGeom>
          <a:noFill/>
        </p:spPr>
        <p:txBody>
          <a:bodyPr wrap="none" rtlCol="0">
            <a:spAutoFit/>
          </a:bodyPr>
          <a:lstStyle/>
          <a:p>
            <a:r>
              <a:rPr lang="en-US" sz="2400" b="1" u="none" dirty="0">
                <a:solidFill>
                  <a:srgbClr val="B00A0A"/>
                </a:solidFill>
              </a:rPr>
              <a:t>Annotation Tool</a:t>
            </a:r>
          </a:p>
        </p:txBody>
      </p:sp>
    </p:spTree>
    <p:extLst>
      <p:ext uri="{BB962C8B-B14F-4D97-AF65-F5344CB8AC3E}">
        <p14:creationId xmlns:p14="http://schemas.microsoft.com/office/powerpoint/2010/main" val="83004703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Video Raw, Object Proposals and Classifications</a:t>
            </a:r>
          </a:p>
        </p:txBody>
      </p:sp>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16</a:t>
            </a:fld>
            <a:endParaRPr lang="en-US" altLang="en-US" dirty="0"/>
          </a:p>
        </p:txBody>
      </p:sp>
      <p:pic>
        <p:nvPicPr>
          <p:cNvPr id="5" name="testvideo1_raw.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0" y="1408922"/>
            <a:ext cx="4594809" cy="2584580"/>
          </a:xfrm>
          <a:prstGeom prst="rect">
            <a:avLst/>
          </a:prstGeom>
          <a:ln>
            <a:solidFill>
              <a:schemeClr val="bg1"/>
            </a:solidFill>
          </a:ln>
        </p:spPr>
      </p:pic>
      <p:pic>
        <p:nvPicPr>
          <p:cNvPr id="6" name="testvideo1_proposal.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4562668" y="1408922"/>
            <a:ext cx="4594808" cy="2584580"/>
          </a:xfrm>
          <a:prstGeom prst="rect">
            <a:avLst/>
          </a:prstGeom>
          <a:ln>
            <a:solidFill>
              <a:schemeClr val="bg1"/>
            </a:solidFill>
          </a:ln>
        </p:spPr>
      </p:pic>
      <p:sp>
        <p:nvSpPr>
          <p:cNvPr id="7" name="TextBox 6"/>
          <p:cNvSpPr txBox="1"/>
          <p:nvPr/>
        </p:nvSpPr>
        <p:spPr>
          <a:xfrm>
            <a:off x="2044196" y="933187"/>
            <a:ext cx="801823" cy="461665"/>
          </a:xfrm>
          <a:prstGeom prst="rect">
            <a:avLst/>
          </a:prstGeom>
          <a:noFill/>
        </p:spPr>
        <p:txBody>
          <a:bodyPr wrap="none" rtlCol="0">
            <a:spAutoFit/>
          </a:bodyPr>
          <a:lstStyle/>
          <a:p>
            <a:r>
              <a:rPr lang="en-US" sz="2400" dirty="0"/>
              <a:t>Raw</a:t>
            </a:r>
          </a:p>
        </p:txBody>
      </p:sp>
      <p:sp>
        <p:nvSpPr>
          <p:cNvPr id="8" name="TextBox 7"/>
          <p:cNvSpPr txBox="1"/>
          <p:nvPr/>
        </p:nvSpPr>
        <p:spPr>
          <a:xfrm>
            <a:off x="6082455" y="914651"/>
            <a:ext cx="1555234" cy="461665"/>
          </a:xfrm>
          <a:prstGeom prst="rect">
            <a:avLst/>
          </a:prstGeom>
          <a:noFill/>
        </p:spPr>
        <p:txBody>
          <a:bodyPr wrap="none" rtlCol="0">
            <a:spAutoFit/>
          </a:bodyPr>
          <a:lstStyle/>
          <a:p>
            <a:r>
              <a:rPr lang="en-US" sz="2400" dirty="0"/>
              <a:t>Proposals</a:t>
            </a:r>
          </a:p>
        </p:txBody>
      </p:sp>
      <p:pic>
        <p:nvPicPr>
          <p:cNvPr id="9" name="testvideo1_detection.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0"/>
          <a:stretch>
            <a:fillRect/>
          </a:stretch>
        </p:blipFill>
        <p:spPr>
          <a:xfrm>
            <a:off x="1790701" y="4068147"/>
            <a:ext cx="4621763" cy="2599742"/>
          </a:xfrm>
          <a:prstGeom prst="rect">
            <a:avLst/>
          </a:prstGeom>
          <a:ln>
            <a:solidFill>
              <a:schemeClr val="bg1"/>
            </a:solidFill>
          </a:ln>
        </p:spPr>
      </p:pic>
      <p:sp>
        <p:nvSpPr>
          <p:cNvPr id="10" name="TextBox 9"/>
          <p:cNvSpPr txBox="1"/>
          <p:nvPr/>
        </p:nvSpPr>
        <p:spPr>
          <a:xfrm>
            <a:off x="6432840" y="5043539"/>
            <a:ext cx="2000869" cy="461665"/>
          </a:xfrm>
          <a:prstGeom prst="rect">
            <a:avLst/>
          </a:prstGeom>
          <a:noFill/>
        </p:spPr>
        <p:txBody>
          <a:bodyPr wrap="none" rtlCol="0">
            <a:spAutoFit/>
          </a:bodyPr>
          <a:lstStyle/>
          <a:p>
            <a:r>
              <a:rPr lang="en-US" sz="2400" dirty="0"/>
              <a:t>Classification</a:t>
            </a:r>
          </a:p>
        </p:txBody>
      </p:sp>
      <p:sp>
        <p:nvSpPr>
          <p:cNvPr id="11" name="TextBox 10"/>
          <p:cNvSpPr txBox="1"/>
          <p:nvPr/>
        </p:nvSpPr>
        <p:spPr>
          <a:xfrm>
            <a:off x="7723418" y="228797"/>
            <a:ext cx="1420582" cy="307777"/>
          </a:xfrm>
          <a:prstGeom prst="rect">
            <a:avLst/>
          </a:prstGeom>
          <a:noFill/>
        </p:spPr>
        <p:txBody>
          <a:bodyPr wrap="none" rtlCol="0">
            <a:spAutoFit/>
          </a:bodyPr>
          <a:lstStyle/>
          <a:p>
            <a:r>
              <a:rPr lang="en-US" dirty="0"/>
              <a:t>MBARI Dataset</a:t>
            </a:r>
          </a:p>
        </p:txBody>
      </p:sp>
      <p:sp>
        <p:nvSpPr>
          <p:cNvPr id="12" name="TextBox 11"/>
          <p:cNvSpPr txBox="1"/>
          <p:nvPr/>
        </p:nvSpPr>
        <p:spPr>
          <a:xfrm>
            <a:off x="6640825" y="6142892"/>
            <a:ext cx="2516651" cy="461665"/>
          </a:xfrm>
          <a:prstGeom prst="rect">
            <a:avLst/>
          </a:prstGeom>
          <a:noFill/>
        </p:spPr>
        <p:txBody>
          <a:bodyPr wrap="none" rtlCol="0">
            <a:spAutoFit/>
          </a:bodyPr>
          <a:lstStyle/>
          <a:p>
            <a:r>
              <a:rPr lang="en-US" sz="2400" b="1" u="none" dirty="0">
                <a:solidFill>
                  <a:srgbClr val="B00A0A"/>
                </a:solidFill>
              </a:rPr>
              <a:t>Annotation Tool</a:t>
            </a:r>
          </a:p>
        </p:txBody>
      </p:sp>
    </p:spTree>
    <p:extLst>
      <p:ext uri="{BB962C8B-B14F-4D97-AF65-F5344CB8AC3E}">
        <p14:creationId xmlns:p14="http://schemas.microsoft.com/office/powerpoint/2010/main" val="26219669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66" fill="hold"/>
                                        <p:tgtEl>
                                          <p:spTgt spid="5"/>
                                        </p:tgtEl>
                                      </p:cBhvr>
                                    </p:cmd>
                                  </p:childTnLst>
                                </p:cTn>
                              </p:par>
                            </p:childTnLst>
                          </p:cTn>
                        </p:par>
                        <p:par>
                          <p:cTn id="7" fill="hold">
                            <p:stCondLst>
                              <p:cond delay="24666"/>
                            </p:stCondLst>
                            <p:childTnLst>
                              <p:par>
                                <p:cTn id="8" presetID="1" presetClass="mediacall" presetSubtype="0" fill="hold" nodeType="afterEffect">
                                  <p:stCondLst>
                                    <p:cond delay="0"/>
                                  </p:stCondLst>
                                  <p:childTnLst>
                                    <p:cmd type="call" cmd="playFrom(0.0)">
                                      <p:cBhvr>
                                        <p:cTn id="9" dur="24666" fill="hold"/>
                                        <p:tgtEl>
                                          <p:spTgt spid="6"/>
                                        </p:tgtEl>
                                      </p:cBhvr>
                                    </p:cmd>
                                  </p:childTnLst>
                                </p:cTn>
                              </p:par>
                            </p:childTnLst>
                          </p:cTn>
                        </p:par>
                        <p:par>
                          <p:cTn id="10" fill="hold">
                            <p:stCondLst>
                              <p:cond delay="49332"/>
                            </p:stCondLst>
                            <p:childTnLst>
                              <p:par>
                                <p:cTn id="11" presetID="1" presetClass="mediacall" presetSubtype="0" fill="hold" nodeType="afterEffect">
                                  <p:stCondLst>
                                    <p:cond delay="0"/>
                                  </p:stCondLst>
                                  <p:childTnLst>
                                    <p:cmd type="call" cmd="playFrom(0.0)">
                                      <p:cBhvr>
                                        <p:cTn id="12" dur="246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5"/>
                </p:tgtEl>
              </p:cMediaNode>
            </p:vide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
                                        </p:tgtEl>
                                      </p:cBhvr>
                                    </p:cmd>
                                  </p:childTnLst>
                                </p:cTn>
                              </p:par>
                            </p:childTnLst>
                          </p:cTn>
                        </p:par>
                      </p:childTnLst>
                    </p:cTn>
                  </p:par>
                </p:childTnLst>
              </p:cTn>
              <p:nextCondLst>
                <p:cond evt="onClick" delay="0">
                  <p:tgtEl>
                    <p:spTgt spid="5"/>
                  </p:tgtEl>
                </p:cond>
              </p:nextCondLst>
            </p:seq>
            <p:video>
              <p:cMediaNode vol="80000">
                <p:cTn id="19" repeatCount="indefinite" fill="hold" display="0">
                  <p:stCondLst>
                    <p:cond delay="indefinite"/>
                  </p:stCondLst>
                </p:cTn>
                <p:tgtEl>
                  <p:spTgt spid="6"/>
                </p:tgtEl>
              </p:cMediaNode>
            </p:video>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6"/>
                                        </p:tgtEl>
                                      </p:cBhvr>
                                    </p:cmd>
                                  </p:childTnLst>
                                </p:cTn>
                              </p:par>
                            </p:childTnLst>
                          </p:cTn>
                        </p:par>
                      </p:childTnLst>
                    </p:cTn>
                  </p:par>
                </p:childTnLst>
              </p:cTn>
              <p:nextCondLst>
                <p:cond evt="onClick" delay="0">
                  <p:tgtEl>
                    <p:spTgt spid="6"/>
                  </p:tgtEl>
                </p:cond>
              </p:nextCondLst>
            </p:seq>
            <p:video>
              <p:cMediaNode vol="80000">
                <p:cTn id="25" repeatCount="indefinite" fill="hold" display="0">
                  <p:stCondLst>
                    <p:cond delay="indefinite"/>
                  </p:stCondLst>
                </p:cTn>
                <p:tgtEl>
                  <p:spTgt spid="9"/>
                </p:tgtEl>
              </p:cMediaNode>
            </p:video>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02"/>
          <p:cNvSpPr/>
          <p:nvPr/>
        </p:nvSpPr>
        <p:spPr>
          <a:xfrm>
            <a:off x="1338869" y="1372294"/>
            <a:ext cx="6302497" cy="4717770"/>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u="none" dirty="0"/>
          </a:p>
        </p:txBody>
      </p:sp>
      <p:sp>
        <p:nvSpPr>
          <p:cNvPr id="2" name="Title 1"/>
          <p:cNvSpPr>
            <a:spLocks noGrp="1"/>
          </p:cNvSpPr>
          <p:nvPr>
            <p:ph type="title"/>
          </p:nvPr>
        </p:nvSpPr>
        <p:spPr>
          <a:xfrm>
            <a:off x="232752" y="312158"/>
            <a:ext cx="8229600" cy="814294"/>
          </a:xfrm>
        </p:spPr>
        <p:txBody>
          <a:bodyPr/>
          <a:lstStyle/>
          <a:p>
            <a:r>
              <a:rPr lang="en-US" dirty="0"/>
              <a:t>Leverage Open Source VIAME Architecture</a:t>
            </a:r>
          </a:p>
        </p:txBody>
      </p:sp>
      <p:sp>
        <p:nvSpPr>
          <p:cNvPr id="6" name="Flowchart: Magnetic Disk 55"/>
          <p:cNvSpPr/>
          <p:nvPr/>
        </p:nvSpPr>
        <p:spPr>
          <a:xfrm>
            <a:off x="5690440" y="4489182"/>
            <a:ext cx="1665794" cy="1371600"/>
          </a:xfrm>
          <a:prstGeom prst="flowChartMagneticDisk">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rPr>
              <a:t>Indexed Data Store (files, NoSQL, PostgreSQL)</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u="none" kern="0" dirty="0">
              <a:solidFill>
                <a:prstClr val="white"/>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10" name="Left-Up Arrow 9"/>
          <p:cNvSpPr/>
          <p:nvPr/>
        </p:nvSpPr>
        <p:spPr>
          <a:xfrm flipH="1">
            <a:off x="4554213" y="4357124"/>
            <a:ext cx="1079433" cy="686596"/>
          </a:xfrm>
          <a:prstGeom prst="leftUpArrow">
            <a:avLst>
              <a:gd name="adj1" fmla="val 18848"/>
              <a:gd name="adj2" fmla="val 25000"/>
              <a:gd name="adj3" fmla="val 25000"/>
            </a:avLst>
          </a:prstGeom>
          <a:solidFill>
            <a:srgbClr val="4BACC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11" name="Left-Up Arrow 10"/>
          <p:cNvSpPr/>
          <p:nvPr/>
        </p:nvSpPr>
        <p:spPr>
          <a:xfrm flipH="1">
            <a:off x="3414418" y="4768544"/>
            <a:ext cx="2219229" cy="687294"/>
          </a:xfrm>
          <a:prstGeom prst="leftUpArrow">
            <a:avLst>
              <a:gd name="adj1" fmla="val 17913"/>
              <a:gd name="adj2" fmla="val 25000"/>
              <a:gd name="adj3" fmla="val 25000"/>
            </a:avLst>
          </a:prstGeom>
          <a:solidFill>
            <a:srgbClr val="4BACC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12" name="Rectangle 11"/>
          <p:cNvSpPr/>
          <p:nvPr/>
        </p:nvSpPr>
        <p:spPr>
          <a:xfrm>
            <a:off x="2892973" y="1696063"/>
            <a:ext cx="933579"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Detector 1</a:t>
            </a:r>
          </a:p>
        </p:txBody>
      </p:sp>
      <p:sp>
        <p:nvSpPr>
          <p:cNvPr id="13" name="Rectangle 12"/>
          <p:cNvSpPr/>
          <p:nvPr/>
        </p:nvSpPr>
        <p:spPr>
          <a:xfrm>
            <a:off x="2892973" y="2372898"/>
            <a:ext cx="933579"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Detector 2</a:t>
            </a:r>
          </a:p>
        </p:txBody>
      </p:sp>
      <p:sp>
        <p:nvSpPr>
          <p:cNvPr id="15" name="TextBox 14"/>
          <p:cNvSpPr txBox="1"/>
          <p:nvPr/>
        </p:nvSpPr>
        <p:spPr>
          <a:xfrm>
            <a:off x="3223920" y="3577289"/>
            <a:ext cx="381000" cy="646331"/>
          </a:xfrm>
          <a:prstGeom prst="rect">
            <a:avLst/>
          </a:prstGeom>
          <a:noFill/>
        </p:spPr>
        <p:txBody>
          <a:bodyPr wrap="square" rtlCol="0">
            <a:spAutoFit/>
          </a:bodyPr>
          <a:lstStyle/>
          <a:p>
            <a:r>
              <a:rPr lang="en-US" sz="1200" b="1" u="none" dirty="0">
                <a:solidFill>
                  <a:prstClr val="black"/>
                </a:solidFill>
                <a:latin typeface="Calibri"/>
              </a:rPr>
              <a:t>.</a:t>
            </a:r>
          </a:p>
          <a:p>
            <a:r>
              <a:rPr lang="en-US" sz="1200" b="1" u="none" dirty="0">
                <a:solidFill>
                  <a:prstClr val="black"/>
                </a:solidFill>
                <a:latin typeface="Calibri"/>
              </a:rPr>
              <a:t>.</a:t>
            </a:r>
          </a:p>
          <a:p>
            <a:r>
              <a:rPr lang="en-US" sz="1200" b="1" u="none" dirty="0">
                <a:solidFill>
                  <a:prstClr val="black"/>
                </a:solidFill>
                <a:latin typeface="Calibri"/>
              </a:rPr>
              <a:t>.</a:t>
            </a:r>
          </a:p>
        </p:txBody>
      </p:sp>
      <p:sp>
        <p:nvSpPr>
          <p:cNvPr id="26" name="Rounded Rectangle 25"/>
          <p:cNvSpPr/>
          <p:nvPr/>
        </p:nvSpPr>
        <p:spPr>
          <a:xfrm>
            <a:off x="4102094" y="1695487"/>
            <a:ext cx="906503"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Tracker 1</a:t>
            </a:r>
          </a:p>
        </p:txBody>
      </p:sp>
      <p:sp>
        <p:nvSpPr>
          <p:cNvPr id="32" name="Rectangle 31"/>
          <p:cNvSpPr/>
          <p:nvPr/>
        </p:nvSpPr>
        <p:spPr>
          <a:xfrm>
            <a:off x="5743837" y="5512625"/>
            <a:ext cx="1001058" cy="304800"/>
          </a:xfrm>
          <a:prstGeom prst="rect">
            <a:avLst/>
          </a:prstGeom>
          <a:solidFill>
            <a:srgbClr val="9BBB59">
              <a:lumMod val="60000"/>
              <a:lumOff val="40000"/>
            </a:srgbClr>
          </a:solidFill>
          <a:ln w="25400" cap="flat" cmpd="sng" algn="ctr">
            <a:solidFill>
              <a:srgbClr val="9BBB59">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Calibri"/>
              </a:rPr>
              <a:t>Work queue</a:t>
            </a:r>
          </a:p>
        </p:txBody>
      </p:sp>
      <p:sp>
        <p:nvSpPr>
          <p:cNvPr id="52" name="Rectangle 51"/>
          <p:cNvSpPr/>
          <p:nvPr/>
        </p:nvSpPr>
        <p:spPr>
          <a:xfrm>
            <a:off x="2906315" y="4277825"/>
            <a:ext cx="933579"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Detector N</a:t>
            </a:r>
          </a:p>
        </p:txBody>
      </p:sp>
      <p:sp>
        <p:nvSpPr>
          <p:cNvPr id="57" name="Rounded Rectangle 56"/>
          <p:cNvSpPr/>
          <p:nvPr/>
        </p:nvSpPr>
        <p:spPr>
          <a:xfrm>
            <a:off x="4101057" y="2386026"/>
            <a:ext cx="906316"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lvl="0" algn="ctr">
              <a:defRPr/>
            </a:pPr>
            <a:r>
              <a:rPr lang="en-US" sz="1400" u="none" kern="0" dirty="0">
                <a:solidFill>
                  <a:prstClr val="white"/>
                </a:solidFill>
              </a:rPr>
              <a:t>Tracker 2</a:t>
            </a:r>
          </a:p>
        </p:txBody>
      </p:sp>
      <p:sp>
        <p:nvSpPr>
          <p:cNvPr id="58" name="Rectangle 57"/>
          <p:cNvSpPr/>
          <p:nvPr/>
        </p:nvSpPr>
        <p:spPr>
          <a:xfrm>
            <a:off x="2895835" y="3053038"/>
            <a:ext cx="933579"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Detector 3</a:t>
            </a:r>
          </a:p>
        </p:txBody>
      </p:sp>
      <p:pic>
        <p:nvPicPr>
          <p:cNvPr id="6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57" y="3012118"/>
            <a:ext cx="945334" cy="6969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ight Arrow 2"/>
          <p:cNvSpPr/>
          <p:nvPr/>
        </p:nvSpPr>
        <p:spPr>
          <a:xfrm>
            <a:off x="1047195" y="3221935"/>
            <a:ext cx="278422" cy="342650"/>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none"/>
          </a:p>
        </p:txBody>
      </p:sp>
      <p:sp>
        <p:nvSpPr>
          <p:cNvPr id="67" name="Rounded Rectangle 66"/>
          <p:cNvSpPr/>
          <p:nvPr/>
        </p:nvSpPr>
        <p:spPr>
          <a:xfrm>
            <a:off x="4124968" y="3054791"/>
            <a:ext cx="906316"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lvl="0" algn="ctr">
              <a:defRPr/>
            </a:pPr>
            <a:r>
              <a:rPr lang="en-US" sz="1400" u="none" kern="0" dirty="0">
                <a:solidFill>
                  <a:prstClr val="white"/>
                </a:solidFill>
              </a:rPr>
              <a:t>Tracker 2</a:t>
            </a:r>
          </a:p>
        </p:txBody>
      </p:sp>
      <p:sp>
        <p:nvSpPr>
          <p:cNvPr id="75" name="Rounded Rectangle 74"/>
          <p:cNvSpPr/>
          <p:nvPr/>
        </p:nvSpPr>
        <p:spPr>
          <a:xfrm>
            <a:off x="4111715" y="3899924"/>
            <a:ext cx="983407"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lvl="0" algn="ctr">
              <a:defRPr/>
            </a:pPr>
            <a:r>
              <a:rPr lang="en-US" sz="1400" b="1" u="none" kern="0" dirty="0">
                <a:solidFill>
                  <a:prstClr val="white"/>
                </a:solidFill>
              </a:rPr>
              <a:t>Tracker</a:t>
            </a:r>
            <a:r>
              <a:rPr lang="en-US" sz="1400" u="none" kern="0" dirty="0">
                <a:solidFill>
                  <a:prstClr val="white"/>
                </a:solidFill>
              </a:rPr>
              <a:t> N</a:t>
            </a:r>
          </a:p>
        </p:txBody>
      </p:sp>
      <p:sp>
        <p:nvSpPr>
          <p:cNvPr id="76" name="Rounded Rectangle 75"/>
          <p:cNvSpPr/>
          <p:nvPr/>
        </p:nvSpPr>
        <p:spPr>
          <a:xfrm>
            <a:off x="5359296" y="1516520"/>
            <a:ext cx="1216369"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Classifier 1</a:t>
            </a:r>
          </a:p>
        </p:txBody>
      </p:sp>
      <p:sp>
        <p:nvSpPr>
          <p:cNvPr id="80" name="Rounded Rectangle 79"/>
          <p:cNvSpPr/>
          <p:nvPr/>
        </p:nvSpPr>
        <p:spPr>
          <a:xfrm>
            <a:off x="5359297" y="2193147"/>
            <a:ext cx="1216369"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Classifier 1</a:t>
            </a:r>
          </a:p>
        </p:txBody>
      </p:sp>
      <p:sp>
        <p:nvSpPr>
          <p:cNvPr id="82" name="Rounded Rectangle 81"/>
          <p:cNvSpPr/>
          <p:nvPr/>
        </p:nvSpPr>
        <p:spPr>
          <a:xfrm>
            <a:off x="5336988" y="2850402"/>
            <a:ext cx="1216369"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Classifier 1</a:t>
            </a:r>
          </a:p>
        </p:txBody>
      </p:sp>
      <p:sp>
        <p:nvSpPr>
          <p:cNvPr id="93" name="Rounded Rectangle 92"/>
          <p:cNvSpPr/>
          <p:nvPr/>
        </p:nvSpPr>
        <p:spPr>
          <a:xfrm>
            <a:off x="5388154" y="3758708"/>
            <a:ext cx="1216369"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Classifier N</a:t>
            </a:r>
          </a:p>
        </p:txBody>
      </p:sp>
      <p:sp>
        <p:nvSpPr>
          <p:cNvPr id="94" name="TextBox 93"/>
          <p:cNvSpPr txBox="1"/>
          <p:nvPr/>
        </p:nvSpPr>
        <p:spPr>
          <a:xfrm>
            <a:off x="4412918" y="3434918"/>
            <a:ext cx="381000" cy="461665"/>
          </a:xfrm>
          <a:prstGeom prst="rect">
            <a:avLst/>
          </a:prstGeom>
          <a:noFill/>
        </p:spPr>
        <p:txBody>
          <a:bodyPr wrap="square" rtlCol="0">
            <a:spAutoFit/>
          </a:bodyPr>
          <a:lstStyle/>
          <a:p>
            <a:r>
              <a:rPr lang="en-US" sz="800" b="1" u="none" dirty="0">
                <a:solidFill>
                  <a:prstClr val="black"/>
                </a:solidFill>
                <a:latin typeface="Calibri"/>
              </a:rPr>
              <a:t>.</a:t>
            </a:r>
          </a:p>
          <a:p>
            <a:r>
              <a:rPr lang="en-US" sz="800" b="1" u="none" dirty="0">
                <a:solidFill>
                  <a:prstClr val="black"/>
                </a:solidFill>
                <a:latin typeface="Calibri"/>
              </a:rPr>
              <a:t>.</a:t>
            </a:r>
          </a:p>
          <a:p>
            <a:r>
              <a:rPr lang="en-US" sz="800" b="1" u="none" dirty="0">
                <a:solidFill>
                  <a:prstClr val="black"/>
                </a:solidFill>
                <a:latin typeface="Calibri"/>
              </a:rPr>
              <a:t>.</a:t>
            </a:r>
          </a:p>
        </p:txBody>
      </p:sp>
      <p:sp>
        <p:nvSpPr>
          <p:cNvPr id="95" name="TextBox 94"/>
          <p:cNvSpPr txBox="1"/>
          <p:nvPr/>
        </p:nvSpPr>
        <p:spPr>
          <a:xfrm>
            <a:off x="5707000" y="3307602"/>
            <a:ext cx="381000" cy="461665"/>
          </a:xfrm>
          <a:prstGeom prst="rect">
            <a:avLst/>
          </a:prstGeom>
          <a:noFill/>
        </p:spPr>
        <p:txBody>
          <a:bodyPr wrap="square" rtlCol="0">
            <a:spAutoFit/>
          </a:bodyPr>
          <a:lstStyle/>
          <a:p>
            <a:r>
              <a:rPr lang="en-US" sz="800" b="1" u="none" dirty="0">
                <a:solidFill>
                  <a:prstClr val="black"/>
                </a:solidFill>
                <a:latin typeface="Calibri"/>
              </a:rPr>
              <a:t>.</a:t>
            </a:r>
          </a:p>
          <a:p>
            <a:r>
              <a:rPr lang="en-US" sz="800" b="1" u="none" dirty="0">
                <a:solidFill>
                  <a:prstClr val="black"/>
                </a:solidFill>
                <a:latin typeface="Calibri"/>
              </a:rPr>
              <a:t>.</a:t>
            </a:r>
          </a:p>
          <a:p>
            <a:r>
              <a:rPr lang="en-US" sz="800" b="1" u="none" dirty="0">
                <a:solidFill>
                  <a:prstClr val="black"/>
                </a:solidFill>
                <a:latin typeface="Calibri"/>
              </a:rPr>
              <a:t>.</a:t>
            </a:r>
          </a:p>
        </p:txBody>
      </p:sp>
      <p:sp>
        <p:nvSpPr>
          <p:cNvPr id="105" name="Rectangle 104"/>
          <p:cNvSpPr/>
          <p:nvPr/>
        </p:nvSpPr>
        <p:spPr>
          <a:xfrm>
            <a:off x="1547688" y="1691783"/>
            <a:ext cx="1146505"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Preprocessor</a:t>
            </a:r>
            <a:r>
              <a:rPr kumimoji="0" lang="en-US" sz="1200" b="0" i="0" u="none" strike="noStrike" kern="0" cap="none" spc="0" normalizeH="0" noProof="0" dirty="0">
                <a:ln>
                  <a:noFill/>
                </a:ln>
                <a:solidFill>
                  <a:prstClr val="white"/>
                </a:solidFill>
                <a:effectLst/>
                <a:uLnTx/>
                <a:uFillTx/>
                <a:latin typeface="Calibri"/>
              </a:rPr>
              <a:t> </a:t>
            </a:r>
            <a:r>
              <a:rPr kumimoji="0" lang="en-US" sz="1200" b="0" i="0" u="none" strike="noStrike" kern="0" cap="none" spc="0" normalizeH="0" baseline="0" noProof="0" dirty="0">
                <a:ln>
                  <a:noFill/>
                </a:ln>
                <a:solidFill>
                  <a:prstClr val="white"/>
                </a:solidFill>
                <a:effectLst/>
                <a:uLnTx/>
                <a:uFillTx/>
                <a:latin typeface="Calibri"/>
              </a:rPr>
              <a:t>1</a:t>
            </a:r>
          </a:p>
        </p:txBody>
      </p:sp>
      <p:sp>
        <p:nvSpPr>
          <p:cNvPr id="112" name="Rectangle 111"/>
          <p:cNvSpPr/>
          <p:nvPr/>
        </p:nvSpPr>
        <p:spPr>
          <a:xfrm>
            <a:off x="1547688" y="2372898"/>
            <a:ext cx="1146505"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Preprocessor</a:t>
            </a:r>
            <a:r>
              <a:rPr kumimoji="0" lang="en-US" sz="1200" b="0" i="0" u="none" strike="noStrike" kern="0" cap="none" spc="0" normalizeH="0" noProof="0" dirty="0">
                <a:ln>
                  <a:noFill/>
                </a:ln>
                <a:solidFill>
                  <a:prstClr val="white"/>
                </a:solidFill>
                <a:effectLst/>
                <a:uLnTx/>
                <a:uFillTx/>
                <a:latin typeface="Calibri"/>
              </a:rPr>
              <a:t> </a:t>
            </a:r>
            <a:r>
              <a:rPr lang="en-US" sz="1200" u="none" kern="0" dirty="0">
                <a:solidFill>
                  <a:prstClr val="white"/>
                </a:solidFill>
                <a:latin typeface="Calibri"/>
              </a:rPr>
              <a:t>2</a:t>
            </a:r>
            <a:endParaRPr kumimoji="0" lang="en-US" sz="1200" b="0" i="0" u="none" strike="noStrike" kern="0" cap="none" spc="0" normalizeH="0" baseline="0" noProof="0" dirty="0">
              <a:ln>
                <a:noFill/>
              </a:ln>
              <a:solidFill>
                <a:prstClr val="white"/>
              </a:solidFill>
              <a:effectLst/>
              <a:uLnTx/>
              <a:uFillTx/>
              <a:latin typeface="Calibri"/>
            </a:endParaRPr>
          </a:p>
        </p:txBody>
      </p:sp>
      <p:sp>
        <p:nvSpPr>
          <p:cNvPr id="113" name="Rectangle 112"/>
          <p:cNvSpPr/>
          <p:nvPr/>
        </p:nvSpPr>
        <p:spPr>
          <a:xfrm>
            <a:off x="1547688" y="3054791"/>
            <a:ext cx="1146505"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Preprocessor</a:t>
            </a:r>
            <a:r>
              <a:rPr kumimoji="0" lang="en-US" sz="1200" b="0" i="0" u="none" strike="noStrike" kern="0" cap="none" spc="0" normalizeH="0" noProof="0" dirty="0">
                <a:ln>
                  <a:noFill/>
                </a:ln>
                <a:solidFill>
                  <a:prstClr val="white"/>
                </a:solidFill>
                <a:effectLst/>
                <a:uLnTx/>
                <a:uFillTx/>
                <a:latin typeface="Calibri"/>
              </a:rPr>
              <a:t> 3</a:t>
            </a:r>
            <a:endParaRPr kumimoji="0" lang="en-US" sz="1200" b="0" i="0" u="none" strike="noStrike" kern="0" cap="none" spc="0" normalizeH="0" baseline="0" noProof="0" dirty="0">
              <a:ln>
                <a:noFill/>
              </a:ln>
              <a:solidFill>
                <a:prstClr val="white"/>
              </a:solidFill>
              <a:effectLst/>
              <a:uLnTx/>
              <a:uFillTx/>
              <a:latin typeface="Calibri"/>
            </a:endParaRPr>
          </a:p>
        </p:txBody>
      </p:sp>
      <p:sp>
        <p:nvSpPr>
          <p:cNvPr id="114" name="Rectangle 113"/>
          <p:cNvSpPr/>
          <p:nvPr/>
        </p:nvSpPr>
        <p:spPr>
          <a:xfrm>
            <a:off x="1547688" y="4277825"/>
            <a:ext cx="1146505" cy="4572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white"/>
                </a:solidFill>
                <a:effectLst/>
                <a:uLnTx/>
                <a:uFillTx/>
                <a:latin typeface="Calibri"/>
              </a:rPr>
              <a:t>Preprocessor</a:t>
            </a:r>
            <a:r>
              <a:rPr kumimoji="0" lang="en-US" sz="1200" b="0" i="0" u="none" strike="noStrike" kern="0" cap="none" spc="0" normalizeH="0" noProof="0" dirty="0">
                <a:ln>
                  <a:noFill/>
                </a:ln>
                <a:solidFill>
                  <a:prstClr val="white"/>
                </a:solidFill>
                <a:effectLst/>
                <a:uLnTx/>
                <a:uFillTx/>
                <a:latin typeface="Calibri"/>
              </a:rPr>
              <a:t> N</a:t>
            </a:r>
            <a:endParaRPr kumimoji="0" lang="en-US" sz="1200" b="0" i="0" u="none" strike="noStrike" kern="0" cap="none" spc="0" normalizeH="0" baseline="0" noProof="0" dirty="0">
              <a:ln>
                <a:noFill/>
              </a:ln>
              <a:solidFill>
                <a:prstClr val="white"/>
              </a:solidFill>
              <a:effectLst/>
              <a:uLnTx/>
              <a:uFillTx/>
              <a:latin typeface="Calibri"/>
            </a:endParaRPr>
          </a:p>
        </p:txBody>
      </p:sp>
      <p:sp>
        <p:nvSpPr>
          <p:cNvPr id="115" name="TextBox 114"/>
          <p:cNvSpPr txBox="1"/>
          <p:nvPr/>
        </p:nvSpPr>
        <p:spPr>
          <a:xfrm>
            <a:off x="2014324" y="3543913"/>
            <a:ext cx="381000" cy="646331"/>
          </a:xfrm>
          <a:prstGeom prst="rect">
            <a:avLst/>
          </a:prstGeom>
          <a:noFill/>
        </p:spPr>
        <p:txBody>
          <a:bodyPr wrap="square" rtlCol="0">
            <a:spAutoFit/>
          </a:bodyPr>
          <a:lstStyle/>
          <a:p>
            <a:r>
              <a:rPr lang="en-US" sz="1200" b="1" u="none" dirty="0">
                <a:solidFill>
                  <a:prstClr val="black"/>
                </a:solidFill>
                <a:latin typeface="Calibri"/>
              </a:rPr>
              <a:t>.</a:t>
            </a:r>
          </a:p>
          <a:p>
            <a:r>
              <a:rPr lang="en-US" sz="1200" b="1" u="none" dirty="0">
                <a:solidFill>
                  <a:prstClr val="black"/>
                </a:solidFill>
                <a:latin typeface="Calibri"/>
              </a:rPr>
              <a:t>.</a:t>
            </a:r>
          </a:p>
          <a:p>
            <a:r>
              <a:rPr lang="en-US" sz="1200" b="1" u="none" dirty="0">
                <a:solidFill>
                  <a:prstClr val="black"/>
                </a:solidFill>
                <a:latin typeface="Calibri"/>
              </a:rPr>
              <a:t>.</a:t>
            </a:r>
          </a:p>
        </p:txBody>
      </p:sp>
      <p:sp>
        <p:nvSpPr>
          <p:cNvPr id="116" name="Left-Up Arrow 115"/>
          <p:cNvSpPr/>
          <p:nvPr/>
        </p:nvSpPr>
        <p:spPr>
          <a:xfrm flipH="1">
            <a:off x="2014324" y="4768544"/>
            <a:ext cx="3619324" cy="951757"/>
          </a:xfrm>
          <a:prstGeom prst="leftUpArrow">
            <a:avLst>
              <a:gd name="adj1" fmla="val 15129"/>
              <a:gd name="adj2" fmla="val 15253"/>
              <a:gd name="adj3" fmla="val 19430"/>
            </a:avLst>
          </a:prstGeom>
          <a:solidFill>
            <a:srgbClr val="4BACC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118" name="Left-Up Arrow 117"/>
          <p:cNvSpPr/>
          <p:nvPr/>
        </p:nvSpPr>
        <p:spPr>
          <a:xfrm flipH="1">
            <a:off x="5465115" y="4246317"/>
            <a:ext cx="278721" cy="454105"/>
          </a:xfrm>
          <a:prstGeom prst="leftUpArrow">
            <a:avLst>
              <a:gd name="adj1" fmla="val 18848"/>
              <a:gd name="adj2" fmla="val 25000"/>
              <a:gd name="adj3" fmla="val 25000"/>
            </a:avLst>
          </a:prstGeom>
          <a:solidFill>
            <a:srgbClr val="4BACC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121" name="Bent-Up Arrow 120"/>
          <p:cNvSpPr/>
          <p:nvPr/>
        </p:nvSpPr>
        <p:spPr>
          <a:xfrm rot="16200000">
            <a:off x="7260999" y="953738"/>
            <a:ext cx="1363366" cy="1172893"/>
          </a:xfrm>
          <a:prstGeom prst="bentUpArrow">
            <a:avLst>
              <a:gd name="adj1" fmla="val 15207"/>
              <a:gd name="adj2" fmla="val 17670"/>
              <a:gd name="adj3" fmla="val 23551"/>
            </a:avLst>
          </a:prstGeom>
          <a:solidFill>
            <a:srgbClr val="4BACC6">
              <a:lumMod val="60000"/>
              <a:lumOff val="40000"/>
            </a:srgbClr>
          </a:solidFill>
          <a:ln w="9525" cap="flat" cmpd="sng" algn="ctr">
            <a:solidFill>
              <a:srgbClr val="1F497D"/>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ndParaRPr>
          </a:p>
        </p:txBody>
      </p:sp>
      <p:sp>
        <p:nvSpPr>
          <p:cNvPr id="122" name="Rounded Rectangle 121"/>
          <p:cNvSpPr/>
          <p:nvPr/>
        </p:nvSpPr>
        <p:spPr>
          <a:xfrm>
            <a:off x="6114787" y="754520"/>
            <a:ext cx="1216369" cy="457200"/>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Online</a:t>
            </a:r>
            <a:r>
              <a:rPr kumimoji="0" lang="en-US" sz="1400" b="0" i="0" u="none" strike="noStrike" kern="0" cap="none" spc="0" normalizeH="0" noProof="0" dirty="0">
                <a:ln>
                  <a:noFill/>
                </a:ln>
                <a:solidFill>
                  <a:prstClr val="white"/>
                </a:solidFill>
                <a:effectLst/>
                <a:uLnTx/>
                <a:uFillTx/>
                <a:latin typeface="Calibri"/>
              </a:rPr>
              <a:t> Adaptation</a:t>
            </a:r>
            <a:endParaRPr kumimoji="0" lang="en-US" sz="1400" b="0" i="0" u="none" strike="noStrike" kern="0" cap="none" spc="0" normalizeH="0" baseline="0" noProof="0" dirty="0">
              <a:ln>
                <a:noFill/>
              </a:ln>
              <a:solidFill>
                <a:prstClr val="white"/>
              </a:solidFill>
              <a:effectLst/>
              <a:uLnTx/>
              <a:uFillTx/>
              <a:latin typeface="Calibri"/>
            </a:endParaRPr>
          </a:p>
        </p:txBody>
      </p:sp>
      <p:sp>
        <p:nvSpPr>
          <p:cNvPr id="123" name="Bent-Up Arrow 122"/>
          <p:cNvSpPr/>
          <p:nvPr/>
        </p:nvSpPr>
        <p:spPr>
          <a:xfrm rot="10800000">
            <a:off x="4706471" y="858500"/>
            <a:ext cx="1363366" cy="513793"/>
          </a:xfrm>
          <a:prstGeom prst="bentUpArrow">
            <a:avLst>
              <a:gd name="adj1" fmla="val 33262"/>
              <a:gd name="adj2" fmla="val 42173"/>
              <a:gd name="adj3" fmla="val 20972"/>
            </a:avLst>
          </a:prstGeom>
          <a:solidFill>
            <a:srgbClr val="4BACC6">
              <a:lumMod val="60000"/>
              <a:lumOff val="40000"/>
            </a:srgbClr>
          </a:solidFill>
          <a:ln w="9525" cap="flat" cmpd="sng" algn="ctr">
            <a:solidFill>
              <a:srgbClr val="1F497D"/>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ndParaRPr>
          </a:p>
        </p:txBody>
      </p:sp>
      <p:sp>
        <p:nvSpPr>
          <p:cNvPr id="124" name="Left-Up Arrow 123"/>
          <p:cNvSpPr/>
          <p:nvPr/>
        </p:nvSpPr>
        <p:spPr>
          <a:xfrm rot="16200000" flipH="1">
            <a:off x="7455337" y="4195885"/>
            <a:ext cx="1079433" cy="1068153"/>
          </a:xfrm>
          <a:prstGeom prst="leftUpArrow">
            <a:avLst>
              <a:gd name="adj1" fmla="val 18848"/>
              <a:gd name="adj2" fmla="val 25000"/>
              <a:gd name="adj3" fmla="val 25000"/>
            </a:avLst>
          </a:prstGeom>
          <a:solidFill>
            <a:srgbClr val="4BACC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125" name="Rounded Rectangle 124"/>
          <p:cNvSpPr/>
          <p:nvPr/>
        </p:nvSpPr>
        <p:spPr>
          <a:xfrm>
            <a:off x="7882324" y="4711162"/>
            <a:ext cx="1261676" cy="809068"/>
          </a:xfrm>
          <a:prstGeom prst="roundRect">
            <a:avLst/>
          </a:prstGeom>
          <a:solidFill>
            <a:srgbClr val="C0504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a:rPr>
              <a:t>Query management and Indexing</a:t>
            </a:r>
          </a:p>
        </p:txBody>
      </p:sp>
      <p:sp>
        <p:nvSpPr>
          <p:cNvPr id="28" name="Rectangle 27"/>
          <p:cNvSpPr/>
          <p:nvPr/>
        </p:nvSpPr>
        <p:spPr>
          <a:xfrm>
            <a:off x="6744895" y="1745120"/>
            <a:ext cx="2399105" cy="250119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none" dirty="0"/>
          </a:p>
        </p:txBody>
      </p:sp>
      <p:pic>
        <p:nvPicPr>
          <p:cNvPr id="119" name="Picture 6" descr="C:\Vision\GEOINT\viqui-sub.png"/>
          <p:cNvPicPr>
            <a:picLocks noChangeAspect="1" noChangeArrowheads="1"/>
          </p:cNvPicPr>
          <p:nvPr/>
        </p:nvPicPr>
        <p:blipFill>
          <a:blip r:embed="rId4" cstate="print"/>
          <a:srcRect/>
          <a:stretch>
            <a:fillRect/>
          </a:stretch>
        </p:blipFill>
        <p:spPr bwMode="auto">
          <a:xfrm>
            <a:off x="6905661" y="2221868"/>
            <a:ext cx="1787766" cy="1322045"/>
          </a:xfrm>
          <a:prstGeom prst="rect">
            <a:avLst/>
          </a:prstGeom>
          <a:noFill/>
        </p:spPr>
      </p:pic>
      <p:pic>
        <p:nvPicPr>
          <p:cNvPr id="120" name="Picture 119"/>
          <p:cNvPicPr>
            <a:picLocks noChangeAspect="1"/>
          </p:cNvPicPr>
          <p:nvPr/>
        </p:nvPicPr>
        <p:blipFill>
          <a:blip r:embed="rId5"/>
          <a:stretch>
            <a:fillRect/>
          </a:stretch>
        </p:blipFill>
        <p:spPr>
          <a:xfrm>
            <a:off x="7799544" y="3250303"/>
            <a:ext cx="1191418" cy="893564"/>
          </a:xfrm>
          <a:prstGeom prst="rect">
            <a:avLst/>
          </a:prstGeom>
        </p:spPr>
      </p:pic>
      <p:sp>
        <p:nvSpPr>
          <p:cNvPr id="29" name="TextBox 28"/>
          <p:cNvSpPr txBox="1"/>
          <p:nvPr/>
        </p:nvSpPr>
        <p:spPr>
          <a:xfrm>
            <a:off x="7676585" y="1783355"/>
            <a:ext cx="503664" cy="307777"/>
          </a:xfrm>
          <a:prstGeom prst="rect">
            <a:avLst/>
          </a:prstGeom>
          <a:noFill/>
        </p:spPr>
        <p:txBody>
          <a:bodyPr wrap="none" rtlCol="0">
            <a:spAutoFit/>
          </a:bodyPr>
          <a:lstStyle/>
          <a:p>
            <a:r>
              <a:rPr lang="en-US" u="none" dirty="0"/>
              <a:t>GUI</a:t>
            </a:r>
          </a:p>
        </p:txBody>
      </p:sp>
      <p:sp>
        <p:nvSpPr>
          <p:cNvPr id="30" name="TextBox 29"/>
          <p:cNvSpPr txBox="1"/>
          <p:nvPr/>
        </p:nvSpPr>
        <p:spPr>
          <a:xfrm>
            <a:off x="7186755" y="4259677"/>
            <a:ext cx="1058303" cy="461665"/>
          </a:xfrm>
          <a:prstGeom prst="rect">
            <a:avLst/>
          </a:prstGeom>
          <a:noFill/>
        </p:spPr>
        <p:txBody>
          <a:bodyPr wrap="none" rtlCol="0">
            <a:spAutoFit/>
          </a:bodyPr>
          <a:lstStyle/>
          <a:p>
            <a:pPr algn="ctr"/>
            <a:r>
              <a:rPr lang="en-US" sz="1200" b="1" i="1" u="none" dirty="0"/>
              <a:t>User </a:t>
            </a:r>
          </a:p>
          <a:p>
            <a:pPr algn="ctr"/>
            <a:r>
              <a:rPr lang="en-US" sz="1200" b="1" i="1" u="none" dirty="0"/>
              <a:t>annotations</a:t>
            </a:r>
          </a:p>
        </p:txBody>
      </p:sp>
      <p:sp>
        <p:nvSpPr>
          <p:cNvPr id="5" name="TextBox 4"/>
          <p:cNvSpPr txBox="1"/>
          <p:nvPr/>
        </p:nvSpPr>
        <p:spPr>
          <a:xfrm>
            <a:off x="0" y="6144269"/>
            <a:ext cx="6112571" cy="523220"/>
          </a:xfrm>
          <a:prstGeom prst="rect">
            <a:avLst/>
          </a:prstGeom>
          <a:noFill/>
        </p:spPr>
        <p:txBody>
          <a:bodyPr wrap="none" rtlCol="0">
            <a:spAutoFit/>
          </a:bodyPr>
          <a:lstStyle/>
          <a:p>
            <a:r>
              <a:rPr lang="en-US" i="1" u="none" dirty="0"/>
              <a:t>VIAME is being developed by KitWare as a open source framework on the </a:t>
            </a:r>
          </a:p>
          <a:p>
            <a:r>
              <a:rPr lang="en-US" i="1" u="none" dirty="0"/>
              <a:t>NOAA 4 year Automated Imaging Strategic Initiative for Stock Assessment</a:t>
            </a:r>
          </a:p>
        </p:txBody>
      </p:sp>
      <p:sp>
        <p:nvSpPr>
          <p:cNvPr id="7" name="Slide Number Placeholder 6"/>
          <p:cNvSpPr>
            <a:spLocks noGrp="1"/>
          </p:cNvSpPr>
          <p:nvPr>
            <p:ph type="sldNum" sz="quarter" idx="10"/>
          </p:nvPr>
        </p:nvSpPr>
        <p:spPr/>
        <p:txBody>
          <a:bodyPr/>
          <a:lstStyle/>
          <a:p>
            <a:r>
              <a:rPr lang="en-US" altLang="en-US"/>
              <a:t>Slide </a:t>
            </a:r>
            <a:fld id="{96AB9BCC-BF9D-475E-AFA8-C272C3573705}" type="slidenum">
              <a:rPr lang="en-US" altLang="en-US" smtClean="0"/>
              <a:pPr/>
              <a:t>17</a:t>
            </a:fld>
            <a:endParaRPr lang="en-US" altLang="en-US" dirty="0"/>
          </a:p>
        </p:txBody>
      </p:sp>
      <p:sp>
        <p:nvSpPr>
          <p:cNvPr id="4" name="TextBox 3"/>
          <p:cNvSpPr txBox="1"/>
          <p:nvPr/>
        </p:nvSpPr>
        <p:spPr>
          <a:xfrm>
            <a:off x="290146" y="903943"/>
            <a:ext cx="2853666" cy="307777"/>
          </a:xfrm>
          <a:prstGeom prst="rect">
            <a:avLst/>
          </a:prstGeom>
          <a:noFill/>
        </p:spPr>
        <p:txBody>
          <a:bodyPr wrap="none" rtlCol="0">
            <a:spAutoFit/>
          </a:bodyPr>
          <a:lstStyle/>
          <a:p>
            <a:r>
              <a:rPr lang="en-US" dirty="0"/>
              <a:t>https://github.com/Kitware/VIAME</a:t>
            </a:r>
          </a:p>
        </p:txBody>
      </p:sp>
    </p:spTree>
    <p:extLst>
      <p:ext uri="{BB962C8B-B14F-4D97-AF65-F5344CB8AC3E}">
        <p14:creationId xmlns:p14="http://schemas.microsoft.com/office/powerpoint/2010/main" val="386560729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4"/>
          <p:cNvSpPr>
            <a:spLocks noGrp="1"/>
          </p:cNvSpPr>
          <p:nvPr>
            <p:ph type="title"/>
          </p:nvPr>
        </p:nvSpPr>
        <p:spPr/>
        <p:txBody>
          <a:bodyPr>
            <a:normAutofit/>
          </a:bodyPr>
          <a:lstStyle/>
          <a:p>
            <a:r>
              <a:rPr lang="en-US" dirty="0"/>
              <a:t>Fish Detection and Fish Type Classification </a:t>
            </a:r>
            <a:endParaRPr lang="en-US" sz="2400" dirty="0">
              <a:solidFill>
                <a:srgbClr val="4F81BD"/>
              </a:solidFill>
            </a:endParaRP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18</a:t>
            </a:fld>
            <a:endParaRPr lang="en-US"/>
          </a:p>
        </p:txBody>
      </p:sp>
      <p:grpSp>
        <p:nvGrpSpPr>
          <p:cNvPr id="3" name="Group 2"/>
          <p:cNvGrpSpPr/>
          <p:nvPr/>
        </p:nvGrpSpPr>
        <p:grpSpPr>
          <a:xfrm>
            <a:off x="36859" y="1002336"/>
            <a:ext cx="8649941" cy="5334000"/>
            <a:chOff x="36859" y="1371600"/>
            <a:chExt cx="8649941" cy="5334000"/>
          </a:xfrm>
        </p:grpSpPr>
        <p:sp>
          <p:nvSpPr>
            <p:cNvPr id="6" name="Rounded Rectangle 5"/>
            <p:cNvSpPr/>
            <p:nvPr/>
          </p:nvSpPr>
          <p:spPr>
            <a:xfrm>
              <a:off x="3087340" y="1828800"/>
              <a:ext cx="3161059" cy="4386580"/>
            </a:xfrm>
            <a:prstGeom prst="roundRect">
              <a:avLst/>
            </a:prstGeom>
            <a:solidFill>
              <a:schemeClr val="accent5">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Process 6"/>
            <p:cNvSpPr/>
            <p:nvPr/>
          </p:nvSpPr>
          <p:spPr>
            <a:xfrm>
              <a:off x="3276600" y="2252979"/>
              <a:ext cx="2819400" cy="3535243"/>
            </a:xfrm>
            <a:prstGeom prst="flowChartProcess">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505200" y="2720299"/>
              <a:ext cx="2362200" cy="2793902"/>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Freeform 8"/>
            <p:cNvSpPr/>
            <p:nvPr/>
          </p:nvSpPr>
          <p:spPr>
            <a:xfrm>
              <a:off x="4434840" y="1676400"/>
              <a:ext cx="441960" cy="347980"/>
            </a:xfrm>
            <a:custGeom>
              <a:avLst/>
              <a:gdLst>
                <a:gd name="connsiteX0" fmla="*/ 0 w 883920"/>
                <a:gd name="connsiteY0" fmla="*/ 162560 h 477520"/>
                <a:gd name="connsiteX1" fmla="*/ 0 w 883920"/>
                <a:gd name="connsiteY1" fmla="*/ 477520 h 477520"/>
                <a:gd name="connsiteX2" fmla="*/ 883920 w 883920"/>
                <a:gd name="connsiteY2" fmla="*/ 477520 h 477520"/>
                <a:gd name="connsiteX3" fmla="*/ 883920 w 883920"/>
                <a:gd name="connsiteY3" fmla="*/ 172720 h 477520"/>
                <a:gd name="connsiteX4" fmla="*/ 457200 w 883920"/>
                <a:gd name="connsiteY4" fmla="*/ 0 h 477520"/>
                <a:gd name="connsiteX5" fmla="*/ 0 w 883920"/>
                <a:gd name="connsiteY5" fmla="*/ 162560 h 47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477520">
                  <a:moveTo>
                    <a:pt x="0" y="162560"/>
                  </a:moveTo>
                  <a:lnTo>
                    <a:pt x="0" y="477520"/>
                  </a:lnTo>
                  <a:lnTo>
                    <a:pt x="883920" y="477520"/>
                  </a:lnTo>
                  <a:lnTo>
                    <a:pt x="883920" y="172720"/>
                  </a:lnTo>
                  <a:lnTo>
                    <a:pt x="457200" y="0"/>
                  </a:lnTo>
                  <a:lnTo>
                    <a:pt x="0" y="162560"/>
                  </a:lnTo>
                  <a:close/>
                </a:path>
              </a:pathLst>
            </a:cu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4663440" y="1371600"/>
              <a:ext cx="0" cy="533400"/>
            </a:xfrm>
            <a:prstGeom prst="straightConnector1">
              <a:avLst/>
            </a:prstGeom>
            <a:ln w="38100">
              <a:solidFill>
                <a:schemeClr val="accent2">
                  <a:lumMod val="20000"/>
                  <a:lumOff val="80000"/>
                </a:schemeClr>
              </a:solidFill>
              <a:tailEnd type="arrow"/>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flipV="1">
              <a:off x="4407258" y="6052820"/>
              <a:ext cx="441960" cy="347980"/>
            </a:xfrm>
            <a:custGeom>
              <a:avLst/>
              <a:gdLst>
                <a:gd name="connsiteX0" fmla="*/ 0 w 883920"/>
                <a:gd name="connsiteY0" fmla="*/ 162560 h 477520"/>
                <a:gd name="connsiteX1" fmla="*/ 0 w 883920"/>
                <a:gd name="connsiteY1" fmla="*/ 477520 h 477520"/>
                <a:gd name="connsiteX2" fmla="*/ 883920 w 883920"/>
                <a:gd name="connsiteY2" fmla="*/ 477520 h 477520"/>
                <a:gd name="connsiteX3" fmla="*/ 883920 w 883920"/>
                <a:gd name="connsiteY3" fmla="*/ 172720 h 477520"/>
                <a:gd name="connsiteX4" fmla="*/ 457200 w 883920"/>
                <a:gd name="connsiteY4" fmla="*/ 0 h 477520"/>
                <a:gd name="connsiteX5" fmla="*/ 0 w 883920"/>
                <a:gd name="connsiteY5" fmla="*/ 162560 h 47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920" h="477520">
                  <a:moveTo>
                    <a:pt x="0" y="162560"/>
                  </a:moveTo>
                  <a:lnTo>
                    <a:pt x="0" y="477520"/>
                  </a:lnTo>
                  <a:lnTo>
                    <a:pt x="883920" y="477520"/>
                  </a:lnTo>
                  <a:lnTo>
                    <a:pt x="883920" y="172720"/>
                  </a:lnTo>
                  <a:lnTo>
                    <a:pt x="457200" y="0"/>
                  </a:lnTo>
                  <a:lnTo>
                    <a:pt x="0" y="162560"/>
                  </a:lnTo>
                  <a:close/>
                </a:path>
              </a:pathLst>
            </a:cu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 Diagonal Corner Rectangle 11"/>
            <p:cNvSpPr/>
            <p:nvPr/>
          </p:nvSpPr>
          <p:spPr>
            <a:xfrm>
              <a:off x="6248400" y="2252980"/>
              <a:ext cx="2362200" cy="3535242"/>
            </a:xfrm>
            <a:prstGeom prst="round2Diag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p:nvGrpSpPr>
          <p:grpSpPr>
            <a:xfrm>
              <a:off x="36859" y="2252980"/>
              <a:ext cx="3315941" cy="3538220"/>
              <a:chOff x="-76200" y="1795780"/>
              <a:chExt cx="3163541" cy="3538220"/>
            </a:xfrm>
          </p:grpSpPr>
          <p:sp>
            <p:nvSpPr>
              <p:cNvPr id="39" name="Flowchart: Punched Tape 38"/>
              <p:cNvSpPr/>
              <p:nvPr/>
            </p:nvSpPr>
            <p:spPr>
              <a:xfrm rot="5400000">
                <a:off x="-301639" y="2021219"/>
                <a:ext cx="3538220" cy="3087341"/>
              </a:xfrm>
              <a:prstGeom prst="flowChartPunchedTap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33400" y="3861137"/>
                <a:ext cx="2553941" cy="1015663"/>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 Connections</a:t>
                </a:r>
              </a:p>
              <a:p>
                <a:r>
                  <a:rPr lang="en-US" sz="1200" dirty="0">
                    <a:latin typeface="Arial" panose="020B0604020202020204" pitchFamily="34" charset="0"/>
                    <a:cs typeface="Arial" panose="020B0604020202020204" pitchFamily="34" charset="0"/>
                  </a:rPr>
                  <a:t>connect from </a:t>
                </a:r>
                <a:r>
                  <a:rPr lang="en-US" sz="1200" dirty="0" err="1">
                    <a:latin typeface="Arial" panose="020B0604020202020204" pitchFamily="34" charset="0"/>
                    <a:cs typeface="Arial" panose="020B0604020202020204" pitchFamily="34" charset="0"/>
                  </a:rPr>
                  <a:t>input.image</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to    </a:t>
                </a:r>
                <a:r>
                  <a:rPr lang="en-US" sz="1200" b="1" dirty="0" err="1">
                    <a:latin typeface="Arial" panose="020B0604020202020204" pitchFamily="34" charset="0"/>
                    <a:cs typeface="Arial" panose="020B0604020202020204" pitchFamily="34" charset="0"/>
                  </a:rPr>
                  <a:t>process.image</a:t>
                </a:r>
                <a:endParaRPr lang="en-US" sz="1200" b="1"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connect from </a:t>
                </a:r>
                <a:r>
                  <a:rPr lang="en-US" sz="1200" b="1" dirty="0" err="1">
                    <a:latin typeface="Arial" panose="020B0604020202020204" pitchFamily="34" charset="0"/>
                    <a:cs typeface="Arial" panose="020B0604020202020204" pitchFamily="34" charset="0"/>
                  </a:rPr>
                  <a:t>process.out_image</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to    </a:t>
                </a:r>
                <a:r>
                  <a:rPr lang="en-US" sz="1200" dirty="0" err="1">
                    <a:latin typeface="Arial" panose="020B0604020202020204" pitchFamily="34" charset="0"/>
                    <a:cs typeface="Arial" panose="020B0604020202020204" pitchFamily="34" charset="0"/>
                  </a:rPr>
                  <a:t>disp.image</a:t>
                </a:r>
                <a:endParaRPr lang="en-US" sz="1200" dirty="0">
                  <a:latin typeface="Arial" panose="020B0604020202020204" pitchFamily="34" charset="0"/>
                  <a:cs typeface="Arial" panose="020B0604020202020204" pitchFamily="34" charset="0"/>
                </a:endParaRPr>
              </a:p>
            </p:txBody>
          </p:sp>
          <p:sp>
            <p:nvSpPr>
              <p:cNvPr id="41" name="TextBox 40"/>
              <p:cNvSpPr txBox="1"/>
              <p:nvPr/>
            </p:nvSpPr>
            <p:spPr>
              <a:xfrm>
                <a:off x="-39647" y="2044005"/>
                <a:ext cx="2557345" cy="1384995"/>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 Process definition</a:t>
                </a:r>
              </a:p>
              <a:p>
                <a:r>
                  <a:rPr lang="en-US" sz="1200" dirty="0">
                    <a:latin typeface="Arial" panose="020B0604020202020204" pitchFamily="34" charset="0"/>
                    <a:cs typeface="Arial" panose="020B0604020202020204" pitchFamily="34" charset="0"/>
                  </a:rPr>
                  <a:t>process input  </a:t>
                </a:r>
              </a:p>
              <a:p>
                <a:r>
                  <a:rPr lang="en-US" sz="1200" dirty="0">
                    <a:latin typeface="Arial" panose="020B0604020202020204" pitchFamily="34" charset="0"/>
                    <a:cs typeface="Arial" panose="020B0604020202020204" pitchFamily="34" charset="0"/>
                  </a:rPr>
                  <a:t>  :: </a:t>
                </a:r>
                <a:r>
                  <a:rPr lang="en-US" sz="1200" dirty="0" err="1">
                    <a:latin typeface="Arial" panose="020B0604020202020204" pitchFamily="34" charset="0"/>
                    <a:cs typeface="Arial" panose="020B0604020202020204" pitchFamily="34" charset="0"/>
                  </a:rPr>
                  <a:t>frame_list_input</a:t>
                </a: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process </a:t>
                </a:r>
                <a:r>
                  <a:rPr lang="en-US" sz="1200" b="1" dirty="0" err="1">
                    <a:latin typeface="Arial" panose="020B0604020202020204" pitchFamily="34" charset="0"/>
                    <a:cs typeface="Arial" panose="020B0604020202020204" pitchFamily="34" charset="0"/>
                  </a:rPr>
                  <a:t>process</a:t>
                </a:r>
                <a:r>
                  <a:rPr lang="en-US" sz="1200" b="1"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 </a:t>
                </a:r>
                <a:r>
                  <a:rPr lang="en-US" sz="1200" b="1" dirty="0" err="1">
                    <a:latin typeface="Arial" panose="020B0604020202020204" pitchFamily="34" charset="0"/>
                    <a:cs typeface="Arial" panose="020B0604020202020204" pitchFamily="34" charset="0"/>
                  </a:rPr>
                  <a:t>ProcessImage_benthosdetect</a:t>
                </a:r>
                <a:endParaRPr lang="en-US" sz="1200" b="1"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process </a:t>
                </a:r>
                <a:r>
                  <a:rPr lang="en-US" sz="1200" dirty="0" err="1">
                    <a:latin typeface="Arial" panose="020B0604020202020204" pitchFamily="34" charset="0"/>
                    <a:cs typeface="Arial" panose="020B0604020202020204" pitchFamily="34" charset="0"/>
                  </a:rPr>
                  <a:t>disp</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 </a:t>
                </a:r>
                <a:r>
                  <a:rPr lang="en-US" sz="1200" dirty="0" err="1">
                    <a:latin typeface="Arial" panose="020B0604020202020204" pitchFamily="34" charset="0"/>
                    <a:cs typeface="Arial" panose="020B0604020202020204" pitchFamily="34" charset="0"/>
                  </a:rPr>
                  <a:t>image_viewer</a:t>
                </a:r>
                <a:endParaRPr lang="en-US" sz="1200" dirty="0">
                  <a:latin typeface="Arial" panose="020B0604020202020204" pitchFamily="34" charset="0"/>
                  <a:cs typeface="Arial" panose="020B0604020202020204" pitchFamily="34" charset="0"/>
                </a:endParaRPr>
              </a:p>
            </p:txBody>
          </p:sp>
        </p:grpSp>
        <p:sp>
          <p:nvSpPr>
            <p:cNvPr id="14" name="TextBox 13"/>
            <p:cNvSpPr txBox="1"/>
            <p:nvPr/>
          </p:nvSpPr>
          <p:spPr>
            <a:xfrm>
              <a:off x="4162513" y="1981200"/>
              <a:ext cx="942887" cy="307777"/>
            </a:xfrm>
            <a:prstGeom prst="rect">
              <a:avLst/>
            </a:prstGeom>
            <a:noFill/>
          </p:spPr>
          <p:txBody>
            <a:bodyPr wrap="none" rtlCol="0">
              <a:spAutoFit/>
            </a:bodyPr>
            <a:lstStyle/>
            <a:p>
              <a:r>
                <a:rPr lang="en-US" sz="1400" b="1" dirty="0"/>
                <a:t>Input port</a:t>
              </a:r>
            </a:p>
          </p:txBody>
        </p:sp>
        <p:sp>
          <p:nvSpPr>
            <p:cNvPr id="15" name="TextBox 14"/>
            <p:cNvSpPr txBox="1"/>
            <p:nvPr/>
          </p:nvSpPr>
          <p:spPr>
            <a:xfrm>
              <a:off x="4102458" y="5788223"/>
              <a:ext cx="1079142" cy="307777"/>
            </a:xfrm>
            <a:prstGeom prst="rect">
              <a:avLst/>
            </a:prstGeom>
            <a:noFill/>
          </p:spPr>
          <p:txBody>
            <a:bodyPr wrap="none" rtlCol="0">
              <a:spAutoFit/>
            </a:bodyPr>
            <a:lstStyle/>
            <a:p>
              <a:r>
                <a:rPr lang="en-US" sz="1400" b="1" dirty="0"/>
                <a:t>Output port</a:t>
              </a:r>
            </a:p>
          </p:txBody>
        </p:sp>
        <p:cxnSp>
          <p:nvCxnSpPr>
            <p:cNvPr id="16" name="Straight Arrow Connector 15"/>
            <p:cNvCxnSpPr/>
            <p:nvPr/>
          </p:nvCxnSpPr>
          <p:spPr>
            <a:xfrm>
              <a:off x="4635858" y="6172200"/>
              <a:ext cx="0" cy="533400"/>
            </a:xfrm>
            <a:prstGeom prst="straightConnector1">
              <a:avLst/>
            </a:prstGeom>
            <a:ln w="38100">
              <a:solidFill>
                <a:schemeClr val="accent2">
                  <a:lumMod val="20000"/>
                  <a:lumOff val="80000"/>
                </a:schemeClr>
              </a:solidFill>
              <a:tailEnd type="arrow"/>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581400" y="2286000"/>
              <a:ext cx="2323072"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Read frame(t) from input port</a:t>
              </a:r>
            </a:p>
          </p:txBody>
        </p:sp>
        <p:sp>
          <p:nvSpPr>
            <p:cNvPr id="18" name="TextBox 17"/>
            <p:cNvSpPr txBox="1"/>
            <p:nvPr/>
          </p:nvSpPr>
          <p:spPr>
            <a:xfrm>
              <a:off x="3505200" y="5514201"/>
              <a:ext cx="2236959"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Write frame(t) to output port</a:t>
              </a:r>
            </a:p>
          </p:txBody>
        </p:sp>
        <p:cxnSp>
          <p:nvCxnSpPr>
            <p:cNvPr id="23" name="Straight Arrow Connector 22"/>
            <p:cNvCxnSpPr/>
            <p:nvPr/>
          </p:nvCxnSpPr>
          <p:spPr>
            <a:xfrm>
              <a:off x="4191000" y="2586949"/>
              <a:ext cx="0" cy="266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334000" y="2590800"/>
              <a:ext cx="0" cy="266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191000" y="3314700"/>
              <a:ext cx="0" cy="1860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181600" y="3319165"/>
              <a:ext cx="0" cy="1860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648200" y="3928765"/>
              <a:ext cx="0" cy="1860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648200" y="4690765"/>
              <a:ext cx="0" cy="1860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648200" y="5257800"/>
              <a:ext cx="0" cy="318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572000" y="5300990"/>
              <a:ext cx="841897" cy="261610"/>
            </a:xfrm>
            <a:prstGeom prst="rect">
              <a:avLst/>
            </a:prstGeom>
            <a:noFill/>
          </p:spPr>
          <p:txBody>
            <a:bodyPr wrap="none" rtlCol="0">
              <a:spAutoFit/>
            </a:bodyPr>
            <a:lstStyle/>
            <a:p>
              <a:r>
                <a:rPr lang="en-US" sz="1100" b="1" dirty="0"/>
                <a:t>ROIs, types</a:t>
              </a:r>
            </a:p>
          </p:txBody>
        </p:sp>
        <p:cxnSp>
          <p:nvCxnSpPr>
            <p:cNvPr id="32" name="Straight Arrow Connector 31"/>
            <p:cNvCxnSpPr/>
            <p:nvPr/>
          </p:nvCxnSpPr>
          <p:spPr>
            <a:xfrm>
              <a:off x="3840054" y="4348172"/>
              <a:ext cx="274746"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496579" y="4114800"/>
              <a:ext cx="694421" cy="430887"/>
            </a:xfrm>
            <a:prstGeom prst="rect">
              <a:avLst/>
            </a:prstGeom>
            <a:noFill/>
          </p:spPr>
          <p:txBody>
            <a:bodyPr wrap="none" rtlCol="0">
              <a:spAutoFit/>
            </a:bodyPr>
            <a:lstStyle/>
            <a:p>
              <a:r>
                <a:rPr lang="en-US" sz="1100" b="1" dirty="0"/>
                <a:t>Trained</a:t>
              </a:r>
            </a:p>
            <a:p>
              <a:r>
                <a:rPr lang="en-US" sz="1100" b="1" dirty="0"/>
                <a:t>model</a:t>
              </a:r>
            </a:p>
          </p:txBody>
        </p:sp>
        <p:sp>
          <p:nvSpPr>
            <p:cNvPr id="34" name="TextBox 33"/>
            <p:cNvSpPr txBox="1"/>
            <p:nvPr/>
          </p:nvSpPr>
          <p:spPr>
            <a:xfrm>
              <a:off x="6400800" y="2362200"/>
              <a:ext cx="1409360"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 Configurations</a:t>
              </a:r>
            </a:p>
          </p:txBody>
        </p:sp>
        <p:sp>
          <p:nvSpPr>
            <p:cNvPr id="35" name="TextBox 34"/>
            <p:cNvSpPr txBox="1"/>
            <p:nvPr/>
          </p:nvSpPr>
          <p:spPr>
            <a:xfrm>
              <a:off x="6400800" y="2590800"/>
              <a:ext cx="2286000" cy="1569660"/>
            </a:xfrm>
            <a:prstGeom prst="rect">
              <a:avLst/>
            </a:prstGeom>
            <a:noFill/>
          </p:spPr>
          <p:txBody>
            <a:bodyPr wrap="square" rtlCol="0">
              <a:spAutoFit/>
            </a:bodyPr>
            <a:lstStyle/>
            <a:p>
              <a:pPr marL="171450" indent="-171450">
                <a:buFont typeface="Arial" panose="020B0604020202020204" pitchFamily="34" charset="0"/>
                <a:buChar char="•"/>
              </a:pPr>
              <a:r>
                <a:rPr lang="en-US" sz="1200" dirty="0"/>
                <a:t>Optical flow parameters</a:t>
              </a:r>
            </a:p>
            <a:p>
              <a:pPr marL="171450" indent="-171450">
                <a:buFont typeface="Arial" panose="020B0604020202020204" pitchFamily="34" charset="0"/>
                <a:buChar char="•"/>
              </a:pPr>
              <a:r>
                <a:rPr lang="en-US" sz="1200" dirty="0"/>
                <a:t>Object proposal parameters</a:t>
              </a:r>
            </a:p>
            <a:p>
              <a:pPr marL="171450" indent="-171450">
                <a:buFont typeface="Arial" panose="020B0604020202020204" pitchFamily="34" charset="0"/>
                <a:buChar char="•"/>
              </a:pPr>
              <a:r>
                <a:rPr lang="en-US" sz="1200" dirty="0"/>
                <a:t>ROI merge/fusion criteria</a:t>
              </a:r>
            </a:p>
            <a:p>
              <a:pPr marL="171450" indent="-171450">
                <a:buFont typeface="Arial" panose="020B0604020202020204" pitchFamily="34" charset="0"/>
                <a:buChar char="•"/>
              </a:pPr>
              <a:r>
                <a:rPr lang="en-US" sz="1200" dirty="0"/>
                <a:t>DNN inferencing parameters</a:t>
              </a:r>
            </a:p>
            <a:p>
              <a:pPr marL="171450" indent="-171450">
                <a:buFont typeface="Arial" panose="020B0604020202020204" pitchFamily="34" charset="0"/>
                <a:buChar char="•"/>
              </a:pPr>
              <a:r>
                <a:rPr lang="en-US" sz="1200" dirty="0"/>
                <a:t>Modified Non-Maximum  Suppression parameters</a:t>
              </a:r>
            </a:p>
            <a:p>
              <a:pPr marL="171450" indent="-171450">
                <a:buFont typeface="Arial" panose="020B0604020202020204" pitchFamily="34" charset="0"/>
                <a:buChar char="•"/>
              </a:pPr>
              <a:r>
                <a:rPr lang="en-US" sz="1200" dirty="0"/>
                <a:t>Fish type bounding box coloring scheme</a:t>
              </a:r>
            </a:p>
          </p:txBody>
        </p:sp>
        <p:sp>
          <p:nvSpPr>
            <p:cNvPr id="36" name="TextBox 35"/>
            <p:cNvSpPr txBox="1"/>
            <p:nvPr/>
          </p:nvSpPr>
          <p:spPr>
            <a:xfrm>
              <a:off x="6400800" y="4191000"/>
              <a:ext cx="922047"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 Initialize</a:t>
              </a:r>
            </a:p>
          </p:txBody>
        </p:sp>
        <p:sp>
          <p:nvSpPr>
            <p:cNvPr id="37" name="TextBox 36"/>
            <p:cNvSpPr txBox="1"/>
            <p:nvPr/>
          </p:nvSpPr>
          <p:spPr>
            <a:xfrm>
              <a:off x="6400800" y="4752201"/>
              <a:ext cx="729687"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 Reset</a:t>
              </a:r>
            </a:p>
          </p:txBody>
        </p:sp>
        <p:sp>
          <p:nvSpPr>
            <p:cNvPr id="38" name="TextBox 37"/>
            <p:cNvSpPr txBox="1"/>
            <p:nvPr/>
          </p:nvSpPr>
          <p:spPr>
            <a:xfrm>
              <a:off x="6400800" y="5285601"/>
              <a:ext cx="724878" cy="276999"/>
            </a:xfrm>
            <a:prstGeom prst="rect">
              <a:avLst/>
            </a:prstGeom>
            <a:noFill/>
          </p:spPr>
          <p:txBody>
            <a:bodyPr wrap="none" rtlCol="0">
              <a:spAutoFit/>
            </a:bodyPr>
            <a:lstStyle/>
            <a:p>
              <a:r>
                <a:rPr lang="en-US" sz="1200" b="1" dirty="0">
                  <a:latin typeface="Arial" panose="020B0604020202020204" pitchFamily="34" charset="0"/>
                  <a:cs typeface="Arial" panose="020B0604020202020204" pitchFamily="34" charset="0"/>
                </a:rPr>
                <a:t># Flush</a:t>
              </a:r>
            </a:p>
          </p:txBody>
        </p:sp>
        <p:cxnSp>
          <p:nvCxnSpPr>
            <p:cNvPr id="43" name="Straight Arrow Connector 42"/>
            <p:cNvCxnSpPr/>
            <p:nvPr/>
          </p:nvCxnSpPr>
          <p:spPr>
            <a:xfrm>
              <a:off x="4648200" y="4081165"/>
              <a:ext cx="0" cy="1860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547591" y="2853649"/>
              <a:ext cx="1202573" cy="461665"/>
            </a:xfrm>
            <a:prstGeom prst="rect">
              <a:avLst/>
            </a:prstGeom>
            <a:solidFill>
              <a:schemeClr val="bg2"/>
            </a:solidFill>
            <a:ln>
              <a:solidFill>
                <a:schemeClr val="tx1"/>
              </a:solidFill>
            </a:ln>
          </p:spPr>
          <p:txBody>
            <a:bodyPr wrap="none" rtlCol="0">
              <a:spAutoFit/>
            </a:bodyPr>
            <a:lstStyle/>
            <a:p>
              <a:pPr algn="ctr"/>
              <a:r>
                <a:rPr lang="en-US" sz="1200" b="1" dirty="0"/>
                <a:t>Flow </a:t>
              </a:r>
            </a:p>
            <a:p>
              <a:pPr algn="ctr"/>
              <a:r>
                <a:rPr lang="en-US" sz="1200" b="1" dirty="0"/>
                <a:t>Segmentation</a:t>
              </a:r>
            </a:p>
          </p:txBody>
        </p:sp>
        <p:sp>
          <p:nvSpPr>
            <p:cNvPr id="20" name="TextBox 19"/>
            <p:cNvSpPr txBox="1"/>
            <p:nvPr/>
          </p:nvSpPr>
          <p:spPr>
            <a:xfrm>
              <a:off x="4848385" y="2853649"/>
              <a:ext cx="928459" cy="461665"/>
            </a:xfrm>
            <a:prstGeom prst="rect">
              <a:avLst/>
            </a:prstGeom>
            <a:solidFill>
              <a:schemeClr val="bg2"/>
            </a:solidFill>
            <a:ln>
              <a:solidFill>
                <a:schemeClr val="tx1"/>
              </a:solidFill>
            </a:ln>
          </p:spPr>
          <p:txBody>
            <a:bodyPr wrap="none" rtlCol="0">
              <a:spAutoFit/>
            </a:bodyPr>
            <a:lstStyle/>
            <a:p>
              <a:pPr algn="ctr"/>
              <a:r>
                <a:rPr lang="en-US" sz="1200" b="1" dirty="0"/>
                <a:t>Object </a:t>
              </a:r>
            </a:p>
            <a:p>
              <a:pPr algn="ctr"/>
              <a:r>
                <a:rPr lang="en-US" sz="1200" b="1" dirty="0"/>
                <a:t>Proposals</a:t>
              </a:r>
            </a:p>
          </p:txBody>
        </p:sp>
        <p:sp>
          <p:nvSpPr>
            <p:cNvPr id="21" name="TextBox 20"/>
            <p:cNvSpPr txBox="1"/>
            <p:nvPr/>
          </p:nvSpPr>
          <p:spPr>
            <a:xfrm>
              <a:off x="4145907" y="4262735"/>
              <a:ext cx="1015022" cy="461665"/>
            </a:xfrm>
            <a:prstGeom prst="rect">
              <a:avLst/>
            </a:prstGeom>
            <a:solidFill>
              <a:schemeClr val="bg2"/>
            </a:solidFill>
            <a:ln>
              <a:solidFill>
                <a:schemeClr val="tx1"/>
              </a:solidFill>
            </a:ln>
          </p:spPr>
          <p:txBody>
            <a:bodyPr wrap="none" rtlCol="0">
              <a:spAutoFit/>
            </a:bodyPr>
            <a:lstStyle/>
            <a:p>
              <a:pPr algn="ctr"/>
              <a:r>
                <a:rPr lang="en-US" sz="1200" b="1" dirty="0"/>
                <a:t>DNN </a:t>
              </a:r>
            </a:p>
            <a:p>
              <a:pPr algn="ctr"/>
              <a:r>
                <a:rPr lang="en-US" sz="1200" b="1" dirty="0"/>
                <a:t>Inferencing</a:t>
              </a:r>
            </a:p>
          </p:txBody>
        </p:sp>
        <p:sp>
          <p:nvSpPr>
            <p:cNvPr id="22" name="TextBox 21"/>
            <p:cNvSpPr txBox="1"/>
            <p:nvPr/>
          </p:nvSpPr>
          <p:spPr>
            <a:xfrm>
              <a:off x="4243155" y="4872335"/>
              <a:ext cx="819456" cy="461665"/>
            </a:xfrm>
            <a:prstGeom prst="rect">
              <a:avLst/>
            </a:prstGeom>
            <a:solidFill>
              <a:schemeClr val="bg2"/>
            </a:solidFill>
            <a:ln>
              <a:solidFill>
                <a:schemeClr val="tx1"/>
              </a:solidFill>
            </a:ln>
          </p:spPr>
          <p:txBody>
            <a:bodyPr wrap="none" rtlCol="0">
              <a:spAutoFit/>
            </a:bodyPr>
            <a:lstStyle/>
            <a:p>
              <a:pPr algn="ctr"/>
              <a:r>
                <a:rPr lang="en-US" sz="1200" b="1" dirty="0"/>
                <a:t>Modified</a:t>
              </a:r>
            </a:p>
            <a:p>
              <a:pPr algn="ctr"/>
              <a:r>
                <a:rPr lang="en-US" sz="1200" b="1" dirty="0"/>
                <a:t>NMS</a:t>
              </a:r>
            </a:p>
          </p:txBody>
        </p:sp>
        <p:sp>
          <p:nvSpPr>
            <p:cNvPr id="29" name="TextBox 28"/>
            <p:cNvSpPr txBox="1"/>
            <p:nvPr/>
          </p:nvSpPr>
          <p:spPr>
            <a:xfrm>
              <a:off x="4114800" y="3500735"/>
              <a:ext cx="1162393" cy="646331"/>
            </a:xfrm>
            <a:prstGeom prst="rect">
              <a:avLst/>
            </a:prstGeom>
            <a:solidFill>
              <a:schemeClr val="bg2"/>
            </a:solidFill>
            <a:ln>
              <a:solidFill>
                <a:schemeClr val="tx1"/>
              </a:solidFill>
            </a:ln>
          </p:spPr>
          <p:txBody>
            <a:bodyPr wrap="square" rtlCol="0">
              <a:spAutoFit/>
            </a:bodyPr>
            <a:lstStyle/>
            <a:p>
              <a:pPr algn="ctr"/>
              <a:r>
                <a:rPr lang="en-US" sz="1200" b="1" dirty="0"/>
                <a:t>Merge Regions</a:t>
              </a:r>
            </a:p>
            <a:p>
              <a:pPr algn="ctr"/>
              <a:r>
                <a:rPr lang="en-US" sz="1200" b="1" dirty="0"/>
                <a:t>of Interest</a:t>
              </a:r>
            </a:p>
          </p:txBody>
        </p:sp>
      </p:grpSp>
      <p:sp>
        <p:nvSpPr>
          <p:cNvPr id="44" name="TextBox 43"/>
          <p:cNvSpPr txBox="1"/>
          <p:nvPr/>
        </p:nvSpPr>
        <p:spPr>
          <a:xfrm>
            <a:off x="433244" y="882168"/>
            <a:ext cx="7673896" cy="369332"/>
          </a:xfrm>
          <a:prstGeom prst="rect">
            <a:avLst/>
          </a:prstGeom>
          <a:noFill/>
        </p:spPr>
        <p:txBody>
          <a:bodyPr wrap="none" rtlCol="0">
            <a:spAutoFit/>
          </a:bodyPr>
          <a:lstStyle/>
          <a:p>
            <a:r>
              <a:rPr lang="en-US" sz="1800" dirty="0">
                <a:solidFill>
                  <a:srgbClr val="C00000"/>
                </a:solidFill>
              </a:rPr>
              <a:t>Block Diagram and Scripts to run fish classification in </a:t>
            </a:r>
            <a:r>
              <a:rPr lang="en-US" sz="1800" b="1" dirty="0">
                <a:solidFill>
                  <a:srgbClr val="C00000"/>
                </a:solidFill>
              </a:rPr>
              <a:t>VIAME</a:t>
            </a:r>
            <a:r>
              <a:rPr lang="en-US" sz="1800" dirty="0">
                <a:solidFill>
                  <a:srgbClr val="C00000"/>
                </a:solidFill>
              </a:rPr>
              <a:t> Framework </a:t>
            </a:r>
          </a:p>
        </p:txBody>
      </p:sp>
      <p:sp>
        <p:nvSpPr>
          <p:cNvPr id="47" name="TextBox 46"/>
          <p:cNvSpPr txBox="1"/>
          <p:nvPr/>
        </p:nvSpPr>
        <p:spPr>
          <a:xfrm>
            <a:off x="76200" y="6248348"/>
            <a:ext cx="8534400" cy="430887"/>
          </a:xfrm>
          <a:prstGeom prst="rect">
            <a:avLst/>
          </a:prstGeom>
          <a:noFill/>
        </p:spPr>
        <p:txBody>
          <a:bodyPr wrap="square" rtlCol="0">
            <a:spAutoFit/>
          </a:bodyPr>
          <a:lstStyle/>
          <a:p>
            <a:r>
              <a:rPr lang="en-US" sz="1100" b="1" dirty="0"/>
              <a:t>Matthew Dawkins, Linus Sherrill, Keith Fieldhouse, Anthony </a:t>
            </a:r>
            <a:r>
              <a:rPr lang="en-US" sz="1100" b="1" dirty="0" err="1"/>
              <a:t>Hoogs</a:t>
            </a:r>
            <a:r>
              <a:rPr lang="en-US" sz="1100" b="1" dirty="0"/>
              <a:t>, David Zhang, Lakshman, Prasad and Benjamin Richards, “</a:t>
            </a:r>
            <a:r>
              <a:rPr lang="en-US" sz="1100" b="1" i="1" dirty="0"/>
              <a:t>An open-source platform for underwater image and video analytics</a:t>
            </a:r>
            <a:r>
              <a:rPr lang="en-US" sz="1100" b="1" dirty="0"/>
              <a:t>”, WACV March, 2017.</a:t>
            </a:r>
          </a:p>
        </p:txBody>
      </p:sp>
    </p:spTree>
    <p:extLst>
      <p:ext uri="{BB962C8B-B14F-4D97-AF65-F5344CB8AC3E}">
        <p14:creationId xmlns:p14="http://schemas.microsoft.com/office/powerpoint/2010/main" val="14126800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5686" y="310988"/>
            <a:ext cx="4528804" cy="461665"/>
          </a:xfrm>
          <a:prstGeom prst="rect">
            <a:avLst/>
          </a:prstGeom>
          <a:noFill/>
        </p:spPr>
        <p:txBody>
          <a:bodyPr wrap="none" rtlCol="0">
            <a:spAutoFit/>
          </a:bodyPr>
          <a:lstStyle/>
          <a:p>
            <a:r>
              <a:rPr lang="en-US" sz="2400" b="1" u="none" dirty="0">
                <a:solidFill>
                  <a:schemeClr val="tx1">
                    <a:lumMod val="75000"/>
                    <a:lumOff val="25000"/>
                  </a:schemeClr>
                </a:solidFill>
              </a:rPr>
              <a:t>Classifying Undersea Objects</a:t>
            </a:r>
          </a:p>
        </p:txBody>
      </p:sp>
      <p:sp>
        <p:nvSpPr>
          <p:cNvPr id="5" name="TextBox 4"/>
          <p:cNvSpPr txBox="1"/>
          <p:nvPr/>
        </p:nvSpPr>
        <p:spPr>
          <a:xfrm>
            <a:off x="315686" y="859422"/>
            <a:ext cx="8752114" cy="400110"/>
          </a:xfrm>
          <a:prstGeom prst="rect">
            <a:avLst/>
          </a:prstGeom>
          <a:noFill/>
        </p:spPr>
        <p:txBody>
          <a:bodyPr wrap="square" rtlCol="0">
            <a:spAutoFit/>
          </a:bodyPr>
          <a:lstStyle/>
          <a:p>
            <a:pPr marL="342900" indent="-342900">
              <a:spcBef>
                <a:spcPts val="600"/>
              </a:spcBef>
              <a:buFont typeface="Arial" charset="0"/>
              <a:buChar char="•"/>
            </a:pPr>
            <a:r>
              <a:rPr lang="en-US" sz="2000" u="none" dirty="0"/>
              <a:t>Selective Search and Motion Flow Fusion Algorithm</a:t>
            </a:r>
          </a:p>
        </p:txBody>
      </p:sp>
      <p:sp>
        <p:nvSpPr>
          <p:cNvPr id="7" name="TextBox 6"/>
          <p:cNvSpPr txBox="1"/>
          <p:nvPr/>
        </p:nvSpPr>
        <p:spPr>
          <a:xfrm>
            <a:off x="370114" y="5769114"/>
            <a:ext cx="8001000" cy="707886"/>
          </a:xfrm>
          <a:prstGeom prst="rect">
            <a:avLst/>
          </a:prstGeom>
          <a:noFill/>
        </p:spPr>
        <p:txBody>
          <a:bodyPr wrap="square" rtlCol="0">
            <a:spAutoFit/>
          </a:bodyPr>
          <a:lstStyle/>
          <a:p>
            <a:pPr marL="342900" indent="-342900">
              <a:spcBef>
                <a:spcPts val="600"/>
              </a:spcBef>
              <a:buFont typeface="Arial" charset="0"/>
              <a:buChar char="•"/>
            </a:pPr>
            <a:r>
              <a:rPr lang="en-US" sz="2000" u="none" dirty="0"/>
              <a:t>Added segmentation robustness algorithms to uniquely frame each fish </a:t>
            </a: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3553" y="1295400"/>
            <a:ext cx="2796530" cy="186138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300788"/>
            <a:ext cx="2830065" cy="18867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10" name="Group 9"/>
          <p:cNvGrpSpPr/>
          <p:nvPr/>
        </p:nvGrpSpPr>
        <p:grpSpPr>
          <a:xfrm>
            <a:off x="760448" y="3812584"/>
            <a:ext cx="2822766" cy="1826216"/>
            <a:chOff x="4800600" y="4419600"/>
            <a:chExt cx="3048000" cy="2235200"/>
          </a:xfrm>
        </p:grpSpPr>
        <p:pic>
          <p:nvPicPr>
            <p:cNvPr id="11" name="Picture 10"/>
            <p:cNvPicPr/>
            <p:nvPr/>
          </p:nvPicPr>
          <p:blipFill>
            <a:blip r:embed="rId5"/>
            <a:stretch>
              <a:fillRect/>
            </a:stretch>
          </p:blipFill>
          <p:spPr>
            <a:xfrm>
              <a:off x="4800600" y="4419600"/>
              <a:ext cx="3048000" cy="2235200"/>
            </a:xfrm>
            <a:prstGeom prst="rect">
              <a:avLst/>
            </a:prstGeom>
          </p:spPr>
        </p:pic>
        <p:sp>
          <p:nvSpPr>
            <p:cNvPr id="12" name="Right Arrow 11"/>
            <p:cNvSpPr/>
            <p:nvPr/>
          </p:nvSpPr>
          <p:spPr>
            <a:xfrm rot="19534199">
              <a:off x="5870436" y="5519694"/>
              <a:ext cx="457200" cy="152400"/>
            </a:xfrm>
            <a:prstGeom prst="rightArrow">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none"/>
            </a:p>
          </p:txBody>
        </p:sp>
        <p:sp>
          <p:nvSpPr>
            <p:cNvPr id="13" name="Right Arrow 12"/>
            <p:cNvSpPr/>
            <p:nvPr/>
          </p:nvSpPr>
          <p:spPr>
            <a:xfrm>
              <a:off x="6400800" y="6470677"/>
              <a:ext cx="457200" cy="152400"/>
            </a:xfrm>
            <a:prstGeom prst="rightArrow">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none"/>
            </a:p>
          </p:txBody>
        </p:sp>
      </p:grpSp>
      <p:grpSp>
        <p:nvGrpSpPr>
          <p:cNvPr id="14" name="Group 13"/>
          <p:cNvGrpSpPr/>
          <p:nvPr/>
        </p:nvGrpSpPr>
        <p:grpSpPr>
          <a:xfrm>
            <a:off x="4695236" y="3806643"/>
            <a:ext cx="2785995" cy="1802427"/>
            <a:chOff x="1295400" y="4368800"/>
            <a:chExt cx="3429000" cy="2286000"/>
          </a:xfrm>
        </p:grpSpPr>
        <p:pic>
          <p:nvPicPr>
            <p:cNvPr id="15" name="Picture 14"/>
            <p:cNvPicPr/>
            <p:nvPr/>
          </p:nvPicPr>
          <p:blipFill>
            <a:blip r:embed="rId6"/>
            <a:stretch>
              <a:fillRect/>
            </a:stretch>
          </p:blipFill>
          <p:spPr>
            <a:xfrm>
              <a:off x="1295400" y="4368800"/>
              <a:ext cx="3429000" cy="2286000"/>
            </a:xfrm>
            <a:prstGeom prst="rect">
              <a:avLst/>
            </a:prstGeom>
          </p:spPr>
        </p:pic>
        <p:sp>
          <p:nvSpPr>
            <p:cNvPr id="16" name="Right Arrow 15"/>
            <p:cNvSpPr/>
            <p:nvPr/>
          </p:nvSpPr>
          <p:spPr>
            <a:xfrm rot="19534199">
              <a:off x="2565261" y="5559396"/>
              <a:ext cx="457200" cy="152400"/>
            </a:xfrm>
            <a:prstGeom prst="rightArrow">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none"/>
            </a:p>
          </p:txBody>
        </p:sp>
        <p:sp>
          <p:nvSpPr>
            <p:cNvPr id="17" name="Right Arrow 16"/>
            <p:cNvSpPr/>
            <p:nvPr/>
          </p:nvSpPr>
          <p:spPr>
            <a:xfrm>
              <a:off x="3352800" y="6457977"/>
              <a:ext cx="457200" cy="152400"/>
            </a:xfrm>
            <a:prstGeom prst="rightArrow">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none"/>
            </a:p>
          </p:txBody>
        </p:sp>
      </p:grpSp>
      <p:sp>
        <p:nvSpPr>
          <p:cNvPr id="3" name="Slide Number Placeholder 2"/>
          <p:cNvSpPr>
            <a:spLocks noGrp="1"/>
          </p:cNvSpPr>
          <p:nvPr>
            <p:ph type="sldNum" sz="quarter" idx="10"/>
          </p:nvPr>
        </p:nvSpPr>
        <p:spPr/>
        <p:txBody>
          <a:bodyPr/>
          <a:lstStyle/>
          <a:p>
            <a:r>
              <a:rPr lang="en-US" altLang="en-US"/>
              <a:t>Slide </a:t>
            </a:r>
            <a:fld id="{96AB9BCC-BF9D-475E-AFA8-C272C3573705}" type="slidenum">
              <a:rPr lang="en-US" altLang="en-US" smtClean="0"/>
              <a:pPr/>
              <a:t>19</a:t>
            </a:fld>
            <a:endParaRPr lang="en-US" altLang="en-US" dirty="0"/>
          </a:p>
        </p:txBody>
      </p:sp>
      <p:sp>
        <p:nvSpPr>
          <p:cNvPr id="18" name="TextBox 17"/>
          <p:cNvSpPr txBox="1"/>
          <p:nvPr/>
        </p:nvSpPr>
        <p:spPr>
          <a:xfrm>
            <a:off x="5911521" y="6307723"/>
            <a:ext cx="3114955" cy="338554"/>
          </a:xfrm>
          <a:prstGeom prst="rect">
            <a:avLst/>
          </a:prstGeom>
          <a:noFill/>
        </p:spPr>
        <p:txBody>
          <a:bodyPr wrap="none" rtlCol="0">
            <a:spAutoFit/>
          </a:bodyPr>
          <a:lstStyle/>
          <a:p>
            <a:r>
              <a:rPr lang="en-US" sz="1600" u="none" dirty="0">
                <a:solidFill>
                  <a:srgbClr val="FFC000"/>
                </a:solidFill>
              </a:rPr>
              <a:t>Images were provided by NOAA</a:t>
            </a:r>
          </a:p>
        </p:txBody>
      </p:sp>
    </p:spTree>
    <p:extLst>
      <p:ext uri="{BB962C8B-B14F-4D97-AF65-F5344CB8AC3E}">
        <p14:creationId xmlns:p14="http://schemas.microsoft.com/office/powerpoint/2010/main" val="69647871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2</a:t>
            </a:fld>
            <a:endParaRPr lang="en-US" altLang="en-US" dirty="0"/>
          </a:p>
        </p:txBody>
      </p:sp>
      <p:sp>
        <p:nvSpPr>
          <p:cNvPr id="6" name="TextBox 5"/>
          <p:cNvSpPr txBox="1"/>
          <p:nvPr/>
        </p:nvSpPr>
        <p:spPr>
          <a:xfrm>
            <a:off x="482600" y="541853"/>
            <a:ext cx="1741182" cy="523220"/>
          </a:xfrm>
          <a:prstGeom prst="rect">
            <a:avLst/>
          </a:prstGeom>
          <a:noFill/>
        </p:spPr>
        <p:txBody>
          <a:bodyPr wrap="none" rtlCol="0">
            <a:spAutoFit/>
          </a:bodyPr>
          <a:lstStyle/>
          <a:p>
            <a:r>
              <a:rPr lang="en-US" sz="2800" b="1" u="none" dirty="0"/>
              <a:t>Problem:</a:t>
            </a:r>
          </a:p>
        </p:txBody>
      </p:sp>
      <p:sp>
        <p:nvSpPr>
          <p:cNvPr id="7" name="TextBox 6"/>
          <p:cNvSpPr txBox="1"/>
          <p:nvPr/>
        </p:nvSpPr>
        <p:spPr>
          <a:xfrm>
            <a:off x="931333" y="1205886"/>
            <a:ext cx="7730067" cy="1277273"/>
          </a:xfrm>
          <a:prstGeom prst="rect">
            <a:avLst/>
          </a:prstGeom>
          <a:noFill/>
        </p:spPr>
        <p:txBody>
          <a:bodyPr wrap="square" rtlCol="0">
            <a:spAutoFit/>
          </a:bodyPr>
          <a:lstStyle/>
          <a:p>
            <a:pPr marL="285750" indent="-285750">
              <a:spcAft>
                <a:spcPts val="600"/>
              </a:spcAft>
              <a:buFontTx/>
              <a:buChar char="-"/>
            </a:pPr>
            <a:r>
              <a:rPr lang="en-US" sz="1800" u="none" dirty="0"/>
              <a:t>Large collections of underwater videos but extensive manual effort to perform even limited fish classification and counting. </a:t>
            </a:r>
          </a:p>
          <a:p>
            <a:pPr marL="285750" indent="-285750">
              <a:spcAft>
                <a:spcPts val="600"/>
              </a:spcAft>
              <a:buFontTx/>
              <a:buChar char="-"/>
            </a:pPr>
            <a:r>
              <a:rPr lang="en-US" sz="1800" u="none" dirty="0"/>
              <a:t>Manual annotations of video contents as the first step for supervised learning is impractical. </a:t>
            </a:r>
          </a:p>
        </p:txBody>
      </p:sp>
      <p:sp>
        <p:nvSpPr>
          <p:cNvPr id="8" name="TextBox 7"/>
          <p:cNvSpPr txBox="1"/>
          <p:nvPr/>
        </p:nvSpPr>
        <p:spPr>
          <a:xfrm>
            <a:off x="513078" y="2749462"/>
            <a:ext cx="3498073" cy="523220"/>
          </a:xfrm>
          <a:prstGeom prst="rect">
            <a:avLst/>
          </a:prstGeom>
          <a:noFill/>
        </p:spPr>
        <p:txBody>
          <a:bodyPr wrap="none" rtlCol="0">
            <a:spAutoFit/>
          </a:bodyPr>
          <a:lstStyle/>
          <a:p>
            <a:r>
              <a:rPr lang="en-US" sz="2800" b="1" u="none" dirty="0"/>
              <a:t>Proposed Solution:</a:t>
            </a:r>
          </a:p>
        </p:txBody>
      </p:sp>
      <p:sp>
        <p:nvSpPr>
          <p:cNvPr id="9" name="TextBox 8"/>
          <p:cNvSpPr txBox="1"/>
          <p:nvPr/>
        </p:nvSpPr>
        <p:spPr>
          <a:xfrm>
            <a:off x="931333" y="3352798"/>
            <a:ext cx="7445828" cy="2539157"/>
          </a:xfrm>
          <a:prstGeom prst="rect">
            <a:avLst/>
          </a:prstGeom>
          <a:noFill/>
        </p:spPr>
        <p:txBody>
          <a:bodyPr wrap="square" rtlCol="0">
            <a:spAutoFit/>
          </a:bodyPr>
          <a:lstStyle/>
          <a:p>
            <a:pPr marL="342900" indent="-342900">
              <a:spcAft>
                <a:spcPts val="600"/>
              </a:spcAft>
              <a:buFontTx/>
              <a:buChar char="-"/>
            </a:pPr>
            <a:r>
              <a:rPr lang="en-US" sz="1800" u="none" dirty="0"/>
              <a:t>Newly developed semi-automated, analyst-guided annotation tool</a:t>
            </a:r>
          </a:p>
          <a:p>
            <a:pPr marL="342900" indent="-342900">
              <a:spcAft>
                <a:spcPts val="600"/>
              </a:spcAft>
              <a:buFontTx/>
              <a:buChar char="-"/>
            </a:pPr>
            <a:r>
              <a:rPr lang="en-US" sz="1800" u="none" dirty="0"/>
              <a:t>Rapid annotation methods now enable rapid stock assessment</a:t>
            </a:r>
          </a:p>
          <a:p>
            <a:pPr marL="342900" indent="-342900">
              <a:spcAft>
                <a:spcPts val="600"/>
              </a:spcAft>
              <a:buFontTx/>
              <a:buChar char="-"/>
            </a:pPr>
            <a:r>
              <a:rPr lang="en-US" sz="1800" u="none" dirty="0"/>
              <a:t>The stock assessment tool, trained from guided annotation data supports classifying, counting and logging each detected fish/object metadata.</a:t>
            </a:r>
          </a:p>
          <a:p>
            <a:pPr marL="342900" indent="-342900">
              <a:spcAft>
                <a:spcPts val="600"/>
              </a:spcAft>
              <a:buFontTx/>
              <a:buChar char="-"/>
            </a:pPr>
            <a:r>
              <a:rPr lang="en-US" sz="1800" u="none" dirty="0"/>
              <a:t>The tool has been integrated into the NOAA VIAME (Video and Image Analytics in a Marine Environment) open-source video processing framework for research analysts.</a:t>
            </a:r>
          </a:p>
        </p:txBody>
      </p:sp>
    </p:spTree>
    <p:extLst>
      <p:ext uri="{BB962C8B-B14F-4D97-AF65-F5344CB8AC3E}">
        <p14:creationId xmlns:p14="http://schemas.microsoft.com/office/powerpoint/2010/main" val="2820558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76238"/>
            <a:ext cx="8750829" cy="513802"/>
          </a:xfrm>
        </p:spPr>
        <p:txBody>
          <a:bodyPr>
            <a:normAutofit/>
          </a:bodyPr>
          <a:lstStyle/>
          <a:p>
            <a:pPr algn="l"/>
            <a:r>
              <a:rPr lang="en-US" sz="2800" dirty="0">
                <a:solidFill>
                  <a:srgbClr val="002060"/>
                </a:solidFill>
                <a:latin typeface="Calibri" charset="0"/>
                <a:ea typeface="Calibri" charset="0"/>
                <a:cs typeface="Calibri" charset="0"/>
              </a:rPr>
              <a:t>Optimize Fish and Object Proposal ROI’s for Classification</a:t>
            </a:r>
          </a:p>
        </p:txBody>
      </p:sp>
      <p:pic>
        <p:nvPicPr>
          <p:cNvPr id="6" name="Picture 2" descr="D:\users\dzhang\papers\VIAME\frame_029769_000000.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5706" y="1985641"/>
            <a:ext cx="867749"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3" descr="D:\users\dzhang\papers\VIAME\frame_010130_000000.jpe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33174" y="1985641"/>
            <a:ext cx="900881"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D:\users\dzhang\papers\VIAME\frame_041197_000004.jpe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57096" y="1985641"/>
            <a:ext cx="757559"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5" descr="D:\users\dzhang\papers\VIAME\frame_037388_000004.jpe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80066" y="1985641"/>
            <a:ext cx="848989"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6" descr="D:\users\dzhang\papers\VIAME\frame_037074_000000.jpe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22757" y="1163320"/>
            <a:ext cx="1409992" cy="76374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7" descr="D:\users\dzhang\papers\VIAME\frame_031859_000002.jpe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8255" y="1985641"/>
            <a:ext cx="812455"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9" descr="D:\users\dzhang\papers\VIAME\frame_008467_000000.jpe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54468" y="1985641"/>
            <a:ext cx="807587"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0" descr="D:\users\dzhang\papers\VIAME\frame_012345_000000.jpe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6200" y="1985641"/>
            <a:ext cx="829937" cy="757559"/>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11" descr="D:\users\dzhang\papers\VIAME\frame_003752_000003.jpe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82408" y="1165066"/>
            <a:ext cx="851647" cy="762000"/>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2" descr="D:\users\dzhang\papers\VIAME\frame_008348_000000.jpe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790089" y="1165859"/>
            <a:ext cx="1214472" cy="763271"/>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15" descr="D:\users\dzhang\papers\VIAME\frame_011367_000001.jpe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95305" y="1167130"/>
            <a:ext cx="1658908" cy="762000"/>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16" descr="D:\users\dzhang\papers\VIAME\frame_011395_000008.jpe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5655" y="1167130"/>
            <a:ext cx="952500" cy="762000"/>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TextBox 29"/>
          <p:cNvSpPr txBox="1"/>
          <p:nvPr/>
        </p:nvSpPr>
        <p:spPr>
          <a:xfrm>
            <a:off x="6477000" y="1354820"/>
            <a:ext cx="2443298" cy="738664"/>
          </a:xfrm>
          <a:prstGeom prst="rect">
            <a:avLst/>
          </a:prstGeom>
          <a:noFill/>
        </p:spPr>
        <p:txBody>
          <a:bodyPr wrap="none" rtlCol="0">
            <a:spAutoFit/>
          </a:bodyPr>
          <a:lstStyle/>
          <a:p>
            <a:pPr fontAlgn="base">
              <a:spcBef>
                <a:spcPct val="0"/>
              </a:spcBef>
              <a:spcAft>
                <a:spcPct val="0"/>
              </a:spcAft>
            </a:pPr>
            <a:r>
              <a:rPr lang="en-US" u="none" dirty="0">
                <a:solidFill>
                  <a:srgbClr val="000000"/>
                </a:solidFill>
                <a:latin typeface="Arial" pitchFamily="34" charset="0"/>
                <a:ea typeface="ＭＳ Ｐゴシック" charset="-128"/>
              </a:rPr>
              <a:t>Video data provided by</a:t>
            </a:r>
          </a:p>
          <a:p>
            <a:pPr fontAlgn="base">
              <a:spcBef>
                <a:spcPct val="0"/>
              </a:spcBef>
              <a:spcAft>
                <a:spcPct val="0"/>
              </a:spcAft>
            </a:pPr>
            <a:r>
              <a:rPr lang="en-US" u="none" dirty="0">
                <a:solidFill>
                  <a:srgbClr val="000000"/>
                </a:solidFill>
                <a:latin typeface="Arial" pitchFamily="34" charset="0"/>
                <a:ea typeface="ＭＳ Ｐゴシック" charset="-128"/>
              </a:rPr>
              <a:t>MBARI</a:t>
            </a:r>
            <a:r>
              <a:rPr lang="en-US" u="none" dirty="0">
                <a:solidFill>
                  <a:srgbClr val="000000"/>
                </a:solidFill>
                <a:ea typeface="ＭＳ Ｐゴシック" charset="-128"/>
              </a:rPr>
              <a:t> - Monterey Bay </a:t>
            </a:r>
          </a:p>
          <a:p>
            <a:pPr fontAlgn="base">
              <a:spcBef>
                <a:spcPct val="0"/>
              </a:spcBef>
              <a:spcAft>
                <a:spcPct val="0"/>
              </a:spcAft>
            </a:pPr>
            <a:r>
              <a:rPr lang="en-US" u="none" dirty="0">
                <a:solidFill>
                  <a:srgbClr val="000000"/>
                </a:solidFill>
                <a:ea typeface="ＭＳ Ｐゴシック" charset="-128"/>
              </a:rPr>
              <a:t>Aquarium Research Institute</a:t>
            </a:r>
            <a:endParaRPr lang="en-US" u="none" dirty="0">
              <a:solidFill>
                <a:srgbClr val="000000"/>
              </a:solidFill>
              <a:latin typeface="Arial" pitchFamily="34" charset="0"/>
              <a:ea typeface="ＭＳ Ｐゴシック" charset="-128"/>
            </a:endParaRPr>
          </a:p>
        </p:txBody>
      </p:sp>
      <p:sp>
        <p:nvSpPr>
          <p:cNvPr id="22" name="TextBox 21"/>
          <p:cNvSpPr txBox="1"/>
          <p:nvPr/>
        </p:nvSpPr>
        <p:spPr>
          <a:xfrm>
            <a:off x="1607128" y="5879068"/>
            <a:ext cx="1031051" cy="307777"/>
          </a:xfrm>
          <a:prstGeom prst="rect">
            <a:avLst/>
          </a:prstGeom>
          <a:noFill/>
        </p:spPr>
        <p:txBody>
          <a:bodyPr wrap="none" rtlCol="0">
            <a:spAutoFit/>
          </a:bodyPr>
          <a:lstStyle/>
          <a:p>
            <a:pPr fontAlgn="base">
              <a:spcBef>
                <a:spcPct val="0"/>
              </a:spcBef>
              <a:spcAft>
                <a:spcPct val="0"/>
              </a:spcAft>
            </a:pPr>
            <a:r>
              <a:rPr lang="en-US" u="none" dirty="0">
                <a:solidFill>
                  <a:srgbClr val="000000"/>
                </a:solidFill>
                <a:latin typeface="Arial" pitchFamily="34" charset="0"/>
                <a:ea typeface="ＭＳ Ｐゴシック" charset="-128"/>
              </a:rPr>
              <a:t>Example 1</a:t>
            </a:r>
          </a:p>
        </p:txBody>
      </p:sp>
      <p:sp>
        <p:nvSpPr>
          <p:cNvPr id="24" name="TextBox 23"/>
          <p:cNvSpPr txBox="1"/>
          <p:nvPr/>
        </p:nvSpPr>
        <p:spPr>
          <a:xfrm>
            <a:off x="6192892" y="5879068"/>
            <a:ext cx="1031051" cy="307777"/>
          </a:xfrm>
          <a:prstGeom prst="rect">
            <a:avLst/>
          </a:prstGeom>
          <a:noFill/>
        </p:spPr>
        <p:txBody>
          <a:bodyPr wrap="none" rtlCol="0">
            <a:spAutoFit/>
          </a:bodyPr>
          <a:lstStyle/>
          <a:p>
            <a:pPr fontAlgn="base">
              <a:spcBef>
                <a:spcPct val="0"/>
              </a:spcBef>
              <a:spcAft>
                <a:spcPct val="0"/>
              </a:spcAft>
            </a:pPr>
            <a:r>
              <a:rPr lang="en-US" u="none" dirty="0">
                <a:solidFill>
                  <a:srgbClr val="000000"/>
                </a:solidFill>
                <a:latin typeface="Arial" pitchFamily="34" charset="0"/>
                <a:ea typeface="ＭＳ Ｐゴシック" charset="-128"/>
              </a:rPr>
              <a:t>Example 2</a:t>
            </a:r>
          </a:p>
        </p:txBody>
      </p:sp>
      <p:pic>
        <p:nvPicPr>
          <p:cNvPr id="3" name="testvideo2_detectio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9"/>
          <a:stretch>
            <a:fillRect/>
          </a:stretch>
        </p:blipFill>
        <p:spPr>
          <a:xfrm>
            <a:off x="0" y="3248090"/>
            <a:ext cx="4495799" cy="2528887"/>
          </a:xfrm>
          <a:prstGeom prst="rect">
            <a:avLst/>
          </a:prstGeom>
        </p:spPr>
      </p:pic>
      <p:pic>
        <p:nvPicPr>
          <p:cNvPr id="5" name="testvideo1_detection.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20"/>
          <a:stretch>
            <a:fillRect/>
          </a:stretch>
        </p:blipFill>
        <p:spPr>
          <a:xfrm>
            <a:off x="4648200" y="3248089"/>
            <a:ext cx="4495799" cy="2528887"/>
          </a:xfrm>
          <a:prstGeom prst="rect">
            <a:avLst/>
          </a:prstGeom>
        </p:spPr>
      </p:pic>
      <p:sp>
        <p:nvSpPr>
          <p:cNvPr id="18" name="Slide Number Placeholder 17"/>
          <p:cNvSpPr>
            <a:spLocks noGrp="1"/>
          </p:cNvSpPr>
          <p:nvPr>
            <p:ph type="sldNum" sz="quarter" idx="10"/>
          </p:nvPr>
        </p:nvSpPr>
        <p:spPr/>
        <p:txBody>
          <a:bodyPr/>
          <a:lstStyle/>
          <a:p>
            <a:r>
              <a:rPr lang="en-US" altLang="en-US"/>
              <a:t>Slide </a:t>
            </a:r>
            <a:fld id="{96AB9BCC-BF9D-475E-AFA8-C272C3573705}" type="slidenum">
              <a:rPr lang="en-US" altLang="en-US" smtClean="0"/>
              <a:pPr/>
              <a:t>20</a:t>
            </a:fld>
            <a:endParaRPr lang="en-US" altLang="en-US" dirty="0"/>
          </a:p>
        </p:txBody>
      </p:sp>
      <p:sp>
        <p:nvSpPr>
          <p:cNvPr id="21" name="TextBox 20"/>
          <p:cNvSpPr txBox="1"/>
          <p:nvPr/>
        </p:nvSpPr>
        <p:spPr>
          <a:xfrm>
            <a:off x="1716836" y="6364930"/>
            <a:ext cx="7368684" cy="338554"/>
          </a:xfrm>
          <a:prstGeom prst="rect">
            <a:avLst/>
          </a:prstGeom>
          <a:noFill/>
        </p:spPr>
        <p:txBody>
          <a:bodyPr wrap="none" rtlCol="0">
            <a:spAutoFit/>
          </a:bodyPr>
          <a:lstStyle/>
          <a:p>
            <a:r>
              <a:rPr lang="en-US" sz="1600" u="none" dirty="0">
                <a:solidFill>
                  <a:srgbClr val="FFC000"/>
                </a:solidFill>
              </a:rPr>
              <a:t>Videos and annotations were from Monterey Bay Aquarium Research Institute  </a:t>
            </a:r>
          </a:p>
        </p:txBody>
      </p:sp>
    </p:spTree>
    <p:extLst>
      <p:ext uri="{BB962C8B-B14F-4D97-AF65-F5344CB8AC3E}">
        <p14:creationId xmlns:p14="http://schemas.microsoft.com/office/powerpoint/2010/main" val="427928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833" fill="hold"/>
                                        <p:tgtEl>
                                          <p:spTgt spid="3"/>
                                        </p:tgtEl>
                                      </p:cBhvr>
                                    </p:cmd>
                                  </p:childTnLst>
                                </p:cTn>
                              </p:par>
                              <p:par>
                                <p:cTn id="7" presetID="1" presetClass="mediacall" presetSubtype="0" fill="hold" nodeType="withEffect">
                                  <p:stCondLst>
                                    <p:cond delay="0"/>
                                  </p:stCondLst>
                                  <p:childTnLst>
                                    <p:cmd type="call" cmd="playFrom(0.0)">
                                      <p:cBhvr>
                                        <p:cTn id="8" dur="246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remove"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repeatCount="indefinite" fill="remove"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21</a:t>
            </a:fld>
            <a:endParaRPr lang="en-US" altLang="en-US" dirty="0"/>
          </a:p>
        </p:txBody>
      </p:sp>
      <p:sp>
        <p:nvSpPr>
          <p:cNvPr id="5" name="Content Placeholder 1"/>
          <p:cNvSpPr>
            <a:spLocks noGrp="1"/>
          </p:cNvSpPr>
          <p:nvPr/>
        </p:nvSpPr>
        <p:spPr bwMode="auto">
          <a:xfrm>
            <a:off x="764551" y="4710057"/>
            <a:ext cx="7448550" cy="1612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0" fontAlgn="base" hangingPunct="0">
              <a:spcBef>
                <a:spcPct val="20000"/>
              </a:spcBef>
              <a:spcAft>
                <a:spcPct val="0"/>
              </a:spcAft>
              <a:buClr>
                <a:srgbClr val="4E5E72"/>
              </a:buClr>
              <a:buChar char="•"/>
              <a:defRPr sz="2400" b="1">
                <a:solidFill>
                  <a:schemeClr val="tx1"/>
                </a:solidFill>
                <a:latin typeface="+mn-lt"/>
                <a:ea typeface="ヒラギノ角ゴ Pro W3" charset="0"/>
                <a:cs typeface="MS PGothic" charset="0"/>
              </a:defRPr>
            </a:lvl1pPr>
            <a:lvl2pPr marL="517525" indent="-227013" algn="l" rtl="0" eaLnBrk="0" fontAlgn="base" hangingPunct="0">
              <a:spcBef>
                <a:spcPct val="20000"/>
              </a:spcBef>
              <a:spcAft>
                <a:spcPct val="0"/>
              </a:spcAft>
              <a:buClr>
                <a:srgbClr val="4E5E72"/>
              </a:buClr>
              <a:buChar char="–"/>
              <a:defRPr sz="2000">
                <a:solidFill>
                  <a:schemeClr val="tx1"/>
                </a:solidFill>
                <a:latin typeface="+mn-lt"/>
                <a:ea typeface="MS PGothic" pitchFamily="34" charset="-128"/>
                <a:cs typeface="MS PGothic" pitchFamily="34" charset="-128"/>
              </a:defRPr>
            </a:lvl2pPr>
            <a:lvl3pPr marL="828675" indent="-138113" algn="l" rtl="0" eaLnBrk="0" fontAlgn="base" hangingPunct="0">
              <a:spcBef>
                <a:spcPct val="20000"/>
              </a:spcBef>
              <a:spcAft>
                <a:spcPct val="0"/>
              </a:spcAft>
              <a:buClr>
                <a:srgbClr val="4E5E72"/>
              </a:buClr>
              <a:buChar char="•"/>
              <a:defRPr>
                <a:solidFill>
                  <a:schemeClr val="tx1"/>
                </a:solidFill>
                <a:latin typeface="+mn-lt"/>
                <a:ea typeface="MS PGothic" pitchFamily="34" charset="-128"/>
                <a:cs typeface="MS PGothic" pitchFamily="34" charset="-128"/>
              </a:defRPr>
            </a:lvl3pPr>
            <a:lvl4pPr marL="1084263" indent="-112713" algn="l" rtl="0" eaLnBrk="0" fontAlgn="base" hangingPunct="0">
              <a:spcBef>
                <a:spcPct val="20000"/>
              </a:spcBef>
              <a:spcAft>
                <a:spcPct val="0"/>
              </a:spcAft>
              <a:buClr>
                <a:srgbClr val="4E5E72"/>
              </a:buClr>
              <a:buChar char="–"/>
              <a:defRPr sz="1600">
                <a:solidFill>
                  <a:schemeClr val="tx1"/>
                </a:solidFill>
                <a:latin typeface="+mn-lt"/>
                <a:ea typeface="MS PGothic" pitchFamily="34" charset="-128"/>
                <a:cs typeface="MS PGothic" pitchFamily="34" charset="-128"/>
              </a:defRPr>
            </a:lvl4pPr>
            <a:lvl5pPr marL="1376363" indent="-101600" algn="l" rtl="0" eaLnBrk="0" fontAlgn="base" hangingPunct="0">
              <a:spcBef>
                <a:spcPct val="20000"/>
              </a:spcBef>
              <a:spcAft>
                <a:spcPct val="0"/>
              </a:spcAft>
              <a:buClr>
                <a:srgbClr val="4E5E72"/>
              </a:buClr>
              <a:buChar char="»"/>
              <a:defRPr sz="1600">
                <a:solidFill>
                  <a:schemeClr val="tx1"/>
                </a:solidFill>
                <a:latin typeface="+mn-lt"/>
                <a:ea typeface="MS PGothic" pitchFamily="34" charset="-128"/>
                <a:cs typeface="MS PGothic" pitchFamily="34" charset="-128"/>
              </a:defRPr>
            </a:lvl5pPr>
            <a:lvl6pPr marL="18335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6pPr>
            <a:lvl7pPr marL="22907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7pPr>
            <a:lvl8pPr marL="27479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8pPr>
            <a:lvl9pPr marL="3205163" indent="-101600" algn="l" rtl="0" fontAlgn="base">
              <a:spcBef>
                <a:spcPct val="20000"/>
              </a:spcBef>
              <a:spcAft>
                <a:spcPct val="0"/>
              </a:spcAft>
              <a:buClr>
                <a:srgbClr val="4E5E72"/>
              </a:buClr>
              <a:buChar char="»"/>
              <a:defRPr sz="1600">
                <a:solidFill>
                  <a:schemeClr val="tx1"/>
                </a:solidFill>
                <a:latin typeface="+mn-lt"/>
                <a:ea typeface="ＭＳ Ｐゴシック" pitchFamily="-110" charset="-128"/>
              </a:defRPr>
            </a:lvl9pPr>
          </a:lstStyle>
          <a:p>
            <a:r>
              <a:rPr lang="en-US" sz="2000" u="none" dirty="0">
                <a:latin typeface="Arial Narrow" panose="020B0606020202030204" pitchFamily="34" charset="0"/>
              </a:rPr>
              <a:t>Develop User Friendly Controls</a:t>
            </a:r>
          </a:p>
          <a:p>
            <a:r>
              <a:rPr lang="en-US" sz="2000" u="none" dirty="0">
                <a:latin typeface="Arial Narrow" panose="020B0606020202030204" pitchFamily="34" charset="0"/>
              </a:rPr>
              <a:t>Compare performance against manually annotated dataset. </a:t>
            </a:r>
          </a:p>
          <a:p>
            <a:r>
              <a:rPr lang="en-US" sz="2000" u="none" dirty="0">
                <a:latin typeface="Arial Narrow" panose="020B0606020202030204" pitchFamily="34" charset="0"/>
              </a:rPr>
              <a:t>Enable multi-user access</a:t>
            </a:r>
          </a:p>
          <a:p>
            <a:r>
              <a:rPr lang="en-US" sz="2000" u="none" dirty="0">
                <a:latin typeface="Arial Narrow" panose="020B0606020202030204" pitchFamily="34" charset="0"/>
              </a:rPr>
              <a:t>Improve annotations and detections</a:t>
            </a:r>
          </a:p>
        </p:txBody>
      </p:sp>
      <p:sp>
        <p:nvSpPr>
          <p:cNvPr id="8" name="Title 1"/>
          <p:cNvSpPr>
            <a:spLocks noGrp="1"/>
          </p:cNvSpPr>
          <p:nvPr>
            <p:ph type="title"/>
          </p:nvPr>
        </p:nvSpPr>
        <p:spPr>
          <a:xfrm>
            <a:off x="76200" y="376238"/>
            <a:ext cx="8750829" cy="513802"/>
          </a:xfrm>
        </p:spPr>
        <p:txBody>
          <a:bodyPr>
            <a:noAutofit/>
          </a:bodyPr>
          <a:lstStyle/>
          <a:p>
            <a:pPr algn="l"/>
            <a:r>
              <a:rPr lang="en-US" sz="3200" dirty="0">
                <a:solidFill>
                  <a:srgbClr val="002060"/>
                </a:solidFill>
                <a:latin typeface="Calibri" charset="0"/>
                <a:ea typeface="Calibri" charset="0"/>
                <a:cs typeface="Calibri" charset="0"/>
              </a:rPr>
              <a:t>Summary</a:t>
            </a:r>
          </a:p>
        </p:txBody>
      </p:sp>
      <p:sp>
        <p:nvSpPr>
          <p:cNvPr id="2" name="TextBox 1"/>
          <p:cNvSpPr txBox="1"/>
          <p:nvPr/>
        </p:nvSpPr>
        <p:spPr>
          <a:xfrm>
            <a:off x="742203" y="900120"/>
            <a:ext cx="7770717" cy="340093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b="1" u="none" dirty="0">
                <a:latin typeface="Arial Narrow" panose="020B0606020202030204" pitchFamily="34" charset="0"/>
              </a:rPr>
              <a:t>Developing a </a:t>
            </a:r>
            <a:r>
              <a:rPr lang="en-US" sz="2000" b="1" u="none" dirty="0">
                <a:solidFill>
                  <a:srgbClr val="C00000"/>
                </a:solidFill>
                <a:latin typeface="Arial Narrow" panose="020B0606020202030204" pitchFamily="34" charset="0"/>
              </a:rPr>
              <a:t>semi-automated annotation tool </a:t>
            </a:r>
            <a:r>
              <a:rPr lang="en-US" sz="2000" b="1" u="none" dirty="0">
                <a:latin typeface="Arial Narrow" panose="020B0606020202030204" pitchFamily="34" charset="0"/>
              </a:rPr>
              <a:t>method to provide both rapid fish annotation and fish classification.</a:t>
            </a:r>
          </a:p>
          <a:p>
            <a:pPr marL="285750" indent="-285750">
              <a:spcAft>
                <a:spcPts val="600"/>
              </a:spcAft>
              <a:buFont typeface="Arial" panose="020B0604020202020204" pitchFamily="34" charset="0"/>
              <a:buChar char="•"/>
            </a:pPr>
            <a:r>
              <a:rPr lang="en-US" sz="2000" b="1" u="none" dirty="0">
                <a:latin typeface="Arial Narrow" panose="020B0606020202030204" pitchFamily="34" charset="0"/>
              </a:rPr>
              <a:t>Developed</a:t>
            </a:r>
            <a:r>
              <a:rPr lang="en-US" sz="2000" b="1" u="none" dirty="0">
                <a:solidFill>
                  <a:srgbClr val="C00000"/>
                </a:solidFill>
                <a:latin typeface="Arial Narrow" panose="020B0606020202030204" pitchFamily="34" charset="0"/>
              </a:rPr>
              <a:t> </a:t>
            </a:r>
            <a:r>
              <a:rPr lang="en-US" sz="2000" b="1" u="none" dirty="0">
                <a:latin typeface="Arial Narrow" panose="020B0606020202030204" pitchFamily="34" charset="0"/>
              </a:rPr>
              <a:t>a</a:t>
            </a:r>
            <a:r>
              <a:rPr lang="en-US" sz="2000" b="1" u="none" dirty="0">
                <a:solidFill>
                  <a:srgbClr val="C00000"/>
                </a:solidFill>
                <a:latin typeface="Arial Narrow" panose="020B0606020202030204" pitchFamily="34" charset="0"/>
              </a:rPr>
              <a:t> stock assessment tool</a:t>
            </a:r>
            <a:r>
              <a:rPr lang="en-US" sz="2000" b="1" u="none" dirty="0">
                <a:latin typeface="Arial Narrow" panose="020B0606020202030204" pitchFamily="34" charset="0"/>
              </a:rPr>
              <a:t>, trained from guided annotation data supports classifying, counting and logging each detected fish/object metadata.</a:t>
            </a:r>
          </a:p>
          <a:p>
            <a:pPr marL="285750" indent="-285750">
              <a:spcAft>
                <a:spcPts val="600"/>
              </a:spcAft>
              <a:buFont typeface="Arial" panose="020B0604020202020204" pitchFamily="34" charset="0"/>
              <a:buChar char="•"/>
            </a:pPr>
            <a:r>
              <a:rPr lang="en-US" sz="2000" b="1" u="none" dirty="0">
                <a:solidFill>
                  <a:srgbClr val="C00000"/>
                </a:solidFill>
                <a:latin typeface="Arial Narrow" panose="020B0606020202030204" pitchFamily="34" charset="0"/>
              </a:rPr>
              <a:t>The tool has been integrated into the NOAA VIAME </a:t>
            </a:r>
            <a:r>
              <a:rPr lang="en-US" sz="2000" b="1" u="none" dirty="0">
                <a:latin typeface="Arial Narrow" panose="020B0606020202030204" pitchFamily="34" charset="0"/>
              </a:rPr>
              <a:t>open-source video processing framework for research analysts. </a:t>
            </a:r>
          </a:p>
          <a:p>
            <a:pPr marL="285750" indent="-285750">
              <a:spcAft>
                <a:spcPts val="600"/>
              </a:spcAft>
              <a:buFont typeface="Arial" panose="020B0604020202020204" pitchFamily="34" charset="0"/>
              <a:buChar char="•"/>
            </a:pPr>
            <a:r>
              <a:rPr lang="en-US" sz="2000" b="1" u="none" dirty="0">
                <a:latin typeface="Arial Narrow" panose="020B0606020202030204" pitchFamily="34" charset="0"/>
              </a:rPr>
              <a:t>The tool can </a:t>
            </a:r>
            <a:r>
              <a:rPr lang="en-US" sz="2000" b="1" u="none" dirty="0">
                <a:solidFill>
                  <a:srgbClr val="C00000"/>
                </a:solidFill>
                <a:latin typeface="Arial Narrow" panose="020B0606020202030204" pitchFamily="34" charset="0"/>
              </a:rPr>
              <a:t>support stock assessment needs </a:t>
            </a:r>
            <a:r>
              <a:rPr lang="en-US" sz="2000" b="1" u="none" dirty="0">
                <a:latin typeface="Arial Narrow" panose="020B0606020202030204" pitchFamily="34" charset="0"/>
              </a:rPr>
              <a:t>for all fish types, environments, and underwater conditions allowing researchers to process new and existing videos.</a:t>
            </a:r>
          </a:p>
        </p:txBody>
      </p:sp>
      <p:sp>
        <p:nvSpPr>
          <p:cNvPr id="9" name="Title 1"/>
          <p:cNvSpPr txBox="1">
            <a:spLocks/>
          </p:cNvSpPr>
          <p:nvPr/>
        </p:nvSpPr>
        <p:spPr bwMode="auto">
          <a:xfrm>
            <a:off x="89255" y="4217294"/>
            <a:ext cx="8750829" cy="5138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0" fontAlgn="base" hangingPunct="0">
              <a:lnSpc>
                <a:spcPct val="90000"/>
              </a:lnSpc>
              <a:spcBef>
                <a:spcPct val="0"/>
              </a:spcBef>
              <a:spcAft>
                <a:spcPct val="0"/>
              </a:spcAft>
              <a:defRPr sz="3000" b="1">
                <a:solidFill>
                  <a:schemeClr val="tx2"/>
                </a:solidFill>
                <a:latin typeface="+mj-lt"/>
                <a:ea typeface="ヒラギノ角ゴ Pro W3" charset="0"/>
                <a:cs typeface="MS PGothic" charset="0"/>
              </a:defRPr>
            </a:lvl1pPr>
            <a:lvl2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2pPr>
            <a:lvl3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3pPr>
            <a:lvl4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4pPr>
            <a:lvl5pPr algn="l" rtl="0" eaLnBrk="0" fontAlgn="base" hangingPunct="0">
              <a:lnSpc>
                <a:spcPct val="90000"/>
              </a:lnSpc>
              <a:spcBef>
                <a:spcPct val="0"/>
              </a:spcBef>
              <a:spcAft>
                <a:spcPct val="0"/>
              </a:spcAft>
              <a:defRPr sz="3000" b="1">
                <a:solidFill>
                  <a:schemeClr val="tx2"/>
                </a:solidFill>
                <a:latin typeface="Arial Narrow" pitchFamily="-110" charset="0"/>
                <a:ea typeface="ヒラギノ角ゴ Pro W3" charset="0"/>
                <a:cs typeface="MS PGothic" charset="0"/>
              </a:defRPr>
            </a:lvl5pPr>
            <a:lvl6pPr marL="457200" algn="l" rtl="0" fontAlgn="base">
              <a:lnSpc>
                <a:spcPct val="90000"/>
              </a:lnSpc>
              <a:spcBef>
                <a:spcPct val="0"/>
              </a:spcBef>
              <a:spcAft>
                <a:spcPct val="0"/>
              </a:spcAft>
              <a:defRPr sz="3000" b="1">
                <a:solidFill>
                  <a:schemeClr val="tx2"/>
                </a:solidFill>
                <a:latin typeface="Arial Narrow" pitchFamily="-110" charset="0"/>
              </a:defRPr>
            </a:lvl6pPr>
            <a:lvl7pPr marL="914400" algn="l" rtl="0" fontAlgn="base">
              <a:lnSpc>
                <a:spcPct val="90000"/>
              </a:lnSpc>
              <a:spcBef>
                <a:spcPct val="0"/>
              </a:spcBef>
              <a:spcAft>
                <a:spcPct val="0"/>
              </a:spcAft>
              <a:defRPr sz="3000" b="1">
                <a:solidFill>
                  <a:schemeClr val="tx2"/>
                </a:solidFill>
                <a:latin typeface="Arial Narrow" pitchFamily="-110" charset="0"/>
              </a:defRPr>
            </a:lvl7pPr>
            <a:lvl8pPr marL="1371600" algn="l" rtl="0" fontAlgn="base">
              <a:lnSpc>
                <a:spcPct val="90000"/>
              </a:lnSpc>
              <a:spcBef>
                <a:spcPct val="0"/>
              </a:spcBef>
              <a:spcAft>
                <a:spcPct val="0"/>
              </a:spcAft>
              <a:defRPr sz="3000" b="1">
                <a:solidFill>
                  <a:schemeClr val="tx2"/>
                </a:solidFill>
                <a:latin typeface="Arial Narrow" pitchFamily="-110" charset="0"/>
              </a:defRPr>
            </a:lvl8pPr>
            <a:lvl9pPr marL="1828800" algn="l" rtl="0" fontAlgn="base">
              <a:lnSpc>
                <a:spcPct val="90000"/>
              </a:lnSpc>
              <a:spcBef>
                <a:spcPct val="0"/>
              </a:spcBef>
              <a:spcAft>
                <a:spcPct val="0"/>
              </a:spcAft>
              <a:defRPr sz="3000" b="1">
                <a:solidFill>
                  <a:schemeClr val="tx2"/>
                </a:solidFill>
                <a:latin typeface="Arial Narrow" pitchFamily="-110" charset="0"/>
              </a:defRPr>
            </a:lvl9pPr>
          </a:lstStyle>
          <a:p>
            <a:r>
              <a:rPr lang="en-US" sz="3200" u="none" kern="0" dirty="0">
                <a:solidFill>
                  <a:srgbClr val="002060"/>
                </a:solidFill>
                <a:latin typeface="Calibri" charset="0"/>
                <a:ea typeface="Calibri" charset="0"/>
                <a:cs typeface="Calibri" charset="0"/>
              </a:rPr>
              <a:t>Future Work</a:t>
            </a:r>
          </a:p>
        </p:txBody>
      </p:sp>
    </p:spTree>
    <p:extLst>
      <p:ext uri="{BB962C8B-B14F-4D97-AF65-F5344CB8AC3E}">
        <p14:creationId xmlns:p14="http://schemas.microsoft.com/office/powerpoint/2010/main" val="208823356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0110" y="1240221"/>
            <a:ext cx="8156027" cy="4130565"/>
          </a:xfrm>
        </p:spPr>
        <p:txBody>
          <a:bodyPr>
            <a:noAutofit/>
          </a:bodyPr>
          <a:lstStyle/>
          <a:p>
            <a:pPr marL="0" indent="0">
              <a:buNone/>
            </a:pPr>
            <a:r>
              <a:rPr lang="en-US" sz="2200" dirty="0">
                <a:latin typeface="Calibri" charset="0"/>
                <a:ea typeface="Calibri" charset="0"/>
                <a:cs typeface="Calibri" charset="0"/>
              </a:rPr>
              <a:t>Program: </a:t>
            </a:r>
            <a:r>
              <a:rPr lang="en-US" sz="2200" b="0" dirty="0">
                <a:latin typeface="Calibri" charset="0"/>
                <a:ea typeface="Calibri" charset="0"/>
                <a:cs typeface="Calibri" charset="0"/>
              </a:rPr>
              <a:t>Real-Time Image Detection and Tracking for Improved Fish Classification and Counting (FY15-FY18)</a:t>
            </a:r>
          </a:p>
          <a:p>
            <a:pPr marL="0" indent="0">
              <a:buNone/>
            </a:pPr>
            <a:r>
              <a:rPr lang="en-US" sz="2200" dirty="0">
                <a:latin typeface="Calibri" charset="0"/>
                <a:ea typeface="Calibri" charset="0"/>
                <a:cs typeface="Calibri" charset="0"/>
              </a:rPr>
              <a:t>Sponsor: </a:t>
            </a:r>
            <a:r>
              <a:rPr lang="en-US" sz="2200" b="0" dirty="0">
                <a:latin typeface="Calibri" charset="0"/>
                <a:ea typeface="Calibri" charset="0"/>
                <a:cs typeface="Calibri" charset="0"/>
              </a:rPr>
              <a:t>National Oceanic and Atmospheric Administration (</a:t>
            </a:r>
            <a:r>
              <a:rPr lang="en-US" sz="2200" b="0" dirty="0">
                <a:solidFill>
                  <a:srgbClr val="C00000"/>
                </a:solidFill>
                <a:latin typeface="Calibri" charset="0"/>
                <a:ea typeface="Calibri" charset="0"/>
                <a:cs typeface="Calibri" charset="0"/>
              </a:rPr>
              <a:t>NOAA</a:t>
            </a:r>
            <a:r>
              <a:rPr lang="en-US" sz="2200" b="0" dirty="0">
                <a:latin typeface="Calibri" charset="0"/>
                <a:ea typeface="Calibri" charset="0"/>
                <a:cs typeface="Calibri" charset="0"/>
              </a:rPr>
              <a:t>)</a:t>
            </a:r>
          </a:p>
          <a:p>
            <a:pPr marL="0" indent="0">
              <a:buNone/>
            </a:pPr>
            <a:r>
              <a:rPr lang="en-US" sz="2200" dirty="0">
                <a:latin typeface="Calibri" charset="0"/>
                <a:ea typeface="Calibri" charset="0"/>
                <a:cs typeface="Calibri" charset="0"/>
              </a:rPr>
              <a:t>Lead: </a:t>
            </a:r>
            <a:r>
              <a:rPr lang="en-US" sz="2200" b="0" dirty="0">
                <a:latin typeface="Calibri" charset="0"/>
                <a:ea typeface="Calibri" charset="0"/>
                <a:cs typeface="Calibri" charset="0"/>
              </a:rPr>
              <a:t>Dr. Benjamin Richards, Hawaii at Pacific Islands Fisheries Science Center; </a:t>
            </a:r>
            <a:r>
              <a:rPr lang="en-US" sz="2200" b="0" dirty="0" err="1">
                <a:latin typeface="Calibri" charset="0"/>
                <a:ea typeface="Calibri" charset="0"/>
                <a:cs typeface="Calibri" charset="0"/>
              </a:rPr>
              <a:t>benjamin.richards@noaa.gov</a:t>
            </a:r>
            <a:endParaRPr lang="en-US" sz="2200" b="0" dirty="0">
              <a:latin typeface="Calibri" charset="0"/>
              <a:ea typeface="Calibri" charset="0"/>
              <a:cs typeface="Calibri" charset="0"/>
            </a:endParaRPr>
          </a:p>
          <a:p>
            <a:pPr marL="0" indent="0">
              <a:buNone/>
            </a:pPr>
            <a:endParaRPr lang="en-US" sz="2200" b="0" dirty="0">
              <a:latin typeface="Calibri" charset="0"/>
              <a:ea typeface="Calibri" charset="0"/>
              <a:cs typeface="Calibri" charset="0"/>
            </a:endParaRPr>
          </a:p>
          <a:p>
            <a:pPr marL="0" indent="0">
              <a:buNone/>
            </a:pPr>
            <a:r>
              <a:rPr lang="en-US" sz="2200" dirty="0">
                <a:latin typeface="Calibri" charset="0"/>
                <a:ea typeface="Calibri" charset="0"/>
                <a:cs typeface="Calibri" charset="0"/>
              </a:rPr>
              <a:t>Program</a:t>
            </a:r>
            <a:r>
              <a:rPr lang="en-US" sz="2200" b="0" dirty="0">
                <a:latin typeface="Calibri" charset="0"/>
                <a:ea typeface="Calibri" charset="0"/>
                <a:cs typeface="Calibri" charset="0"/>
              </a:rPr>
              <a:t>: Restoring Habitats through Benthic Habitat </a:t>
            </a:r>
            <a:br>
              <a:rPr lang="en-US" sz="2200" b="0" dirty="0">
                <a:latin typeface="Calibri" charset="0"/>
                <a:ea typeface="Calibri" charset="0"/>
                <a:cs typeface="Calibri" charset="0"/>
              </a:rPr>
            </a:br>
            <a:r>
              <a:rPr lang="en-US" sz="2200" b="0" dirty="0">
                <a:latin typeface="Calibri" charset="0"/>
                <a:ea typeface="Calibri" charset="0"/>
                <a:cs typeface="Calibri" charset="0"/>
              </a:rPr>
              <a:t>Mapping Characterization and Assessment (FY17)</a:t>
            </a:r>
          </a:p>
          <a:p>
            <a:pPr marL="0" indent="0">
              <a:buNone/>
            </a:pPr>
            <a:r>
              <a:rPr lang="en-US" sz="2200" dirty="0">
                <a:latin typeface="Calibri" charset="0"/>
                <a:ea typeface="Calibri" charset="0"/>
                <a:cs typeface="Calibri" charset="0"/>
              </a:rPr>
              <a:t>Sponsor</a:t>
            </a:r>
            <a:r>
              <a:rPr lang="en-US" sz="2200" b="0" dirty="0">
                <a:latin typeface="Calibri" charset="0"/>
                <a:ea typeface="Calibri" charset="0"/>
                <a:cs typeface="Calibri" charset="0"/>
              </a:rPr>
              <a:t>: National Fish and Wildlife Foundation (</a:t>
            </a:r>
            <a:r>
              <a:rPr lang="en-US" altLang="en-US" sz="2200" b="0" dirty="0">
                <a:solidFill>
                  <a:srgbClr val="C00000"/>
                </a:solidFill>
                <a:latin typeface="Calibri" charset="0"/>
                <a:ea typeface="Calibri" charset="0"/>
                <a:cs typeface="Calibri" charset="0"/>
              </a:rPr>
              <a:t>NFWF</a:t>
            </a:r>
            <a:r>
              <a:rPr lang="en-US" altLang="en-US" sz="2200" b="0" dirty="0">
                <a:latin typeface="Calibri" charset="0"/>
                <a:ea typeface="Calibri" charset="0"/>
                <a:cs typeface="Calibri" charset="0"/>
              </a:rPr>
              <a:t>)</a:t>
            </a:r>
            <a:r>
              <a:rPr lang="en-US" sz="2200" b="0" dirty="0">
                <a:latin typeface="Calibri" charset="0"/>
                <a:ea typeface="Calibri" charset="0"/>
                <a:cs typeface="Calibri" charset="0"/>
              </a:rPr>
              <a:t> and University of Southern Florida (</a:t>
            </a:r>
            <a:r>
              <a:rPr lang="en-US" sz="2200" b="0" dirty="0">
                <a:solidFill>
                  <a:srgbClr val="C00000"/>
                </a:solidFill>
                <a:latin typeface="Calibri" charset="0"/>
                <a:ea typeface="Calibri" charset="0"/>
                <a:cs typeface="Calibri" charset="0"/>
              </a:rPr>
              <a:t>USF</a:t>
            </a:r>
            <a:r>
              <a:rPr lang="en-US" sz="2200" b="0" dirty="0">
                <a:latin typeface="Calibri" charset="0"/>
                <a:ea typeface="Calibri" charset="0"/>
                <a:cs typeface="Calibri" charset="0"/>
              </a:rPr>
              <a:t>)</a:t>
            </a:r>
          </a:p>
          <a:p>
            <a:pPr marL="0" indent="0">
              <a:buNone/>
            </a:pPr>
            <a:r>
              <a:rPr lang="en-US" sz="2200" dirty="0">
                <a:latin typeface="Calibri" charset="0"/>
                <a:ea typeface="Calibri" charset="0"/>
                <a:cs typeface="Calibri" charset="0"/>
              </a:rPr>
              <a:t>Lead</a:t>
            </a:r>
            <a:r>
              <a:rPr lang="en-US" sz="2200" b="0" dirty="0">
                <a:latin typeface="Calibri" charset="0"/>
                <a:ea typeface="Calibri" charset="0"/>
                <a:cs typeface="Calibri" charset="0"/>
              </a:rPr>
              <a:t>: USF: Dr. Steven </a:t>
            </a:r>
            <a:r>
              <a:rPr lang="en-US" sz="2200" b="0" dirty="0" err="1">
                <a:latin typeface="Calibri" charset="0"/>
                <a:ea typeface="Calibri" charset="0"/>
                <a:cs typeface="Calibri" charset="0"/>
              </a:rPr>
              <a:t>Murawski</a:t>
            </a:r>
            <a:r>
              <a:rPr lang="en-US" sz="2200" b="0" dirty="0">
                <a:latin typeface="Calibri" charset="0"/>
                <a:ea typeface="Calibri" charset="0"/>
                <a:cs typeface="Calibri" charset="0"/>
              </a:rPr>
              <a:t> and Chad </a:t>
            </a:r>
            <a:r>
              <a:rPr lang="en-US" sz="2200" b="0" dirty="0" err="1">
                <a:latin typeface="Calibri" charset="0"/>
                <a:ea typeface="Calibri" charset="0"/>
                <a:cs typeface="Calibri" charset="0"/>
              </a:rPr>
              <a:t>Lembke</a:t>
            </a:r>
            <a:endParaRPr lang="en-US" sz="2200" b="0" dirty="0">
              <a:latin typeface="Calibri" charset="0"/>
              <a:ea typeface="Calibri" charset="0"/>
              <a:cs typeface="Calibri" charset="0"/>
            </a:endParaRPr>
          </a:p>
          <a:p>
            <a:pPr marL="0" indent="0">
              <a:buNone/>
            </a:pPr>
            <a:endParaRPr lang="en-US" sz="2200" u="sng" dirty="0">
              <a:latin typeface="Calibri" charset="0"/>
              <a:ea typeface="Calibri" charset="0"/>
              <a:cs typeface="Calibri" charset="0"/>
            </a:endParaRPr>
          </a:p>
          <a:p>
            <a:pPr marL="0" indent="0">
              <a:buNone/>
            </a:pPr>
            <a:endParaRPr lang="en-US" sz="2200" dirty="0">
              <a:latin typeface="Calibri" charset="0"/>
              <a:ea typeface="Calibri" charset="0"/>
              <a:cs typeface="Calibri" charset="0"/>
            </a:endParaRPr>
          </a:p>
          <a:p>
            <a:pPr marL="0" indent="0">
              <a:buNone/>
            </a:pPr>
            <a:endParaRPr lang="en-US" sz="2200" dirty="0">
              <a:latin typeface="Calibri" charset="0"/>
              <a:ea typeface="Calibri" charset="0"/>
              <a:cs typeface="Calibri" charset="0"/>
            </a:endParaRPr>
          </a:p>
        </p:txBody>
      </p:sp>
      <p:sp>
        <p:nvSpPr>
          <p:cNvPr id="2" name="Title 1"/>
          <p:cNvSpPr>
            <a:spLocks noGrp="1"/>
          </p:cNvSpPr>
          <p:nvPr>
            <p:ph type="title"/>
          </p:nvPr>
        </p:nvSpPr>
        <p:spPr>
          <a:xfrm>
            <a:off x="325438" y="376238"/>
            <a:ext cx="8534400" cy="639762"/>
          </a:xfrm>
        </p:spPr>
        <p:txBody>
          <a:bodyPr/>
          <a:lstStyle/>
          <a:p>
            <a:pPr algn="l"/>
            <a:r>
              <a:rPr lang="en-US" dirty="0">
                <a:solidFill>
                  <a:schemeClr val="tx1">
                    <a:lumMod val="75000"/>
                    <a:lumOff val="25000"/>
                  </a:schemeClr>
                </a:solidFill>
                <a:latin typeface="Calibri" charset="0"/>
                <a:ea typeface="Calibri" charset="0"/>
                <a:cs typeface="Calibri" charset="0"/>
              </a:rPr>
              <a:t>Sponsor Acknowledgements Current Programs</a:t>
            </a:r>
          </a:p>
        </p:txBody>
      </p:sp>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3</a:t>
            </a:fld>
            <a:endParaRPr lang="en-US" altLang="en-US" dirty="0"/>
          </a:p>
        </p:txBody>
      </p:sp>
      <p:sp>
        <p:nvSpPr>
          <p:cNvPr id="6" name="TextBox 5"/>
          <p:cNvSpPr txBox="1"/>
          <p:nvPr/>
        </p:nvSpPr>
        <p:spPr>
          <a:xfrm>
            <a:off x="641130" y="5444359"/>
            <a:ext cx="7756636" cy="861774"/>
          </a:xfrm>
          <a:prstGeom prst="rect">
            <a:avLst/>
          </a:prstGeom>
          <a:noFill/>
        </p:spPr>
        <p:txBody>
          <a:bodyPr wrap="square" rtlCol="0">
            <a:spAutoFit/>
          </a:bodyPr>
          <a:lstStyle/>
          <a:p>
            <a:r>
              <a:rPr lang="en-US" sz="1200" i="1" u="none" dirty="0"/>
              <a:t>NFWF Note: The views and conclusions contained in this document are those of the authors and should not be interpreted as representing the opinions, views, or policies of the National Fish and Wildlife Foundation. Nothing contained herein constitutes an endorsement in any respect by the National Fish and Wildlife Foundation.</a:t>
            </a:r>
          </a:p>
          <a:p>
            <a:endParaRPr lang="en-US" i="1" dirty="0"/>
          </a:p>
        </p:txBody>
      </p:sp>
    </p:spTree>
    <p:extLst>
      <p:ext uri="{BB962C8B-B14F-4D97-AF65-F5344CB8AC3E}">
        <p14:creationId xmlns:p14="http://schemas.microsoft.com/office/powerpoint/2010/main" val="200252556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25437" y="938308"/>
            <a:ext cx="8430374" cy="1009154"/>
          </a:xfrm>
        </p:spPr>
        <p:txBody>
          <a:bodyPr>
            <a:normAutofit fontScale="92500" lnSpcReduction="20000"/>
          </a:bodyPr>
          <a:lstStyle/>
          <a:p>
            <a:pPr marL="0" indent="0">
              <a:spcBef>
                <a:spcPts val="0"/>
              </a:spcBef>
              <a:spcAft>
                <a:spcPts val="600"/>
              </a:spcAft>
              <a:buNone/>
            </a:pPr>
            <a:r>
              <a:rPr lang="en-US" sz="2400" b="1" dirty="0"/>
              <a:t>NOAA Stock Assessment Objective</a:t>
            </a:r>
            <a:r>
              <a:rPr lang="en-US" sz="2400" dirty="0"/>
              <a:t>:  </a:t>
            </a:r>
          </a:p>
          <a:p>
            <a:pPr marL="0" indent="0">
              <a:spcBef>
                <a:spcPts val="0"/>
              </a:spcBef>
              <a:spcAft>
                <a:spcPts val="600"/>
              </a:spcAft>
              <a:buNone/>
            </a:pPr>
            <a:r>
              <a:rPr lang="en-US" sz="2400" dirty="0"/>
              <a:t>Provide automated tools to determine the </a:t>
            </a:r>
            <a:r>
              <a:rPr lang="en-US" sz="2400" u="sng" dirty="0">
                <a:solidFill>
                  <a:srgbClr val="C00000"/>
                </a:solidFill>
              </a:rPr>
              <a:t>quantities</a:t>
            </a:r>
            <a:r>
              <a:rPr lang="en-US" sz="2400" dirty="0"/>
              <a:t>,</a:t>
            </a:r>
            <a:r>
              <a:rPr lang="en-US" sz="2400" u="sng" dirty="0"/>
              <a:t> </a:t>
            </a:r>
            <a:r>
              <a:rPr lang="en-US" sz="2400" u="sng" dirty="0">
                <a:solidFill>
                  <a:srgbClr val="FFC000"/>
                </a:solidFill>
              </a:rPr>
              <a:t>size</a:t>
            </a:r>
            <a:r>
              <a:rPr lang="en-US" sz="2400" u="sng" dirty="0"/>
              <a:t> </a:t>
            </a:r>
            <a:r>
              <a:rPr lang="en-US" sz="2400" dirty="0"/>
              <a:t>and</a:t>
            </a:r>
            <a:r>
              <a:rPr lang="en-US" sz="2400" u="sng" dirty="0"/>
              <a:t> </a:t>
            </a:r>
            <a:r>
              <a:rPr lang="en-US" sz="2400" u="sng" dirty="0">
                <a:solidFill>
                  <a:schemeClr val="accent6">
                    <a:lumMod val="75000"/>
                    <a:lumOff val="25000"/>
                  </a:schemeClr>
                </a:solidFill>
              </a:rPr>
              <a:t>types</a:t>
            </a:r>
            <a:r>
              <a:rPr lang="en-US" sz="2400" dirty="0">
                <a:solidFill>
                  <a:schemeClr val="accent6">
                    <a:lumMod val="75000"/>
                    <a:lumOff val="25000"/>
                  </a:schemeClr>
                </a:solidFill>
              </a:rPr>
              <a:t> </a:t>
            </a:r>
            <a:r>
              <a:rPr lang="en-US" sz="2400" dirty="0"/>
              <a:t>of different fish</a:t>
            </a:r>
          </a:p>
        </p:txBody>
      </p:sp>
      <p:sp>
        <p:nvSpPr>
          <p:cNvPr id="5" name="Title 4"/>
          <p:cNvSpPr>
            <a:spLocks noGrp="1"/>
          </p:cNvSpPr>
          <p:nvPr>
            <p:ph type="title"/>
          </p:nvPr>
        </p:nvSpPr>
        <p:spPr>
          <a:xfrm>
            <a:off x="325438" y="376238"/>
            <a:ext cx="7773533" cy="580203"/>
          </a:xfrm>
        </p:spPr>
        <p:txBody>
          <a:bodyPr>
            <a:noAutofit/>
          </a:bodyPr>
          <a:lstStyle/>
          <a:p>
            <a:r>
              <a:rPr lang="en-US" sz="3600" dirty="0">
                <a:latin typeface="Calibri" panose="020F0502020204030204" pitchFamily="34" charset="0"/>
              </a:rPr>
              <a:t>NOAA Automated Stock Assessment</a:t>
            </a:r>
            <a:endParaRPr lang="en-US" sz="3200" dirty="0">
              <a:solidFill>
                <a:srgbClr val="4F81BD"/>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500D0C9A-6790-4A6A-B8E0-9745B1C708C2}" type="slidenum">
              <a:rPr lang="en-US" smtClean="0"/>
              <a:pPr>
                <a:defRPr/>
              </a:pPr>
              <a:t>4</a:t>
            </a:fld>
            <a:endParaRPr lang="en-US" dirty="0"/>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119" y="2071191"/>
            <a:ext cx="3386894" cy="225433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Content Placeholder 5"/>
          <p:cNvSpPr txBox="1">
            <a:spLocks/>
          </p:cNvSpPr>
          <p:nvPr/>
        </p:nvSpPr>
        <p:spPr bwMode="auto">
          <a:xfrm>
            <a:off x="4604657" y="1861012"/>
            <a:ext cx="4539343" cy="293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30188" indent="-230188" algn="l" defTabSz="457200" rtl="0" eaLnBrk="1" fontAlgn="base" hangingPunct="1">
              <a:spcBef>
                <a:spcPct val="20000"/>
              </a:spcBef>
              <a:spcAft>
                <a:spcPct val="0"/>
              </a:spcAft>
              <a:buClr>
                <a:srgbClr val="44577C"/>
              </a:buClr>
              <a:buFont typeface="Arial" pitchFamily="34" charset="0"/>
              <a:buChar char="•"/>
              <a:defRPr sz="2000" kern="1200">
                <a:solidFill>
                  <a:srgbClr val="000000"/>
                </a:solidFill>
                <a:latin typeface="+mn-lt"/>
                <a:ea typeface="ＭＳ Ｐゴシック" charset="0"/>
                <a:cs typeface="ＭＳ Ｐゴシック" charset="0"/>
              </a:defRPr>
            </a:lvl1pPr>
            <a:lvl2pPr marL="460375" indent="-230188" algn="l" defTabSz="457200" rtl="0" eaLnBrk="1" fontAlgn="base" hangingPunct="1">
              <a:spcBef>
                <a:spcPct val="20000"/>
              </a:spcBef>
              <a:spcAft>
                <a:spcPct val="0"/>
              </a:spcAft>
              <a:buClr>
                <a:srgbClr val="44577C"/>
              </a:buClr>
              <a:buFont typeface="Calibri" pitchFamily="34" charset="0"/>
              <a:buChar char="-"/>
              <a:defRPr kern="1200">
                <a:solidFill>
                  <a:srgbClr val="000000"/>
                </a:solidFill>
                <a:latin typeface="+mn-lt"/>
                <a:ea typeface="ＭＳ Ｐゴシック" pitchFamily="-65" charset="-128"/>
                <a:cs typeface="ＭＳ Ｐゴシック" charset="0"/>
              </a:defRPr>
            </a:lvl2pPr>
            <a:lvl3pPr marL="627063" indent="-166688" algn="l" defTabSz="457200" rtl="0" eaLnBrk="1" fontAlgn="base" hangingPunct="1">
              <a:spcBef>
                <a:spcPct val="20000"/>
              </a:spcBef>
              <a:spcAft>
                <a:spcPct val="0"/>
              </a:spcAft>
              <a:buClr>
                <a:srgbClr val="44577C"/>
              </a:buClr>
              <a:buFont typeface="Calibri" pitchFamily="34" charset="0"/>
              <a:buChar char="-"/>
              <a:defRPr sz="1600" kern="1200">
                <a:solidFill>
                  <a:srgbClr val="000000"/>
                </a:solidFill>
                <a:latin typeface="+mn-lt"/>
                <a:ea typeface="ＭＳ Ｐゴシック" pitchFamily="-65" charset="-128"/>
                <a:cs typeface="ＭＳ Ｐゴシック"/>
              </a:defRPr>
            </a:lvl3pPr>
            <a:lvl4pPr marL="798513" indent="-171450" algn="l" defTabSz="457200" rtl="0" eaLnBrk="1" fontAlgn="base" hangingPunct="1">
              <a:spcBef>
                <a:spcPct val="20000"/>
              </a:spcBef>
              <a:spcAft>
                <a:spcPct val="0"/>
              </a:spcAft>
              <a:buClr>
                <a:srgbClr val="44577C"/>
              </a:buClr>
              <a:buFont typeface="Arial" pitchFamily="34" charset="0"/>
              <a:buChar char="•"/>
              <a:defRPr sz="1400" kern="1200">
                <a:solidFill>
                  <a:srgbClr val="000000"/>
                </a:solidFill>
                <a:latin typeface="+mn-lt"/>
                <a:ea typeface="ＭＳ Ｐゴシック" pitchFamily="-65" charset="-128"/>
                <a:cs typeface="ＭＳ Ｐゴシック"/>
              </a:defRPr>
            </a:lvl4pPr>
            <a:lvl5pPr marL="971550" indent="-173038" algn="l" defTabSz="457200" rtl="0" eaLnBrk="1" fontAlgn="base" hangingPunct="1">
              <a:spcBef>
                <a:spcPct val="20000"/>
              </a:spcBef>
              <a:spcAft>
                <a:spcPct val="0"/>
              </a:spcAft>
              <a:buClr>
                <a:srgbClr val="44577C"/>
              </a:buClr>
              <a:buFont typeface="Arial" pitchFamily="34" charset="0"/>
              <a:buChar char="•"/>
              <a:defRPr sz="1400" kern="1200">
                <a:solidFill>
                  <a:srgbClr val="000000"/>
                </a:solidFill>
                <a:latin typeface="+mn-lt"/>
                <a:ea typeface="ＭＳ Ｐゴシック" pitchFamily="-65"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0"/>
              </a:spcAft>
              <a:buFont typeface="Arial" pitchFamily="34" charset="0"/>
              <a:buNone/>
            </a:pPr>
            <a:r>
              <a:rPr lang="en-US" sz="2400" b="1" u="none" dirty="0">
                <a:latin typeface="Arial Narrow" panose="020B0606020202030204" pitchFamily="34" charset="0"/>
              </a:rPr>
              <a:t>Approach</a:t>
            </a:r>
            <a:r>
              <a:rPr lang="en-US" sz="2400" u="none" dirty="0">
                <a:latin typeface="Arial Narrow" panose="020B0606020202030204" pitchFamily="34" charset="0"/>
              </a:rPr>
              <a:t>: </a:t>
            </a:r>
          </a:p>
          <a:p>
            <a:pPr marL="0" indent="0">
              <a:spcBef>
                <a:spcPts val="0"/>
              </a:spcBef>
              <a:spcAft>
                <a:spcPts val="0"/>
              </a:spcAft>
              <a:buFont typeface="Arial" pitchFamily="34" charset="0"/>
              <a:buNone/>
            </a:pPr>
            <a:r>
              <a:rPr lang="en-US" sz="2200" u="none" dirty="0">
                <a:latin typeface="Arial Narrow" panose="020B0606020202030204" pitchFamily="34" charset="0"/>
              </a:rPr>
              <a:t>Use computer vision technologies:</a:t>
            </a:r>
          </a:p>
          <a:p>
            <a:pPr>
              <a:spcBef>
                <a:spcPts val="0"/>
              </a:spcBef>
              <a:spcAft>
                <a:spcPts val="0"/>
              </a:spcAft>
            </a:pPr>
            <a:r>
              <a:rPr lang="en-US" sz="2200" u="none" dirty="0">
                <a:latin typeface="Arial Narrow" panose="020B0606020202030204" pitchFamily="34" charset="0"/>
              </a:rPr>
              <a:t>Fish </a:t>
            </a:r>
            <a:r>
              <a:rPr lang="en-US" sz="2200" b="1" u="none" dirty="0">
                <a:latin typeface="Arial Narrow" panose="020B0606020202030204" pitchFamily="34" charset="0"/>
              </a:rPr>
              <a:t>tracking</a:t>
            </a:r>
            <a:r>
              <a:rPr lang="en-US" sz="2200" u="none" dirty="0">
                <a:latin typeface="Arial Narrow" panose="020B0606020202030204" pitchFamily="34" charset="0"/>
              </a:rPr>
              <a:t> – detect presence of fish </a:t>
            </a:r>
            <a:r>
              <a:rPr lang="mr-IN" sz="2200" u="none" dirty="0">
                <a:latin typeface="Arial Narrow" panose="020B0606020202030204" pitchFamily="34" charset="0"/>
              </a:rPr>
              <a:t>–</a:t>
            </a:r>
            <a:r>
              <a:rPr lang="en-US" sz="2200" u="none" dirty="0">
                <a:latin typeface="Arial Narrow" panose="020B0606020202030204" pitchFamily="34" charset="0"/>
              </a:rPr>
              <a:t> segment each fish</a:t>
            </a:r>
          </a:p>
          <a:p>
            <a:pPr>
              <a:spcBef>
                <a:spcPts val="0"/>
              </a:spcBef>
              <a:spcAft>
                <a:spcPts val="0"/>
              </a:spcAft>
            </a:pPr>
            <a:r>
              <a:rPr lang="en-US" sz="2200" b="1" u="none" dirty="0">
                <a:latin typeface="Arial Narrow" panose="020B0606020202030204" pitchFamily="34" charset="0"/>
              </a:rPr>
              <a:t>Classification</a:t>
            </a:r>
            <a:r>
              <a:rPr lang="en-US" sz="2200" u="none" dirty="0">
                <a:latin typeface="Arial Narrow" panose="020B0606020202030204" pitchFamily="34" charset="0"/>
              </a:rPr>
              <a:t> of the moving objects – </a:t>
            </a:r>
            <a:r>
              <a:rPr lang="en-US" sz="2200" u="none" dirty="0">
                <a:solidFill>
                  <a:srgbClr val="C00000"/>
                </a:solidFill>
                <a:latin typeface="Arial Narrow" panose="020B0606020202030204" pitchFamily="34" charset="0"/>
              </a:rPr>
              <a:t>quantities</a:t>
            </a:r>
            <a:r>
              <a:rPr lang="en-US" sz="2200" u="none" dirty="0">
                <a:latin typeface="Arial Narrow" panose="020B0606020202030204" pitchFamily="34" charset="0"/>
              </a:rPr>
              <a:t> of different </a:t>
            </a:r>
            <a:r>
              <a:rPr lang="en-US" sz="2200" u="none" dirty="0">
                <a:solidFill>
                  <a:schemeClr val="accent6">
                    <a:lumMod val="75000"/>
                    <a:lumOff val="25000"/>
                  </a:schemeClr>
                </a:solidFill>
                <a:latin typeface="Arial Narrow" panose="020B0606020202030204" pitchFamily="34" charset="0"/>
              </a:rPr>
              <a:t>types </a:t>
            </a:r>
            <a:r>
              <a:rPr lang="en-US" sz="2200" u="none" dirty="0">
                <a:latin typeface="Arial Narrow" panose="020B0606020202030204" pitchFamily="34" charset="0"/>
              </a:rPr>
              <a:t>of fish</a:t>
            </a:r>
          </a:p>
          <a:p>
            <a:pPr>
              <a:spcBef>
                <a:spcPts val="0"/>
              </a:spcBef>
              <a:spcAft>
                <a:spcPts val="0"/>
              </a:spcAft>
            </a:pPr>
            <a:r>
              <a:rPr lang="en-US" sz="2200" u="none" dirty="0">
                <a:latin typeface="Arial Narrow" panose="020B0606020202030204" pitchFamily="34" charset="0"/>
              </a:rPr>
              <a:t>Other technologies (i.e. </a:t>
            </a:r>
            <a:r>
              <a:rPr lang="en-US" sz="2200" b="1" u="none" dirty="0">
                <a:latin typeface="Arial Narrow" panose="020B0606020202030204" pitchFamily="34" charset="0"/>
              </a:rPr>
              <a:t>stereo</a:t>
            </a:r>
            <a:r>
              <a:rPr lang="en-US" sz="2200" u="none" dirty="0">
                <a:latin typeface="Arial Narrow" panose="020B0606020202030204" pitchFamily="34" charset="0"/>
              </a:rPr>
              <a:t>) for </a:t>
            </a:r>
            <a:r>
              <a:rPr lang="en-US" sz="2200" u="none" dirty="0">
                <a:solidFill>
                  <a:srgbClr val="FFC000"/>
                </a:solidFill>
                <a:latin typeface="Arial Narrow" panose="020B0606020202030204" pitchFamily="34" charset="0"/>
              </a:rPr>
              <a:t>size</a:t>
            </a:r>
            <a:r>
              <a:rPr lang="en-US" sz="2200" u="none" dirty="0">
                <a:solidFill>
                  <a:srgbClr val="E5E41C"/>
                </a:solidFill>
                <a:latin typeface="Arial Narrow" panose="020B0606020202030204" pitchFamily="34" charset="0"/>
              </a:rPr>
              <a:t> </a:t>
            </a:r>
            <a:r>
              <a:rPr lang="en-US" sz="2200" u="none" dirty="0">
                <a:latin typeface="Arial Narrow" panose="020B0606020202030204" pitchFamily="34" charset="0"/>
              </a:rPr>
              <a:t>estimates</a:t>
            </a:r>
          </a:p>
        </p:txBody>
      </p:sp>
      <p:sp>
        <p:nvSpPr>
          <p:cNvPr id="10" name="Content Placeholder 5"/>
          <p:cNvSpPr txBox="1">
            <a:spLocks/>
          </p:cNvSpPr>
          <p:nvPr/>
        </p:nvSpPr>
        <p:spPr bwMode="auto">
          <a:xfrm>
            <a:off x="179507" y="4325525"/>
            <a:ext cx="4573651" cy="2326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30188" indent="-230188" algn="l" defTabSz="457200" rtl="0" eaLnBrk="1" fontAlgn="base" hangingPunct="1">
              <a:spcBef>
                <a:spcPct val="20000"/>
              </a:spcBef>
              <a:spcAft>
                <a:spcPct val="0"/>
              </a:spcAft>
              <a:buClr>
                <a:srgbClr val="44577C"/>
              </a:buClr>
              <a:buFont typeface="Arial" pitchFamily="34" charset="0"/>
              <a:buChar char="•"/>
              <a:defRPr sz="2000" kern="1200">
                <a:solidFill>
                  <a:srgbClr val="000000"/>
                </a:solidFill>
                <a:latin typeface="+mn-lt"/>
                <a:ea typeface="ＭＳ Ｐゴシック" charset="0"/>
                <a:cs typeface="ＭＳ Ｐゴシック" charset="0"/>
              </a:defRPr>
            </a:lvl1pPr>
            <a:lvl2pPr marL="460375" indent="-230188" algn="l" defTabSz="457200" rtl="0" eaLnBrk="1" fontAlgn="base" hangingPunct="1">
              <a:spcBef>
                <a:spcPct val="20000"/>
              </a:spcBef>
              <a:spcAft>
                <a:spcPct val="0"/>
              </a:spcAft>
              <a:buClr>
                <a:srgbClr val="44577C"/>
              </a:buClr>
              <a:buFont typeface="Calibri" pitchFamily="34" charset="0"/>
              <a:buChar char="-"/>
              <a:defRPr kern="1200">
                <a:solidFill>
                  <a:srgbClr val="000000"/>
                </a:solidFill>
                <a:latin typeface="+mn-lt"/>
                <a:ea typeface="ＭＳ Ｐゴシック" pitchFamily="-65" charset="-128"/>
                <a:cs typeface="ＭＳ Ｐゴシック" charset="0"/>
              </a:defRPr>
            </a:lvl2pPr>
            <a:lvl3pPr marL="627063" indent="-166688" algn="l" defTabSz="457200" rtl="0" eaLnBrk="1" fontAlgn="base" hangingPunct="1">
              <a:spcBef>
                <a:spcPct val="20000"/>
              </a:spcBef>
              <a:spcAft>
                <a:spcPct val="0"/>
              </a:spcAft>
              <a:buClr>
                <a:srgbClr val="44577C"/>
              </a:buClr>
              <a:buFont typeface="Calibri" pitchFamily="34" charset="0"/>
              <a:buChar char="-"/>
              <a:defRPr sz="1600" kern="1200">
                <a:solidFill>
                  <a:srgbClr val="000000"/>
                </a:solidFill>
                <a:latin typeface="+mn-lt"/>
                <a:ea typeface="ＭＳ Ｐゴシック" pitchFamily="-65" charset="-128"/>
                <a:cs typeface="ＭＳ Ｐゴシック"/>
              </a:defRPr>
            </a:lvl3pPr>
            <a:lvl4pPr marL="798513" indent="-171450" algn="l" defTabSz="457200" rtl="0" eaLnBrk="1" fontAlgn="base" hangingPunct="1">
              <a:spcBef>
                <a:spcPct val="20000"/>
              </a:spcBef>
              <a:spcAft>
                <a:spcPct val="0"/>
              </a:spcAft>
              <a:buClr>
                <a:srgbClr val="44577C"/>
              </a:buClr>
              <a:buFont typeface="Arial" pitchFamily="34" charset="0"/>
              <a:buChar char="•"/>
              <a:defRPr sz="1400" kern="1200">
                <a:solidFill>
                  <a:srgbClr val="000000"/>
                </a:solidFill>
                <a:latin typeface="+mn-lt"/>
                <a:ea typeface="ＭＳ Ｐゴシック" pitchFamily="-65" charset="-128"/>
                <a:cs typeface="ＭＳ Ｐゴシック"/>
              </a:defRPr>
            </a:lvl4pPr>
            <a:lvl5pPr marL="971550" indent="-173038" algn="l" defTabSz="457200" rtl="0" eaLnBrk="1" fontAlgn="base" hangingPunct="1">
              <a:spcBef>
                <a:spcPct val="20000"/>
              </a:spcBef>
              <a:spcAft>
                <a:spcPct val="0"/>
              </a:spcAft>
              <a:buClr>
                <a:srgbClr val="44577C"/>
              </a:buClr>
              <a:buFont typeface="Arial" pitchFamily="34" charset="0"/>
              <a:buChar char="•"/>
              <a:defRPr sz="1400" kern="1200">
                <a:solidFill>
                  <a:srgbClr val="000000"/>
                </a:solidFill>
                <a:latin typeface="+mn-lt"/>
                <a:ea typeface="ＭＳ Ｐゴシック" pitchFamily="-65"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0"/>
              </a:spcAft>
              <a:buFont typeface="Arial" pitchFamily="34" charset="0"/>
              <a:buNone/>
            </a:pPr>
            <a:r>
              <a:rPr lang="en-US" sz="2400" b="1" u="none" dirty="0">
                <a:latin typeface="Arial Narrow" panose="020B0606020202030204" pitchFamily="34" charset="0"/>
                <a:cs typeface="Arial" panose="020B0604020202020204" pitchFamily="34" charset="0"/>
              </a:rPr>
              <a:t>Problem</a:t>
            </a:r>
            <a:r>
              <a:rPr lang="en-US" sz="2400" u="none" dirty="0">
                <a:latin typeface="Arial Narrow" panose="020B0606020202030204" pitchFamily="34" charset="0"/>
                <a:cs typeface="Arial" panose="020B0604020202020204" pitchFamily="34" charset="0"/>
              </a:rPr>
              <a:t>: </a:t>
            </a:r>
          </a:p>
          <a:p>
            <a:pPr>
              <a:spcBef>
                <a:spcPts val="0"/>
              </a:spcBef>
              <a:spcAft>
                <a:spcPts val="0"/>
              </a:spcAft>
            </a:pPr>
            <a:r>
              <a:rPr lang="en-US" sz="2200" u="none" dirty="0">
                <a:latin typeface="Arial Narrow" panose="020B0606020202030204" pitchFamily="34" charset="0"/>
                <a:cs typeface="Arial" panose="020B0604020202020204" pitchFamily="34" charset="0"/>
              </a:rPr>
              <a:t>Analysis of video and still data far exceeds capabilities of human analysts</a:t>
            </a:r>
          </a:p>
          <a:p>
            <a:pPr>
              <a:spcBef>
                <a:spcPts val="0"/>
              </a:spcBef>
              <a:spcAft>
                <a:spcPts val="0"/>
              </a:spcAft>
            </a:pPr>
            <a:r>
              <a:rPr lang="en-US" sz="2200" u="none" dirty="0">
                <a:latin typeface="Arial Narrow" panose="020B0606020202030204" pitchFamily="34" charset="0"/>
                <a:cs typeface="Arial" panose="020B0604020202020204" pitchFamily="34" charset="0"/>
              </a:rPr>
              <a:t>Data products not available quickly enough for use in stock assessments</a:t>
            </a:r>
          </a:p>
        </p:txBody>
      </p:sp>
      <p:sp>
        <p:nvSpPr>
          <p:cNvPr id="2" name="TextBox 1"/>
          <p:cNvSpPr txBox="1"/>
          <p:nvPr/>
        </p:nvSpPr>
        <p:spPr>
          <a:xfrm>
            <a:off x="4509771" y="5011964"/>
            <a:ext cx="4599728" cy="1077218"/>
          </a:xfrm>
          <a:prstGeom prst="rect">
            <a:avLst/>
          </a:prstGeom>
          <a:noFill/>
        </p:spPr>
        <p:txBody>
          <a:bodyPr wrap="square" rtlCol="0">
            <a:spAutoFit/>
          </a:bodyPr>
          <a:lstStyle/>
          <a:p>
            <a:pPr marL="115888" indent="-106363"/>
            <a:r>
              <a:rPr lang="en-US" sz="2400" b="1" u="none" dirty="0">
                <a:latin typeface="+mj-lt"/>
                <a:ea typeface="Arial Unicode MS" panose="020B0604020202020204" pitchFamily="34" charset="-128"/>
                <a:cs typeface="Arial Unicode MS" panose="020B0604020202020204" pitchFamily="34" charset="-128"/>
              </a:rPr>
              <a:t>Challenges:</a:t>
            </a:r>
          </a:p>
          <a:p>
            <a:pPr marL="352425" indent="-342900">
              <a:buFontTx/>
              <a:buChar char="-"/>
            </a:pPr>
            <a:r>
              <a:rPr lang="en-US" sz="2000" b="1" u="none" dirty="0">
                <a:solidFill>
                  <a:srgbClr val="C00000"/>
                </a:solidFill>
                <a:latin typeface="+mj-lt"/>
                <a:ea typeface="Arial Unicode MS" panose="020B0604020202020204" pitchFamily="34" charset="-128"/>
                <a:cs typeface="Arial Unicode MS" panose="020B0604020202020204" pitchFamily="34" charset="-128"/>
              </a:rPr>
              <a:t>Annotated imagery not readily available</a:t>
            </a:r>
          </a:p>
          <a:p>
            <a:pPr marL="352425" indent="-342900">
              <a:buFontTx/>
              <a:buChar char="-"/>
            </a:pPr>
            <a:r>
              <a:rPr lang="en-US" sz="2000" b="1" u="none" dirty="0">
                <a:solidFill>
                  <a:srgbClr val="C00000"/>
                </a:solidFill>
                <a:latin typeface="+mj-lt"/>
                <a:ea typeface="Arial Unicode MS" panose="020B0604020202020204" pitchFamily="34" charset="-128"/>
                <a:cs typeface="Arial Unicode MS" panose="020B0604020202020204" pitchFamily="34" charset="-128"/>
              </a:rPr>
              <a:t>It takes huge amount of time to produce</a:t>
            </a:r>
          </a:p>
        </p:txBody>
      </p:sp>
    </p:spTree>
    <p:extLst>
      <p:ext uri="{BB962C8B-B14F-4D97-AF65-F5344CB8AC3E}">
        <p14:creationId xmlns:p14="http://schemas.microsoft.com/office/powerpoint/2010/main" val="176649446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8600" y="5290413"/>
            <a:ext cx="8748165" cy="1200329"/>
          </a:xfrm>
          <a:prstGeom prst="rect">
            <a:avLst/>
          </a:prstGeom>
          <a:noFill/>
        </p:spPr>
        <p:txBody>
          <a:bodyPr wrap="square" rtlCol="0">
            <a:spAutoFit/>
          </a:bodyPr>
          <a:lstStyle/>
          <a:p>
            <a:pPr marL="115888" indent="-106363"/>
            <a:r>
              <a:rPr lang="en-US" sz="2400" b="1" u="none" dirty="0">
                <a:latin typeface="Calibri" charset="0"/>
                <a:ea typeface="Calibri" charset="0"/>
                <a:cs typeface="Calibri" charset="0"/>
              </a:rPr>
              <a:t>Challenges</a:t>
            </a:r>
          </a:p>
          <a:p>
            <a:pPr marL="115888" indent="-106363"/>
            <a:r>
              <a:rPr lang="en-US" sz="2400" b="1" u="none" dirty="0">
                <a:latin typeface="Calibri" charset="0"/>
                <a:ea typeface="Calibri" charset="0"/>
                <a:cs typeface="Calibri" charset="0"/>
              </a:rPr>
              <a:t>- </a:t>
            </a:r>
            <a:r>
              <a:rPr lang="en-US" sz="2400" b="1" u="none" dirty="0">
                <a:solidFill>
                  <a:srgbClr val="C00000"/>
                </a:solidFill>
                <a:latin typeface="Calibri" charset="0"/>
                <a:ea typeface="Calibri" charset="0"/>
                <a:cs typeface="Calibri" charset="0"/>
              </a:rPr>
              <a:t>Annotated imagery not readily available and time consuming to produce</a:t>
            </a:r>
          </a:p>
        </p:txBody>
      </p:sp>
      <p:sp>
        <p:nvSpPr>
          <p:cNvPr id="11" name="Title 4"/>
          <p:cNvSpPr txBox="1">
            <a:spLocks/>
          </p:cNvSpPr>
          <p:nvPr/>
        </p:nvSpPr>
        <p:spPr bwMode="auto">
          <a:xfrm>
            <a:off x="150126" y="258973"/>
            <a:ext cx="8696483" cy="792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1" fontAlgn="base" hangingPunct="1">
              <a:lnSpc>
                <a:spcPct val="80000"/>
              </a:lnSpc>
              <a:spcBef>
                <a:spcPct val="0"/>
              </a:spcBef>
              <a:spcAft>
                <a:spcPct val="0"/>
              </a:spcAft>
              <a:defRPr sz="2800" b="1" kern="1200">
                <a:solidFill>
                  <a:schemeClr val="accent1">
                    <a:lumMod val="50000"/>
                  </a:schemeClr>
                </a:solidFill>
                <a:latin typeface="+mj-lt"/>
                <a:ea typeface="ＭＳ Ｐゴシック" charset="0"/>
                <a:cs typeface="ＭＳ Ｐゴシック" charset="0"/>
              </a:defRPr>
            </a:lvl1pPr>
            <a:lvl2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2pPr>
            <a:lvl3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3pPr>
            <a:lvl4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4pPr>
            <a:lvl5pPr algn="l" defTabSz="457200" rtl="0" eaLnBrk="1" fontAlgn="base" hangingPunct="1">
              <a:lnSpc>
                <a:spcPct val="80000"/>
              </a:lnSpc>
              <a:spcBef>
                <a:spcPct val="0"/>
              </a:spcBef>
              <a:spcAft>
                <a:spcPct val="0"/>
              </a:spcAft>
              <a:defRPr sz="2800">
                <a:solidFill>
                  <a:srgbClr val="000000"/>
                </a:solidFill>
                <a:latin typeface="Calibri" pitchFamily="-65" charset="0"/>
                <a:ea typeface="ＭＳ Ｐゴシック" charset="0"/>
                <a:cs typeface="ＭＳ Ｐゴシック" charset="0"/>
              </a:defRPr>
            </a:lvl5pPr>
            <a:lvl6pPr marL="457200" algn="l" defTabSz="457200" rtl="0" eaLnBrk="1" fontAlgn="base" hangingPunct="1">
              <a:spcBef>
                <a:spcPct val="0"/>
              </a:spcBef>
              <a:spcAft>
                <a:spcPct val="0"/>
              </a:spcAft>
              <a:defRPr sz="2800">
                <a:solidFill>
                  <a:srgbClr val="404040"/>
                </a:solidFill>
                <a:latin typeface="Calibri" pitchFamily="-65" charset="0"/>
              </a:defRPr>
            </a:lvl6pPr>
            <a:lvl7pPr marL="914400" algn="l" defTabSz="457200" rtl="0" eaLnBrk="1" fontAlgn="base" hangingPunct="1">
              <a:spcBef>
                <a:spcPct val="0"/>
              </a:spcBef>
              <a:spcAft>
                <a:spcPct val="0"/>
              </a:spcAft>
              <a:defRPr sz="2800">
                <a:solidFill>
                  <a:srgbClr val="404040"/>
                </a:solidFill>
                <a:latin typeface="Calibri" pitchFamily="-65" charset="0"/>
              </a:defRPr>
            </a:lvl7pPr>
            <a:lvl8pPr marL="1371600" algn="l" defTabSz="457200" rtl="0" eaLnBrk="1" fontAlgn="base" hangingPunct="1">
              <a:spcBef>
                <a:spcPct val="0"/>
              </a:spcBef>
              <a:spcAft>
                <a:spcPct val="0"/>
              </a:spcAft>
              <a:defRPr sz="2800">
                <a:solidFill>
                  <a:srgbClr val="404040"/>
                </a:solidFill>
                <a:latin typeface="Calibri" pitchFamily="-65" charset="0"/>
              </a:defRPr>
            </a:lvl8pPr>
            <a:lvl9pPr marL="1828800" algn="l" defTabSz="457200" rtl="0" eaLnBrk="1" fontAlgn="base" hangingPunct="1">
              <a:spcBef>
                <a:spcPct val="0"/>
              </a:spcBef>
              <a:spcAft>
                <a:spcPct val="0"/>
              </a:spcAft>
              <a:defRPr sz="2800">
                <a:solidFill>
                  <a:srgbClr val="404040"/>
                </a:solidFill>
                <a:latin typeface="Calibri" pitchFamily="-65" charset="0"/>
              </a:defRPr>
            </a:lvl9pPr>
          </a:lstStyle>
          <a:p>
            <a:r>
              <a:rPr lang="en-US" sz="3200" u="none" dirty="0">
                <a:solidFill>
                  <a:schemeClr val="tx1">
                    <a:lumMod val="75000"/>
                    <a:lumOff val="25000"/>
                  </a:schemeClr>
                </a:solidFill>
                <a:latin typeface="Calibri" charset="0"/>
                <a:ea typeface="Calibri" charset="0"/>
                <a:cs typeface="Calibri" charset="0"/>
              </a:rPr>
              <a:t>NFWF Undersea Feature Detection and Tracking</a:t>
            </a:r>
          </a:p>
        </p:txBody>
      </p:sp>
      <p:sp>
        <p:nvSpPr>
          <p:cNvPr id="8" name="TextBox 7"/>
          <p:cNvSpPr txBox="1"/>
          <p:nvPr/>
        </p:nvSpPr>
        <p:spPr>
          <a:xfrm>
            <a:off x="228600" y="3720753"/>
            <a:ext cx="7801303" cy="1569660"/>
          </a:xfrm>
          <a:prstGeom prst="rect">
            <a:avLst/>
          </a:prstGeom>
          <a:noFill/>
        </p:spPr>
        <p:txBody>
          <a:bodyPr wrap="square" rtlCol="0">
            <a:spAutoFit/>
          </a:bodyPr>
          <a:lstStyle/>
          <a:p>
            <a:r>
              <a:rPr lang="en-US" sz="2400" b="1" u="none" dirty="0">
                <a:latin typeface="Calibri" charset="0"/>
                <a:ea typeface="Calibri" charset="0"/>
                <a:cs typeface="Calibri" charset="0"/>
              </a:rPr>
              <a:t>Need</a:t>
            </a:r>
          </a:p>
          <a:p>
            <a:pPr marL="174625" indent="-174625">
              <a:buFontTx/>
              <a:buChar char="-"/>
            </a:pPr>
            <a:r>
              <a:rPr lang="en-US" sz="2400" u="none" dirty="0">
                <a:latin typeface="Calibri" charset="0"/>
                <a:ea typeface="Calibri" charset="0"/>
                <a:cs typeface="Calibri" charset="0"/>
              </a:rPr>
              <a:t>Automated habitat mapping tool for classifying and locating undersea objects based on user trained fish, plant life, rocks, </a:t>
            </a:r>
            <a:r>
              <a:rPr lang="en-US" sz="2400" u="none" dirty="0" err="1">
                <a:latin typeface="Calibri" charset="0"/>
                <a:ea typeface="Calibri" charset="0"/>
                <a:cs typeface="Calibri" charset="0"/>
              </a:rPr>
              <a:t>etc</a:t>
            </a:r>
            <a:r>
              <a:rPr lang="mr-IN" sz="2400" u="none" dirty="0">
                <a:latin typeface="Calibri" charset="0"/>
                <a:ea typeface="Calibri" charset="0"/>
                <a:cs typeface="Calibri" charset="0"/>
              </a:rPr>
              <a:t>…</a:t>
            </a:r>
            <a:endParaRPr lang="en-US" sz="2400" u="none" dirty="0">
              <a:latin typeface="Calibri" charset="0"/>
              <a:ea typeface="Calibri" charset="0"/>
              <a:cs typeface="Calibri" charset="0"/>
            </a:endParaRPr>
          </a:p>
        </p:txBody>
      </p:sp>
      <p:pic>
        <p:nvPicPr>
          <p:cNvPr id="10" name="Picture 9"/>
          <p:cNvPicPr>
            <a:picLocks noChangeAspect="1"/>
          </p:cNvPicPr>
          <p:nvPr/>
        </p:nvPicPr>
        <p:blipFill>
          <a:blip r:embed="rId5"/>
          <a:stretch>
            <a:fillRect/>
          </a:stretch>
        </p:blipFill>
        <p:spPr>
          <a:xfrm>
            <a:off x="384025" y="1166749"/>
            <a:ext cx="3031239" cy="2186051"/>
          </a:xfrm>
          <a:prstGeom prst="rect">
            <a:avLst/>
          </a:prstGeom>
        </p:spPr>
      </p:pic>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5</a:t>
            </a:fld>
            <a:endParaRPr lang="en-US" altLang="en-US" dirty="0"/>
          </a:p>
        </p:txBody>
      </p:sp>
      <p:pic>
        <p:nvPicPr>
          <p:cNvPr id="2" name="dive7_notrails_Tracking_trim.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993930" y="1166750"/>
            <a:ext cx="4549665" cy="2551214"/>
          </a:xfrm>
          <a:prstGeom prst="rect">
            <a:avLst/>
          </a:prstGeom>
        </p:spPr>
      </p:pic>
    </p:spTree>
    <p:extLst>
      <p:ext uri="{BB962C8B-B14F-4D97-AF65-F5344CB8AC3E}">
        <p14:creationId xmlns:p14="http://schemas.microsoft.com/office/powerpoint/2010/main" val="2071777911"/>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5438" y="376238"/>
            <a:ext cx="8534400" cy="811431"/>
          </a:xfrm>
        </p:spPr>
        <p:txBody>
          <a:bodyPr/>
          <a:lstStyle/>
          <a:p>
            <a:r>
              <a:rPr lang="en-US" sz="3600" dirty="0">
                <a:latin typeface="Calibri" panose="020F0502020204030204" pitchFamily="34" charset="0"/>
              </a:rPr>
              <a:t>Goals of Underwater Classifications</a:t>
            </a:r>
          </a:p>
        </p:txBody>
      </p:sp>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6</a:t>
            </a:fld>
            <a:endParaRPr lang="en-US" altLang="en-US" dirty="0"/>
          </a:p>
        </p:txBody>
      </p:sp>
      <p:sp>
        <p:nvSpPr>
          <p:cNvPr id="5" name="TextBox 4"/>
          <p:cNvSpPr txBox="1"/>
          <p:nvPr/>
        </p:nvSpPr>
        <p:spPr>
          <a:xfrm>
            <a:off x="144517" y="1850930"/>
            <a:ext cx="8748165" cy="1569660"/>
          </a:xfrm>
          <a:prstGeom prst="rect">
            <a:avLst/>
          </a:prstGeom>
          <a:noFill/>
        </p:spPr>
        <p:txBody>
          <a:bodyPr wrap="square" rtlCol="0">
            <a:spAutoFit/>
          </a:bodyPr>
          <a:lstStyle/>
          <a:p>
            <a:pPr marL="457200" indent="-457200">
              <a:buFontTx/>
              <a:buChar char="-"/>
            </a:pPr>
            <a:r>
              <a:rPr lang="en-US" sz="3200" u="none" dirty="0">
                <a:latin typeface="Calibri" charset="0"/>
                <a:ea typeface="Calibri" charset="0"/>
                <a:cs typeface="Calibri" charset="0"/>
              </a:rPr>
              <a:t>Create tool to support rapid, interactive, guided annotation and training.</a:t>
            </a:r>
          </a:p>
          <a:p>
            <a:r>
              <a:rPr lang="en-US" sz="3200" u="none" dirty="0">
                <a:latin typeface="Calibri" charset="0"/>
                <a:ea typeface="Calibri" charset="0"/>
                <a:cs typeface="Calibri" charset="0"/>
              </a:rPr>
              <a:t> </a:t>
            </a:r>
          </a:p>
        </p:txBody>
      </p:sp>
      <p:sp>
        <p:nvSpPr>
          <p:cNvPr id="2" name="TextBox 1"/>
          <p:cNvSpPr txBox="1"/>
          <p:nvPr/>
        </p:nvSpPr>
        <p:spPr>
          <a:xfrm>
            <a:off x="187577" y="1398047"/>
            <a:ext cx="2913555" cy="523220"/>
          </a:xfrm>
          <a:prstGeom prst="rect">
            <a:avLst/>
          </a:prstGeom>
          <a:noFill/>
        </p:spPr>
        <p:txBody>
          <a:bodyPr wrap="none" rtlCol="0">
            <a:spAutoFit/>
          </a:bodyPr>
          <a:lstStyle/>
          <a:p>
            <a:r>
              <a:rPr lang="en-US" sz="2800" b="1" u="none" dirty="0">
                <a:solidFill>
                  <a:srgbClr val="C00000"/>
                </a:solidFill>
              </a:rPr>
              <a:t>Annotation Tool</a:t>
            </a:r>
          </a:p>
        </p:txBody>
      </p:sp>
      <p:sp>
        <p:nvSpPr>
          <p:cNvPr id="6" name="TextBox 5"/>
          <p:cNvSpPr txBox="1"/>
          <p:nvPr/>
        </p:nvSpPr>
        <p:spPr>
          <a:xfrm>
            <a:off x="187577" y="4040549"/>
            <a:ext cx="8253046" cy="1569660"/>
          </a:xfrm>
          <a:prstGeom prst="rect">
            <a:avLst/>
          </a:prstGeom>
          <a:noFill/>
        </p:spPr>
        <p:txBody>
          <a:bodyPr wrap="square" rtlCol="0">
            <a:spAutoFit/>
          </a:bodyPr>
          <a:lstStyle/>
          <a:p>
            <a:pPr marL="457200" indent="-457200">
              <a:buFontTx/>
              <a:buChar char="-"/>
            </a:pPr>
            <a:r>
              <a:rPr lang="en-US" sz="3200" u="none" dirty="0">
                <a:latin typeface="Calibri" charset="0"/>
                <a:ea typeface="Calibri" charset="0"/>
                <a:cs typeface="Calibri" charset="0"/>
              </a:rPr>
              <a:t>Allow tool to process data base of videos providing annotated and mapped video files.</a:t>
            </a:r>
          </a:p>
          <a:p>
            <a:pPr marL="457200" indent="-457200">
              <a:buFontTx/>
              <a:buChar char="-"/>
            </a:pPr>
            <a:endParaRPr lang="en-US" sz="3200" u="none" dirty="0">
              <a:latin typeface="Calibri" charset="0"/>
              <a:ea typeface="Calibri" charset="0"/>
              <a:cs typeface="Calibri" charset="0"/>
            </a:endParaRPr>
          </a:p>
        </p:txBody>
      </p:sp>
      <p:sp>
        <p:nvSpPr>
          <p:cNvPr id="7" name="TextBox 6"/>
          <p:cNvSpPr txBox="1"/>
          <p:nvPr/>
        </p:nvSpPr>
        <p:spPr>
          <a:xfrm>
            <a:off x="187577" y="3574619"/>
            <a:ext cx="3136371" cy="523220"/>
          </a:xfrm>
          <a:prstGeom prst="rect">
            <a:avLst/>
          </a:prstGeom>
          <a:noFill/>
        </p:spPr>
        <p:txBody>
          <a:bodyPr wrap="none" rtlCol="0">
            <a:spAutoFit/>
          </a:bodyPr>
          <a:lstStyle/>
          <a:p>
            <a:r>
              <a:rPr lang="en-US" sz="2800" b="1" u="none" dirty="0">
                <a:solidFill>
                  <a:srgbClr val="00B050"/>
                </a:solidFill>
              </a:rPr>
              <a:t>Assessment Tool</a:t>
            </a:r>
          </a:p>
        </p:txBody>
      </p:sp>
    </p:spTree>
    <p:extLst>
      <p:ext uri="{BB962C8B-B14F-4D97-AF65-F5344CB8AC3E}">
        <p14:creationId xmlns:p14="http://schemas.microsoft.com/office/powerpoint/2010/main" val="101313155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itle 1"/>
          <p:cNvSpPr>
            <a:spLocks noGrp="1"/>
          </p:cNvSpPr>
          <p:nvPr>
            <p:ph type="title"/>
          </p:nvPr>
        </p:nvSpPr>
        <p:spPr>
          <a:xfrm>
            <a:off x="162238" y="355599"/>
            <a:ext cx="8818562" cy="450515"/>
          </a:xfrm>
        </p:spPr>
        <p:txBody>
          <a:bodyPr/>
          <a:lstStyle/>
          <a:p>
            <a:r>
              <a:rPr lang="en-US" sz="2800" dirty="0">
                <a:latin typeface="Calibri" charset="0"/>
                <a:ea typeface="Calibri" charset="0"/>
                <a:cs typeface="Calibri" charset="0"/>
              </a:rPr>
              <a:t>Design Semi-supervised Cluster Based </a:t>
            </a:r>
            <a:r>
              <a:rPr lang="en-US" sz="2800" dirty="0">
                <a:solidFill>
                  <a:srgbClr val="C00000"/>
                </a:solidFill>
                <a:latin typeface="Calibri" charset="0"/>
                <a:ea typeface="Calibri" charset="0"/>
                <a:cs typeface="Calibri" charset="0"/>
              </a:rPr>
              <a:t>Annotation Tool</a:t>
            </a:r>
          </a:p>
        </p:txBody>
      </p:sp>
      <p:grpSp>
        <p:nvGrpSpPr>
          <p:cNvPr id="21" name="Group 20"/>
          <p:cNvGrpSpPr/>
          <p:nvPr/>
        </p:nvGrpSpPr>
        <p:grpSpPr>
          <a:xfrm>
            <a:off x="1104107" y="858669"/>
            <a:ext cx="7798155" cy="4915626"/>
            <a:chOff x="324069" y="809927"/>
            <a:chExt cx="8997654" cy="5671743"/>
          </a:xfrm>
        </p:grpSpPr>
        <p:sp>
          <p:nvSpPr>
            <p:cNvPr id="73" name="Rectangle 72"/>
            <p:cNvSpPr/>
            <p:nvPr/>
          </p:nvSpPr>
          <p:spPr>
            <a:xfrm>
              <a:off x="628869" y="2366870"/>
              <a:ext cx="4267200" cy="41148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u="none">
                <a:solidFill>
                  <a:srgbClr val="FFFFFF"/>
                </a:solidFill>
                <a:latin typeface="Calibri" charset="0"/>
                <a:ea typeface="Calibri" charset="0"/>
                <a:cs typeface="Calibri" charset="0"/>
              </a:endParaRPr>
            </a:p>
          </p:txBody>
        </p:sp>
        <p:cxnSp>
          <p:nvCxnSpPr>
            <p:cNvPr id="4" name="Straight Arrow Connector 3"/>
            <p:cNvCxnSpPr/>
            <p:nvPr/>
          </p:nvCxnSpPr>
          <p:spPr>
            <a:xfrm>
              <a:off x="933669" y="1364602"/>
              <a:ext cx="73152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933669" y="1212202"/>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848069" y="1212202"/>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838669" y="1212202"/>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5048469" y="1212202"/>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191469" y="1212202"/>
              <a:ext cx="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7410669" y="1212202"/>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638717" y="1442748"/>
              <a:ext cx="453515"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10</a:t>
              </a:r>
            </a:p>
          </p:txBody>
        </p:sp>
        <p:sp>
          <p:nvSpPr>
            <p:cNvPr id="14" name="TextBox 13"/>
            <p:cNvSpPr txBox="1"/>
            <p:nvPr/>
          </p:nvSpPr>
          <p:spPr>
            <a:xfrm>
              <a:off x="2572365" y="1440802"/>
              <a:ext cx="453515"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20</a:t>
              </a:r>
            </a:p>
          </p:txBody>
        </p:sp>
        <p:sp>
          <p:nvSpPr>
            <p:cNvPr id="15" name="TextBox 14"/>
            <p:cNvSpPr txBox="1"/>
            <p:nvPr/>
          </p:nvSpPr>
          <p:spPr>
            <a:xfrm>
              <a:off x="4782165" y="1440802"/>
              <a:ext cx="573738"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100</a:t>
              </a:r>
            </a:p>
          </p:txBody>
        </p:sp>
        <p:sp>
          <p:nvSpPr>
            <p:cNvPr id="16" name="TextBox 15"/>
            <p:cNvSpPr txBox="1"/>
            <p:nvPr/>
          </p:nvSpPr>
          <p:spPr>
            <a:xfrm>
              <a:off x="3617581" y="1364602"/>
              <a:ext cx="538595"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a:t>
              </a:r>
            </a:p>
          </p:txBody>
        </p:sp>
        <p:sp>
          <p:nvSpPr>
            <p:cNvPr id="17" name="TextBox 16"/>
            <p:cNvSpPr txBox="1"/>
            <p:nvPr/>
          </p:nvSpPr>
          <p:spPr>
            <a:xfrm>
              <a:off x="6202355" y="1364602"/>
              <a:ext cx="538595"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a:t>
              </a:r>
            </a:p>
          </p:txBody>
        </p:sp>
        <p:sp>
          <p:nvSpPr>
            <p:cNvPr id="18" name="TextBox 17"/>
            <p:cNvSpPr txBox="1"/>
            <p:nvPr/>
          </p:nvSpPr>
          <p:spPr>
            <a:xfrm>
              <a:off x="784383" y="1440802"/>
              <a:ext cx="333294"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0</a:t>
              </a:r>
            </a:p>
          </p:txBody>
        </p:sp>
        <p:sp>
          <p:nvSpPr>
            <p:cNvPr id="19" name="TextBox 18"/>
            <p:cNvSpPr txBox="1"/>
            <p:nvPr/>
          </p:nvSpPr>
          <p:spPr>
            <a:xfrm>
              <a:off x="324069" y="809927"/>
              <a:ext cx="1876208" cy="461655"/>
            </a:xfrm>
            <a:prstGeom prst="rect">
              <a:avLst/>
            </a:prstGeom>
            <a:noFill/>
          </p:spPr>
          <p:txBody>
            <a:bodyPr wrap="none" rtlCol="0">
              <a:spAutoFit/>
            </a:bodyPr>
            <a:lstStyle/>
            <a:p>
              <a:pPr fontAlgn="base">
                <a:spcBef>
                  <a:spcPct val="0"/>
                </a:spcBef>
                <a:spcAft>
                  <a:spcPct val="0"/>
                </a:spcAft>
              </a:pPr>
              <a:r>
                <a:rPr lang="en-US" sz="2000" b="1" u="none" dirty="0">
                  <a:solidFill>
                    <a:srgbClr val="000000"/>
                  </a:solidFill>
                  <a:latin typeface="Calibri" charset="0"/>
                  <a:ea typeface="Calibri" charset="0"/>
                  <a:cs typeface="Calibri" charset="0"/>
                </a:rPr>
                <a:t>Video Stream</a:t>
              </a:r>
            </a:p>
          </p:txBody>
        </p:sp>
        <p:cxnSp>
          <p:nvCxnSpPr>
            <p:cNvPr id="22" name="Straight Arrow Connector 21"/>
            <p:cNvCxnSpPr/>
            <p:nvPr/>
          </p:nvCxnSpPr>
          <p:spPr>
            <a:xfrm flipH="1">
              <a:off x="1634905" y="1300070"/>
              <a:ext cx="5367" cy="1219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1848069" y="3969303"/>
              <a:ext cx="990601" cy="640181"/>
            </a:xfrm>
            <a:prstGeom prst="straightConnector1">
              <a:avLst/>
            </a:prstGeom>
            <a:ln w="3810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158201" y="2824070"/>
              <a:ext cx="0" cy="75542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513812" y="3549232"/>
              <a:ext cx="1555566" cy="532678"/>
            </a:xfrm>
            <a:prstGeom prst="rect">
              <a:avLst/>
            </a:prstGeom>
            <a:noFill/>
          </p:spPr>
          <p:txBody>
            <a:bodyPr wrap="none" rtlCol="0">
              <a:spAutoFit/>
            </a:bodyPr>
            <a:lstStyle/>
            <a:p>
              <a:pPr algn="ctr" fontAlgn="base">
                <a:spcBef>
                  <a:spcPct val="0"/>
                </a:spcBef>
                <a:spcAft>
                  <a:spcPct val="0"/>
                </a:spcAft>
              </a:pPr>
              <a:r>
                <a:rPr lang="en-US" sz="2400" u="none" dirty="0">
                  <a:solidFill>
                    <a:srgbClr val="000000"/>
                  </a:solidFill>
                  <a:latin typeface="Calibri" charset="0"/>
                  <a:ea typeface="Calibri" charset="0"/>
                  <a:cs typeface="Calibri" charset="0"/>
                </a:rPr>
                <a:t>Database</a:t>
              </a:r>
            </a:p>
          </p:txBody>
        </p:sp>
        <p:cxnSp>
          <p:nvCxnSpPr>
            <p:cNvPr id="30" name="Straight Arrow Connector 29"/>
            <p:cNvCxnSpPr/>
            <p:nvPr/>
          </p:nvCxnSpPr>
          <p:spPr>
            <a:xfrm>
              <a:off x="3143469" y="3969303"/>
              <a:ext cx="0" cy="655732"/>
            </a:xfrm>
            <a:prstGeom prst="straightConnector1">
              <a:avLst/>
            </a:prstGeom>
            <a:ln w="3810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597352" y="4616140"/>
              <a:ext cx="1113814" cy="674725"/>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US" sz="1600" b="1" u="none" dirty="0">
                  <a:solidFill>
                    <a:srgbClr val="000000"/>
                  </a:solidFill>
                  <a:latin typeface="Calibri" charset="0"/>
                  <a:ea typeface="Calibri" charset="0"/>
                  <a:cs typeface="Calibri" charset="0"/>
                </a:rPr>
                <a:t>Sample </a:t>
              </a:r>
            </a:p>
            <a:p>
              <a:pPr algn="ctr" fontAlgn="base">
                <a:spcBef>
                  <a:spcPct val="0"/>
                </a:spcBef>
                <a:spcAft>
                  <a:spcPct val="0"/>
                </a:spcAft>
              </a:pPr>
              <a:r>
                <a:rPr lang="en-US" sz="1600" b="1" u="none" dirty="0">
                  <a:solidFill>
                    <a:srgbClr val="000000"/>
                  </a:solidFill>
                  <a:latin typeface="Calibri" charset="0"/>
                  <a:ea typeface="Calibri" charset="0"/>
                  <a:cs typeface="Calibri" charset="0"/>
                </a:rPr>
                <a:t>Selection</a:t>
              </a:r>
            </a:p>
          </p:txBody>
        </p:sp>
        <p:cxnSp>
          <p:nvCxnSpPr>
            <p:cNvPr id="33" name="Straight Arrow Connector 32"/>
            <p:cNvCxnSpPr/>
            <p:nvPr/>
          </p:nvCxnSpPr>
          <p:spPr>
            <a:xfrm>
              <a:off x="1640272" y="3148976"/>
              <a:ext cx="0" cy="344269"/>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152869" y="3814670"/>
              <a:ext cx="460542"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180632" y="2824070"/>
              <a:ext cx="97756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051697" y="2519270"/>
              <a:ext cx="1166417" cy="674725"/>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US" sz="1600" b="1" u="none" dirty="0">
                  <a:solidFill>
                    <a:srgbClr val="000000"/>
                  </a:solidFill>
                  <a:latin typeface="Calibri" charset="0"/>
                  <a:ea typeface="Calibri" charset="0"/>
                  <a:cs typeface="Calibri" charset="0"/>
                </a:rPr>
                <a:t>Object </a:t>
              </a:r>
            </a:p>
            <a:p>
              <a:pPr algn="ctr" fontAlgn="base">
                <a:spcBef>
                  <a:spcPct val="0"/>
                </a:spcBef>
                <a:spcAft>
                  <a:spcPct val="0"/>
                </a:spcAft>
              </a:pPr>
              <a:r>
                <a:rPr lang="en-US" sz="1600" b="1" u="none" dirty="0">
                  <a:solidFill>
                    <a:srgbClr val="000000"/>
                  </a:solidFill>
                  <a:latin typeface="Calibri" charset="0"/>
                  <a:ea typeface="Calibri" charset="0"/>
                  <a:cs typeface="Calibri" charset="0"/>
                </a:rPr>
                <a:t>Proposals</a:t>
              </a:r>
            </a:p>
          </p:txBody>
        </p:sp>
        <p:sp>
          <p:nvSpPr>
            <p:cNvPr id="32" name="TextBox 31"/>
            <p:cNvSpPr txBox="1"/>
            <p:nvPr/>
          </p:nvSpPr>
          <p:spPr>
            <a:xfrm>
              <a:off x="1028338" y="3509871"/>
              <a:ext cx="1317267" cy="674725"/>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US" sz="1600" b="1" u="none" dirty="0">
                  <a:solidFill>
                    <a:srgbClr val="000000"/>
                  </a:solidFill>
                  <a:latin typeface="Calibri" charset="0"/>
                  <a:ea typeface="Calibri" charset="0"/>
                  <a:cs typeface="Calibri" charset="0"/>
                </a:rPr>
                <a:t>Feature</a:t>
              </a:r>
            </a:p>
            <a:p>
              <a:pPr algn="ctr" fontAlgn="base">
                <a:spcBef>
                  <a:spcPct val="0"/>
                </a:spcBef>
                <a:spcAft>
                  <a:spcPct val="0"/>
                </a:spcAft>
              </a:pPr>
              <a:r>
                <a:rPr lang="en-US" sz="1600" b="1" u="none" dirty="0">
                  <a:solidFill>
                    <a:srgbClr val="000000"/>
                  </a:solidFill>
                  <a:latin typeface="Calibri" charset="0"/>
                  <a:ea typeface="Calibri" charset="0"/>
                  <a:cs typeface="Calibri" charset="0"/>
                </a:rPr>
                <a:t>Generation</a:t>
              </a:r>
            </a:p>
          </p:txBody>
        </p:sp>
        <p:sp>
          <p:nvSpPr>
            <p:cNvPr id="41" name="TextBox 40"/>
            <p:cNvSpPr txBox="1"/>
            <p:nvPr/>
          </p:nvSpPr>
          <p:spPr>
            <a:xfrm>
              <a:off x="896684" y="4609484"/>
              <a:ext cx="1580573" cy="674725"/>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US" sz="1600" b="1" u="none" dirty="0">
                  <a:solidFill>
                    <a:srgbClr val="000000"/>
                  </a:solidFill>
                  <a:latin typeface="Calibri" charset="0"/>
                  <a:ea typeface="Calibri" charset="0"/>
                  <a:cs typeface="Calibri" charset="0"/>
                </a:rPr>
                <a:t>Blind </a:t>
              </a:r>
            </a:p>
            <a:p>
              <a:pPr algn="ctr" fontAlgn="base">
                <a:spcBef>
                  <a:spcPct val="0"/>
                </a:spcBef>
                <a:spcAft>
                  <a:spcPct val="0"/>
                </a:spcAft>
              </a:pPr>
              <a:r>
                <a:rPr lang="en-US" sz="1600" b="1" u="none" dirty="0">
                  <a:solidFill>
                    <a:srgbClr val="000000"/>
                  </a:solidFill>
                  <a:latin typeface="Calibri" charset="0"/>
                  <a:ea typeface="Calibri" charset="0"/>
                  <a:cs typeface="Calibri" charset="0"/>
                </a:rPr>
                <a:t>Segmentation</a:t>
              </a:r>
            </a:p>
          </p:txBody>
        </p:sp>
        <p:cxnSp>
          <p:nvCxnSpPr>
            <p:cNvPr id="45" name="Straight Arrow Connector 44"/>
            <p:cNvCxnSpPr/>
            <p:nvPr/>
          </p:nvCxnSpPr>
          <p:spPr>
            <a:xfrm>
              <a:off x="1771869" y="5262470"/>
              <a:ext cx="0" cy="621268"/>
            </a:xfrm>
            <a:prstGeom prst="straightConnector1">
              <a:avLst/>
            </a:prstGeom>
            <a:ln w="3810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143469" y="5262470"/>
              <a:ext cx="0" cy="621268"/>
            </a:xfrm>
            <a:prstGeom prst="straightConnector1">
              <a:avLst/>
            </a:prstGeom>
            <a:ln w="3810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372069" y="6100670"/>
              <a:ext cx="9906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386922" y="3814670"/>
              <a:ext cx="0" cy="810365"/>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3984492" y="3814670"/>
              <a:ext cx="414559" cy="901"/>
            </a:xfrm>
            <a:prstGeom prst="straightConnector1">
              <a:avLst/>
            </a:prstGeom>
            <a:ln w="3810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3822702" y="4625036"/>
              <a:ext cx="1025922" cy="674725"/>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US" sz="1600" b="1" u="none" dirty="0">
                  <a:solidFill>
                    <a:srgbClr val="000000"/>
                  </a:solidFill>
                  <a:latin typeface="Calibri" charset="0"/>
                  <a:ea typeface="Calibri" charset="0"/>
                  <a:cs typeface="Calibri" charset="0"/>
                </a:rPr>
                <a:t>Label </a:t>
              </a:r>
            </a:p>
            <a:p>
              <a:pPr algn="ctr" fontAlgn="base">
                <a:spcBef>
                  <a:spcPct val="0"/>
                </a:spcBef>
                <a:spcAft>
                  <a:spcPct val="0"/>
                </a:spcAft>
              </a:pPr>
              <a:r>
                <a:rPr lang="en-US" sz="1600" b="1" u="none" dirty="0">
                  <a:solidFill>
                    <a:srgbClr val="000000"/>
                  </a:solidFill>
                  <a:latin typeface="Calibri" charset="0"/>
                  <a:ea typeface="Calibri" charset="0"/>
                  <a:cs typeface="Calibri" charset="0"/>
                </a:rPr>
                <a:t>New Set</a:t>
              </a:r>
            </a:p>
          </p:txBody>
        </p:sp>
        <p:cxnSp>
          <p:nvCxnSpPr>
            <p:cNvPr id="61" name="Straight Arrow Connector 60"/>
            <p:cNvCxnSpPr/>
            <p:nvPr/>
          </p:nvCxnSpPr>
          <p:spPr>
            <a:xfrm flipV="1">
              <a:off x="4386922" y="5303632"/>
              <a:ext cx="0" cy="797037"/>
            </a:xfrm>
            <a:prstGeom prst="straightConnector1">
              <a:avLst/>
            </a:prstGeom>
            <a:ln w="3810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390869" y="5883738"/>
              <a:ext cx="1981200" cy="390630"/>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600" b="1" u="none" dirty="0">
                  <a:solidFill>
                    <a:srgbClr val="000000"/>
                  </a:solidFill>
                  <a:latin typeface="Calibri" charset="0"/>
                  <a:ea typeface="Calibri" charset="0"/>
                  <a:cs typeface="Calibri" charset="0"/>
                </a:rPr>
                <a:t>Distance sort</a:t>
              </a:r>
            </a:p>
          </p:txBody>
        </p:sp>
        <p:sp>
          <p:nvSpPr>
            <p:cNvPr id="68" name="TextBox 67"/>
            <p:cNvSpPr txBox="1"/>
            <p:nvPr/>
          </p:nvSpPr>
          <p:spPr>
            <a:xfrm>
              <a:off x="3067269" y="4043270"/>
              <a:ext cx="682863" cy="426142"/>
            </a:xfrm>
            <a:prstGeom prst="rect">
              <a:avLst/>
            </a:prstGeom>
            <a:noFill/>
          </p:spPr>
          <p:txBody>
            <a:bodyPr wrap="none" rtlCol="0">
              <a:spAutoFit/>
            </a:bodyPr>
            <a:lstStyle/>
            <a:p>
              <a:pPr fontAlgn="base">
                <a:spcBef>
                  <a:spcPct val="0"/>
                </a:spcBef>
                <a:spcAft>
                  <a:spcPct val="0"/>
                </a:spcAft>
              </a:pPr>
              <a:r>
                <a:rPr lang="en-US" sz="1800" b="1" u="none" dirty="0">
                  <a:solidFill>
                    <a:srgbClr val="FF0000"/>
                  </a:solidFill>
                  <a:latin typeface="Calibri" charset="0"/>
                  <a:ea typeface="Calibri" charset="0"/>
                  <a:cs typeface="Calibri" charset="0"/>
                </a:rPr>
                <a:t>user</a:t>
              </a:r>
            </a:p>
          </p:txBody>
        </p:sp>
        <p:sp>
          <p:nvSpPr>
            <p:cNvPr id="69" name="Down Arrow 68"/>
            <p:cNvSpPr/>
            <p:nvPr/>
          </p:nvSpPr>
          <p:spPr>
            <a:xfrm>
              <a:off x="5200869" y="2990956"/>
              <a:ext cx="271552" cy="2691983"/>
            </a:xfrm>
            <a:prstGeom prst="down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u="none">
                <a:solidFill>
                  <a:srgbClr val="FFFFFF"/>
                </a:solidFill>
                <a:latin typeface="Calibri" charset="0"/>
                <a:ea typeface="Calibri" charset="0"/>
                <a:cs typeface="Calibri" charset="0"/>
              </a:endParaRPr>
            </a:p>
          </p:txBody>
        </p:sp>
        <p:sp>
          <p:nvSpPr>
            <p:cNvPr id="71" name="Rectangle 70"/>
            <p:cNvSpPr/>
            <p:nvPr/>
          </p:nvSpPr>
          <p:spPr>
            <a:xfrm rot="19167423">
              <a:off x="3306372" y="3244909"/>
              <a:ext cx="838200" cy="1524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u="none">
                <a:solidFill>
                  <a:srgbClr val="FFFFFF"/>
                </a:solidFill>
                <a:latin typeface="Calibri" charset="0"/>
                <a:ea typeface="Calibri" charset="0"/>
                <a:cs typeface="Calibri" charset="0"/>
              </a:endParaRPr>
            </a:p>
          </p:txBody>
        </p:sp>
        <p:sp>
          <p:nvSpPr>
            <p:cNvPr id="72" name="Rectangle 71"/>
            <p:cNvSpPr/>
            <p:nvPr/>
          </p:nvSpPr>
          <p:spPr>
            <a:xfrm>
              <a:off x="3990124" y="2990780"/>
              <a:ext cx="1346521" cy="158196"/>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600" u="none">
                <a:solidFill>
                  <a:srgbClr val="FFFFFF"/>
                </a:solidFill>
                <a:latin typeface="Calibri" charset="0"/>
                <a:ea typeface="Calibri" charset="0"/>
                <a:cs typeface="Calibri" charset="0"/>
              </a:endParaRPr>
            </a:p>
          </p:txBody>
        </p:sp>
        <p:sp>
          <p:nvSpPr>
            <p:cNvPr id="70" name="TextBox 69"/>
            <p:cNvSpPr txBox="1"/>
            <p:nvPr/>
          </p:nvSpPr>
          <p:spPr>
            <a:xfrm>
              <a:off x="4807370" y="5682939"/>
              <a:ext cx="1727873" cy="745749"/>
            </a:xfrm>
            <a:prstGeom prst="rect">
              <a:avLst/>
            </a:prstGeom>
            <a:solidFill>
              <a:srgbClr val="FFC000"/>
            </a:solidFill>
            <a:ln>
              <a:solidFill>
                <a:schemeClr val="tx1"/>
              </a:solidFill>
            </a:ln>
          </p:spPr>
          <p:txBody>
            <a:bodyPr wrap="none" rtlCol="0">
              <a:spAutoFit/>
            </a:bodyPr>
            <a:lstStyle/>
            <a:p>
              <a:pPr algn="ctr" fontAlgn="base">
                <a:spcBef>
                  <a:spcPct val="0"/>
                </a:spcBef>
                <a:spcAft>
                  <a:spcPct val="0"/>
                </a:spcAft>
              </a:pPr>
              <a:r>
                <a:rPr lang="en-US" sz="1800" u="none" dirty="0">
                  <a:solidFill>
                    <a:srgbClr val="000000"/>
                  </a:solidFill>
                  <a:latin typeface="Calibri" charset="0"/>
                  <a:ea typeface="Calibri" charset="0"/>
                  <a:cs typeface="Calibri" charset="0"/>
                </a:rPr>
                <a:t>Deep learning</a:t>
              </a:r>
            </a:p>
            <a:p>
              <a:pPr algn="ctr" fontAlgn="base">
                <a:spcBef>
                  <a:spcPct val="0"/>
                </a:spcBef>
                <a:spcAft>
                  <a:spcPct val="0"/>
                </a:spcAft>
              </a:pPr>
              <a:r>
                <a:rPr lang="en-US" sz="1800" u="none" dirty="0">
                  <a:solidFill>
                    <a:srgbClr val="000000"/>
                  </a:solidFill>
                  <a:latin typeface="Calibri" charset="0"/>
                  <a:ea typeface="Calibri" charset="0"/>
                  <a:cs typeface="Calibri" charset="0"/>
                </a:rPr>
                <a:t>training</a:t>
              </a:r>
            </a:p>
          </p:txBody>
        </p:sp>
        <p:sp>
          <p:nvSpPr>
            <p:cNvPr id="75" name="TextBox 74"/>
            <p:cNvSpPr txBox="1"/>
            <p:nvPr/>
          </p:nvSpPr>
          <p:spPr>
            <a:xfrm>
              <a:off x="5743149" y="1872939"/>
              <a:ext cx="1259340" cy="745749"/>
            </a:xfrm>
            <a:prstGeom prst="rect">
              <a:avLst/>
            </a:prstGeom>
            <a:solidFill>
              <a:srgbClr val="FFC000"/>
            </a:solidFill>
            <a:ln>
              <a:solidFill>
                <a:schemeClr val="tx1"/>
              </a:solidFill>
            </a:ln>
          </p:spPr>
          <p:txBody>
            <a:bodyPr wrap="none" rtlCol="0">
              <a:spAutoFit/>
            </a:bodyPr>
            <a:lstStyle/>
            <a:p>
              <a:pPr algn="ctr" fontAlgn="base">
                <a:spcBef>
                  <a:spcPct val="0"/>
                </a:spcBef>
                <a:spcAft>
                  <a:spcPct val="0"/>
                </a:spcAft>
              </a:pPr>
              <a:r>
                <a:rPr lang="en-US" sz="1800" u="none" dirty="0">
                  <a:solidFill>
                    <a:srgbClr val="000000"/>
                  </a:solidFill>
                  <a:latin typeface="Calibri" charset="0"/>
                  <a:ea typeface="Calibri" charset="0"/>
                  <a:cs typeface="Calibri" charset="0"/>
                </a:rPr>
                <a:t>Object </a:t>
              </a:r>
            </a:p>
            <a:p>
              <a:pPr algn="ctr" fontAlgn="base">
                <a:spcBef>
                  <a:spcPct val="0"/>
                </a:spcBef>
                <a:spcAft>
                  <a:spcPct val="0"/>
                </a:spcAft>
              </a:pPr>
              <a:r>
                <a:rPr lang="en-US" sz="1800" u="none" dirty="0">
                  <a:solidFill>
                    <a:srgbClr val="000000"/>
                  </a:solidFill>
                  <a:latin typeface="Calibri" charset="0"/>
                  <a:ea typeface="Calibri" charset="0"/>
                  <a:cs typeface="Calibri" charset="0"/>
                </a:rPr>
                <a:t>proposals</a:t>
              </a:r>
            </a:p>
          </p:txBody>
        </p:sp>
        <p:cxnSp>
          <p:nvCxnSpPr>
            <p:cNvPr id="77" name="Straight Connector 76"/>
            <p:cNvCxnSpPr/>
            <p:nvPr/>
          </p:nvCxnSpPr>
          <p:spPr>
            <a:xfrm>
              <a:off x="1848069" y="1698324"/>
              <a:ext cx="0" cy="43883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1848069" y="2137158"/>
              <a:ext cx="3810000" cy="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75" idx="2"/>
              <a:endCxn id="80" idx="0"/>
            </p:cNvCxnSpPr>
            <p:nvPr/>
          </p:nvCxnSpPr>
          <p:spPr>
            <a:xfrm>
              <a:off x="6372818" y="2618688"/>
              <a:ext cx="1" cy="702422"/>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70" idx="0"/>
              <a:endCxn id="80" idx="2"/>
            </p:cNvCxnSpPr>
            <p:nvPr/>
          </p:nvCxnSpPr>
          <p:spPr>
            <a:xfrm flipV="1">
              <a:off x="5671306" y="3747253"/>
              <a:ext cx="701513" cy="1935686"/>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6046357" y="4433900"/>
              <a:ext cx="1330214" cy="674725"/>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Fine-tuned</a:t>
              </a:r>
            </a:p>
            <a:p>
              <a:pPr fontAlgn="base">
                <a:spcBef>
                  <a:spcPct val="0"/>
                </a:spcBef>
                <a:spcAft>
                  <a:spcPct val="0"/>
                </a:spcAft>
              </a:pPr>
              <a:r>
                <a:rPr lang="en-US" sz="1600" u="none" dirty="0">
                  <a:solidFill>
                    <a:srgbClr val="000000"/>
                  </a:solidFill>
                  <a:latin typeface="Calibri" charset="0"/>
                  <a:ea typeface="Calibri" charset="0"/>
                  <a:cs typeface="Calibri" charset="0"/>
                </a:rPr>
                <a:t>DNN model</a:t>
              </a:r>
            </a:p>
          </p:txBody>
        </p:sp>
        <p:cxnSp>
          <p:nvCxnSpPr>
            <p:cNvPr id="92" name="Straight Arrow Connector 91"/>
            <p:cNvCxnSpPr/>
            <p:nvPr/>
          </p:nvCxnSpPr>
          <p:spPr>
            <a:xfrm flipV="1">
              <a:off x="6929485" y="3521727"/>
              <a:ext cx="513671" cy="1"/>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7486868" y="2900270"/>
              <a:ext cx="1834855" cy="1384962"/>
            </a:xfrm>
            <a:prstGeom prst="rect">
              <a:avLst/>
            </a:prstGeom>
            <a:noFill/>
          </p:spPr>
          <p:txBody>
            <a:bodyPr wrap="square" rtlCol="0">
              <a:spAutoFit/>
            </a:bodyPr>
            <a:lstStyle/>
            <a:p>
              <a:pPr fontAlgn="base">
                <a:spcBef>
                  <a:spcPct val="0"/>
                </a:spcBef>
                <a:spcAft>
                  <a:spcPct val="0"/>
                </a:spcAft>
              </a:pPr>
              <a:r>
                <a:rPr lang="en-US" sz="1800" u="none" dirty="0">
                  <a:solidFill>
                    <a:srgbClr val="000000"/>
                  </a:solidFill>
                  <a:latin typeface="Calibri" charset="0"/>
                  <a:ea typeface="Calibri" charset="0"/>
                  <a:cs typeface="Calibri" charset="0"/>
                </a:rPr>
                <a:t>{Object class,</a:t>
              </a:r>
            </a:p>
            <a:p>
              <a:pPr fontAlgn="base">
                <a:spcBef>
                  <a:spcPct val="0"/>
                </a:spcBef>
                <a:spcAft>
                  <a:spcPct val="0"/>
                </a:spcAft>
              </a:pPr>
              <a:r>
                <a:rPr lang="en-US" sz="1800" u="none" dirty="0">
                  <a:solidFill>
                    <a:srgbClr val="000000"/>
                  </a:solidFill>
                  <a:latin typeface="Calibri" charset="0"/>
                  <a:ea typeface="Calibri" charset="0"/>
                  <a:cs typeface="Calibri" charset="0"/>
                </a:rPr>
                <a:t>Location,</a:t>
              </a:r>
            </a:p>
            <a:p>
              <a:pPr fontAlgn="base">
                <a:spcBef>
                  <a:spcPct val="0"/>
                </a:spcBef>
                <a:spcAft>
                  <a:spcPct val="0"/>
                </a:spcAft>
              </a:pPr>
              <a:r>
                <a:rPr lang="en-US" sz="1800" u="none" dirty="0">
                  <a:solidFill>
                    <a:srgbClr val="000000"/>
                  </a:solidFill>
                  <a:latin typeface="Calibri" charset="0"/>
                  <a:ea typeface="Calibri" charset="0"/>
                  <a:cs typeface="Calibri" charset="0"/>
                </a:rPr>
                <a:t>Confidence</a:t>
              </a:r>
            </a:p>
            <a:p>
              <a:pPr fontAlgn="base">
                <a:spcBef>
                  <a:spcPct val="0"/>
                </a:spcBef>
                <a:spcAft>
                  <a:spcPct val="0"/>
                </a:spcAft>
              </a:pPr>
              <a:r>
                <a:rPr lang="en-US" sz="1800" u="none" dirty="0">
                  <a:solidFill>
                    <a:srgbClr val="000000"/>
                  </a:solidFill>
                  <a:latin typeface="Calibri" charset="0"/>
                  <a:ea typeface="Calibri" charset="0"/>
                  <a:cs typeface="Calibri" charset="0"/>
                </a:rPr>
                <a:t>Measure}</a:t>
              </a:r>
            </a:p>
          </p:txBody>
        </p:sp>
        <p:sp>
          <p:nvSpPr>
            <p:cNvPr id="95" name="TextBox 94"/>
            <p:cNvSpPr txBox="1"/>
            <p:nvPr/>
          </p:nvSpPr>
          <p:spPr>
            <a:xfrm>
              <a:off x="7579981" y="1300070"/>
              <a:ext cx="538595"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a:t>
              </a:r>
            </a:p>
          </p:txBody>
        </p:sp>
        <p:sp>
          <p:nvSpPr>
            <p:cNvPr id="3" name="TextBox 2"/>
            <p:cNvSpPr txBox="1"/>
            <p:nvPr/>
          </p:nvSpPr>
          <p:spPr>
            <a:xfrm>
              <a:off x="7944069" y="1528670"/>
              <a:ext cx="653270" cy="390630"/>
            </a:xfrm>
            <a:prstGeom prst="rect">
              <a:avLst/>
            </a:prstGeom>
            <a:noFill/>
          </p:spPr>
          <p:txBody>
            <a:bodyPr wrap="none" rtlCol="0">
              <a:spAutoFit/>
            </a:bodyPr>
            <a:lstStyle/>
            <a:p>
              <a:pPr fontAlgn="base">
                <a:spcBef>
                  <a:spcPct val="0"/>
                </a:spcBef>
                <a:spcAft>
                  <a:spcPct val="0"/>
                </a:spcAft>
              </a:pPr>
              <a:r>
                <a:rPr lang="en-US" sz="1600" u="none" dirty="0">
                  <a:solidFill>
                    <a:srgbClr val="000000"/>
                  </a:solidFill>
                  <a:latin typeface="Calibri" charset="0"/>
                  <a:ea typeface="Calibri" charset="0"/>
                  <a:cs typeface="Calibri" charset="0"/>
                </a:rPr>
                <a:t>time</a:t>
              </a:r>
            </a:p>
          </p:txBody>
        </p:sp>
        <p:cxnSp>
          <p:nvCxnSpPr>
            <p:cNvPr id="9" name="Straight Connector 8"/>
            <p:cNvCxnSpPr/>
            <p:nvPr/>
          </p:nvCxnSpPr>
          <p:spPr>
            <a:xfrm>
              <a:off x="949749" y="1300070"/>
              <a:ext cx="685156" cy="0"/>
            </a:xfrm>
            <a:prstGeom prst="line">
              <a:avLst/>
            </a:prstGeom>
            <a:ln w="9525">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a:off x="3220313" y="1300070"/>
              <a:ext cx="685156" cy="0"/>
            </a:xfrm>
            <a:prstGeom prst="line">
              <a:avLst/>
            </a:prstGeom>
            <a:ln w="9525">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a:off x="4668113" y="1300070"/>
              <a:ext cx="685156" cy="0"/>
            </a:xfrm>
            <a:prstGeom prst="line">
              <a:avLst/>
            </a:prstGeom>
            <a:ln w="9525">
              <a:solidFill>
                <a:srgbClr val="C00000"/>
              </a:solidFill>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5658070" y="3321110"/>
              <a:ext cx="1429499" cy="426142"/>
            </a:xfrm>
            <a:prstGeom prst="rect">
              <a:avLst/>
            </a:prstGeom>
            <a:solidFill>
              <a:srgbClr val="FFC000"/>
            </a:solidFill>
            <a:ln>
              <a:solidFill>
                <a:schemeClr val="tx1"/>
              </a:solidFill>
            </a:ln>
          </p:spPr>
          <p:txBody>
            <a:bodyPr wrap="none" rtlCol="0">
              <a:spAutoFit/>
            </a:bodyPr>
            <a:lstStyle/>
            <a:p>
              <a:pPr fontAlgn="base">
                <a:spcBef>
                  <a:spcPct val="0"/>
                </a:spcBef>
                <a:spcAft>
                  <a:spcPct val="0"/>
                </a:spcAft>
              </a:pPr>
              <a:r>
                <a:rPr lang="en-US" sz="1800" u="none" dirty="0">
                  <a:solidFill>
                    <a:srgbClr val="000000"/>
                  </a:solidFill>
                  <a:latin typeface="Calibri" charset="0"/>
                  <a:ea typeface="Calibri" charset="0"/>
                  <a:cs typeface="Calibri" charset="0"/>
                </a:rPr>
                <a:t>Inferencing</a:t>
              </a:r>
            </a:p>
          </p:txBody>
        </p:sp>
      </p:grpSp>
      <p:sp>
        <p:nvSpPr>
          <p:cNvPr id="5" name="Slide Number Placeholder 4"/>
          <p:cNvSpPr>
            <a:spLocks noGrp="1"/>
          </p:cNvSpPr>
          <p:nvPr>
            <p:ph type="sldNum" sz="quarter" idx="10"/>
          </p:nvPr>
        </p:nvSpPr>
        <p:spPr/>
        <p:txBody>
          <a:bodyPr/>
          <a:lstStyle/>
          <a:p>
            <a:r>
              <a:rPr lang="en-US" altLang="en-US"/>
              <a:t>Slide </a:t>
            </a:r>
            <a:fld id="{96AB9BCC-BF9D-475E-AFA8-C272C3573705}" type="slidenum">
              <a:rPr lang="en-US" altLang="en-US" smtClean="0"/>
              <a:pPr/>
              <a:t>7</a:t>
            </a:fld>
            <a:endParaRPr lang="en-US" altLang="en-US" dirty="0"/>
          </a:p>
        </p:txBody>
      </p:sp>
      <p:sp>
        <p:nvSpPr>
          <p:cNvPr id="23" name="TextBox 22"/>
          <p:cNvSpPr txBox="1"/>
          <p:nvPr/>
        </p:nvSpPr>
        <p:spPr>
          <a:xfrm>
            <a:off x="122047" y="5905373"/>
            <a:ext cx="8816714" cy="646331"/>
          </a:xfrm>
          <a:prstGeom prst="rect">
            <a:avLst/>
          </a:prstGeom>
          <a:noFill/>
        </p:spPr>
        <p:txBody>
          <a:bodyPr wrap="square" rtlCol="0">
            <a:spAutoFit/>
          </a:bodyPr>
          <a:lstStyle/>
          <a:p>
            <a:r>
              <a:rPr lang="en-US" sz="1800" b="1" u="none" dirty="0">
                <a:solidFill>
                  <a:srgbClr val="C00000"/>
                </a:solidFill>
                <a:latin typeface="Calibri" charset="0"/>
                <a:ea typeface="Calibri" charset="0"/>
                <a:cs typeface="Calibri" charset="0"/>
              </a:rPr>
              <a:t>Solving the Image Annotation Challenge</a:t>
            </a:r>
            <a:r>
              <a:rPr lang="en-US" sz="1800" b="1" u="none" dirty="0">
                <a:latin typeface="Calibri" charset="0"/>
                <a:ea typeface="Calibri" charset="0"/>
                <a:cs typeface="Calibri" charset="0"/>
              </a:rPr>
              <a:t>: </a:t>
            </a:r>
            <a:r>
              <a:rPr lang="en-US" sz="1800" u="none" dirty="0">
                <a:latin typeface="Calibri" charset="0"/>
                <a:ea typeface="Calibri" charset="0"/>
                <a:cs typeface="Calibri" charset="0"/>
              </a:rPr>
              <a:t>Present users with a intuitive tool that allows them to rapidly annotate large classes of imagery gathered and presented as clusters of objects.</a:t>
            </a:r>
          </a:p>
        </p:txBody>
      </p:sp>
    </p:spTree>
    <p:extLst>
      <p:ext uri="{BB962C8B-B14F-4D97-AF65-F5344CB8AC3E}">
        <p14:creationId xmlns:p14="http://schemas.microsoft.com/office/powerpoint/2010/main" val="158467455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5"/>
          <p:cNvSpPr/>
          <p:nvPr/>
        </p:nvSpPr>
        <p:spPr bwMode="auto">
          <a:xfrm>
            <a:off x="678094" y="2835667"/>
            <a:ext cx="7623425" cy="3287731"/>
          </a:xfrm>
          <a:custGeom>
            <a:avLst/>
            <a:gdLst>
              <a:gd name="connsiteX0" fmla="*/ 513708 w 7623425"/>
              <a:gd name="connsiteY0" fmla="*/ 0 h 3287731"/>
              <a:gd name="connsiteX1" fmla="*/ 7592603 w 7623425"/>
              <a:gd name="connsiteY1" fmla="*/ 976045 h 3287731"/>
              <a:gd name="connsiteX2" fmla="*/ 7623425 w 7623425"/>
              <a:gd name="connsiteY2" fmla="*/ 3287731 h 3287731"/>
              <a:gd name="connsiteX3" fmla="*/ 0 w 7623425"/>
              <a:gd name="connsiteY3" fmla="*/ 3267182 h 3287731"/>
              <a:gd name="connsiteX4" fmla="*/ 513708 w 7623425"/>
              <a:gd name="connsiteY4" fmla="*/ 0 h 3287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3425" h="3287731">
                <a:moveTo>
                  <a:pt x="513708" y="0"/>
                </a:moveTo>
                <a:lnTo>
                  <a:pt x="7592603" y="976045"/>
                </a:lnTo>
                <a:lnTo>
                  <a:pt x="7623425" y="3287731"/>
                </a:lnTo>
                <a:lnTo>
                  <a:pt x="0" y="3267182"/>
                </a:lnTo>
                <a:lnTo>
                  <a:pt x="513708" y="0"/>
                </a:lnTo>
                <a:close/>
              </a:path>
            </a:pathLst>
          </a:cu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8</a:t>
            </a:fld>
            <a:endParaRPr lang="en-US" altLang="en-US" dirty="0"/>
          </a:p>
        </p:txBody>
      </p:sp>
      <p:sp>
        <p:nvSpPr>
          <p:cNvPr id="5" name="Title 1"/>
          <p:cNvSpPr>
            <a:spLocks noGrp="1"/>
          </p:cNvSpPr>
          <p:nvPr>
            <p:ph type="title"/>
          </p:nvPr>
        </p:nvSpPr>
        <p:spPr>
          <a:xfrm>
            <a:off x="162238" y="355599"/>
            <a:ext cx="8818562" cy="450515"/>
          </a:xfrm>
        </p:spPr>
        <p:txBody>
          <a:bodyPr/>
          <a:lstStyle/>
          <a:p>
            <a:r>
              <a:rPr lang="en-US" sz="2800" dirty="0">
                <a:latin typeface="Calibri" charset="0"/>
                <a:ea typeface="Calibri" charset="0"/>
                <a:cs typeface="Calibri" charset="0"/>
              </a:rPr>
              <a:t>Design Semi-supervised Cluster Based </a:t>
            </a:r>
            <a:r>
              <a:rPr lang="en-US" sz="2800" dirty="0">
                <a:solidFill>
                  <a:srgbClr val="B00A0A"/>
                </a:solidFill>
                <a:latin typeface="Calibri" charset="0"/>
                <a:ea typeface="Calibri" charset="0"/>
                <a:cs typeface="Calibri" charset="0"/>
              </a:rPr>
              <a:t>Annotation Tool</a:t>
            </a:r>
          </a:p>
        </p:txBody>
      </p:sp>
      <p:sp>
        <p:nvSpPr>
          <p:cNvPr id="6" name="TextBox 5"/>
          <p:cNvSpPr txBox="1"/>
          <p:nvPr/>
        </p:nvSpPr>
        <p:spPr>
          <a:xfrm>
            <a:off x="587828" y="891141"/>
            <a:ext cx="2877711" cy="400110"/>
          </a:xfrm>
          <a:prstGeom prst="rect">
            <a:avLst/>
          </a:prstGeom>
          <a:noFill/>
        </p:spPr>
        <p:txBody>
          <a:bodyPr wrap="none" rtlCol="0">
            <a:spAutoFit/>
          </a:bodyPr>
          <a:lstStyle/>
          <a:p>
            <a:r>
              <a:rPr lang="en-US" sz="2000" b="1" dirty="0"/>
              <a:t>Client-Server Concept</a:t>
            </a:r>
          </a:p>
        </p:txBody>
      </p:sp>
      <p:sp>
        <p:nvSpPr>
          <p:cNvPr id="2" name="TextBox 1"/>
          <p:cNvSpPr txBox="1"/>
          <p:nvPr/>
        </p:nvSpPr>
        <p:spPr>
          <a:xfrm>
            <a:off x="6154221" y="1592495"/>
            <a:ext cx="2065630" cy="923330"/>
          </a:xfrm>
          <a:prstGeom prst="rect">
            <a:avLst/>
          </a:prstGeom>
          <a:solidFill>
            <a:srgbClr val="FFFF00"/>
          </a:solidFill>
          <a:ln>
            <a:solidFill>
              <a:schemeClr val="tx1"/>
            </a:solidFill>
          </a:ln>
        </p:spPr>
        <p:txBody>
          <a:bodyPr wrap="none" rtlCol="0">
            <a:spAutoFit/>
          </a:bodyPr>
          <a:lstStyle/>
          <a:p>
            <a:r>
              <a:rPr lang="en-US" sz="1800" u="none" dirty="0"/>
              <a:t>Webpage </a:t>
            </a:r>
            <a:r>
              <a:rPr lang="en-US" sz="1800" dirty="0"/>
              <a:t>http://....</a:t>
            </a:r>
          </a:p>
          <a:p>
            <a:r>
              <a:rPr lang="en-US" sz="1800" u="none" dirty="0"/>
              <a:t>Html, Java script,</a:t>
            </a:r>
          </a:p>
          <a:p>
            <a:r>
              <a:rPr lang="en-US" sz="1800" u="none" dirty="0"/>
              <a:t>Bootstrap API</a:t>
            </a:r>
          </a:p>
        </p:txBody>
      </p:sp>
      <p:sp>
        <p:nvSpPr>
          <p:cNvPr id="7" name="TextBox 6"/>
          <p:cNvSpPr txBox="1"/>
          <p:nvPr/>
        </p:nvSpPr>
        <p:spPr>
          <a:xfrm>
            <a:off x="3696986" y="1741839"/>
            <a:ext cx="2129750" cy="923330"/>
          </a:xfrm>
          <a:prstGeom prst="rect">
            <a:avLst/>
          </a:prstGeom>
          <a:solidFill>
            <a:schemeClr val="accent1">
              <a:lumMod val="90000"/>
            </a:schemeClr>
          </a:solidFill>
          <a:ln>
            <a:solidFill>
              <a:schemeClr val="tx1"/>
            </a:solidFill>
          </a:ln>
        </p:spPr>
        <p:txBody>
          <a:bodyPr wrap="none" rtlCol="0">
            <a:spAutoFit/>
          </a:bodyPr>
          <a:lstStyle/>
          <a:p>
            <a:r>
              <a:rPr lang="en-US" sz="1800" u="none" dirty="0"/>
              <a:t>Webpage: </a:t>
            </a:r>
            <a:r>
              <a:rPr lang="en-US" sz="1800" dirty="0"/>
              <a:t>http://....</a:t>
            </a:r>
          </a:p>
          <a:p>
            <a:r>
              <a:rPr lang="en-US" sz="1800" u="none" dirty="0"/>
              <a:t>Html, Java script,</a:t>
            </a:r>
          </a:p>
          <a:p>
            <a:r>
              <a:rPr lang="en-US" sz="1800" u="none" dirty="0"/>
              <a:t>Bootstrap API</a:t>
            </a:r>
          </a:p>
        </p:txBody>
      </p:sp>
      <p:sp>
        <p:nvSpPr>
          <p:cNvPr id="3" name="TextBox 2"/>
          <p:cNvSpPr txBox="1"/>
          <p:nvPr/>
        </p:nvSpPr>
        <p:spPr>
          <a:xfrm>
            <a:off x="5775366" y="1838406"/>
            <a:ext cx="441146" cy="400110"/>
          </a:xfrm>
          <a:prstGeom prst="rect">
            <a:avLst/>
          </a:prstGeom>
          <a:noFill/>
        </p:spPr>
        <p:txBody>
          <a:bodyPr wrap="none" rtlCol="0">
            <a:spAutoFit/>
          </a:bodyPr>
          <a:lstStyle/>
          <a:p>
            <a:r>
              <a:rPr lang="en-US" sz="2000" u="none" dirty="0"/>
              <a:t>…</a:t>
            </a:r>
          </a:p>
        </p:txBody>
      </p:sp>
      <p:sp>
        <p:nvSpPr>
          <p:cNvPr id="8" name="TextBox 7"/>
          <p:cNvSpPr txBox="1"/>
          <p:nvPr/>
        </p:nvSpPr>
        <p:spPr>
          <a:xfrm>
            <a:off x="4140488" y="1346140"/>
            <a:ext cx="1229824" cy="461665"/>
          </a:xfrm>
          <a:prstGeom prst="rect">
            <a:avLst/>
          </a:prstGeom>
          <a:noFill/>
        </p:spPr>
        <p:txBody>
          <a:bodyPr wrap="none" rtlCol="0">
            <a:spAutoFit/>
          </a:bodyPr>
          <a:lstStyle/>
          <a:p>
            <a:r>
              <a:rPr lang="en-US" sz="2400" dirty="0"/>
              <a:t>Client 1</a:t>
            </a:r>
          </a:p>
        </p:txBody>
      </p:sp>
      <p:sp>
        <p:nvSpPr>
          <p:cNvPr id="9" name="TextBox 8"/>
          <p:cNvSpPr txBox="1"/>
          <p:nvPr/>
        </p:nvSpPr>
        <p:spPr>
          <a:xfrm>
            <a:off x="6671944" y="1190763"/>
            <a:ext cx="1212191" cy="461665"/>
          </a:xfrm>
          <a:prstGeom prst="rect">
            <a:avLst/>
          </a:prstGeom>
          <a:noFill/>
        </p:spPr>
        <p:txBody>
          <a:bodyPr wrap="none" rtlCol="0">
            <a:spAutoFit/>
          </a:bodyPr>
          <a:lstStyle/>
          <a:p>
            <a:r>
              <a:rPr lang="en-US" sz="2400" dirty="0"/>
              <a:t>Client k</a:t>
            </a:r>
          </a:p>
        </p:txBody>
      </p:sp>
      <p:sp>
        <p:nvSpPr>
          <p:cNvPr id="10" name="TextBox 9"/>
          <p:cNvSpPr txBox="1"/>
          <p:nvPr/>
        </p:nvSpPr>
        <p:spPr>
          <a:xfrm>
            <a:off x="1109609" y="3298004"/>
            <a:ext cx="1675459" cy="830997"/>
          </a:xfrm>
          <a:prstGeom prst="rect">
            <a:avLst/>
          </a:prstGeom>
          <a:solidFill>
            <a:schemeClr val="accent2">
              <a:lumMod val="40000"/>
              <a:lumOff val="60000"/>
            </a:schemeClr>
          </a:solidFill>
        </p:spPr>
        <p:txBody>
          <a:bodyPr wrap="none" rtlCol="0">
            <a:spAutoFit/>
          </a:bodyPr>
          <a:lstStyle/>
          <a:p>
            <a:r>
              <a:rPr lang="en-US" sz="2400" u="none" dirty="0"/>
              <a:t>Database</a:t>
            </a:r>
          </a:p>
          <a:p>
            <a:r>
              <a:rPr lang="en-US" sz="2400" u="none" dirty="0"/>
              <a:t>(</a:t>
            </a:r>
            <a:r>
              <a:rPr lang="en-US" sz="2400" u="none" dirty="0" err="1"/>
              <a:t>Mongodb</a:t>
            </a:r>
            <a:r>
              <a:rPr lang="en-US" sz="2400" u="none" dirty="0"/>
              <a:t>)</a:t>
            </a:r>
          </a:p>
        </p:txBody>
      </p:sp>
      <p:sp>
        <p:nvSpPr>
          <p:cNvPr id="12" name="TextBox 11"/>
          <p:cNvSpPr txBox="1"/>
          <p:nvPr/>
        </p:nvSpPr>
        <p:spPr>
          <a:xfrm>
            <a:off x="2353875" y="4407613"/>
            <a:ext cx="5302862" cy="1569660"/>
          </a:xfrm>
          <a:prstGeom prst="rect">
            <a:avLst/>
          </a:prstGeom>
          <a:noFill/>
        </p:spPr>
        <p:txBody>
          <a:bodyPr wrap="none" rtlCol="0">
            <a:spAutoFit/>
          </a:bodyPr>
          <a:lstStyle/>
          <a:p>
            <a:r>
              <a:rPr lang="en-US" sz="2400" u="none" dirty="0"/>
              <a:t>               </a:t>
            </a:r>
          </a:p>
          <a:p>
            <a:endParaRPr lang="en-US" sz="2400" u="none" dirty="0"/>
          </a:p>
          <a:p>
            <a:r>
              <a:rPr lang="en-US" sz="2400" u="none" dirty="0" err="1"/>
              <a:t>FishTrack</a:t>
            </a:r>
            <a:r>
              <a:rPr lang="en-US" sz="2400" u="none" dirty="0"/>
              <a:t>,   Proposal,  Segment,   DL</a:t>
            </a:r>
          </a:p>
          <a:p>
            <a:r>
              <a:rPr lang="en-US" sz="2400" u="none" dirty="0"/>
              <a:t>(C++)</a:t>
            </a:r>
          </a:p>
        </p:txBody>
      </p:sp>
      <p:cxnSp>
        <p:nvCxnSpPr>
          <p:cNvPr id="14" name="Straight Arrow Connector 13"/>
          <p:cNvCxnSpPr/>
          <p:nvPr/>
        </p:nvCxnSpPr>
        <p:spPr bwMode="auto">
          <a:xfrm flipH="1">
            <a:off x="3339101" y="4869951"/>
            <a:ext cx="523982" cy="226031"/>
          </a:xfrm>
          <a:prstGeom prst="straightConnector1">
            <a:avLst/>
          </a:prstGeom>
          <a:noFill/>
          <a:ln w="9525" cap="flat" cmpd="sng" algn="ctr">
            <a:solidFill>
              <a:schemeClr val="tx1"/>
            </a:solidFill>
            <a:prstDash val="solid"/>
            <a:round/>
            <a:headEnd type="none" w="med" len="med"/>
            <a:tailEnd type="arrow"/>
          </a:ln>
          <a:effectLst/>
        </p:spPr>
      </p:cxnSp>
      <p:cxnSp>
        <p:nvCxnSpPr>
          <p:cNvPr id="16" name="Straight Arrow Connector 15"/>
          <p:cNvCxnSpPr/>
          <p:nvPr/>
        </p:nvCxnSpPr>
        <p:spPr bwMode="auto">
          <a:xfrm>
            <a:off x="4284324" y="4869951"/>
            <a:ext cx="477537" cy="322492"/>
          </a:xfrm>
          <a:prstGeom prst="straightConnector1">
            <a:avLst/>
          </a:prstGeom>
          <a:noFill/>
          <a:ln w="9525" cap="flat" cmpd="sng" algn="ctr">
            <a:solidFill>
              <a:schemeClr val="tx1"/>
            </a:solidFill>
            <a:prstDash val="solid"/>
            <a:round/>
            <a:headEnd type="none" w="med" len="med"/>
            <a:tailEnd type="arrow"/>
          </a:ln>
          <a:effectLst/>
        </p:spPr>
      </p:cxnSp>
      <p:cxnSp>
        <p:nvCxnSpPr>
          <p:cNvPr id="18" name="Straight Arrow Connector 17"/>
          <p:cNvCxnSpPr/>
          <p:nvPr/>
        </p:nvCxnSpPr>
        <p:spPr bwMode="auto">
          <a:xfrm>
            <a:off x="4761861" y="4869951"/>
            <a:ext cx="1234078" cy="322492"/>
          </a:xfrm>
          <a:prstGeom prst="straightConnector1">
            <a:avLst/>
          </a:prstGeom>
          <a:noFill/>
          <a:ln w="9525" cap="flat" cmpd="sng" algn="ctr">
            <a:solidFill>
              <a:schemeClr val="tx1"/>
            </a:solidFill>
            <a:prstDash val="solid"/>
            <a:round/>
            <a:headEnd type="none" w="med" len="med"/>
            <a:tailEnd type="arrow"/>
          </a:ln>
          <a:effectLst/>
        </p:spPr>
      </p:cxnSp>
      <p:cxnSp>
        <p:nvCxnSpPr>
          <p:cNvPr id="21" name="Straight Arrow Connector 20"/>
          <p:cNvCxnSpPr/>
          <p:nvPr/>
        </p:nvCxnSpPr>
        <p:spPr bwMode="auto">
          <a:xfrm>
            <a:off x="4941870" y="4767209"/>
            <a:ext cx="2147299" cy="425234"/>
          </a:xfrm>
          <a:prstGeom prst="straightConnector1">
            <a:avLst/>
          </a:prstGeom>
          <a:noFill/>
          <a:ln w="9525" cap="flat" cmpd="sng" algn="ctr">
            <a:solidFill>
              <a:schemeClr val="tx1"/>
            </a:solidFill>
            <a:prstDash val="solid"/>
            <a:round/>
            <a:headEnd type="none" w="med" len="med"/>
            <a:tailEnd type="arrow"/>
          </a:ln>
          <a:effectLst/>
        </p:spPr>
      </p:cxnSp>
      <p:sp>
        <p:nvSpPr>
          <p:cNvPr id="11" name="TextBox 10"/>
          <p:cNvSpPr txBox="1"/>
          <p:nvPr/>
        </p:nvSpPr>
        <p:spPr>
          <a:xfrm>
            <a:off x="4604254" y="3069891"/>
            <a:ext cx="1753237" cy="830997"/>
          </a:xfrm>
          <a:prstGeom prst="rect">
            <a:avLst/>
          </a:prstGeom>
          <a:solidFill>
            <a:srgbClr val="FFC000"/>
          </a:solidFill>
        </p:spPr>
        <p:txBody>
          <a:bodyPr wrap="none" rtlCol="0">
            <a:spAutoFit/>
          </a:bodyPr>
          <a:lstStyle/>
          <a:p>
            <a:r>
              <a:rPr lang="en-US" sz="2400" u="none" dirty="0"/>
              <a:t>Web server</a:t>
            </a:r>
          </a:p>
          <a:p>
            <a:r>
              <a:rPr lang="en-US" sz="2400" u="none" dirty="0"/>
              <a:t>(Flask)</a:t>
            </a:r>
          </a:p>
        </p:txBody>
      </p:sp>
      <p:sp>
        <p:nvSpPr>
          <p:cNvPr id="27" name="Left-Right Arrow 26"/>
          <p:cNvSpPr/>
          <p:nvPr/>
        </p:nvSpPr>
        <p:spPr bwMode="auto">
          <a:xfrm rot="1758537">
            <a:off x="2819934" y="3821629"/>
            <a:ext cx="896974" cy="377004"/>
          </a:xfrm>
          <a:prstGeom prst="leftRightArrow">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cxnSp>
        <p:nvCxnSpPr>
          <p:cNvPr id="29" name="Straight Arrow Connector 28"/>
          <p:cNvCxnSpPr/>
          <p:nvPr/>
        </p:nvCxnSpPr>
        <p:spPr bwMode="auto">
          <a:xfrm>
            <a:off x="4523092" y="2665169"/>
            <a:ext cx="553437" cy="333320"/>
          </a:xfrm>
          <a:prstGeom prst="straightConnector1">
            <a:avLst/>
          </a:prstGeom>
          <a:noFill/>
          <a:ln w="38100" cap="flat" cmpd="sng" algn="ctr">
            <a:solidFill>
              <a:srgbClr val="00B050"/>
            </a:solidFill>
            <a:prstDash val="solid"/>
            <a:round/>
            <a:headEnd type="none" w="med" len="med"/>
            <a:tailEnd type="arrow"/>
          </a:ln>
          <a:effectLst/>
        </p:spPr>
      </p:cxnSp>
      <p:cxnSp>
        <p:nvCxnSpPr>
          <p:cNvPr id="31" name="Straight Arrow Connector 30"/>
          <p:cNvCxnSpPr/>
          <p:nvPr/>
        </p:nvCxnSpPr>
        <p:spPr bwMode="auto">
          <a:xfrm flipH="1">
            <a:off x="6085240" y="2601442"/>
            <a:ext cx="934948" cy="468449"/>
          </a:xfrm>
          <a:prstGeom prst="straightConnector1">
            <a:avLst/>
          </a:prstGeom>
          <a:noFill/>
          <a:ln w="38100" cap="flat" cmpd="sng" algn="ctr">
            <a:solidFill>
              <a:srgbClr val="FFC000"/>
            </a:solidFill>
            <a:prstDash val="solid"/>
            <a:round/>
            <a:headEnd type="none" w="med" len="med"/>
            <a:tailEnd type="arrow"/>
          </a:ln>
          <a:effectLst/>
        </p:spPr>
      </p:cxnSp>
      <p:sp>
        <p:nvSpPr>
          <p:cNvPr id="33" name="TextBox 32"/>
          <p:cNvSpPr txBox="1"/>
          <p:nvPr/>
        </p:nvSpPr>
        <p:spPr>
          <a:xfrm>
            <a:off x="3627141" y="4305544"/>
            <a:ext cx="1143262" cy="461665"/>
          </a:xfrm>
          <a:prstGeom prst="rect">
            <a:avLst/>
          </a:prstGeom>
          <a:solidFill>
            <a:srgbClr val="00B0F0"/>
          </a:solidFill>
        </p:spPr>
        <p:txBody>
          <a:bodyPr wrap="none" rtlCol="0">
            <a:spAutoFit/>
          </a:bodyPr>
          <a:lstStyle/>
          <a:p>
            <a:r>
              <a:rPr lang="en-US" sz="2400" u="none" dirty="0"/>
              <a:t>Python</a:t>
            </a:r>
          </a:p>
        </p:txBody>
      </p:sp>
      <p:sp>
        <p:nvSpPr>
          <p:cNvPr id="25" name="Down Arrow 24"/>
          <p:cNvSpPr/>
          <p:nvPr/>
        </p:nvSpPr>
        <p:spPr bwMode="auto">
          <a:xfrm rot="2049458">
            <a:off x="4897352" y="3926487"/>
            <a:ext cx="297950" cy="513708"/>
          </a:xfrm>
          <a:prstGeom prst="downArrow">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1400" b="0" i="0" u="sng" strike="noStrike" cap="none" normalizeH="0" baseline="0">
              <a:ln>
                <a:noFill/>
              </a:ln>
              <a:solidFill>
                <a:schemeClr val="tx1"/>
              </a:solidFill>
              <a:effectLst/>
              <a:latin typeface="Arial" pitchFamily="-110" charset="0"/>
            </a:endParaRPr>
          </a:p>
        </p:txBody>
      </p:sp>
    </p:spTree>
    <p:extLst>
      <p:ext uri="{BB962C8B-B14F-4D97-AF65-F5344CB8AC3E}">
        <p14:creationId xmlns:p14="http://schemas.microsoft.com/office/powerpoint/2010/main" val="6152217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1628" y="1697700"/>
            <a:ext cx="8154778" cy="3778426"/>
          </a:xfrm>
        </p:spPr>
        <p:txBody>
          <a:bodyPr/>
          <a:lstStyle/>
          <a:p>
            <a:pPr>
              <a:spcBef>
                <a:spcPts val="0"/>
              </a:spcBef>
              <a:spcAft>
                <a:spcPts val="800"/>
              </a:spcAft>
            </a:pPr>
            <a:r>
              <a:rPr lang="en-US" sz="2800" dirty="0">
                <a:solidFill>
                  <a:srgbClr val="C00000"/>
                </a:solidFill>
              </a:rPr>
              <a:t>Hierarchical Spectral Clustering</a:t>
            </a:r>
          </a:p>
          <a:p>
            <a:pPr>
              <a:spcBef>
                <a:spcPts val="0"/>
              </a:spcBef>
              <a:spcAft>
                <a:spcPts val="800"/>
              </a:spcAft>
            </a:pPr>
            <a:endParaRPr lang="en-US" sz="2800" dirty="0">
              <a:solidFill>
                <a:srgbClr val="C00000"/>
              </a:solidFill>
            </a:endParaRPr>
          </a:p>
          <a:p>
            <a:pPr>
              <a:spcBef>
                <a:spcPts val="0"/>
              </a:spcBef>
              <a:spcAft>
                <a:spcPts val="800"/>
              </a:spcAft>
            </a:pPr>
            <a:r>
              <a:rPr lang="en-US" sz="2800" dirty="0">
                <a:solidFill>
                  <a:srgbClr val="C00000"/>
                </a:solidFill>
              </a:rPr>
              <a:t>Fusion of flow based segmentation (motion cues) and texture based object proposals </a:t>
            </a:r>
            <a:r>
              <a:rPr lang="en-US" sz="2800" dirty="0"/>
              <a:t>(Selective Search)</a:t>
            </a:r>
          </a:p>
          <a:p>
            <a:pPr>
              <a:spcBef>
                <a:spcPts val="0"/>
              </a:spcBef>
              <a:spcAft>
                <a:spcPts val="800"/>
              </a:spcAft>
            </a:pPr>
            <a:endParaRPr lang="en-US" sz="2800" dirty="0"/>
          </a:p>
          <a:p>
            <a:pPr>
              <a:spcBef>
                <a:spcPts val="0"/>
              </a:spcBef>
              <a:spcAft>
                <a:spcPts val="800"/>
              </a:spcAft>
            </a:pPr>
            <a:r>
              <a:rPr lang="en-US" sz="2800" dirty="0">
                <a:solidFill>
                  <a:srgbClr val="C00000"/>
                </a:solidFill>
              </a:rPr>
              <a:t>Hierarchical deep learning model for hierarchical classifications</a:t>
            </a:r>
          </a:p>
        </p:txBody>
      </p:sp>
      <p:sp>
        <p:nvSpPr>
          <p:cNvPr id="3" name="Title 2"/>
          <p:cNvSpPr>
            <a:spLocks noGrp="1"/>
          </p:cNvSpPr>
          <p:nvPr>
            <p:ph type="title"/>
          </p:nvPr>
        </p:nvSpPr>
        <p:spPr>
          <a:xfrm>
            <a:off x="325438" y="376238"/>
            <a:ext cx="8534400" cy="748369"/>
          </a:xfrm>
        </p:spPr>
        <p:txBody>
          <a:bodyPr/>
          <a:lstStyle/>
          <a:p>
            <a:r>
              <a:rPr lang="en-US" sz="3200" dirty="0">
                <a:latin typeface="Calibri" panose="020F0502020204030204" pitchFamily="34" charset="0"/>
              </a:rPr>
              <a:t>Key Components in Semi-supervised </a:t>
            </a:r>
            <a:r>
              <a:rPr lang="en-US" sz="3200" dirty="0">
                <a:solidFill>
                  <a:srgbClr val="B00A0A"/>
                </a:solidFill>
                <a:latin typeface="Calibri" panose="020F0502020204030204" pitchFamily="34" charset="0"/>
              </a:rPr>
              <a:t>Annotations</a:t>
            </a:r>
            <a:r>
              <a:rPr lang="en-US" sz="3200" dirty="0">
                <a:latin typeface="Calibri" panose="020F0502020204030204" pitchFamily="34" charset="0"/>
              </a:rPr>
              <a:t> </a:t>
            </a:r>
          </a:p>
        </p:txBody>
      </p:sp>
      <p:sp>
        <p:nvSpPr>
          <p:cNvPr id="4" name="Slide Number Placeholder 3"/>
          <p:cNvSpPr>
            <a:spLocks noGrp="1"/>
          </p:cNvSpPr>
          <p:nvPr>
            <p:ph type="sldNum" sz="quarter" idx="10"/>
          </p:nvPr>
        </p:nvSpPr>
        <p:spPr/>
        <p:txBody>
          <a:bodyPr/>
          <a:lstStyle/>
          <a:p>
            <a:r>
              <a:rPr lang="en-US" altLang="en-US"/>
              <a:t>Slide </a:t>
            </a:r>
            <a:fld id="{96AB9BCC-BF9D-475E-AFA8-C272C3573705}" type="slidenum">
              <a:rPr lang="en-US" altLang="en-US" smtClean="0"/>
              <a:pPr/>
              <a:t>9</a:t>
            </a:fld>
            <a:endParaRPr lang="en-US" altLang="en-US" dirty="0"/>
          </a:p>
        </p:txBody>
      </p:sp>
    </p:spTree>
    <p:extLst>
      <p:ext uri="{BB962C8B-B14F-4D97-AF65-F5344CB8AC3E}">
        <p14:creationId xmlns:p14="http://schemas.microsoft.com/office/powerpoint/2010/main" val="294431255"/>
      </p:ext>
    </p:extLst>
  </p:cSld>
  <p:clrMapOvr>
    <a:masterClrMapping/>
  </p:clrMapOvr>
  <p:transition>
    <p:fade/>
  </p:transition>
</p:sld>
</file>

<file path=ppt/theme/theme1.xml><?xml version="1.0" encoding="utf-8"?>
<a:theme xmlns:a="http://schemas.openxmlformats.org/drawingml/2006/main" name="SRIOverview">
  <a:themeElements>
    <a:clrScheme name="SRIOverview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77777"/>
      </a:hlink>
      <a:folHlink>
        <a:srgbClr val="777777"/>
      </a:folHlink>
    </a:clrScheme>
    <a:fontScheme name="SRIOverview">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1400" b="0" i="0" u="sng" strike="noStrike" cap="none" normalizeH="0" baseline="0">
            <a:ln>
              <a:noFill/>
            </a:ln>
            <a:solidFill>
              <a:schemeClr val="tx1"/>
            </a:solidFill>
            <a:effectLst/>
            <a:latin typeface="Arial" pitchFamily="-110"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1400" b="0" i="0" u="sng" strike="noStrike" cap="none" normalizeH="0" baseline="0">
            <a:ln>
              <a:noFill/>
            </a:ln>
            <a:solidFill>
              <a:schemeClr val="tx1"/>
            </a:solidFill>
            <a:effectLst/>
            <a:latin typeface="Arial" pitchFamily="-110" charset="0"/>
          </a:defRPr>
        </a:defPPr>
      </a:lstStyle>
    </a:lnDef>
  </a:objectDefaults>
  <a:extraClrSchemeLst>
    <a:extraClrScheme>
      <a:clrScheme name="SRIOvervi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RIOvervi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RIOvervi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RIOvervi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RIOvervi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RIOvervi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RIOvervi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RIOvervi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RIOvervi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RIOvervi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RIOvervi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RIOvervi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RIOverview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A2972"/>
        </a:hlink>
        <a:folHlink>
          <a:srgbClr val="518FD1"/>
        </a:folHlink>
      </a:clrScheme>
      <a:clrMap bg1="lt1" tx1="dk1" bg2="lt2" tx2="dk2" accent1="accent1" accent2="accent2" accent3="accent3" accent4="accent4" accent5="accent5" accent6="accent6" hlink="hlink" folHlink="folHlink"/>
    </a:extraClrScheme>
    <a:extraClrScheme>
      <a:clrScheme name="SRIOverview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77777"/>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SRIOverview</Template>
  <TotalTime>50199</TotalTime>
  <Words>1175</Words>
  <Application>Microsoft Macintosh PowerPoint</Application>
  <PresentationFormat>On-screen Show (4:3)</PresentationFormat>
  <Paragraphs>274</Paragraphs>
  <Slides>21</Slides>
  <Notes>10</Notes>
  <HiddenSlides>0</HiddenSlides>
  <MMClips>6</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 Unicode MS</vt:lpstr>
      <vt:lpstr>MS Gothic</vt:lpstr>
      <vt:lpstr>MS PGothic</vt:lpstr>
      <vt:lpstr>MS PGothic</vt:lpstr>
      <vt:lpstr>ヒラギノ角ゴ Pro W3</vt:lpstr>
      <vt:lpstr>Arial</vt:lpstr>
      <vt:lpstr>Arial Narrow</vt:lpstr>
      <vt:lpstr>Calibri</vt:lpstr>
      <vt:lpstr>Helvetica Neue Light</vt:lpstr>
      <vt:lpstr>Microsoft Sans Serif</vt:lpstr>
      <vt:lpstr>Times New Roman</vt:lpstr>
      <vt:lpstr>SRIOverview</vt:lpstr>
      <vt:lpstr>Advances in Automated Stock Assessment Based on Computer Vision Deep Learning Technologies  David Zhang,                    Michael Piacentino Senior Research Scientist,                            Director  SRI International – Vision Systems </vt:lpstr>
      <vt:lpstr>PowerPoint Presentation</vt:lpstr>
      <vt:lpstr>Sponsor Acknowledgements Current Programs</vt:lpstr>
      <vt:lpstr>NOAA Automated Stock Assessment</vt:lpstr>
      <vt:lpstr>PowerPoint Presentation</vt:lpstr>
      <vt:lpstr>Goals of Underwater Classifications</vt:lpstr>
      <vt:lpstr>Design Semi-supervised Cluster Based Annotation Tool</vt:lpstr>
      <vt:lpstr>Design Semi-supervised Cluster Based Annotation Tool</vt:lpstr>
      <vt:lpstr>Key Components in Semi-supervised Annotations </vt:lpstr>
      <vt:lpstr>Tool Home Page</vt:lpstr>
      <vt:lpstr>Video Page – Raw Footage</vt:lpstr>
      <vt:lpstr>PowerPoint Presentation</vt:lpstr>
      <vt:lpstr>Dataset Page – Blind Segmentation and Clustering</vt:lpstr>
      <vt:lpstr>Data Clustering – Labeling</vt:lpstr>
      <vt:lpstr>Video Page – Object Classification Overlaid on Raw Video</vt:lpstr>
      <vt:lpstr>Video Raw, Object Proposals and Classifications</vt:lpstr>
      <vt:lpstr>Leverage Open Source VIAME Architecture</vt:lpstr>
      <vt:lpstr>Fish Detection and Fish Type Classification </vt:lpstr>
      <vt:lpstr>PowerPoint Presentation</vt:lpstr>
      <vt:lpstr>Optimize Fish and Object Proposal ROI’s for Classification</vt:lpstr>
      <vt:lpstr>Summary</vt:lpstr>
    </vt:vector>
  </TitlesOfParts>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Artifact Anomaly Requirements:  Embedded defect detection and repair mask labeling for image content</dc:title>
  <dc:creator>Microsoft Office User</dc:creator>
  <cp:lastModifiedBy>Microsoft Office User</cp:lastModifiedBy>
  <cp:revision>450</cp:revision>
  <cp:lastPrinted>2011-03-11T17:01:51Z</cp:lastPrinted>
  <dcterms:created xsi:type="dcterms:W3CDTF">2016-01-06T02:00:25Z</dcterms:created>
  <dcterms:modified xsi:type="dcterms:W3CDTF">2019-07-16T19:09:38Z</dcterms:modified>
</cp:coreProperties>
</file>