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Lst>
  <p:sldSz cy="5143500" cx="9144000"/>
  <p:notesSz cx="6858000" cy="9144000"/>
  <p:embeddedFontLst>
    <p:embeddedFont>
      <p:font typeface="Roboto"/>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Leila Takayam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font" Target="fonts/Robo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oboto-italic.fntdata"/><Relationship Id="rId50" Type="http://schemas.openxmlformats.org/officeDocument/2006/relationships/font" Target="fonts/Roboto-bold.fntdata"/><Relationship Id="rId52" Type="http://schemas.openxmlformats.org/officeDocument/2006/relationships/font" Target="fonts/Robot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0-11-12T09:00:23.835">
    <p:pos x="6000" y="0"/>
    <p:text>@kim@slicedbreaddesign.com I added a slide to talk the MBARI folks through how to use Miro. Feel free to remove it or skip it, if you think we'll be able to explain it without visuals.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a9b2bc4cf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a9b2bc4cf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a9b2bc4cf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a9b2bc4cf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a9b2bc4cf5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a9b2bc4cf5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a9b2bc4cf5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a9b2bc4cf5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a8a11825b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a8a11825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a9b2bc4cf5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a9b2bc4cf5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a9b2bc4cf5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a9b2bc4cf5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a8a11825b7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a8a11825b7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a8a11825b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a8a11825b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a8a11825b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a8a11825b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a9b2bc4cf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a9b2bc4cf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a8a11825b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a8a11825b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a9b2bc4cf5_0_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a9b2bc4cf5_0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a9f63d41e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a9f63d41e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a9b2bc4cf5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a9b2bc4cf5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a9b2bc4cf5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a9b2bc4cf5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a9b2bc4cf5_0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a9b2bc4cf5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a9b2bc4cf5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a9b2bc4cf5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a9b2bc4cf5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a9b2bc4cf5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a9b2bc4cf5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a9b2bc4cf5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a8a11825b7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a8a11825b7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a9b2bc4cf5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a9b2bc4cf5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a9b2bc4cf5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a9b2bc4cf5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a8a11825b7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a8a11825b7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a9b2bc4cf5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a9b2bc4cf5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a9b2bc4cf5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a9b2bc4cf5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a9b2bc4cf5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a9b2bc4cf5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a9b2bc4cf5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a9b2bc4cf5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a9b2bc4cf5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a9b2bc4cf5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a9b2bc4cf5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a9b2bc4cf5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a9b2bc4cf5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a9b2bc4cf5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a9b2bc4cf5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a9b2bc4cf5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a9b2bc4cf5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a9b2bc4cf5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a9b2bc4cf5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a9b2bc4cf5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a9b2bc4cf5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a9b2bc4cf5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a9b2bc4cf5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a9b2bc4cf5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a9b2bc4cf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a9b2bc4cf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a9b2bc4cf5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a9b2bc4cf5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a9b2bc4cf5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a9b2bc4cf5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a9b2bc4cf5_0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a9b2bc4cf5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a9b2bc4cf5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a9b2bc4cf5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comments" Target="../comments/comment1.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miro.com/app/board/o9J_kgzfqyk=/" TargetMode="External"/><Relationship Id="rId4" Type="http://schemas.openxmlformats.org/officeDocument/2006/relationships/hyperlink" Target="https://miro.com/app/board/o9J_lfH3h4A=/" TargetMode="External"/><Relationship Id="rId5" Type="http://schemas.openxmlformats.org/officeDocument/2006/relationships/hyperlink" Target="https://miro.com/app/board/o9J_lfH3h5k=/" TargetMode="External"/><Relationship Id="rId6"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miro.com/app/board/o9J_kgzfqyk=/" TargetMode="External"/><Relationship Id="rId4" Type="http://schemas.openxmlformats.org/officeDocument/2006/relationships/hyperlink" Target="https://miro.com/app/board/o9J_lfH3h4A=/" TargetMode="External"/><Relationship Id="rId5" Type="http://schemas.openxmlformats.org/officeDocument/2006/relationships/hyperlink" Target="https://miro.com/app/board/o9J_lfH3h5k=/" TargetMode="External"/><Relationship Id="rId6"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s://www.figma.com/file/qvg5RdGEd7jZYlAmLEWNMI/TethysDash?node-id=25%3A2" TargetMode="External"/><Relationship Id="rId4" Type="http://schemas.openxmlformats.org/officeDocument/2006/relationships/hyperlink" Target="https://docs.google.com/document/d/1dRSeoLQgUxbMnGQ8IDHK_8VFJW6hYhcvXa1FxdLI0oY/edit" TargetMode="External"/><Relationship Id="rId5" Type="http://schemas.openxmlformats.org/officeDocument/2006/relationships/hyperlink" Target="https://drive.google.com/drive/folders/1JncWMs9bgFCBy65SeX9UPqSYjiJ22g1h?usp=sharing" TargetMode="External"/><Relationship Id="rId6" Type="http://schemas.openxmlformats.org/officeDocument/2006/relationships/hyperlink" Target="https://miro.com/app/board/o9J_kgzfq-4=/" TargetMode="External"/><Relationship Id="rId7" Type="http://schemas.openxmlformats.org/officeDocument/2006/relationships/hyperlink" Target="https://miro.com/app/board/o9J_lfXMa08=/"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988"/>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FFBF00"/>
                </a:solidFill>
                <a:latin typeface="Roboto"/>
                <a:ea typeface="Roboto"/>
                <a:cs typeface="Roboto"/>
                <a:sym typeface="Roboto"/>
              </a:rPr>
              <a:t>LRAUV UX Brainstorm</a:t>
            </a:r>
            <a:endParaRPr>
              <a:solidFill>
                <a:srgbClr val="FFBF00"/>
              </a:solidFill>
              <a:latin typeface="Roboto"/>
              <a:ea typeface="Roboto"/>
              <a:cs typeface="Roboto"/>
              <a:sym typeface="Roboto"/>
            </a:endParaRPr>
          </a:p>
        </p:txBody>
      </p:sp>
      <p:sp>
        <p:nvSpPr>
          <p:cNvPr id="55" name="Google Shape;55;p13"/>
          <p:cNvSpPr txBox="1"/>
          <p:nvPr/>
        </p:nvSpPr>
        <p:spPr>
          <a:xfrm>
            <a:off x="1297675" y="2916425"/>
            <a:ext cx="6565500" cy="1418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EFEFEF"/>
                </a:solidFill>
                <a:latin typeface="Roboto"/>
                <a:ea typeface="Roboto"/>
                <a:cs typeface="Roboto"/>
                <a:sym typeface="Roboto"/>
              </a:rPr>
              <a:t>November 12, 2020</a:t>
            </a:r>
            <a:endParaRPr>
              <a:solidFill>
                <a:srgbClr val="EFEFEF"/>
              </a:solidFill>
              <a:latin typeface="Roboto"/>
              <a:ea typeface="Roboto"/>
              <a:cs typeface="Roboto"/>
              <a:sym typeface="Roboto"/>
            </a:endParaRPr>
          </a:p>
          <a:p>
            <a:pPr indent="0" lvl="0" marL="0" rtl="0" algn="ctr">
              <a:lnSpc>
                <a:spcPct val="115000"/>
              </a:lnSpc>
              <a:spcBef>
                <a:spcPts val="1600"/>
              </a:spcBef>
              <a:spcAft>
                <a:spcPts val="1600"/>
              </a:spcAft>
              <a:buNone/>
            </a:pPr>
            <a:r>
              <a:rPr lang="en">
                <a:solidFill>
                  <a:srgbClr val="EFEFEF"/>
                </a:solidFill>
                <a:latin typeface="Roboto"/>
                <a:ea typeface="Roboto"/>
                <a:cs typeface="Roboto"/>
                <a:sym typeface="Roboto"/>
              </a:rPr>
              <a:t>UCSC + Sliced Bread Design + MBARI</a:t>
            </a:r>
            <a:endParaRPr>
              <a:solidFill>
                <a:srgbClr val="EFEFEF"/>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1. Understand Vehicle State</a:t>
            </a:r>
            <a:endParaRPr>
              <a:latin typeface="Roboto"/>
              <a:ea typeface="Roboto"/>
              <a:cs typeface="Roboto"/>
              <a:sym typeface="Roboto"/>
            </a:endParaRPr>
          </a:p>
        </p:txBody>
      </p:sp>
      <p:sp>
        <p:nvSpPr>
          <p:cNvPr id="106" name="Google Shape;106;p22"/>
          <p:cNvSpPr txBox="1"/>
          <p:nvPr>
            <p:ph idx="1" type="body"/>
          </p:nvPr>
        </p:nvSpPr>
        <p:spPr>
          <a:xfrm>
            <a:off x="311700" y="1152475"/>
            <a:ext cx="8520600" cy="723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Operators want a quick way to understand vehicle state to address issues and next steps. </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sp>
        <p:nvSpPr>
          <p:cNvPr id="107" name="Google Shape;107;p22"/>
          <p:cNvSpPr/>
          <p:nvPr/>
        </p:nvSpPr>
        <p:spPr>
          <a:xfrm>
            <a:off x="470850" y="2173100"/>
            <a:ext cx="3542100" cy="1703400"/>
          </a:xfrm>
          <a:prstGeom prst="wedgeRectCallout">
            <a:avLst>
              <a:gd fmla="val -30521" name="adj1"/>
              <a:gd fmla="val 70704"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FFFFFF"/>
                </a:solidFill>
                <a:latin typeface="Roboto"/>
                <a:ea typeface="Roboto"/>
                <a:cs typeface="Roboto"/>
                <a:sym typeface="Roboto"/>
              </a:rPr>
              <a:t>Most operators think that whenever one of those yellow fault...</a:t>
            </a:r>
            <a:r>
              <a:rPr lang="en">
                <a:solidFill>
                  <a:schemeClr val="lt1"/>
                </a:solidFill>
                <a:latin typeface="Roboto"/>
                <a:ea typeface="Roboto"/>
                <a:cs typeface="Roboto"/>
                <a:sym typeface="Roboto"/>
              </a:rPr>
              <a:t> </a:t>
            </a:r>
            <a:r>
              <a:rPr lang="en">
                <a:solidFill>
                  <a:srgbClr val="FFFFFF"/>
                </a:solidFill>
                <a:latin typeface="Roboto"/>
                <a:ea typeface="Roboto"/>
                <a:cs typeface="Roboto"/>
                <a:sym typeface="Roboto"/>
              </a:rPr>
              <a:t>messages pop up that the vehicle is going to explode. They are thinking, “Why would I be seeing an error if it’s not important?”</a:t>
            </a:r>
            <a:endParaRPr>
              <a:solidFill>
                <a:srgbClr val="FFFFFF"/>
              </a:solidFill>
            </a:endParaRPr>
          </a:p>
        </p:txBody>
      </p:sp>
      <p:sp>
        <p:nvSpPr>
          <p:cNvPr id="108" name="Google Shape;108;p22"/>
          <p:cNvSpPr/>
          <p:nvPr/>
        </p:nvSpPr>
        <p:spPr>
          <a:xfrm>
            <a:off x="4377100" y="2173100"/>
            <a:ext cx="4348500" cy="2096700"/>
          </a:xfrm>
          <a:prstGeom prst="wedgeRectCallout">
            <a:avLst>
              <a:gd fmla="val 37142" name="adj1"/>
              <a:gd fmla="val 70636"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300">
                <a:solidFill>
                  <a:schemeClr val="lt1"/>
                </a:solidFill>
                <a:latin typeface="Roboto"/>
                <a:ea typeface="Roboto"/>
                <a:cs typeface="Roboto"/>
                <a:sym typeface="Roboto"/>
              </a:rPr>
              <a:t>The log can sometimes be a little bit tedious, because there's just so much that you have to scroll through ... if a sensor reports something down. It could be buried. ... you'd have to keep scrolling up and down to see what the latest new message is, not by time, but by when it was received. And that's one of the things that I kind of find a bit irritating.</a:t>
            </a:r>
            <a:endParaRPr>
              <a:solidFill>
                <a:srgbClr val="FFFFFF"/>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2</a:t>
            </a:r>
            <a:r>
              <a:rPr lang="en">
                <a:latin typeface="Roboto"/>
                <a:ea typeface="Roboto"/>
                <a:cs typeface="Roboto"/>
                <a:sym typeface="Roboto"/>
              </a:rPr>
              <a:t>. Handoff Smoothly</a:t>
            </a:r>
            <a:endParaRPr>
              <a:latin typeface="Roboto"/>
              <a:ea typeface="Roboto"/>
              <a:cs typeface="Roboto"/>
              <a:sym typeface="Roboto"/>
            </a:endParaRPr>
          </a:p>
        </p:txBody>
      </p:sp>
      <p:sp>
        <p:nvSpPr>
          <p:cNvPr id="114" name="Google Shape;114;p23"/>
          <p:cNvSpPr txBox="1"/>
          <p:nvPr>
            <p:ph idx="1" type="body"/>
          </p:nvPr>
        </p:nvSpPr>
        <p:spPr>
          <a:xfrm>
            <a:off x="311700" y="1152475"/>
            <a:ext cx="8520600" cy="74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Roboto"/>
                <a:ea typeface="Roboto"/>
                <a:cs typeface="Roboto"/>
                <a:sym typeface="Roboto"/>
              </a:rPr>
              <a:t>Operators want a clearer understanding of past, present and future LRAUV </a:t>
            </a:r>
            <a:r>
              <a:rPr lang="en">
                <a:latin typeface="Roboto"/>
                <a:ea typeface="Roboto"/>
                <a:cs typeface="Roboto"/>
                <a:sym typeface="Roboto"/>
              </a:rPr>
              <a:t>actions</a:t>
            </a:r>
            <a:r>
              <a:rPr lang="en">
                <a:latin typeface="Roboto"/>
                <a:ea typeface="Roboto"/>
                <a:cs typeface="Roboto"/>
                <a:sym typeface="Roboto"/>
              </a:rPr>
              <a:t> during shift changes.</a:t>
            </a:r>
            <a:endParaRPr>
              <a:latin typeface="Roboto"/>
              <a:ea typeface="Roboto"/>
              <a:cs typeface="Roboto"/>
              <a:sym typeface="Roboto"/>
            </a:endParaRPr>
          </a:p>
        </p:txBody>
      </p:sp>
      <p:sp>
        <p:nvSpPr>
          <p:cNvPr id="115" name="Google Shape;115;p23"/>
          <p:cNvSpPr/>
          <p:nvPr/>
        </p:nvSpPr>
        <p:spPr>
          <a:xfrm>
            <a:off x="4406125" y="2069450"/>
            <a:ext cx="4101300" cy="1590000"/>
          </a:xfrm>
          <a:prstGeom prst="wedgeRectCallout">
            <a:avLst>
              <a:gd fmla="val 37217" name="adj1"/>
              <a:gd fmla="val 69758"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F29813"/>
                </a:solidFill>
                <a:latin typeface="Roboto"/>
                <a:ea typeface="Roboto"/>
                <a:cs typeface="Roboto"/>
                <a:sym typeface="Roboto"/>
              </a:rPr>
              <a:t>Interpreting watch summary </a:t>
            </a:r>
            <a:endParaRPr>
              <a:solidFill>
                <a:srgbClr val="F29813"/>
              </a:solidFill>
              <a:latin typeface="Roboto"/>
              <a:ea typeface="Roboto"/>
              <a:cs typeface="Roboto"/>
              <a:sym typeface="Roboto"/>
            </a:endParaRPr>
          </a:p>
          <a:p>
            <a:pPr indent="0" lvl="0" marL="0" rtl="0" algn="ctr">
              <a:lnSpc>
                <a:spcPct val="115000"/>
              </a:lnSpc>
              <a:spcBef>
                <a:spcPts val="0"/>
              </a:spcBef>
              <a:spcAft>
                <a:spcPts val="0"/>
              </a:spcAft>
              <a:buNone/>
            </a:pPr>
            <a:r>
              <a:rPr lang="en">
                <a:solidFill>
                  <a:schemeClr val="lt1"/>
                </a:solidFill>
                <a:latin typeface="Roboto"/>
                <a:ea typeface="Roboto"/>
                <a:cs typeface="Roboto"/>
                <a:sym typeface="Roboto"/>
              </a:rPr>
              <a:t>He</a:t>
            </a:r>
            <a:r>
              <a:rPr lang="en">
                <a:solidFill>
                  <a:schemeClr val="lt1"/>
                </a:solidFill>
                <a:latin typeface="Roboto"/>
                <a:ea typeface="Roboto"/>
                <a:cs typeface="Roboto"/>
                <a:sym typeface="Roboto"/>
              </a:rPr>
              <a:t>re is what [previous operator] gave, as the synopsis. But it’s not clear from this what leg we are on or what the waypoint setting should be… and [previous operator] wasn't sure either.</a:t>
            </a:r>
            <a:endParaRPr>
              <a:solidFill>
                <a:srgbClr val="FFFFFF"/>
              </a:solidFill>
              <a:latin typeface="Roboto"/>
              <a:ea typeface="Roboto"/>
              <a:cs typeface="Roboto"/>
              <a:sym typeface="Roboto"/>
            </a:endParaRPr>
          </a:p>
        </p:txBody>
      </p:sp>
      <p:sp>
        <p:nvSpPr>
          <p:cNvPr id="116" name="Google Shape;116;p23"/>
          <p:cNvSpPr/>
          <p:nvPr/>
        </p:nvSpPr>
        <p:spPr>
          <a:xfrm>
            <a:off x="414625" y="2069450"/>
            <a:ext cx="3616800" cy="2550600"/>
          </a:xfrm>
          <a:prstGeom prst="wedgeRectCallout">
            <a:avLst>
              <a:gd fmla="val -39317" name="adj1"/>
              <a:gd fmla="val 62841"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F29813"/>
                </a:solidFill>
                <a:latin typeface="Roboto"/>
                <a:ea typeface="Roboto"/>
                <a:cs typeface="Roboto"/>
                <a:sym typeface="Roboto"/>
              </a:rPr>
              <a:t>Starting a new shift</a:t>
            </a:r>
            <a:endParaRPr>
              <a:solidFill>
                <a:srgbClr val="F29813"/>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lang="en">
                <a:solidFill>
                  <a:schemeClr val="lt1"/>
                </a:solidFill>
                <a:latin typeface="Roboto"/>
                <a:ea typeface="Roboto"/>
                <a:cs typeface="Roboto"/>
                <a:sym typeface="Roboto"/>
              </a:rPr>
              <a:t>I look back in Slack first, just to see what the conversation is, and then I really rely on what was done and what needs to be done from the previous watch stander… then I go on Dash to specifically look at the vehicle state and then the specific mission and things like that that are being run so I know what I have to do next.</a:t>
            </a:r>
            <a:endParaRPr>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3</a:t>
            </a:r>
            <a:r>
              <a:rPr lang="en">
                <a:latin typeface="Roboto"/>
                <a:ea typeface="Roboto"/>
                <a:cs typeface="Roboto"/>
                <a:sym typeface="Roboto"/>
              </a:rPr>
              <a:t>. Build Confidence</a:t>
            </a:r>
            <a:endParaRPr>
              <a:latin typeface="Roboto"/>
              <a:ea typeface="Roboto"/>
              <a:cs typeface="Roboto"/>
              <a:sym typeface="Roboto"/>
            </a:endParaRPr>
          </a:p>
        </p:txBody>
      </p:sp>
      <p:sp>
        <p:nvSpPr>
          <p:cNvPr id="122" name="Google Shape;122;p24"/>
          <p:cNvSpPr txBox="1"/>
          <p:nvPr>
            <p:ph idx="1" type="body"/>
          </p:nvPr>
        </p:nvSpPr>
        <p:spPr>
          <a:xfrm>
            <a:off x="311700" y="1017725"/>
            <a:ext cx="8520600" cy="773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rgbClr val="000000"/>
              </a:buClr>
              <a:buSzPts val="1100"/>
              <a:buFont typeface="Arial"/>
              <a:buNone/>
            </a:pPr>
            <a:r>
              <a:rPr lang="en">
                <a:latin typeface="Roboto"/>
                <a:ea typeface="Roboto"/>
                <a:cs typeface="Roboto"/>
                <a:sym typeface="Roboto"/>
              </a:rPr>
              <a:t>Operators would operate more effectively under less stressful, uncertain conditions.</a:t>
            </a:r>
            <a:endParaRPr>
              <a:latin typeface="Roboto"/>
              <a:ea typeface="Roboto"/>
              <a:cs typeface="Roboto"/>
              <a:sym typeface="Roboto"/>
            </a:endParaRPr>
          </a:p>
        </p:txBody>
      </p:sp>
      <p:sp>
        <p:nvSpPr>
          <p:cNvPr id="123" name="Google Shape;123;p24"/>
          <p:cNvSpPr/>
          <p:nvPr/>
        </p:nvSpPr>
        <p:spPr>
          <a:xfrm>
            <a:off x="470850" y="2173100"/>
            <a:ext cx="4131600" cy="1424700"/>
          </a:xfrm>
          <a:prstGeom prst="wedgeRectCallout">
            <a:avLst>
              <a:gd fmla="val -36439" name="adj1"/>
              <a:gd fmla="val 67916"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a:solidFill>
                  <a:srgbClr val="FFFFFF"/>
                </a:solidFill>
                <a:latin typeface="Roboto"/>
                <a:ea typeface="Roboto"/>
                <a:cs typeface="Roboto"/>
                <a:sym typeface="Roboto"/>
              </a:rPr>
              <a:t>It's safer for the vehicle to be under because there's less chance of it to be run over by something… The other problem is </a:t>
            </a:r>
            <a:r>
              <a:rPr lang="en">
                <a:solidFill>
                  <a:srgbClr val="FFFFFF"/>
                </a:solidFill>
                <a:latin typeface="Roboto"/>
                <a:ea typeface="Roboto"/>
                <a:cs typeface="Roboto"/>
                <a:sym typeface="Roboto"/>
              </a:rPr>
              <a:t>that...</a:t>
            </a:r>
            <a:r>
              <a:rPr lang="en">
                <a:solidFill>
                  <a:srgbClr val="FFFFFF"/>
                </a:solidFill>
                <a:latin typeface="Roboto"/>
                <a:ea typeface="Roboto"/>
                <a:cs typeface="Roboto"/>
                <a:sym typeface="Roboto"/>
              </a:rPr>
              <a:t> you have more of a risk of being sent being blown away.</a:t>
            </a:r>
            <a:endParaRPr>
              <a:solidFill>
                <a:srgbClr val="FFFFFF"/>
              </a:solidFill>
              <a:latin typeface="Roboto"/>
              <a:ea typeface="Roboto"/>
              <a:cs typeface="Roboto"/>
              <a:sym typeface="Roboto"/>
            </a:endParaRPr>
          </a:p>
        </p:txBody>
      </p:sp>
      <p:sp>
        <p:nvSpPr>
          <p:cNvPr id="124" name="Google Shape;124;p24"/>
          <p:cNvSpPr/>
          <p:nvPr/>
        </p:nvSpPr>
        <p:spPr>
          <a:xfrm>
            <a:off x="4792625" y="2173100"/>
            <a:ext cx="3747300" cy="1294200"/>
          </a:xfrm>
          <a:prstGeom prst="wedgeRectCallout">
            <a:avLst>
              <a:gd fmla="val 36695" name="adj1"/>
              <a:gd fmla="val 83262"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chemeClr val="lt1"/>
                </a:solidFill>
                <a:latin typeface="Roboto"/>
                <a:ea typeface="Roboto"/>
                <a:cs typeface="Roboto"/>
                <a:sym typeface="Roboto"/>
              </a:rPr>
              <a:t>I guess my biggest concern is, these cryptic messages that come up and and wondering... is this something that I need to be concerned about?</a:t>
            </a:r>
            <a:endParaRPr>
              <a:solidFill>
                <a:schemeClr val="lt1"/>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4</a:t>
            </a:r>
            <a:r>
              <a:rPr lang="en">
                <a:latin typeface="Roboto"/>
                <a:ea typeface="Roboto"/>
                <a:cs typeface="Roboto"/>
                <a:sym typeface="Roboto"/>
              </a:rPr>
              <a:t>. Collaborate Effectively</a:t>
            </a:r>
            <a:endParaRPr>
              <a:latin typeface="Roboto"/>
              <a:ea typeface="Roboto"/>
              <a:cs typeface="Roboto"/>
              <a:sym typeface="Roboto"/>
            </a:endParaRPr>
          </a:p>
        </p:txBody>
      </p:sp>
      <p:sp>
        <p:nvSpPr>
          <p:cNvPr id="130" name="Google Shape;130;p25"/>
          <p:cNvSpPr txBox="1"/>
          <p:nvPr>
            <p:ph idx="1" type="body"/>
          </p:nvPr>
        </p:nvSpPr>
        <p:spPr>
          <a:xfrm>
            <a:off x="311700" y="1085138"/>
            <a:ext cx="8520600" cy="48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Operators want efficient communication and group decision-making during deployments.</a:t>
            </a:r>
            <a:endParaRPr>
              <a:latin typeface="Roboto"/>
              <a:ea typeface="Roboto"/>
              <a:cs typeface="Roboto"/>
              <a:sym typeface="Roboto"/>
            </a:endParaRPr>
          </a:p>
          <a:p>
            <a:pPr indent="0" lvl="0" marL="0" rtl="0" algn="l">
              <a:spcBef>
                <a:spcPts val="1600"/>
              </a:spcBef>
              <a:spcAft>
                <a:spcPts val="0"/>
              </a:spcAft>
              <a:buNone/>
            </a:pPr>
            <a:r>
              <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sp>
        <p:nvSpPr>
          <p:cNvPr id="131" name="Google Shape;131;p25"/>
          <p:cNvSpPr/>
          <p:nvPr/>
        </p:nvSpPr>
        <p:spPr>
          <a:xfrm>
            <a:off x="3118325" y="2078025"/>
            <a:ext cx="5109300" cy="1703400"/>
          </a:xfrm>
          <a:prstGeom prst="wedgeRectCallout">
            <a:avLst>
              <a:gd fmla="val 37642" name="adj1"/>
              <a:gd fmla="val 78676"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FFFFFF"/>
                </a:solidFill>
                <a:latin typeface="Roboto"/>
                <a:ea typeface="Roboto"/>
                <a:cs typeface="Roboto"/>
                <a:sym typeface="Roboto"/>
              </a:rPr>
              <a:t>There are so many different ways to communicate that it can be difficult to figure out what is going on. Some people use notes on the dash, some use specific slack channels, some use slack direct messaging, etc.</a:t>
            </a:r>
            <a:endParaRPr>
              <a:solidFill>
                <a:srgbClr val="FFFFFF"/>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7988"/>
                </a:solidFill>
                <a:latin typeface="Roboto"/>
                <a:ea typeface="Roboto"/>
                <a:cs typeface="Roboto"/>
                <a:sym typeface="Roboto"/>
              </a:rPr>
              <a:t>User Needs</a:t>
            </a:r>
            <a:endParaRPr>
              <a:solidFill>
                <a:srgbClr val="007988"/>
              </a:solidFill>
              <a:latin typeface="Roboto"/>
              <a:ea typeface="Roboto"/>
              <a:cs typeface="Roboto"/>
              <a:sym typeface="Roboto"/>
            </a:endParaRPr>
          </a:p>
        </p:txBody>
      </p:sp>
      <p:sp>
        <p:nvSpPr>
          <p:cNvPr id="137" name="Google Shape;137;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Font typeface="Roboto"/>
              <a:buAutoNum type="arabicPeriod"/>
            </a:pPr>
            <a:r>
              <a:rPr lang="en">
                <a:latin typeface="Roboto"/>
                <a:ea typeface="Roboto"/>
                <a:cs typeface="Roboto"/>
                <a:sym typeface="Roboto"/>
              </a:rPr>
              <a:t>Understand vehicle state</a:t>
            </a:r>
            <a:endParaRPr>
              <a:latin typeface="Roboto"/>
              <a:ea typeface="Roboto"/>
              <a:cs typeface="Roboto"/>
              <a:sym typeface="Roboto"/>
            </a:endParaRPr>
          </a:p>
          <a:p>
            <a:pPr indent="-342900" lvl="0" marL="457200" rtl="0" algn="l">
              <a:spcBef>
                <a:spcPts val="0"/>
              </a:spcBef>
              <a:spcAft>
                <a:spcPts val="0"/>
              </a:spcAft>
              <a:buSzPts val="1800"/>
              <a:buFont typeface="Roboto"/>
              <a:buAutoNum type="arabicPeriod"/>
            </a:pPr>
            <a:r>
              <a:rPr lang="en">
                <a:latin typeface="Roboto"/>
                <a:ea typeface="Roboto"/>
                <a:cs typeface="Roboto"/>
                <a:sym typeface="Roboto"/>
              </a:rPr>
              <a:t>Handoff smoothly</a:t>
            </a:r>
            <a:r>
              <a:rPr lang="en">
                <a:latin typeface="Roboto"/>
                <a:ea typeface="Roboto"/>
                <a:cs typeface="Roboto"/>
                <a:sym typeface="Roboto"/>
              </a:rPr>
              <a:t> </a:t>
            </a:r>
            <a:endParaRPr>
              <a:latin typeface="Roboto"/>
              <a:ea typeface="Roboto"/>
              <a:cs typeface="Roboto"/>
              <a:sym typeface="Roboto"/>
            </a:endParaRPr>
          </a:p>
          <a:p>
            <a:pPr indent="-342900" lvl="0" marL="457200" rtl="0" algn="l">
              <a:spcBef>
                <a:spcPts val="0"/>
              </a:spcBef>
              <a:spcAft>
                <a:spcPts val="0"/>
              </a:spcAft>
              <a:buSzPts val="1800"/>
              <a:buFont typeface="Roboto"/>
              <a:buAutoNum type="arabicPeriod"/>
            </a:pPr>
            <a:r>
              <a:rPr lang="en">
                <a:latin typeface="Roboto"/>
                <a:ea typeface="Roboto"/>
                <a:cs typeface="Roboto"/>
                <a:sym typeface="Roboto"/>
              </a:rPr>
              <a:t>Build confidence</a:t>
            </a:r>
            <a:endParaRPr>
              <a:latin typeface="Roboto"/>
              <a:ea typeface="Roboto"/>
              <a:cs typeface="Roboto"/>
              <a:sym typeface="Roboto"/>
            </a:endParaRPr>
          </a:p>
          <a:p>
            <a:pPr indent="-342900" lvl="0" marL="457200" rtl="0" algn="l">
              <a:spcBef>
                <a:spcPts val="0"/>
              </a:spcBef>
              <a:spcAft>
                <a:spcPts val="0"/>
              </a:spcAft>
              <a:buSzPts val="1800"/>
              <a:buFont typeface="Roboto"/>
              <a:buAutoNum type="arabicPeriod"/>
            </a:pPr>
            <a:r>
              <a:rPr lang="en">
                <a:latin typeface="Roboto"/>
                <a:ea typeface="Roboto"/>
                <a:cs typeface="Roboto"/>
                <a:sym typeface="Roboto"/>
              </a:rPr>
              <a:t>Collaborate effectively</a:t>
            </a:r>
            <a:r>
              <a:rPr lang="en">
                <a:latin typeface="Roboto"/>
                <a:ea typeface="Roboto"/>
                <a:cs typeface="Roboto"/>
                <a:sym typeface="Roboto"/>
              </a:rPr>
              <a:t> </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LRAUV UX Brainstorm </a:t>
            </a:r>
            <a:r>
              <a:rPr lang="en">
                <a:latin typeface="Roboto"/>
                <a:ea typeface="Roboto"/>
                <a:cs typeface="Roboto"/>
                <a:sym typeface="Roboto"/>
              </a:rPr>
              <a:t>Agenda</a:t>
            </a:r>
            <a:endParaRPr>
              <a:latin typeface="Roboto"/>
              <a:ea typeface="Roboto"/>
              <a:cs typeface="Roboto"/>
              <a:sym typeface="Roboto"/>
            </a:endParaRPr>
          </a:p>
        </p:txBody>
      </p:sp>
      <p:sp>
        <p:nvSpPr>
          <p:cNvPr id="143" name="Google Shape;143;p27"/>
          <p:cNvSpPr txBox="1"/>
          <p:nvPr>
            <p:ph idx="1" type="body"/>
          </p:nvPr>
        </p:nvSpPr>
        <p:spPr>
          <a:xfrm>
            <a:off x="311700" y="1152475"/>
            <a:ext cx="8542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EFEFEF"/>
                </a:solidFill>
                <a:latin typeface="Roboto"/>
                <a:ea typeface="Roboto"/>
                <a:cs typeface="Roboto"/>
                <a:sym typeface="Roboto"/>
              </a:rPr>
              <a:t>Session 1 (25 min) - Intro and Overview</a:t>
            </a:r>
            <a:endParaRPr sz="2200">
              <a:solidFill>
                <a:srgbClr val="EFEFEF"/>
              </a:solidFill>
              <a:latin typeface="Roboto"/>
              <a:ea typeface="Roboto"/>
              <a:cs typeface="Roboto"/>
              <a:sym typeface="Roboto"/>
            </a:endParaRPr>
          </a:p>
          <a:p>
            <a:pPr indent="0" lvl="0" marL="0" rtl="0" algn="l">
              <a:spcBef>
                <a:spcPts val="1600"/>
              </a:spcBef>
              <a:spcAft>
                <a:spcPts val="0"/>
              </a:spcAft>
              <a:buNone/>
            </a:pPr>
            <a:r>
              <a:rPr lang="en" sz="2200">
                <a:latin typeface="Roboto"/>
                <a:ea typeface="Roboto"/>
                <a:cs typeface="Roboto"/>
                <a:sym typeface="Roboto"/>
              </a:rPr>
              <a:t>Session 2 (60 min) - Brainstorming in small groups</a:t>
            </a:r>
            <a:endParaRPr sz="2200">
              <a:latin typeface="Roboto"/>
              <a:ea typeface="Roboto"/>
              <a:cs typeface="Roboto"/>
              <a:sym typeface="Roboto"/>
            </a:endParaRPr>
          </a:p>
          <a:p>
            <a:pPr indent="0" lvl="0" marL="0" rtl="0" algn="l">
              <a:spcBef>
                <a:spcPts val="1600"/>
              </a:spcBef>
              <a:spcAft>
                <a:spcPts val="0"/>
              </a:spcAft>
              <a:buNone/>
            </a:pPr>
            <a:r>
              <a:rPr lang="en" sz="2200">
                <a:latin typeface="Roboto"/>
                <a:ea typeface="Roboto"/>
                <a:cs typeface="Roboto"/>
                <a:sym typeface="Roboto"/>
              </a:rPr>
              <a:t>Session 3 (25 min) - Sharing ideas with the full group</a:t>
            </a:r>
            <a:endParaRPr sz="2200">
              <a:latin typeface="Roboto"/>
              <a:ea typeface="Roboto"/>
              <a:cs typeface="Roboto"/>
              <a:sym typeface="Roboto"/>
            </a:endParaRPr>
          </a:p>
          <a:p>
            <a:pPr indent="0" lvl="0" marL="0" rtl="0" algn="l">
              <a:spcBef>
                <a:spcPts val="1600"/>
              </a:spcBef>
              <a:spcAft>
                <a:spcPts val="0"/>
              </a:spcAft>
              <a:buNone/>
            </a:pPr>
            <a:r>
              <a:t/>
            </a:r>
            <a:endParaRPr sz="1200">
              <a:latin typeface="Roboto"/>
              <a:ea typeface="Roboto"/>
              <a:cs typeface="Roboto"/>
              <a:sym typeface="Roboto"/>
            </a:endParaRPr>
          </a:p>
          <a:p>
            <a:pPr indent="0" lvl="0" marL="0" rtl="0" algn="l">
              <a:spcBef>
                <a:spcPts val="1600"/>
              </a:spcBef>
              <a:spcAft>
                <a:spcPts val="0"/>
              </a:spcAft>
              <a:buNone/>
            </a:pPr>
            <a:r>
              <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988"/>
        </a:solidFill>
      </p:bgPr>
    </p:bg>
    <p:spTree>
      <p:nvGrpSpPr>
        <p:cNvPr id="147" name="Shape 147"/>
        <p:cNvGrpSpPr/>
        <p:nvPr/>
      </p:nvGrpSpPr>
      <p:grpSpPr>
        <a:xfrm>
          <a:off x="0" y="0"/>
          <a:ext cx="0" cy="0"/>
          <a:chOff x="0" y="0"/>
          <a:chExt cx="0" cy="0"/>
        </a:xfrm>
      </p:grpSpPr>
      <p:sp>
        <p:nvSpPr>
          <p:cNvPr id="148" name="Google Shape;148;p28"/>
          <p:cNvSpPr txBox="1"/>
          <p:nvPr>
            <p:ph type="ctrTitle"/>
          </p:nvPr>
        </p:nvSpPr>
        <p:spPr>
          <a:xfrm>
            <a:off x="311700" y="1308025"/>
            <a:ext cx="8520600" cy="1844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Brainstorming!</a:t>
            </a:r>
            <a:endParaRPr>
              <a:solidFill>
                <a:srgbClr val="FFFFFF"/>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1. </a:t>
            </a:r>
            <a:r>
              <a:rPr lang="en">
                <a:latin typeface="Roboto"/>
                <a:ea typeface="Roboto"/>
                <a:cs typeface="Roboto"/>
                <a:sym typeface="Roboto"/>
              </a:rPr>
              <a:t>Understand vehicle state</a:t>
            </a:r>
            <a:endParaRPr>
              <a:latin typeface="Roboto"/>
              <a:ea typeface="Roboto"/>
              <a:cs typeface="Roboto"/>
              <a:sym typeface="Roboto"/>
            </a:endParaRPr>
          </a:p>
        </p:txBody>
      </p:sp>
      <p:sp>
        <p:nvSpPr>
          <p:cNvPr id="154" name="Google Shape;154;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a:latin typeface="Roboto"/>
                <a:ea typeface="Roboto"/>
                <a:cs typeface="Roboto"/>
                <a:sym typeface="Roboto"/>
              </a:rPr>
              <a:t>How might we...</a:t>
            </a:r>
            <a:endParaRPr b="1" i="1">
              <a:latin typeface="Roboto"/>
              <a:ea typeface="Roboto"/>
              <a:cs typeface="Roboto"/>
              <a:sym typeface="Roboto"/>
            </a:endParaRPr>
          </a:p>
          <a:p>
            <a:pPr indent="-336550" lvl="0" marL="457200" rtl="0" algn="l">
              <a:spcBef>
                <a:spcPts val="600"/>
              </a:spcBef>
              <a:spcAft>
                <a:spcPts val="0"/>
              </a:spcAft>
              <a:buSzPts val="1700"/>
              <a:buFont typeface="Roboto"/>
              <a:buChar char="●"/>
            </a:pPr>
            <a:r>
              <a:rPr lang="en" sz="1700">
                <a:latin typeface="Roboto"/>
                <a:ea typeface="Roboto"/>
                <a:cs typeface="Roboto"/>
                <a:sym typeface="Roboto"/>
              </a:rPr>
              <a:t>P</a:t>
            </a:r>
            <a:r>
              <a:rPr lang="en" sz="1700">
                <a:latin typeface="Roboto"/>
                <a:ea typeface="Roboto"/>
                <a:cs typeface="Roboto"/>
                <a:sym typeface="Roboto"/>
              </a:rPr>
              <a:t>rovide an easy and trustworthy way of understanding what’s </a:t>
            </a:r>
            <a:r>
              <a:rPr lang="en" sz="1700" u="sng">
                <a:latin typeface="Roboto"/>
                <a:ea typeface="Roboto"/>
                <a:cs typeface="Roboto"/>
                <a:sym typeface="Roboto"/>
              </a:rPr>
              <a:t>happening</a:t>
            </a:r>
            <a:r>
              <a:rPr lang="en" sz="1700">
                <a:latin typeface="Roboto"/>
                <a:ea typeface="Roboto"/>
                <a:cs typeface="Roboto"/>
                <a:sym typeface="Roboto"/>
              </a:rPr>
              <a:t> with the LRAUV?</a:t>
            </a:r>
            <a:endParaRPr sz="1700">
              <a:latin typeface="Roboto"/>
              <a:ea typeface="Roboto"/>
              <a:cs typeface="Roboto"/>
              <a:sym typeface="Roboto"/>
            </a:endParaRPr>
          </a:p>
          <a:p>
            <a:pPr indent="-336550" lvl="0" marL="457200" rtl="0" algn="l">
              <a:spcBef>
                <a:spcPts val="600"/>
              </a:spcBef>
              <a:spcAft>
                <a:spcPts val="0"/>
              </a:spcAft>
              <a:buSzPts val="1700"/>
              <a:buFont typeface="Roboto"/>
              <a:buChar char="●"/>
            </a:pPr>
            <a:r>
              <a:rPr lang="en" sz="1700">
                <a:latin typeface="Roboto"/>
                <a:ea typeface="Roboto"/>
                <a:cs typeface="Roboto"/>
                <a:sym typeface="Roboto"/>
              </a:rPr>
              <a:t>Deliver high-level, glanceable status while also allowing drill-down into detail?</a:t>
            </a:r>
            <a:endParaRPr sz="1700">
              <a:latin typeface="Roboto"/>
              <a:ea typeface="Roboto"/>
              <a:cs typeface="Roboto"/>
              <a:sym typeface="Roboto"/>
            </a:endParaRPr>
          </a:p>
          <a:p>
            <a:pPr indent="-336550" lvl="0" marL="457200" rtl="0" algn="l">
              <a:spcBef>
                <a:spcPts val="600"/>
              </a:spcBef>
              <a:spcAft>
                <a:spcPts val="0"/>
              </a:spcAft>
              <a:buSzPts val="1700"/>
              <a:buFont typeface="Roboto"/>
              <a:buChar char="●"/>
            </a:pPr>
            <a:r>
              <a:rPr lang="en" sz="1700">
                <a:latin typeface="Roboto"/>
                <a:ea typeface="Roboto"/>
                <a:cs typeface="Roboto"/>
                <a:sym typeface="Roboto"/>
              </a:rPr>
              <a:t>Provide an easy and trustworthy way of understanding </a:t>
            </a:r>
            <a:r>
              <a:rPr lang="en" sz="1700" u="sng">
                <a:latin typeface="Roboto"/>
                <a:ea typeface="Roboto"/>
                <a:cs typeface="Roboto"/>
                <a:sym typeface="Roboto"/>
              </a:rPr>
              <a:t>science data</a:t>
            </a:r>
            <a:r>
              <a:rPr lang="en" sz="1700">
                <a:latin typeface="Roboto"/>
                <a:ea typeface="Roboto"/>
                <a:cs typeface="Roboto"/>
                <a:sym typeface="Roboto"/>
              </a:rPr>
              <a:t> collection success rates?</a:t>
            </a:r>
            <a:endParaRPr sz="1700">
              <a:latin typeface="Roboto"/>
              <a:ea typeface="Roboto"/>
              <a:cs typeface="Roboto"/>
              <a:sym typeface="Roboto"/>
            </a:endParaRPr>
          </a:p>
          <a:p>
            <a:pPr indent="-336550" lvl="0" marL="457200" rtl="0" algn="l">
              <a:spcBef>
                <a:spcPts val="600"/>
              </a:spcBef>
              <a:spcAft>
                <a:spcPts val="0"/>
              </a:spcAft>
              <a:buSzPts val="1700"/>
              <a:buFont typeface="Roboto"/>
              <a:buChar char="●"/>
            </a:pPr>
            <a:r>
              <a:rPr lang="en" sz="1700">
                <a:latin typeface="Roboto"/>
                <a:ea typeface="Roboto"/>
                <a:cs typeface="Roboto"/>
                <a:sym typeface="Roboto"/>
              </a:rPr>
              <a:t>Make it easier to understand the </a:t>
            </a:r>
            <a:r>
              <a:rPr lang="en" sz="1700" u="sng">
                <a:latin typeface="Roboto"/>
                <a:ea typeface="Roboto"/>
                <a:cs typeface="Roboto"/>
                <a:sym typeface="Roboto"/>
              </a:rPr>
              <a:t>sequence of messages</a:t>
            </a:r>
            <a:r>
              <a:rPr lang="en" sz="1700">
                <a:latin typeface="Roboto"/>
                <a:ea typeface="Roboto"/>
                <a:cs typeface="Roboto"/>
                <a:sym typeface="Roboto"/>
              </a:rPr>
              <a:t> from vehicle, given they may arrive out of order?</a:t>
            </a:r>
            <a:endParaRPr sz="1700">
              <a:latin typeface="Roboto"/>
              <a:ea typeface="Roboto"/>
              <a:cs typeface="Roboto"/>
              <a:sym typeface="Roboto"/>
            </a:endParaRPr>
          </a:p>
          <a:p>
            <a:pPr indent="-336550" lvl="0" marL="457200" rtl="0" algn="l">
              <a:spcBef>
                <a:spcPts val="600"/>
              </a:spcBef>
              <a:spcAft>
                <a:spcPts val="0"/>
              </a:spcAft>
              <a:buSzPts val="1700"/>
              <a:buFont typeface="Roboto"/>
              <a:buChar char="●"/>
            </a:pPr>
            <a:r>
              <a:rPr lang="en" sz="1700">
                <a:latin typeface="Roboto"/>
                <a:ea typeface="Roboto"/>
                <a:cs typeface="Roboto"/>
                <a:sym typeface="Roboto"/>
              </a:rPr>
              <a:t>Make it easier to understand the </a:t>
            </a:r>
            <a:r>
              <a:rPr lang="en" sz="1700" u="sng">
                <a:latin typeface="Roboto"/>
                <a:ea typeface="Roboto"/>
                <a:cs typeface="Roboto"/>
                <a:sym typeface="Roboto"/>
              </a:rPr>
              <a:t>sequence of commands</a:t>
            </a:r>
            <a:r>
              <a:rPr lang="en" sz="1700">
                <a:latin typeface="Roboto"/>
                <a:ea typeface="Roboto"/>
                <a:cs typeface="Roboto"/>
                <a:sym typeface="Roboto"/>
              </a:rPr>
              <a:t> that will go to vehicle, given they may arrive out of order?</a:t>
            </a:r>
            <a:endParaRPr sz="1700" strike="sngStrike">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2. Handoff smoothly</a:t>
            </a:r>
            <a:endParaRPr>
              <a:latin typeface="Roboto"/>
              <a:ea typeface="Roboto"/>
              <a:cs typeface="Roboto"/>
              <a:sym typeface="Roboto"/>
            </a:endParaRPr>
          </a:p>
        </p:txBody>
      </p:sp>
      <p:sp>
        <p:nvSpPr>
          <p:cNvPr id="160" name="Google Shape;160;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a:latin typeface="Roboto"/>
                <a:ea typeface="Roboto"/>
                <a:cs typeface="Roboto"/>
                <a:sym typeface="Roboto"/>
              </a:rPr>
              <a:t>How might we...</a:t>
            </a:r>
            <a:endParaRPr>
              <a:latin typeface="Roboto"/>
              <a:ea typeface="Roboto"/>
              <a:cs typeface="Roboto"/>
              <a:sym typeface="Roboto"/>
            </a:endParaRPr>
          </a:p>
          <a:p>
            <a:pPr indent="-342900" lvl="0" marL="457200" rtl="0" algn="l">
              <a:spcBef>
                <a:spcPts val="600"/>
              </a:spcBef>
              <a:spcAft>
                <a:spcPts val="0"/>
              </a:spcAft>
              <a:buSzPts val="1800"/>
              <a:buFont typeface="Roboto"/>
              <a:buChar char="●"/>
            </a:pPr>
            <a:r>
              <a:rPr lang="en">
                <a:latin typeface="Roboto"/>
                <a:ea typeface="Roboto"/>
                <a:cs typeface="Roboto"/>
                <a:sym typeface="Roboto"/>
              </a:rPr>
              <a:t>E</a:t>
            </a:r>
            <a:r>
              <a:rPr lang="en">
                <a:latin typeface="Roboto"/>
                <a:ea typeface="Roboto"/>
                <a:cs typeface="Roboto"/>
                <a:sym typeface="Roboto"/>
              </a:rPr>
              <a:t>nable smoother ways to get up to speed at the beginning of an LRAUV watch-standing shift?</a:t>
            </a:r>
            <a:endParaRPr>
              <a:latin typeface="Roboto"/>
              <a:ea typeface="Roboto"/>
              <a:cs typeface="Roboto"/>
              <a:sym typeface="Roboto"/>
            </a:endParaRPr>
          </a:p>
          <a:p>
            <a:pPr indent="-342900" lvl="0" marL="457200" rtl="0" algn="l">
              <a:spcBef>
                <a:spcPts val="600"/>
              </a:spcBef>
              <a:spcAft>
                <a:spcPts val="0"/>
              </a:spcAft>
              <a:buSzPts val="1800"/>
              <a:buFont typeface="Roboto"/>
              <a:buChar char="●"/>
            </a:pPr>
            <a:r>
              <a:rPr lang="en">
                <a:latin typeface="Roboto"/>
                <a:ea typeface="Roboto"/>
                <a:cs typeface="Roboto"/>
                <a:sym typeface="Roboto"/>
              </a:rPr>
              <a:t>Provide an easy and trustworthy way of </a:t>
            </a:r>
            <a:r>
              <a:rPr lang="en" u="sng">
                <a:latin typeface="Roboto"/>
                <a:ea typeface="Roboto"/>
                <a:cs typeface="Roboto"/>
                <a:sym typeface="Roboto"/>
              </a:rPr>
              <a:t>understanding</a:t>
            </a:r>
            <a:r>
              <a:rPr lang="en">
                <a:latin typeface="Roboto"/>
                <a:ea typeface="Roboto"/>
                <a:cs typeface="Roboto"/>
                <a:sym typeface="Roboto"/>
              </a:rPr>
              <a:t> the current mission goals and plans?</a:t>
            </a:r>
            <a:endParaRPr>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3. Build confidence</a:t>
            </a:r>
            <a:endParaRPr>
              <a:latin typeface="Roboto"/>
              <a:ea typeface="Roboto"/>
              <a:cs typeface="Roboto"/>
              <a:sym typeface="Roboto"/>
            </a:endParaRPr>
          </a:p>
        </p:txBody>
      </p:sp>
      <p:sp>
        <p:nvSpPr>
          <p:cNvPr id="166" name="Google Shape;166;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a:latin typeface="Roboto"/>
                <a:ea typeface="Roboto"/>
                <a:cs typeface="Roboto"/>
                <a:sym typeface="Roboto"/>
              </a:rPr>
              <a:t>How might we...</a:t>
            </a:r>
            <a:endParaRPr>
              <a:latin typeface="Roboto"/>
              <a:ea typeface="Roboto"/>
              <a:cs typeface="Roboto"/>
              <a:sym typeface="Roboto"/>
            </a:endParaRPr>
          </a:p>
          <a:p>
            <a:pPr indent="-342900" lvl="0" marL="457200" rtl="0" algn="l">
              <a:spcBef>
                <a:spcPts val="600"/>
              </a:spcBef>
              <a:spcAft>
                <a:spcPts val="0"/>
              </a:spcAft>
              <a:buSzPts val="1800"/>
              <a:buFont typeface="Roboto"/>
              <a:buChar char="●"/>
            </a:pPr>
            <a:r>
              <a:rPr lang="en">
                <a:latin typeface="Roboto"/>
                <a:ea typeface="Roboto"/>
                <a:cs typeface="Roboto"/>
                <a:sym typeface="Roboto"/>
              </a:rPr>
              <a:t>H</a:t>
            </a:r>
            <a:r>
              <a:rPr lang="en">
                <a:latin typeface="Roboto"/>
                <a:ea typeface="Roboto"/>
                <a:cs typeface="Roboto"/>
                <a:sym typeface="Roboto"/>
              </a:rPr>
              <a:t>elp PICs understand when something is really important (e.g., the vehicle is in danger)?</a:t>
            </a:r>
            <a:endParaRPr>
              <a:latin typeface="Roboto"/>
              <a:ea typeface="Roboto"/>
              <a:cs typeface="Roboto"/>
              <a:sym typeface="Roboto"/>
            </a:endParaRPr>
          </a:p>
          <a:p>
            <a:pPr indent="-342900" lvl="0" marL="457200" rtl="0" algn="l">
              <a:spcBef>
                <a:spcPts val="600"/>
              </a:spcBef>
              <a:spcAft>
                <a:spcPts val="0"/>
              </a:spcAft>
              <a:buSzPts val="1800"/>
              <a:buFont typeface="Roboto"/>
              <a:buChar char="●"/>
            </a:pPr>
            <a:r>
              <a:rPr lang="en">
                <a:latin typeface="Roboto"/>
                <a:ea typeface="Roboto"/>
                <a:cs typeface="Roboto"/>
                <a:sym typeface="Roboto"/>
              </a:rPr>
              <a:t>P</a:t>
            </a:r>
            <a:r>
              <a:rPr lang="en">
                <a:latin typeface="Roboto"/>
                <a:ea typeface="Roboto"/>
                <a:cs typeface="Roboto"/>
                <a:sym typeface="Roboto"/>
              </a:rPr>
              <a:t>rovide more peace of mind for PICs when communications with the LRAUV are inherently sporadic?</a:t>
            </a:r>
            <a:endParaRPr>
              <a:latin typeface="Roboto"/>
              <a:ea typeface="Roboto"/>
              <a:cs typeface="Roboto"/>
              <a:sym typeface="Roboto"/>
            </a:endParaRPr>
          </a:p>
          <a:p>
            <a:pPr indent="-342900" lvl="0" marL="457200" rtl="0" algn="l">
              <a:spcBef>
                <a:spcPts val="600"/>
              </a:spcBef>
              <a:spcAft>
                <a:spcPts val="0"/>
              </a:spcAft>
              <a:buSzPts val="1800"/>
              <a:buFont typeface="Roboto"/>
              <a:buChar char="●"/>
            </a:pPr>
            <a:r>
              <a:rPr lang="en">
                <a:latin typeface="Roboto"/>
                <a:ea typeface="Roboto"/>
                <a:cs typeface="Roboto"/>
                <a:sym typeface="Roboto"/>
              </a:rPr>
              <a:t>Reduce the level of stress about the vehicle being on the surface?</a:t>
            </a:r>
            <a:endParaRPr>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LRAUV UX Brainstorm Agenda</a:t>
            </a:r>
            <a:endParaRPr>
              <a:latin typeface="Roboto"/>
              <a:ea typeface="Roboto"/>
              <a:cs typeface="Roboto"/>
              <a:sym typeface="Roboto"/>
            </a:endParaRPr>
          </a:p>
        </p:txBody>
      </p:sp>
      <p:sp>
        <p:nvSpPr>
          <p:cNvPr id="61" name="Google Shape;61;p14"/>
          <p:cNvSpPr txBox="1"/>
          <p:nvPr>
            <p:ph idx="1" type="body"/>
          </p:nvPr>
        </p:nvSpPr>
        <p:spPr>
          <a:xfrm>
            <a:off x="311700" y="1152475"/>
            <a:ext cx="8542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latin typeface="Roboto"/>
                <a:ea typeface="Roboto"/>
                <a:cs typeface="Roboto"/>
                <a:sym typeface="Roboto"/>
              </a:rPr>
              <a:t>Session 1 (25 min) - Intro and Overview</a:t>
            </a:r>
            <a:endParaRPr sz="2200">
              <a:latin typeface="Roboto"/>
              <a:ea typeface="Roboto"/>
              <a:cs typeface="Roboto"/>
              <a:sym typeface="Roboto"/>
            </a:endParaRPr>
          </a:p>
          <a:p>
            <a:pPr indent="0" lvl="0" marL="0" rtl="0" algn="l">
              <a:spcBef>
                <a:spcPts val="1600"/>
              </a:spcBef>
              <a:spcAft>
                <a:spcPts val="0"/>
              </a:spcAft>
              <a:buNone/>
            </a:pPr>
            <a:r>
              <a:rPr lang="en" sz="2200">
                <a:latin typeface="Roboto"/>
                <a:ea typeface="Roboto"/>
                <a:cs typeface="Roboto"/>
                <a:sym typeface="Roboto"/>
              </a:rPr>
              <a:t>Session 2 (60 min) - Brainstorming in small groups</a:t>
            </a:r>
            <a:endParaRPr sz="2200">
              <a:latin typeface="Roboto"/>
              <a:ea typeface="Roboto"/>
              <a:cs typeface="Roboto"/>
              <a:sym typeface="Roboto"/>
            </a:endParaRPr>
          </a:p>
          <a:p>
            <a:pPr indent="0" lvl="0" marL="0" rtl="0" algn="l">
              <a:spcBef>
                <a:spcPts val="1600"/>
              </a:spcBef>
              <a:spcAft>
                <a:spcPts val="0"/>
              </a:spcAft>
              <a:buNone/>
            </a:pPr>
            <a:r>
              <a:rPr lang="en" sz="2200">
                <a:latin typeface="Roboto"/>
                <a:ea typeface="Roboto"/>
                <a:cs typeface="Roboto"/>
                <a:sym typeface="Roboto"/>
              </a:rPr>
              <a:t>Session 3 (25 min) - Sharing ideas with the full group</a:t>
            </a:r>
            <a:endParaRPr sz="2200">
              <a:latin typeface="Roboto"/>
              <a:ea typeface="Roboto"/>
              <a:cs typeface="Roboto"/>
              <a:sym typeface="Roboto"/>
            </a:endParaRPr>
          </a:p>
          <a:p>
            <a:pPr indent="0" lvl="0" marL="0" rtl="0" algn="l">
              <a:spcBef>
                <a:spcPts val="1600"/>
              </a:spcBef>
              <a:spcAft>
                <a:spcPts val="0"/>
              </a:spcAft>
              <a:buNone/>
            </a:pPr>
            <a:r>
              <a:t/>
            </a:r>
            <a:endParaRPr sz="1200">
              <a:latin typeface="Roboto"/>
              <a:ea typeface="Roboto"/>
              <a:cs typeface="Roboto"/>
              <a:sym typeface="Roboto"/>
            </a:endParaRPr>
          </a:p>
          <a:p>
            <a:pPr indent="0" lvl="0" marL="0" rtl="0" algn="l">
              <a:spcBef>
                <a:spcPts val="1600"/>
              </a:spcBef>
              <a:spcAft>
                <a:spcPts val="0"/>
              </a:spcAft>
              <a:buNone/>
            </a:pPr>
            <a:r>
              <a:rPr lang="en">
                <a:latin typeface="Roboto"/>
                <a:ea typeface="Roboto"/>
                <a:cs typeface="Roboto"/>
                <a:sym typeface="Roboto"/>
              </a:rPr>
              <a:t>Next steps after today</a:t>
            </a:r>
            <a:endParaRPr>
              <a:latin typeface="Roboto"/>
              <a:ea typeface="Roboto"/>
              <a:cs typeface="Roboto"/>
              <a:sym typeface="Roboto"/>
            </a:endParaRPr>
          </a:p>
          <a:p>
            <a:pPr indent="-317500" lvl="0" marL="457200" rtl="0" algn="l">
              <a:spcBef>
                <a:spcPts val="1600"/>
              </a:spcBef>
              <a:spcAft>
                <a:spcPts val="0"/>
              </a:spcAft>
              <a:buSzPts val="1400"/>
              <a:buFont typeface="Roboto"/>
              <a:buChar char="●"/>
            </a:pPr>
            <a:r>
              <a:rPr lang="en">
                <a:latin typeface="Roboto"/>
                <a:ea typeface="Roboto"/>
                <a:cs typeface="Roboto"/>
                <a:sym typeface="Roboto"/>
              </a:rPr>
              <a:t>Dot vote for your favorites in the Miro boards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Design direction feedback session next week</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Final design direction feedback session the following week</a:t>
            </a:r>
            <a:endParaRPr>
              <a:latin typeface="Roboto"/>
              <a:ea typeface="Roboto"/>
              <a:cs typeface="Roboto"/>
              <a:sym typeface="Roboto"/>
            </a:endParaRPr>
          </a:p>
          <a:p>
            <a:pPr indent="0" lvl="0" marL="0" rtl="0" algn="l">
              <a:spcBef>
                <a:spcPts val="1600"/>
              </a:spcBef>
              <a:spcAft>
                <a:spcPts val="0"/>
              </a:spcAft>
              <a:buNone/>
            </a:pPr>
            <a:r>
              <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2"/>
          <p:cNvSpPr txBox="1"/>
          <p:nvPr>
            <p:ph type="title"/>
          </p:nvPr>
        </p:nvSpPr>
        <p:spPr>
          <a:xfrm>
            <a:off x="311700" y="445025"/>
            <a:ext cx="10100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4. </a:t>
            </a:r>
            <a:r>
              <a:rPr lang="en">
                <a:latin typeface="Roboto"/>
                <a:ea typeface="Roboto"/>
                <a:cs typeface="Roboto"/>
                <a:sym typeface="Roboto"/>
              </a:rPr>
              <a:t>Collaborate effectively</a:t>
            </a:r>
            <a:endParaRPr>
              <a:latin typeface="Roboto"/>
              <a:ea typeface="Roboto"/>
              <a:cs typeface="Roboto"/>
              <a:sym typeface="Roboto"/>
            </a:endParaRPr>
          </a:p>
        </p:txBody>
      </p:sp>
      <p:sp>
        <p:nvSpPr>
          <p:cNvPr id="172" name="Google Shape;172;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a:latin typeface="Roboto"/>
                <a:ea typeface="Roboto"/>
                <a:cs typeface="Roboto"/>
                <a:sym typeface="Roboto"/>
              </a:rPr>
              <a:t>How might we...</a:t>
            </a:r>
            <a:endParaRPr b="1" i="1">
              <a:latin typeface="Roboto"/>
              <a:ea typeface="Roboto"/>
              <a:cs typeface="Roboto"/>
              <a:sym typeface="Roboto"/>
            </a:endParaRPr>
          </a:p>
          <a:p>
            <a:pPr indent="-342900" lvl="0" marL="457200" rtl="0" algn="l">
              <a:spcBef>
                <a:spcPts val="1000"/>
              </a:spcBef>
              <a:spcAft>
                <a:spcPts val="0"/>
              </a:spcAft>
              <a:buSzPts val="1800"/>
              <a:buFont typeface="Roboto"/>
              <a:buChar char="●"/>
            </a:pPr>
            <a:r>
              <a:rPr lang="en">
                <a:latin typeface="Roboto"/>
                <a:ea typeface="Roboto"/>
                <a:cs typeface="Roboto"/>
                <a:sym typeface="Roboto"/>
              </a:rPr>
              <a:t>P</a:t>
            </a:r>
            <a:r>
              <a:rPr lang="en">
                <a:latin typeface="Roboto"/>
                <a:ea typeface="Roboto"/>
                <a:cs typeface="Roboto"/>
                <a:sym typeface="Roboto"/>
              </a:rPr>
              <a:t>rovide an easy way for users to find the most timely and relevant information about the mission?</a:t>
            </a:r>
            <a:endParaRPr>
              <a:latin typeface="Roboto"/>
              <a:ea typeface="Roboto"/>
              <a:cs typeface="Roboto"/>
              <a:sym typeface="Roboto"/>
            </a:endParaRPr>
          </a:p>
          <a:p>
            <a:pPr indent="-342900" lvl="0" marL="457200" rtl="0" algn="l">
              <a:spcBef>
                <a:spcPts val="1000"/>
              </a:spcBef>
              <a:spcAft>
                <a:spcPts val="1000"/>
              </a:spcAft>
              <a:buSzPts val="1800"/>
              <a:buFont typeface="Roboto"/>
              <a:buChar char="●"/>
            </a:pPr>
            <a:r>
              <a:rPr lang="en">
                <a:latin typeface="Roboto"/>
                <a:ea typeface="Roboto"/>
                <a:cs typeface="Roboto"/>
                <a:sym typeface="Roboto"/>
              </a:rPr>
              <a:t>Streamline communication between teammates across watch hand-offs?</a:t>
            </a:r>
            <a:endParaRPr>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p33"/>
          <p:cNvPicPr preferRelativeResize="0"/>
          <p:nvPr/>
        </p:nvPicPr>
        <p:blipFill>
          <a:blip r:embed="rId4">
            <a:alphaModFix/>
          </a:blip>
          <a:stretch>
            <a:fillRect/>
          </a:stretch>
        </p:blipFill>
        <p:spPr>
          <a:xfrm>
            <a:off x="575425" y="152400"/>
            <a:ext cx="7993132" cy="4838700"/>
          </a:xfrm>
          <a:prstGeom prst="rect">
            <a:avLst/>
          </a:prstGeom>
          <a:noFill/>
          <a:ln>
            <a:noFill/>
          </a:ln>
        </p:spPr>
      </p:pic>
      <p:sp>
        <p:nvSpPr>
          <p:cNvPr id="178" name="Google Shape;178;p33"/>
          <p:cNvSpPr/>
          <p:nvPr/>
        </p:nvSpPr>
        <p:spPr>
          <a:xfrm>
            <a:off x="651700" y="1866825"/>
            <a:ext cx="325800" cy="264600"/>
          </a:xfrm>
          <a:prstGeom prst="ellipse">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33"/>
          <p:cNvSpPr/>
          <p:nvPr/>
        </p:nvSpPr>
        <p:spPr>
          <a:xfrm>
            <a:off x="651700" y="997400"/>
            <a:ext cx="325800" cy="264600"/>
          </a:xfrm>
          <a:prstGeom prst="ellipse">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3"/>
          <p:cNvSpPr/>
          <p:nvPr/>
        </p:nvSpPr>
        <p:spPr>
          <a:xfrm>
            <a:off x="8149000" y="4634475"/>
            <a:ext cx="325800" cy="264600"/>
          </a:xfrm>
          <a:prstGeom prst="ellipse">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4"/>
          <p:cNvSpPr txBox="1"/>
          <p:nvPr>
            <p:ph type="title"/>
          </p:nvPr>
        </p:nvSpPr>
        <p:spPr>
          <a:xfrm>
            <a:off x="311700" y="445025"/>
            <a:ext cx="10100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Brainstorming Rules</a:t>
            </a:r>
            <a:endParaRPr>
              <a:latin typeface="Roboto"/>
              <a:ea typeface="Roboto"/>
              <a:cs typeface="Roboto"/>
              <a:sym typeface="Roboto"/>
            </a:endParaRPr>
          </a:p>
        </p:txBody>
      </p:sp>
      <p:sp>
        <p:nvSpPr>
          <p:cNvPr id="186" name="Google Shape;186;p3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Font typeface="Roboto"/>
              <a:buChar char="●"/>
            </a:pPr>
            <a:r>
              <a:rPr lang="en">
                <a:latin typeface="Roboto"/>
                <a:ea typeface="Roboto"/>
                <a:cs typeface="Roboto"/>
                <a:sym typeface="Roboto"/>
              </a:rPr>
              <a:t>Defer judgment</a:t>
            </a:r>
            <a:endParaRPr>
              <a:latin typeface="Roboto"/>
              <a:ea typeface="Roboto"/>
              <a:cs typeface="Roboto"/>
              <a:sym typeface="Roboto"/>
            </a:endParaRPr>
          </a:p>
          <a:p>
            <a:pPr indent="-342900" lvl="0" marL="457200" rtl="0" algn="l">
              <a:spcBef>
                <a:spcPts val="0"/>
              </a:spcBef>
              <a:spcAft>
                <a:spcPts val="0"/>
              </a:spcAft>
              <a:buSzPts val="1800"/>
              <a:buFont typeface="Roboto"/>
              <a:buChar char="●"/>
            </a:pPr>
            <a:r>
              <a:rPr lang="en">
                <a:latin typeface="Roboto"/>
                <a:ea typeface="Roboto"/>
                <a:cs typeface="Roboto"/>
                <a:sym typeface="Roboto"/>
              </a:rPr>
              <a:t>Go for quantity</a:t>
            </a:r>
            <a:endParaRPr>
              <a:latin typeface="Roboto"/>
              <a:ea typeface="Roboto"/>
              <a:cs typeface="Roboto"/>
              <a:sym typeface="Roboto"/>
            </a:endParaRPr>
          </a:p>
          <a:p>
            <a:pPr indent="-342900" lvl="0" marL="457200" rtl="0" algn="l">
              <a:spcBef>
                <a:spcPts val="0"/>
              </a:spcBef>
              <a:spcAft>
                <a:spcPts val="0"/>
              </a:spcAft>
              <a:buSzPts val="1800"/>
              <a:buFont typeface="Roboto"/>
              <a:buChar char="●"/>
            </a:pPr>
            <a:r>
              <a:rPr lang="en">
                <a:latin typeface="Roboto"/>
                <a:ea typeface="Roboto"/>
                <a:cs typeface="Roboto"/>
                <a:sym typeface="Roboto"/>
              </a:rPr>
              <a:t>Stick with headlines</a:t>
            </a:r>
            <a:endParaRPr>
              <a:latin typeface="Roboto"/>
              <a:ea typeface="Roboto"/>
              <a:cs typeface="Roboto"/>
              <a:sym typeface="Roboto"/>
            </a:endParaRPr>
          </a:p>
          <a:p>
            <a:pPr indent="-342900" lvl="0" marL="457200" rtl="0" algn="l">
              <a:spcBef>
                <a:spcPts val="0"/>
              </a:spcBef>
              <a:spcAft>
                <a:spcPts val="0"/>
              </a:spcAft>
              <a:buSzPts val="1800"/>
              <a:buFont typeface="Roboto"/>
              <a:buChar char="●"/>
            </a:pPr>
            <a:r>
              <a:rPr lang="en">
                <a:latin typeface="Roboto"/>
                <a:ea typeface="Roboto"/>
                <a:cs typeface="Roboto"/>
                <a:sym typeface="Roboto"/>
              </a:rPr>
              <a:t>Encourage wild ideas</a:t>
            </a:r>
            <a:endParaRPr>
              <a:latin typeface="Roboto"/>
              <a:ea typeface="Roboto"/>
              <a:cs typeface="Roboto"/>
              <a:sym typeface="Roboto"/>
            </a:endParaRPr>
          </a:p>
          <a:p>
            <a:pPr indent="-342900" lvl="0" marL="457200" rtl="0" algn="l">
              <a:spcBef>
                <a:spcPts val="0"/>
              </a:spcBef>
              <a:spcAft>
                <a:spcPts val="0"/>
              </a:spcAft>
              <a:buSzPts val="1800"/>
              <a:buFont typeface="Roboto"/>
              <a:buChar char="●"/>
            </a:pPr>
            <a:r>
              <a:rPr lang="en">
                <a:latin typeface="Roboto"/>
                <a:ea typeface="Roboto"/>
                <a:cs typeface="Roboto"/>
                <a:sym typeface="Roboto"/>
              </a:rPr>
              <a:t>Build on the ideas of others</a:t>
            </a:r>
            <a:endParaRPr>
              <a:latin typeface="Roboto"/>
              <a:ea typeface="Roboto"/>
              <a:cs typeface="Roboto"/>
              <a:sym typeface="Roboto"/>
            </a:endParaRPr>
          </a:p>
          <a:p>
            <a:pPr indent="-342900" lvl="0" marL="457200" rtl="0" algn="l">
              <a:spcBef>
                <a:spcPts val="0"/>
              </a:spcBef>
              <a:spcAft>
                <a:spcPts val="0"/>
              </a:spcAft>
              <a:buSzPts val="1800"/>
              <a:buFont typeface="Roboto"/>
              <a:buChar char="●"/>
            </a:pPr>
            <a:r>
              <a:rPr lang="en">
                <a:latin typeface="Roboto"/>
                <a:ea typeface="Roboto"/>
                <a:cs typeface="Roboto"/>
                <a:sym typeface="Roboto"/>
              </a:rPr>
              <a:t>One conversation at a time</a:t>
            </a:r>
            <a:endParaRPr>
              <a:latin typeface="Roboto"/>
              <a:ea typeface="Roboto"/>
              <a:cs typeface="Roboto"/>
              <a:sym typeface="Roboto"/>
            </a:endParaRPr>
          </a:p>
          <a:p>
            <a:pPr indent="-342900" lvl="0" marL="457200" rtl="0" algn="l">
              <a:spcBef>
                <a:spcPts val="0"/>
              </a:spcBef>
              <a:spcAft>
                <a:spcPts val="0"/>
              </a:spcAft>
              <a:buSzPts val="1800"/>
              <a:buFont typeface="Roboto"/>
              <a:buChar char="●"/>
            </a:pPr>
            <a:r>
              <a:rPr lang="en">
                <a:latin typeface="Roboto"/>
                <a:ea typeface="Roboto"/>
                <a:cs typeface="Roboto"/>
                <a:sym typeface="Roboto"/>
              </a:rPr>
              <a:t>Be visual</a:t>
            </a:r>
            <a:endParaRPr>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5"/>
          <p:cNvSpPr txBox="1"/>
          <p:nvPr>
            <p:ph type="title"/>
          </p:nvPr>
        </p:nvSpPr>
        <p:spPr>
          <a:xfrm>
            <a:off x="311700" y="445025"/>
            <a:ext cx="10100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Brainstorming warm-up</a:t>
            </a:r>
            <a:endParaRPr>
              <a:latin typeface="Roboto"/>
              <a:ea typeface="Roboto"/>
              <a:cs typeface="Roboto"/>
              <a:sym typeface="Roboto"/>
            </a:endParaRPr>
          </a:p>
        </p:txBody>
      </p:sp>
      <p:sp>
        <p:nvSpPr>
          <p:cNvPr id="192" name="Google Shape;192;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Let’s plan a birthday party for our friend Laura!</a:t>
            </a:r>
            <a:endParaRPr>
              <a:latin typeface="Roboto"/>
              <a:ea typeface="Roboto"/>
              <a:cs typeface="Roboto"/>
              <a:sym typeface="Roboto"/>
            </a:endParaRPr>
          </a:p>
          <a:p>
            <a:pPr indent="-342900" lvl="0" marL="457200" rtl="0" algn="l">
              <a:spcBef>
                <a:spcPts val="1600"/>
              </a:spcBef>
              <a:spcAft>
                <a:spcPts val="0"/>
              </a:spcAft>
              <a:buSzPts val="1800"/>
              <a:buFont typeface="Roboto"/>
              <a:buAutoNum type="arabicPeriod"/>
            </a:pPr>
            <a:r>
              <a:rPr lang="en">
                <a:latin typeface="Roboto"/>
                <a:ea typeface="Roboto"/>
                <a:cs typeface="Roboto"/>
                <a:sym typeface="Roboto"/>
              </a:rPr>
              <a:t>“Yes, but…” (2 minutes)</a:t>
            </a:r>
            <a:endParaRPr>
              <a:latin typeface="Roboto"/>
              <a:ea typeface="Roboto"/>
              <a:cs typeface="Roboto"/>
              <a:sym typeface="Roboto"/>
            </a:endParaRPr>
          </a:p>
          <a:p>
            <a:pPr indent="-342900" lvl="0" marL="457200" rtl="0" algn="l">
              <a:spcBef>
                <a:spcPts val="0"/>
              </a:spcBef>
              <a:spcAft>
                <a:spcPts val="0"/>
              </a:spcAft>
              <a:buSzPts val="1800"/>
              <a:buFont typeface="Roboto"/>
              <a:buAutoNum type="arabicPeriod"/>
            </a:pPr>
            <a:r>
              <a:rPr lang="en">
                <a:latin typeface="Roboto"/>
                <a:ea typeface="Roboto"/>
                <a:cs typeface="Roboto"/>
                <a:sym typeface="Roboto"/>
              </a:rPr>
              <a:t>“Yes, and…” (4 minutes)</a:t>
            </a:r>
            <a:endParaRPr>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6"/>
          <p:cNvSpPr txBox="1"/>
          <p:nvPr>
            <p:ph type="title"/>
          </p:nvPr>
        </p:nvSpPr>
        <p:spPr>
          <a:xfrm>
            <a:off x="311700" y="445025"/>
            <a:ext cx="10100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Small Group Brainstorming Teams</a:t>
            </a:r>
            <a:endParaRPr>
              <a:latin typeface="Roboto"/>
              <a:ea typeface="Roboto"/>
              <a:cs typeface="Roboto"/>
              <a:sym typeface="Roboto"/>
            </a:endParaRPr>
          </a:p>
        </p:txBody>
      </p:sp>
      <p:sp>
        <p:nvSpPr>
          <p:cNvPr id="198" name="Google Shape;198;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Group A: </a:t>
            </a:r>
            <a:r>
              <a:rPr lang="en" u="sng">
                <a:solidFill>
                  <a:schemeClr val="hlink"/>
                </a:solidFill>
                <a:latin typeface="Roboto"/>
                <a:ea typeface="Roboto"/>
                <a:cs typeface="Roboto"/>
                <a:sym typeface="Roboto"/>
                <a:hlinkClick r:id="rId3"/>
              </a:rPr>
              <a:t>https://miro.com/app/board/o9J_kgzfqyk=/</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		Understanding vehicle state &amp; Handoff smoothly</a:t>
            </a:r>
            <a:endParaRPr>
              <a:latin typeface="Roboto"/>
              <a:ea typeface="Roboto"/>
              <a:cs typeface="Roboto"/>
              <a:sym typeface="Roboto"/>
            </a:endParaRPr>
          </a:p>
          <a:p>
            <a:pPr indent="0" lvl="0" marL="0" rtl="0" algn="l">
              <a:spcBef>
                <a:spcPts val="1600"/>
              </a:spcBef>
              <a:spcAft>
                <a:spcPts val="0"/>
              </a:spcAft>
              <a:buNone/>
            </a:pPr>
            <a:r>
              <a:rPr lang="en">
                <a:latin typeface="Roboto"/>
                <a:ea typeface="Roboto"/>
                <a:cs typeface="Roboto"/>
                <a:sym typeface="Roboto"/>
              </a:rPr>
              <a:t>Group B: </a:t>
            </a:r>
            <a:r>
              <a:rPr lang="en" u="sng">
                <a:solidFill>
                  <a:schemeClr val="hlink"/>
                </a:solidFill>
                <a:latin typeface="Roboto"/>
                <a:ea typeface="Roboto"/>
                <a:cs typeface="Roboto"/>
                <a:sym typeface="Roboto"/>
                <a:hlinkClick r:id="rId4"/>
              </a:rPr>
              <a:t>https://miro.com/app/board/o9J_lfH3h4A=/</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		</a:t>
            </a:r>
            <a:r>
              <a:rPr lang="en">
                <a:latin typeface="Roboto"/>
                <a:ea typeface="Roboto"/>
                <a:cs typeface="Roboto"/>
                <a:sym typeface="Roboto"/>
              </a:rPr>
              <a:t>Understanding vehicle state &amp; Build confidence</a:t>
            </a:r>
            <a:endParaRPr>
              <a:latin typeface="Roboto"/>
              <a:ea typeface="Roboto"/>
              <a:cs typeface="Roboto"/>
              <a:sym typeface="Roboto"/>
            </a:endParaRPr>
          </a:p>
          <a:p>
            <a:pPr indent="0" lvl="0" marL="0" rtl="0" algn="l">
              <a:spcBef>
                <a:spcPts val="1600"/>
              </a:spcBef>
              <a:spcAft>
                <a:spcPts val="0"/>
              </a:spcAft>
              <a:buNone/>
            </a:pPr>
            <a:r>
              <a:rPr lang="en">
                <a:latin typeface="Roboto"/>
                <a:ea typeface="Roboto"/>
                <a:cs typeface="Roboto"/>
                <a:sym typeface="Roboto"/>
              </a:rPr>
              <a:t>Group C: </a:t>
            </a:r>
            <a:r>
              <a:rPr lang="en" u="sng">
                <a:solidFill>
                  <a:schemeClr val="hlink"/>
                </a:solidFill>
                <a:latin typeface="Roboto"/>
                <a:ea typeface="Roboto"/>
                <a:cs typeface="Roboto"/>
                <a:sym typeface="Roboto"/>
                <a:hlinkClick r:id="rId5"/>
              </a:rPr>
              <a:t>https://miro.com/app/board/o9J_lfH3h5k=/</a:t>
            </a:r>
            <a:endParaRPr>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latin typeface="Roboto"/>
                <a:ea typeface="Roboto"/>
                <a:cs typeface="Roboto"/>
                <a:sym typeface="Roboto"/>
              </a:rPr>
              <a:t>		Understanding vehicle state &amp; Collaborate effectively</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pic>
        <p:nvPicPr>
          <p:cNvPr id="199" name="Google Shape;199;p36"/>
          <p:cNvPicPr preferRelativeResize="0"/>
          <p:nvPr/>
        </p:nvPicPr>
        <p:blipFill rotWithShape="1">
          <a:blip r:embed="rId6">
            <a:alphaModFix/>
          </a:blip>
          <a:srcRect b="28196" l="0" r="0" t="29486"/>
          <a:stretch/>
        </p:blipFill>
        <p:spPr>
          <a:xfrm>
            <a:off x="6846400" y="296800"/>
            <a:ext cx="1985900" cy="8403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LRAUV UX Brainstorm Agenda</a:t>
            </a:r>
            <a:endParaRPr>
              <a:latin typeface="Roboto"/>
              <a:ea typeface="Roboto"/>
              <a:cs typeface="Roboto"/>
              <a:sym typeface="Roboto"/>
            </a:endParaRPr>
          </a:p>
        </p:txBody>
      </p:sp>
      <p:sp>
        <p:nvSpPr>
          <p:cNvPr id="205" name="Google Shape;205;p37"/>
          <p:cNvSpPr txBox="1"/>
          <p:nvPr>
            <p:ph idx="1" type="body"/>
          </p:nvPr>
        </p:nvSpPr>
        <p:spPr>
          <a:xfrm>
            <a:off x="311700" y="1152475"/>
            <a:ext cx="8542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EFEFEF"/>
                </a:solidFill>
                <a:latin typeface="Roboto"/>
                <a:ea typeface="Roboto"/>
                <a:cs typeface="Roboto"/>
                <a:sym typeface="Roboto"/>
              </a:rPr>
              <a:t>Session 1 (25 min) - Intro and Overview</a:t>
            </a:r>
            <a:endParaRPr sz="2200">
              <a:solidFill>
                <a:srgbClr val="EFEFEF"/>
              </a:solidFill>
              <a:latin typeface="Roboto"/>
              <a:ea typeface="Roboto"/>
              <a:cs typeface="Roboto"/>
              <a:sym typeface="Roboto"/>
            </a:endParaRPr>
          </a:p>
          <a:p>
            <a:pPr indent="0" lvl="0" marL="0" rtl="0" algn="l">
              <a:spcBef>
                <a:spcPts val="1600"/>
              </a:spcBef>
              <a:spcAft>
                <a:spcPts val="0"/>
              </a:spcAft>
              <a:buNone/>
            </a:pPr>
            <a:r>
              <a:rPr lang="en" sz="2200">
                <a:solidFill>
                  <a:srgbClr val="EFEFEF"/>
                </a:solidFill>
                <a:latin typeface="Roboto"/>
                <a:ea typeface="Roboto"/>
                <a:cs typeface="Roboto"/>
                <a:sym typeface="Roboto"/>
              </a:rPr>
              <a:t>Session 2 (60 min) - Brainstorming in small groups</a:t>
            </a:r>
            <a:endParaRPr sz="2200">
              <a:solidFill>
                <a:srgbClr val="EFEFEF"/>
              </a:solidFill>
              <a:latin typeface="Roboto"/>
              <a:ea typeface="Roboto"/>
              <a:cs typeface="Roboto"/>
              <a:sym typeface="Roboto"/>
            </a:endParaRPr>
          </a:p>
          <a:p>
            <a:pPr indent="0" lvl="0" marL="0" rtl="0" algn="l">
              <a:spcBef>
                <a:spcPts val="1600"/>
              </a:spcBef>
              <a:spcAft>
                <a:spcPts val="0"/>
              </a:spcAft>
              <a:buNone/>
            </a:pPr>
            <a:r>
              <a:rPr lang="en" sz="2200">
                <a:latin typeface="Roboto"/>
                <a:ea typeface="Roboto"/>
                <a:cs typeface="Roboto"/>
                <a:sym typeface="Roboto"/>
              </a:rPr>
              <a:t>Session 3 (25 min) - Sharing ideas with the full group</a:t>
            </a:r>
            <a:endParaRPr sz="2200">
              <a:latin typeface="Roboto"/>
              <a:ea typeface="Roboto"/>
              <a:cs typeface="Roboto"/>
              <a:sym typeface="Roboto"/>
            </a:endParaRPr>
          </a:p>
          <a:p>
            <a:pPr indent="0" lvl="0" marL="0" rtl="0" algn="l">
              <a:spcBef>
                <a:spcPts val="1600"/>
              </a:spcBef>
              <a:spcAft>
                <a:spcPts val="0"/>
              </a:spcAft>
              <a:buNone/>
            </a:pPr>
            <a:r>
              <a:t/>
            </a:r>
            <a:endParaRPr sz="1200">
              <a:latin typeface="Roboto"/>
              <a:ea typeface="Roboto"/>
              <a:cs typeface="Roboto"/>
              <a:sym typeface="Roboto"/>
            </a:endParaRPr>
          </a:p>
          <a:p>
            <a:pPr indent="0" lvl="0" marL="0" rtl="0" algn="l">
              <a:spcBef>
                <a:spcPts val="1600"/>
              </a:spcBef>
              <a:spcAft>
                <a:spcPts val="0"/>
              </a:spcAft>
              <a:buNone/>
            </a:pPr>
            <a:r>
              <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988"/>
        </a:solidFill>
      </p:bgPr>
    </p:bg>
    <p:spTree>
      <p:nvGrpSpPr>
        <p:cNvPr id="209" name="Shape 209"/>
        <p:cNvGrpSpPr/>
        <p:nvPr/>
      </p:nvGrpSpPr>
      <p:grpSpPr>
        <a:xfrm>
          <a:off x="0" y="0"/>
          <a:ext cx="0" cy="0"/>
          <a:chOff x="0" y="0"/>
          <a:chExt cx="0" cy="0"/>
        </a:xfrm>
      </p:grpSpPr>
      <p:sp>
        <p:nvSpPr>
          <p:cNvPr id="210" name="Google Shape;210;p38"/>
          <p:cNvSpPr txBox="1"/>
          <p:nvPr>
            <p:ph type="ctrTitle"/>
          </p:nvPr>
        </p:nvSpPr>
        <p:spPr>
          <a:xfrm>
            <a:off x="311708" y="130802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Sharing</a:t>
            </a:r>
            <a:endParaRPr>
              <a:solidFill>
                <a:srgbClr val="FFFFFF"/>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9"/>
          <p:cNvSpPr txBox="1"/>
          <p:nvPr>
            <p:ph type="title"/>
          </p:nvPr>
        </p:nvSpPr>
        <p:spPr>
          <a:xfrm>
            <a:off x="311700" y="445025"/>
            <a:ext cx="10100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Small Group Brainstorming Teams</a:t>
            </a:r>
            <a:endParaRPr>
              <a:latin typeface="Roboto"/>
              <a:ea typeface="Roboto"/>
              <a:cs typeface="Roboto"/>
              <a:sym typeface="Roboto"/>
            </a:endParaRPr>
          </a:p>
        </p:txBody>
      </p:sp>
      <p:sp>
        <p:nvSpPr>
          <p:cNvPr id="216" name="Google Shape;216;p3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Group A: </a:t>
            </a:r>
            <a:r>
              <a:rPr lang="en" u="sng">
                <a:solidFill>
                  <a:schemeClr val="hlink"/>
                </a:solidFill>
                <a:latin typeface="Roboto"/>
                <a:ea typeface="Roboto"/>
                <a:cs typeface="Roboto"/>
                <a:sym typeface="Roboto"/>
                <a:hlinkClick r:id="rId3"/>
              </a:rPr>
              <a:t>https://miro.com/app/board/o9J_kgzfqyk=/</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		</a:t>
            </a:r>
            <a:r>
              <a:rPr lang="en">
                <a:latin typeface="Roboto"/>
                <a:ea typeface="Roboto"/>
                <a:cs typeface="Roboto"/>
                <a:sym typeface="Roboto"/>
              </a:rPr>
              <a:t>Understanding vehicle state &amp; Handoff smoothly</a:t>
            </a:r>
            <a:endParaRPr>
              <a:latin typeface="Roboto"/>
              <a:ea typeface="Roboto"/>
              <a:cs typeface="Roboto"/>
              <a:sym typeface="Roboto"/>
            </a:endParaRPr>
          </a:p>
          <a:p>
            <a:pPr indent="0" lvl="0" marL="0" rtl="0" algn="l">
              <a:spcBef>
                <a:spcPts val="1600"/>
              </a:spcBef>
              <a:spcAft>
                <a:spcPts val="0"/>
              </a:spcAft>
              <a:buNone/>
            </a:pPr>
            <a:r>
              <a:rPr lang="en">
                <a:latin typeface="Roboto"/>
                <a:ea typeface="Roboto"/>
                <a:cs typeface="Roboto"/>
                <a:sym typeface="Roboto"/>
              </a:rPr>
              <a:t>Group B: </a:t>
            </a:r>
            <a:r>
              <a:rPr lang="en" u="sng">
                <a:solidFill>
                  <a:schemeClr val="hlink"/>
                </a:solidFill>
                <a:latin typeface="Roboto"/>
                <a:ea typeface="Roboto"/>
                <a:cs typeface="Roboto"/>
                <a:sym typeface="Roboto"/>
                <a:hlinkClick r:id="rId4"/>
              </a:rPr>
              <a:t>https://miro.com/app/board/o9J_lfH3h4A=/</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		Understanding vehicle state &amp; Build confidence</a:t>
            </a:r>
            <a:endParaRPr>
              <a:latin typeface="Roboto"/>
              <a:ea typeface="Roboto"/>
              <a:cs typeface="Roboto"/>
              <a:sym typeface="Roboto"/>
            </a:endParaRPr>
          </a:p>
          <a:p>
            <a:pPr indent="0" lvl="0" marL="0" rtl="0" algn="l">
              <a:spcBef>
                <a:spcPts val="1600"/>
              </a:spcBef>
              <a:spcAft>
                <a:spcPts val="0"/>
              </a:spcAft>
              <a:buNone/>
            </a:pPr>
            <a:r>
              <a:rPr lang="en">
                <a:latin typeface="Roboto"/>
                <a:ea typeface="Roboto"/>
                <a:cs typeface="Roboto"/>
                <a:sym typeface="Roboto"/>
              </a:rPr>
              <a:t>Group C: </a:t>
            </a:r>
            <a:r>
              <a:rPr lang="en" u="sng">
                <a:solidFill>
                  <a:schemeClr val="hlink"/>
                </a:solidFill>
                <a:latin typeface="Roboto"/>
                <a:ea typeface="Roboto"/>
                <a:cs typeface="Roboto"/>
                <a:sym typeface="Roboto"/>
                <a:hlinkClick r:id="rId5"/>
              </a:rPr>
              <a:t>https://miro.com/app/board/o9J_lfH3h5k=/</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		Understanding vehicle state &amp; Collaborate effectively</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pic>
        <p:nvPicPr>
          <p:cNvPr id="217" name="Google Shape;217;p39"/>
          <p:cNvPicPr preferRelativeResize="0"/>
          <p:nvPr/>
        </p:nvPicPr>
        <p:blipFill rotWithShape="1">
          <a:blip r:embed="rId6">
            <a:alphaModFix/>
          </a:blip>
          <a:srcRect b="28196" l="0" r="0" t="29486"/>
          <a:stretch/>
        </p:blipFill>
        <p:spPr>
          <a:xfrm>
            <a:off x="6705925" y="210825"/>
            <a:ext cx="1985900" cy="8403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988"/>
        </a:solidFill>
      </p:bgPr>
    </p:bg>
    <p:spTree>
      <p:nvGrpSpPr>
        <p:cNvPr id="221" name="Shape 221"/>
        <p:cNvGrpSpPr/>
        <p:nvPr/>
      </p:nvGrpSpPr>
      <p:grpSpPr>
        <a:xfrm>
          <a:off x="0" y="0"/>
          <a:ext cx="0" cy="0"/>
          <a:chOff x="0" y="0"/>
          <a:chExt cx="0" cy="0"/>
        </a:xfrm>
      </p:grpSpPr>
      <p:sp>
        <p:nvSpPr>
          <p:cNvPr id="222" name="Google Shape;222;p40"/>
          <p:cNvSpPr txBox="1"/>
          <p:nvPr>
            <p:ph type="ctrTitle"/>
          </p:nvPr>
        </p:nvSpPr>
        <p:spPr>
          <a:xfrm>
            <a:off x="311708" y="130802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Next steps</a:t>
            </a:r>
            <a:endParaRPr>
              <a:solidFill>
                <a:srgbClr val="FFFFFF"/>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1"/>
          <p:cNvSpPr txBox="1"/>
          <p:nvPr>
            <p:ph type="title"/>
          </p:nvPr>
        </p:nvSpPr>
        <p:spPr>
          <a:xfrm>
            <a:off x="311700" y="445025"/>
            <a:ext cx="10100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LRAUV Next Steps </a:t>
            </a:r>
            <a:endParaRPr>
              <a:latin typeface="Roboto"/>
              <a:ea typeface="Roboto"/>
              <a:cs typeface="Roboto"/>
              <a:sym typeface="Roboto"/>
            </a:endParaRPr>
          </a:p>
        </p:txBody>
      </p:sp>
      <p:sp>
        <p:nvSpPr>
          <p:cNvPr id="228" name="Google Shape;228;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Font typeface="Roboto"/>
              <a:buAutoNum type="arabicPeriod"/>
            </a:pPr>
            <a:r>
              <a:rPr lang="en">
                <a:latin typeface="Roboto"/>
                <a:ea typeface="Roboto"/>
                <a:cs typeface="Roboto"/>
                <a:sym typeface="Roboto"/>
              </a:rPr>
              <a:t>We’ll organize the results and email you when it’s ready </a:t>
            </a:r>
            <a:endParaRPr>
              <a:latin typeface="Roboto"/>
              <a:ea typeface="Roboto"/>
              <a:cs typeface="Roboto"/>
              <a:sym typeface="Roboto"/>
            </a:endParaRPr>
          </a:p>
          <a:p>
            <a:pPr indent="-342900" lvl="0" marL="457200" rtl="0" algn="l">
              <a:spcBef>
                <a:spcPts val="0"/>
              </a:spcBef>
              <a:spcAft>
                <a:spcPts val="0"/>
              </a:spcAft>
              <a:buSzPts val="1800"/>
              <a:buFont typeface="Roboto"/>
              <a:buAutoNum type="arabicPeriod"/>
            </a:pPr>
            <a:r>
              <a:rPr lang="en">
                <a:latin typeface="Roboto"/>
                <a:ea typeface="Roboto"/>
                <a:cs typeface="Roboto"/>
                <a:sym typeface="Roboto"/>
              </a:rPr>
              <a:t>Go to the summary board, find your dots, and and place them on your favorite ideas. </a:t>
            </a:r>
            <a:endParaRPr>
              <a:latin typeface="Roboto"/>
              <a:ea typeface="Roboto"/>
              <a:cs typeface="Roboto"/>
              <a:sym typeface="Roboto"/>
            </a:endParaRPr>
          </a:p>
          <a:p>
            <a:pPr indent="-317500" lvl="1" marL="914400" marR="0" rtl="0" algn="l">
              <a:lnSpc>
                <a:spcPct val="115000"/>
              </a:lnSpc>
              <a:spcBef>
                <a:spcPts val="0"/>
              </a:spcBef>
              <a:spcAft>
                <a:spcPts val="0"/>
              </a:spcAft>
              <a:buSzPts val="1400"/>
              <a:buFont typeface="Roboto"/>
              <a:buChar char="○"/>
            </a:pPr>
            <a:r>
              <a:rPr lang="en" sz="1800">
                <a:latin typeface="Roboto"/>
                <a:ea typeface="Roboto"/>
                <a:cs typeface="Roboto"/>
                <a:sym typeface="Roboto"/>
              </a:rPr>
              <a:t>Deadline: 5pm ET tomorrow (Friday)</a:t>
            </a:r>
            <a:endParaRPr sz="1800">
              <a:latin typeface="Roboto"/>
              <a:ea typeface="Roboto"/>
              <a:cs typeface="Roboto"/>
              <a:sym typeface="Roboto"/>
            </a:endParaRPr>
          </a:p>
          <a:p>
            <a:pPr indent="-317500" lvl="1" marL="914400" rtl="0" algn="l">
              <a:spcBef>
                <a:spcPts val="0"/>
              </a:spcBef>
              <a:spcAft>
                <a:spcPts val="0"/>
              </a:spcAft>
              <a:buSzPts val="1400"/>
              <a:buFont typeface="Roboto"/>
              <a:buChar char="○"/>
            </a:pPr>
            <a:r>
              <a:rPr lang="en" sz="1800">
                <a:latin typeface="Roboto"/>
                <a:ea typeface="Roboto"/>
                <a:cs typeface="Roboto"/>
                <a:sym typeface="Roboto"/>
              </a:rPr>
              <a:t>Don’t use more than your assigned dots!</a:t>
            </a:r>
            <a:endParaRPr>
              <a:latin typeface="Roboto"/>
              <a:ea typeface="Roboto"/>
              <a:cs typeface="Roboto"/>
              <a:sym typeface="Roboto"/>
            </a:endParaRPr>
          </a:p>
          <a:p>
            <a:pPr indent="-342900" lvl="0" marL="457200" rtl="0" algn="l">
              <a:spcBef>
                <a:spcPts val="0"/>
              </a:spcBef>
              <a:spcAft>
                <a:spcPts val="0"/>
              </a:spcAft>
              <a:buSzPts val="1800"/>
              <a:buFont typeface="Roboto"/>
              <a:buAutoNum type="arabicPeriod"/>
            </a:pPr>
            <a:r>
              <a:rPr lang="en">
                <a:latin typeface="Roboto"/>
                <a:ea typeface="Roboto"/>
                <a:cs typeface="Roboto"/>
                <a:sym typeface="Roboto"/>
              </a:rPr>
              <a:t>Kim will create 2-3 conceptual directions</a:t>
            </a:r>
            <a:endParaRPr>
              <a:latin typeface="Roboto"/>
              <a:ea typeface="Roboto"/>
              <a:cs typeface="Roboto"/>
              <a:sym typeface="Roboto"/>
            </a:endParaRPr>
          </a:p>
          <a:p>
            <a:pPr indent="-342900" lvl="0" marL="457200" rtl="0" algn="l">
              <a:spcBef>
                <a:spcPts val="0"/>
              </a:spcBef>
              <a:spcAft>
                <a:spcPts val="0"/>
              </a:spcAft>
              <a:buSzPts val="1800"/>
              <a:buFont typeface="Roboto"/>
              <a:buAutoNum type="arabicPeriod"/>
            </a:pPr>
            <a:r>
              <a:rPr lang="en">
                <a:latin typeface="Roboto"/>
                <a:ea typeface="Roboto"/>
                <a:cs typeface="Roboto"/>
                <a:sym typeface="Roboto"/>
              </a:rPr>
              <a:t>Meet to review directions</a:t>
            </a:r>
            <a:endParaRPr>
              <a:latin typeface="Roboto"/>
              <a:ea typeface="Roboto"/>
              <a:cs typeface="Roboto"/>
              <a:sym typeface="Roboto"/>
            </a:endParaRPr>
          </a:p>
          <a:p>
            <a:pPr indent="-342900" lvl="1" marL="914400" rtl="0" algn="l">
              <a:spcBef>
                <a:spcPts val="0"/>
              </a:spcBef>
              <a:spcAft>
                <a:spcPts val="0"/>
              </a:spcAft>
              <a:buSzPts val="1800"/>
              <a:buFont typeface="Roboto"/>
              <a:buChar char="○"/>
            </a:pPr>
            <a:r>
              <a:rPr lang="en" sz="1800">
                <a:latin typeface="Roboto"/>
                <a:ea typeface="Roboto"/>
                <a:cs typeface="Roboto"/>
                <a:sym typeface="Roboto"/>
              </a:rPr>
              <a:t>Need to schedule this for next week</a:t>
            </a:r>
            <a:endParaRPr sz="1800">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988"/>
        </a:solidFill>
      </p:bgPr>
    </p:bg>
    <p:spTree>
      <p:nvGrpSpPr>
        <p:cNvPr id="65" name="Shape 65"/>
        <p:cNvGrpSpPr/>
        <p:nvPr/>
      </p:nvGrpSpPr>
      <p:grpSpPr>
        <a:xfrm>
          <a:off x="0" y="0"/>
          <a:ext cx="0" cy="0"/>
          <a:chOff x="0" y="0"/>
          <a:chExt cx="0" cy="0"/>
        </a:xfrm>
      </p:grpSpPr>
      <p:sp>
        <p:nvSpPr>
          <p:cNvPr id="66" name="Google Shape;66;p1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Introductions</a:t>
            </a:r>
            <a:endParaRPr>
              <a:solidFill>
                <a:srgbClr val="FFFFFF"/>
              </a:solidFill>
              <a:latin typeface="Roboto"/>
              <a:ea typeface="Roboto"/>
              <a:cs typeface="Roboto"/>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988"/>
        </a:solidFill>
      </p:bgPr>
    </p:bg>
    <p:spTree>
      <p:nvGrpSpPr>
        <p:cNvPr id="232" name="Shape 232"/>
        <p:cNvGrpSpPr/>
        <p:nvPr/>
      </p:nvGrpSpPr>
      <p:grpSpPr>
        <a:xfrm>
          <a:off x="0" y="0"/>
          <a:ext cx="0" cy="0"/>
          <a:chOff x="0" y="0"/>
          <a:chExt cx="0" cy="0"/>
        </a:xfrm>
      </p:grpSpPr>
      <p:sp>
        <p:nvSpPr>
          <p:cNvPr id="233" name="Google Shape;233;p42"/>
          <p:cNvSpPr txBox="1"/>
          <p:nvPr>
            <p:ph type="ctrTitle"/>
          </p:nvPr>
        </p:nvSpPr>
        <p:spPr>
          <a:xfrm>
            <a:off x="311708" y="130802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FFBF00"/>
                </a:solidFill>
                <a:latin typeface="Roboto"/>
                <a:ea typeface="Roboto"/>
                <a:cs typeface="Roboto"/>
                <a:sym typeface="Roboto"/>
              </a:rPr>
              <a:t>Mahalo</a:t>
            </a:r>
            <a:endParaRPr>
              <a:solidFill>
                <a:srgbClr val="FFBF00"/>
              </a:solidFill>
              <a:latin typeface="Roboto"/>
              <a:ea typeface="Roboto"/>
              <a:cs typeface="Roboto"/>
              <a:sym typeface="Robo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Related Documents</a:t>
            </a:r>
            <a:endParaRPr>
              <a:latin typeface="Roboto"/>
              <a:ea typeface="Roboto"/>
              <a:cs typeface="Roboto"/>
              <a:sym typeface="Roboto"/>
            </a:endParaRPr>
          </a:p>
        </p:txBody>
      </p:sp>
      <p:sp>
        <p:nvSpPr>
          <p:cNvPr id="239" name="Google Shape;239;p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latin typeface="Roboto"/>
                <a:ea typeface="Roboto"/>
                <a:cs typeface="Roboto"/>
                <a:sym typeface="Roboto"/>
                <a:hlinkClick r:id="rId3"/>
              </a:rPr>
              <a:t>Figma prototype</a:t>
            </a:r>
            <a:endParaRPr>
              <a:latin typeface="Roboto"/>
              <a:ea typeface="Roboto"/>
              <a:cs typeface="Roboto"/>
              <a:sym typeface="Roboto"/>
            </a:endParaRPr>
          </a:p>
          <a:p>
            <a:pPr indent="0" lvl="0" marL="0" rtl="0" algn="l">
              <a:spcBef>
                <a:spcPts val="1600"/>
              </a:spcBef>
              <a:spcAft>
                <a:spcPts val="0"/>
              </a:spcAft>
              <a:buNone/>
            </a:pPr>
            <a:r>
              <a:rPr lang="en" u="sng">
                <a:solidFill>
                  <a:schemeClr val="hlink"/>
                </a:solidFill>
                <a:latin typeface="Roboto"/>
                <a:ea typeface="Roboto"/>
                <a:cs typeface="Roboto"/>
                <a:sym typeface="Roboto"/>
                <a:hlinkClick r:id="rId4"/>
              </a:rPr>
              <a:t>Interview study plan</a:t>
            </a:r>
            <a:r>
              <a:rPr lang="en">
                <a:latin typeface="Roboto"/>
                <a:ea typeface="Roboto"/>
                <a:cs typeface="Roboto"/>
                <a:sym typeface="Roboto"/>
              </a:rPr>
              <a:t>, including gathering feedback on prototype UI component</a:t>
            </a:r>
            <a:endParaRPr>
              <a:latin typeface="Roboto"/>
              <a:ea typeface="Roboto"/>
              <a:cs typeface="Roboto"/>
              <a:sym typeface="Roboto"/>
            </a:endParaRPr>
          </a:p>
          <a:p>
            <a:pPr indent="0" lvl="0" marL="0" rtl="0" algn="l">
              <a:spcBef>
                <a:spcPts val="1600"/>
              </a:spcBef>
              <a:spcAft>
                <a:spcPts val="0"/>
              </a:spcAft>
              <a:buNone/>
            </a:pPr>
            <a:r>
              <a:rPr lang="en" u="sng">
                <a:solidFill>
                  <a:schemeClr val="hlink"/>
                </a:solidFill>
                <a:latin typeface="Roboto"/>
                <a:ea typeface="Roboto"/>
                <a:cs typeface="Roboto"/>
                <a:sym typeface="Roboto"/>
                <a:hlinkClick r:id="rId5"/>
              </a:rPr>
              <a:t>Interview and shadowing session videos</a:t>
            </a:r>
            <a:r>
              <a:rPr lang="en">
                <a:latin typeface="Roboto"/>
                <a:ea typeface="Roboto"/>
                <a:cs typeface="Roboto"/>
                <a:sym typeface="Roboto"/>
              </a:rPr>
              <a:t> - raw data collected</a:t>
            </a:r>
            <a:endParaRPr>
              <a:latin typeface="Roboto"/>
              <a:ea typeface="Roboto"/>
              <a:cs typeface="Roboto"/>
              <a:sym typeface="Roboto"/>
            </a:endParaRPr>
          </a:p>
          <a:p>
            <a:pPr indent="-342900" lvl="0" marL="457200" rtl="0" algn="l">
              <a:spcBef>
                <a:spcPts val="1600"/>
              </a:spcBef>
              <a:spcAft>
                <a:spcPts val="0"/>
              </a:spcAft>
              <a:buSzPts val="1800"/>
              <a:buFont typeface="Roboto"/>
              <a:buChar char="●"/>
            </a:pPr>
            <a:r>
              <a:rPr lang="en">
                <a:latin typeface="Roboto"/>
                <a:ea typeface="Roboto"/>
                <a:cs typeface="Roboto"/>
                <a:sym typeface="Roboto"/>
              </a:rPr>
              <a:t>7 interviews of LRAUV users, who are not on the LRAUV engineering team</a:t>
            </a:r>
            <a:endParaRPr>
              <a:latin typeface="Roboto"/>
              <a:ea typeface="Roboto"/>
              <a:cs typeface="Roboto"/>
              <a:sym typeface="Roboto"/>
            </a:endParaRPr>
          </a:p>
          <a:p>
            <a:pPr indent="-342900" lvl="0" marL="457200" rtl="0" algn="l">
              <a:spcBef>
                <a:spcPts val="0"/>
              </a:spcBef>
              <a:spcAft>
                <a:spcPts val="0"/>
              </a:spcAft>
              <a:buSzPts val="1800"/>
              <a:buFont typeface="Roboto"/>
              <a:buChar char="●"/>
            </a:pPr>
            <a:r>
              <a:rPr lang="en">
                <a:latin typeface="Roboto"/>
                <a:ea typeface="Roboto"/>
                <a:cs typeface="Roboto"/>
                <a:sym typeface="Roboto"/>
              </a:rPr>
              <a:t>3 shadowing sessions of Fall 2020 CANON mission</a:t>
            </a:r>
            <a:endParaRPr>
              <a:latin typeface="Roboto"/>
              <a:ea typeface="Roboto"/>
              <a:cs typeface="Roboto"/>
              <a:sym typeface="Roboto"/>
            </a:endParaRPr>
          </a:p>
          <a:p>
            <a:pPr indent="0" lvl="0" marL="0" rtl="0" algn="l">
              <a:spcBef>
                <a:spcPts val="1600"/>
              </a:spcBef>
              <a:spcAft>
                <a:spcPts val="0"/>
              </a:spcAft>
              <a:buNone/>
            </a:pPr>
            <a:r>
              <a:rPr lang="en" u="sng">
                <a:solidFill>
                  <a:schemeClr val="hlink"/>
                </a:solidFill>
                <a:latin typeface="Roboto"/>
                <a:ea typeface="Roboto"/>
                <a:cs typeface="Roboto"/>
                <a:sym typeface="Roboto"/>
                <a:hlinkClick r:id="rId6"/>
              </a:rPr>
              <a:t>Data analysis Miro board</a:t>
            </a:r>
            <a:r>
              <a:rPr lang="en">
                <a:latin typeface="Roboto"/>
                <a:ea typeface="Roboto"/>
                <a:cs typeface="Roboto"/>
                <a:sym typeface="Roboto"/>
              </a:rPr>
              <a:t> - synthesizing data from interviews and observations</a:t>
            </a:r>
            <a:endParaRPr>
              <a:latin typeface="Roboto"/>
              <a:ea typeface="Roboto"/>
              <a:cs typeface="Roboto"/>
              <a:sym typeface="Roboto"/>
            </a:endParaRPr>
          </a:p>
          <a:p>
            <a:pPr indent="0" lvl="0" marL="0" rtl="0" algn="l">
              <a:spcBef>
                <a:spcPts val="1600"/>
              </a:spcBef>
              <a:spcAft>
                <a:spcPts val="0"/>
              </a:spcAft>
              <a:buNone/>
            </a:pPr>
            <a:r>
              <a:rPr lang="en" u="sng">
                <a:solidFill>
                  <a:schemeClr val="hlink"/>
                </a:solidFill>
                <a:latin typeface="Roboto"/>
                <a:ea typeface="Roboto"/>
                <a:cs typeface="Roboto"/>
                <a:sym typeface="Roboto"/>
                <a:hlinkClick r:id="rId7"/>
              </a:rPr>
              <a:t>New Miro board</a:t>
            </a:r>
            <a:r>
              <a:rPr lang="en">
                <a:latin typeface="Roboto"/>
                <a:ea typeface="Roboto"/>
                <a:cs typeface="Roboto"/>
                <a:sym typeface="Roboto"/>
              </a:rPr>
              <a:t> - compilation of all three groups’ brainstorming sessions</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43" name="Shape 243"/>
        <p:cNvGrpSpPr/>
        <p:nvPr/>
      </p:nvGrpSpPr>
      <p:grpSpPr>
        <a:xfrm>
          <a:off x="0" y="0"/>
          <a:ext cx="0" cy="0"/>
          <a:chOff x="0" y="0"/>
          <a:chExt cx="0" cy="0"/>
        </a:xfrm>
      </p:grpSpPr>
      <p:sp>
        <p:nvSpPr>
          <p:cNvPr id="244" name="Google Shape;244;p44"/>
          <p:cNvSpPr txBox="1"/>
          <p:nvPr>
            <p:ph type="ctrTitle"/>
          </p:nvPr>
        </p:nvSpPr>
        <p:spPr>
          <a:xfrm>
            <a:off x="311708" y="96292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latin typeface="Roboto"/>
                <a:ea typeface="Roboto"/>
                <a:cs typeface="Roboto"/>
                <a:sym typeface="Roboto"/>
              </a:rPr>
              <a:t>LRAUV Operator </a:t>
            </a:r>
            <a:endParaRPr>
              <a:latin typeface="Roboto"/>
              <a:ea typeface="Roboto"/>
              <a:cs typeface="Roboto"/>
              <a:sym typeface="Roboto"/>
            </a:endParaRPr>
          </a:p>
          <a:p>
            <a:pPr indent="0" lvl="0" marL="0" rtl="0" algn="ctr">
              <a:spcBef>
                <a:spcPts val="0"/>
              </a:spcBef>
              <a:spcAft>
                <a:spcPts val="0"/>
              </a:spcAft>
              <a:buNone/>
            </a:pPr>
            <a:r>
              <a:rPr lang="en">
                <a:latin typeface="Roboto"/>
                <a:ea typeface="Roboto"/>
                <a:cs typeface="Roboto"/>
                <a:sym typeface="Roboto"/>
              </a:rPr>
              <a:t>User Research Highlights</a:t>
            </a:r>
            <a:endParaRPr>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We observed many commonalities across operators</a:t>
            </a:r>
            <a:endParaRPr>
              <a:latin typeface="Roboto"/>
              <a:ea typeface="Roboto"/>
              <a:cs typeface="Roboto"/>
              <a:sym typeface="Roboto"/>
            </a:endParaRPr>
          </a:p>
        </p:txBody>
      </p:sp>
      <p:pic>
        <p:nvPicPr>
          <p:cNvPr id="250" name="Google Shape;250;p45"/>
          <p:cNvPicPr preferRelativeResize="0"/>
          <p:nvPr/>
        </p:nvPicPr>
        <p:blipFill>
          <a:blip r:embed="rId3">
            <a:alphaModFix/>
          </a:blip>
          <a:stretch>
            <a:fillRect/>
          </a:stretch>
        </p:blipFill>
        <p:spPr>
          <a:xfrm>
            <a:off x="947125" y="1047575"/>
            <a:ext cx="7016199" cy="40557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A typical watch standing session looks like this</a:t>
            </a:r>
            <a:endParaRPr>
              <a:latin typeface="Roboto"/>
              <a:ea typeface="Roboto"/>
              <a:cs typeface="Roboto"/>
              <a:sym typeface="Roboto"/>
            </a:endParaRPr>
          </a:p>
        </p:txBody>
      </p:sp>
      <p:pic>
        <p:nvPicPr>
          <p:cNvPr id="256" name="Google Shape;256;p46"/>
          <p:cNvPicPr preferRelativeResize="0"/>
          <p:nvPr/>
        </p:nvPicPr>
        <p:blipFill>
          <a:blip r:embed="rId3">
            <a:alphaModFix/>
          </a:blip>
          <a:stretch>
            <a:fillRect/>
          </a:stretch>
        </p:blipFill>
        <p:spPr>
          <a:xfrm>
            <a:off x="1867100" y="1112975"/>
            <a:ext cx="5303525" cy="39923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Theme: Feeling overwhelmed by “clutter”</a:t>
            </a:r>
            <a:endParaRPr>
              <a:latin typeface="Roboto"/>
              <a:ea typeface="Roboto"/>
              <a:cs typeface="Roboto"/>
              <a:sym typeface="Roboto"/>
            </a:endParaRPr>
          </a:p>
        </p:txBody>
      </p:sp>
      <p:pic>
        <p:nvPicPr>
          <p:cNvPr id="262" name="Google Shape;262;p47"/>
          <p:cNvPicPr preferRelativeResize="0"/>
          <p:nvPr/>
        </p:nvPicPr>
        <p:blipFill>
          <a:blip r:embed="rId3">
            <a:alphaModFix/>
          </a:blip>
          <a:stretch>
            <a:fillRect/>
          </a:stretch>
        </p:blipFill>
        <p:spPr>
          <a:xfrm>
            <a:off x="723925" y="1189750"/>
            <a:ext cx="4566100" cy="3336450"/>
          </a:xfrm>
          <a:prstGeom prst="rect">
            <a:avLst/>
          </a:prstGeom>
          <a:noFill/>
          <a:ln>
            <a:noFill/>
          </a:ln>
        </p:spPr>
      </p:pic>
      <p:pic>
        <p:nvPicPr>
          <p:cNvPr id="263" name="Google Shape;263;p47"/>
          <p:cNvPicPr preferRelativeResize="0"/>
          <p:nvPr/>
        </p:nvPicPr>
        <p:blipFill>
          <a:blip r:embed="rId4">
            <a:alphaModFix/>
          </a:blip>
          <a:stretch>
            <a:fillRect/>
          </a:stretch>
        </p:blipFill>
        <p:spPr>
          <a:xfrm>
            <a:off x="4089500" y="2521000"/>
            <a:ext cx="4483025" cy="24649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Theme: Relying on notifications</a:t>
            </a:r>
            <a:endParaRPr>
              <a:latin typeface="Roboto"/>
              <a:ea typeface="Roboto"/>
              <a:cs typeface="Roboto"/>
              <a:sym typeface="Roboto"/>
            </a:endParaRPr>
          </a:p>
        </p:txBody>
      </p:sp>
      <p:pic>
        <p:nvPicPr>
          <p:cNvPr id="269" name="Google Shape;269;p48"/>
          <p:cNvPicPr preferRelativeResize="0"/>
          <p:nvPr/>
        </p:nvPicPr>
        <p:blipFill>
          <a:blip r:embed="rId3">
            <a:alphaModFix/>
          </a:blip>
          <a:stretch>
            <a:fillRect/>
          </a:stretch>
        </p:blipFill>
        <p:spPr>
          <a:xfrm>
            <a:off x="152400" y="1170125"/>
            <a:ext cx="8360995" cy="38209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p49"/>
          <p:cNvPicPr preferRelativeResize="0"/>
          <p:nvPr/>
        </p:nvPicPr>
        <p:blipFill>
          <a:blip r:embed="rId3">
            <a:alphaModFix/>
          </a:blip>
          <a:stretch>
            <a:fillRect/>
          </a:stretch>
        </p:blipFill>
        <p:spPr>
          <a:xfrm>
            <a:off x="1858000" y="909000"/>
            <a:ext cx="5087550" cy="4234501"/>
          </a:xfrm>
          <a:prstGeom prst="rect">
            <a:avLst/>
          </a:prstGeom>
          <a:noFill/>
          <a:ln>
            <a:noFill/>
          </a:ln>
        </p:spPr>
      </p:pic>
      <p:sp>
        <p:nvSpPr>
          <p:cNvPr id="275" name="Google Shape;275;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Theme: Stressing about when the vehicle surfaces</a:t>
            </a:r>
            <a:endParaRPr>
              <a:latin typeface="Roboto"/>
              <a:ea typeface="Roboto"/>
              <a:cs typeface="Roboto"/>
              <a:sym typeface="Roboto"/>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79" name="Shape 279"/>
        <p:cNvGrpSpPr/>
        <p:nvPr/>
      </p:nvGrpSpPr>
      <p:grpSpPr>
        <a:xfrm>
          <a:off x="0" y="0"/>
          <a:ext cx="0" cy="0"/>
          <a:chOff x="0" y="0"/>
          <a:chExt cx="0" cy="0"/>
        </a:xfrm>
      </p:grpSpPr>
      <p:sp>
        <p:nvSpPr>
          <p:cNvPr id="280" name="Google Shape;280;p50"/>
          <p:cNvSpPr txBox="1"/>
          <p:nvPr>
            <p:ph type="ctrTitle"/>
          </p:nvPr>
        </p:nvSpPr>
        <p:spPr>
          <a:xfrm>
            <a:off x="311708" y="1545450"/>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latin typeface="Roboto"/>
                <a:ea typeface="Roboto"/>
                <a:cs typeface="Roboto"/>
                <a:sym typeface="Roboto"/>
              </a:rPr>
              <a:t>LRAUV Operator </a:t>
            </a:r>
            <a:endParaRPr>
              <a:latin typeface="Roboto"/>
              <a:ea typeface="Roboto"/>
              <a:cs typeface="Roboto"/>
              <a:sym typeface="Roboto"/>
            </a:endParaRPr>
          </a:p>
          <a:p>
            <a:pPr indent="0" lvl="0" marL="0" rtl="0" algn="ctr">
              <a:spcBef>
                <a:spcPts val="0"/>
              </a:spcBef>
              <a:spcAft>
                <a:spcPts val="0"/>
              </a:spcAft>
              <a:buNone/>
            </a:pPr>
            <a:r>
              <a:rPr lang="en">
                <a:latin typeface="Roboto"/>
                <a:ea typeface="Roboto"/>
                <a:cs typeface="Roboto"/>
                <a:sym typeface="Roboto"/>
              </a:rPr>
              <a:t>User Needs</a:t>
            </a:r>
            <a:endParaRPr>
              <a:latin typeface="Roboto"/>
              <a:ea typeface="Roboto"/>
              <a:cs typeface="Roboto"/>
              <a:sym typeface="Roboto"/>
            </a:endParaRPr>
          </a:p>
          <a:p>
            <a:pPr indent="0" lvl="0" marL="0" rtl="0" algn="ctr">
              <a:spcBef>
                <a:spcPts val="0"/>
              </a:spcBef>
              <a:spcAft>
                <a:spcPts val="0"/>
              </a:spcAft>
              <a:buNone/>
            </a:pPr>
            <a:r>
              <a:rPr lang="en" sz="2900">
                <a:solidFill>
                  <a:srgbClr val="999999"/>
                </a:solidFill>
                <a:latin typeface="Roboto"/>
                <a:ea typeface="Roboto"/>
                <a:cs typeface="Roboto"/>
                <a:sym typeface="Roboto"/>
              </a:rPr>
              <a:t>w</a:t>
            </a:r>
            <a:r>
              <a:rPr lang="en" sz="2900">
                <a:solidFill>
                  <a:srgbClr val="999999"/>
                </a:solidFill>
                <a:latin typeface="Roboto"/>
                <a:ea typeface="Roboto"/>
                <a:cs typeface="Roboto"/>
                <a:sym typeface="Roboto"/>
              </a:rPr>
              <a:t>ith more supporting quotes</a:t>
            </a:r>
            <a:endParaRPr sz="2900">
              <a:solidFill>
                <a:srgbClr val="999999"/>
              </a:solidFill>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1. Understand Vehicle State</a:t>
            </a:r>
            <a:endParaRPr>
              <a:latin typeface="Roboto"/>
              <a:ea typeface="Roboto"/>
              <a:cs typeface="Roboto"/>
              <a:sym typeface="Roboto"/>
            </a:endParaRPr>
          </a:p>
        </p:txBody>
      </p:sp>
      <p:sp>
        <p:nvSpPr>
          <p:cNvPr id="286" name="Google Shape;286;p51"/>
          <p:cNvSpPr txBox="1"/>
          <p:nvPr>
            <p:ph idx="1" type="body"/>
          </p:nvPr>
        </p:nvSpPr>
        <p:spPr>
          <a:xfrm>
            <a:off x="311700" y="1152475"/>
            <a:ext cx="8520600" cy="723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Operators want a quick way to understand vehicle state to address issues and next steps. </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sp>
        <p:nvSpPr>
          <p:cNvPr id="287" name="Google Shape;287;p51"/>
          <p:cNvSpPr/>
          <p:nvPr/>
        </p:nvSpPr>
        <p:spPr>
          <a:xfrm>
            <a:off x="4488300" y="1666775"/>
            <a:ext cx="4535400" cy="2716800"/>
          </a:xfrm>
          <a:prstGeom prst="wedgeEllipseCallout">
            <a:avLst>
              <a:gd fmla="val -28926" name="adj1"/>
              <a:gd fmla="val 56009" name="adj2"/>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1300">
                <a:solidFill>
                  <a:srgbClr val="FFFFFF"/>
                </a:solidFill>
                <a:latin typeface="Roboto"/>
                <a:ea typeface="Roboto"/>
                <a:cs typeface="Roboto"/>
                <a:sym typeface="Roboto"/>
              </a:rPr>
              <a:t>The log can sometimes be a little bit tedious, because there's just so much that you have to scroll through ... if a sensor reports something down. It could be buried. ... you'd have to keep scrolling up and down to see what the latest new message is, not by time, but by when it was received. And that's one of the things that I kind of find a bit irritating.</a:t>
            </a:r>
            <a:endParaRPr i="1" sz="1300">
              <a:solidFill>
                <a:srgbClr val="FFFFFF"/>
              </a:solidFill>
              <a:latin typeface="Roboto"/>
              <a:ea typeface="Roboto"/>
              <a:cs typeface="Roboto"/>
              <a:sym typeface="Roboto"/>
            </a:endParaRPr>
          </a:p>
        </p:txBody>
      </p:sp>
      <p:sp>
        <p:nvSpPr>
          <p:cNvPr id="288" name="Google Shape;288;p51"/>
          <p:cNvSpPr/>
          <p:nvPr/>
        </p:nvSpPr>
        <p:spPr>
          <a:xfrm>
            <a:off x="118700" y="2011125"/>
            <a:ext cx="3058500" cy="1689000"/>
          </a:xfrm>
          <a:prstGeom prst="wedgeRectCallout">
            <a:avLst>
              <a:gd fmla="val -20833" name="adj1"/>
              <a:gd fmla="val 62500" name="adj2"/>
            </a:avLst>
          </a:prstGeom>
          <a:solidFill>
            <a:srgbClr val="F6B26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FFFFFF"/>
                </a:solidFill>
                <a:latin typeface="Roboto"/>
                <a:ea typeface="Roboto"/>
                <a:cs typeface="Roboto"/>
                <a:sym typeface="Roboto"/>
              </a:rPr>
              <a:t>So, what does </a:t>
            </a:r>
            <a:r>
              <a:rPr i="1" lang="en">
                <a:solidFill>
                  <a:srgbClr val="FFFFFF"/>
                </a:solidFill>
                <a:latin typeface="Roboto"/>
                <a:ea typeface="Roboto"/>
                <a:cs typeface="Roboto"/>
                <a:sym typeface="Roboto"/>
              </a:rPr>
              <a:t>‘Invalid EZ Servo response; /0@4456’</a:t>
            </a:r>
            <a:r>
              <a:rPr lang="en">
                <a:solidFill>
                  <a:srgbClr val="FFFFFF"/>
                </a:solidFill>
                <a:latin typeface="Roboto"/>
                <a:ea typeface="Roboto"/>
                <a:cs typeface="Roboto"/>
                <a:sym typeface="Roboto"/>
              </a:rPr>
              <a:t> mean, I wonder if I need to do something about that... my biggest pet peeve is all these cryptic messages coming... I don't know what I'm supposed to do.”</a:t>
            </a:r>
            <a:endParaRPr>
              <a:solidFill>
                <a:srgbClr val="FFFFFF"/>
              </a:solidFill>
            </a:endParaRPr>
          </a:p>
        </p:txBody>
      </p:sp>
      <p:sp>
        <p:nvSpPr>
          <p:cNvPr id="289" name="Google Shape;289;p51"/>
          <p:cNvSpPr/>
          <p:nvPr/>
        </p:nvSpPr>
        <p:spPr>
          <a:xfrm>
            <a:off x="1488900" y="3426350"/>
            <a:ext cx="3447600" cy="1460700"/>
          </a:xfrm>
          <a:prstGeom prst="wedgeRectCallout">
            <a:avLst>
              <a:gd fmla="val -20833" name="adj1"/>
              <a:gd fmla="val 62500" name="adj2"/>
            </a:avLst>
          </a:prstGeom>
          <a:solidFill>
            <a:srgbClr val="8E7CC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a:solidFill>
                  <a:srgbClr val="FFFFFF"/>
                </a:solidFill>
                <a:latin typeface="Roboto"/>
                <a:ea typeface="Roboto"/>
                <a:cs typeface="Roboto"/>
                <a:sym typeface="Roboto"/>
              </a:rPr>
              <a:t>Most operators think that whenever one of those yellow fault [</a:t>
            </a:r>
            <a:r>
              <a:rPr lang="en">
                <a:solidFill>
                  <a:schemeClr val="lt1"/>
                </a:solidFill>
                <a:latin typeface="Roboto"/>
                <a:ea typeface="Roboto"/>
                <a:cs typeface="Roboto"/>
                <a:sym typeface="Roboto"/>
              </a:rPr>
              <a:t>Invalid EZ Servo response; /0@4456] </a:t>
            </a:r>
            <a:r>
              <a:rPr lang="en">
                <a:solidFill>
                  <a:srgbClr val="FFFFFF"/>
                </a:solidFill>
                <a:latin typeface="Roboto"/>
                <a:ea typeface="Roboto"/>
                <a:cs typeface="Roboto"/>
                <a:sym typeface="Roboto"/>
              </a:rPr>
              <a:t>messages pop up that the vehicle is going to explode. They are thinking, “Why would I be seeing an error if it’s not important?”</a:t>
            </a:r>
            <a:endParaRPr>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988"/>
        </a:solidFill>
      </p:bgPr>
    </p:bg>
    <p:spTree>
      <p:nvGrpSpPr>
        <p:cNvPr id="70" name="Shape 70"/>
        <p:cNvGrpSpPr/>
        <p:nvPr/>
      </p:nvGrpSpPr>
      <p:grpSpPr>
        <a:xfrm>
          <a:off x="0" y="0"/>
          <a:ext cx="0" cy="0"/>
          <a:chOff x="0" y="0"/>
          <a:chExt cx="0" cy="0"/>
        </a:xfrm>
      </p:grpSpPr>
      <p:sp>
        <p:nvSpPr>
          <p:cNvPr id="71" name="Google Shape;71;p16"/>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Overview</a:t>
            </a:r>
            <a:endParaRPr>
              <a:solidFill>
                <a:srgbClr val="FFFFFF"/>
              </a:solidFill>
              <a:latin typeface="Roboto"/>
              <a:ea typeface="Roboto"/>
              <a:cs typeface="Roboto"/>
              <a:sym typeface="Robo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2. Smooth Handoffs</a:t>
            </a:r>
            <a:endParaRPr>
              <a:latin typeface="Roboto"/>
              <a:ea typeface="Roboto"/>
              <a:cs typeface="Roboto"/>
              <a:sym typeface="Roboto"/>
            </a:endParaRPr>
          </a:p>
        </p:txBody>
      </p:sp>
      <p:sp>
        <p:nvSpPr>
          <p:cNvPr id="295" name="Google Shape;295;p52"/>
          <p:cNvSpPr txBox="1"/>
          <p:nvPr>
            <p:ph idx="1" type="body"/>
          </p:nvPr>
        </p:nvSpPr>
        <p:spPr>
          <a:xfrm>
            <a:off x="311700" y="1152475"/>
            <a:ext cx="8520600" cy="74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Roboto"/>
                <a:ea typeface="Roboto"/>
                <a:cs typeface="Roboto"/>
                <a:sym typeface="Roboto"/>
              </a:rPr>
              <a:t>Operators want a clearer understanding of past, present and future LRAUV </a:t>
            </a:r>
            <a:r>
              <a:rPr lang="en">
                <a:latin typeface="Roboto"/>
                <a:ea typeface="Roboto"/>
                <a:cs typeface="Roboto"/>
                <a:sym typeface="Roboto"/>
              </a:rPr>
              <a:t>actions</a:t>
            </a:r>
            <a:r>
              <a:rPr lang="en">
                <a:latin typeface="Roboto"/>
                <a:ea typeface="Roboto"/>
                <a:cs typeface="Roboto"/>
                <a:sym typeface="Roboto"/>
              </a:rPr>
              <a:t> during shift changes.</a:t>
            </a:r>
            <a:endParaRPr>
              <a:latin typeface="Roboto"/>
              <a:ea typeface="Roboto"/>
              <a:cs typeface="Roboto"/>
              <a:sym typeface="Roboto"/>
            </a:endParaRPr>
          </a:p>
        </p:txBody>
      </p:sp>
      <p:sp>
        <p:nvSpPr>
          <p:cNvPr id="296" name="Google Shape;296;p52"/>
          <p:cNvSpPr/>
          <p:nvPr/>
        </p:nvSpPr>
        <p:spPr>
          <a:xfrm>
            <a:off x="384700" y="2030925"/>
            <a:ext cx="3690300" cy="2688600"/>
          </a:xfrm>
          <a:prstGeom prst="wedgeRoundRectCallout">
            <a:avLst>
              <a:gd fmla="val -20833" name="adj1"/>
              <a:gd fmla="val 62500" name="adj2"/>
              <a:gd fmla="val 0" name="adj3"/>
            </a:avLst>
          </a:prstGeom>
          <a:solidFill>
            <a:srgbClr val="0B539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a:solidFill>
                  <a:srgbClr val="FFFFFF"/>
                </a:solidFill>
                <a:latin typeface="Roboto"/>
                <a:ea typeface="Roboto"/>
                <a:cs typeface="Roboto"/>
                <a:sym typeface="Roboto"/>
              </a:rPr>
              <a:t>Starting a new shift:</a:t>
            </a:r>
            <a:endParaRPr>
              <a:solidFill>
                <a:srgbClr val="FFFFFF"/>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lang="en">
                <a:solidFill>
                  <a:srgbClr val="FFFFFF"/>
                </a:solidFill>
                <a:latin typeface="Roboto"/>
                <a:ea typeface="Roboto"/>
                <a:cs typeface="Roboto"/>
                <a:sym typeface="Roboto"/>
              </a:rPr>
              <a:t>I</a:t>
            </a:r>
            <a:r>
              <a:rPr lang="en">
                <a:solidFill>
                  <a:srgbClr val="FFFFFF"/>
                </a:solidFill>
                <a:latin typeface="Roboto"/>
                <a:ea typeface="Roboto"/>
                <a:cs typeface="Roboto"/>
                <a:sym typeface="Roboto"/>
              </a:rPr>
              <a:t> look back in Slack first, just to see what the conversation is, and then I really rely on what was done and what needs to be done from the previous watch stander… then I go on Dash to specifically look at the vehicle state and then the specific mission and things like that that are being run so I know what I have to do next.</a:t>
            </a:r>
            <a:endParaRPr i="1">
              <a:solidFill>
                <a:srgbClr val="FFFFFF"/>
              </a:solidFill>
              <a:latin typeface="Roboto"/>
              <a:ea typeface="Roboto"/>
              <a:cs typeface="Roboto"/>
              <a:sym typeface="Roboto"/>
            </a:endParaRPr>
          </a:p>
        </p:txBody>
      </p:sp>
      <p:sp>
        <p:nvSpPr>
          <p:cNvPr id="297" name="Google Shape;297;p52"/>
          <p:cNvSpPr/>
          <p:nvPr/>
        </p:nvSpPr>
        <p:spPr>
          <a:xfrm>
            <a:off x="4227700" y="1841000"/>
            <a:ext cx="3017400" cy="2119800"/>
          </a:xfrm>
          <a:prstGeom prst="wedgeRoundRectCallout">
            <a:avLst>
              <a:gd fmla="val -20833" name="adj1"/>
              <a:gd fmla="val 62500" name="adj2"/>
              <a:gd fmla="val 0" name="adj3"/>
            </a:avLst>
          </a:prstGeom>
          <a:solidFill>
            <a:srgbClr val="6666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FFFFFF"/>
                </a:solidFill>
                <a:latin typeface="Roboto"/>
                <a:ea typeface="Roboto"/>
                <a:cs typeface="Roboto"/>
                <a:sym typeface="Roboto"/>
              </a:rPr>
              <a:t>Interpreting a watch summary:</a:t>
            </a:r>
            <a:endParaRPr>
              <a:solidFill>
                <a:srgbClr val="FFFFFF"/>
              </a:solidFill>
              <a:latin typeface="Roboto"/>
              <a:ea typeface="Roboto"/>
              <a:cs typeface="Roboto"/>
              <a:sym typeface="Roboto"/>
            </a:endParaRPr>
          </a:p>
          <a:p>
            <a:pPr indent="0" lvl="0" marL="0" rtl="0" algn="ctr">
              <a:lnSpc>
                <a:spcPct val="115000"/>
              </a:lnSpc>
              <a:spcBef>
                <a:spcPts val="0"/>
              </a:spcBef>
              <a:spcAft>
                <a:spcPts val="0"/>
              </a:spcAft>
              <a:buNone/>
            </a:pPr>
            <a:r>
              <a:rPr lang="en">
                <a:solidFill>
                  <a:srgbClr val="FFFFFF"/>
                </a:solidFill>
                <a:latin typeface="Roboto"/>
                <a:ea typeface="Roboto"/>
                <a:cs typeface="Roboto"/>
                <a:sym typeface="Roboto"/>
              </a:rPr>
              <a:t>He</a:t>
            </a:r>
            <a:r>
              <a:rPr lang="en">
                <a:solidFill>
                  <a:srgbClr val="FFFFFF"/>
                </a:solidFill>
                <a:latin typeface="Roboto"/>
                <a:ea typeface="Roboto"/>
                <a:cs typeface="Roboto"/>
                <a:sym typeface="Roboto"/>
              </a:rPr>
              <a:t>re is what [previous operator] gave, as the synopsis. But its not clear from this what leg we are on or what the waypoint setting should be… and [previous operator] wasn't sure either.”</a:t>
            </a:r>
            <a:endParaRPr>
              <a:solidFill>
                <a:srgbClr val="FFFFFF"/>
              </a:solidFill>
              <a:latin typeface="Roboto"/>
              <a:ea typeface="Roboto"/>
              <a:cs typeface="Roboto"/>
              <a:sym typeface="Roboto"/>
            </a:endParaRPr>
          </a:p>
        </p:txBody>
      </p:sp>
      <p:sp>
        <p:nvSpPr>
          <p:cNvPr id="298" name="Google Shape;298;p52"/>
          <p:cNvSpPr/>
          <p:nvPr/>
        </p:nvSpPr>
        <p:spPr>
          <a:xfrm>
            <a:off x="7039375" y="3298400"/>
            <a:ext cx="1936800" cy="1470600"/>
          </a:xfrm>
          <a:prstGeom prst="wedgeRoundRectCallout">
            <a:avLst>
              <a:gd fmla="val -20833" name="adj1"/>
              <a:gd fmla="val 62500" name="adj2"/>
              <a:gd fmla="val 0" name="adj3"/>
            </a:avLst>
          </a:prstGeom>
          <a:solidFill>
            <a:srgbClr val="E066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F3F3F3"/>
                </a:solidFill>
                <a:latin typeface="Roboto"/>
                <a:ea typeface="Roboto"/>
                <a:cs typeface="Roboto"/>
                <a:sym typeface="Roboto"/>
              </a:rPr>
              <a:t>Contrary to what was going on yesterday, I see what's going on pretty quickly [today]</a:t>
            </a:r>
            <a:endParaRPr i="1">
              <a:solidFill>
                <a:srgbClr val="F3F3F3"/>
              </a:solidFill>
              <a:latin typeface="Roboto"/>
              <a:ea typeface="Roboto"/>
              <a:cs typeface="Roboto"/>
              <a:sym typeface="Roboto"/>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3. Build Confidence</a:t>
            </a:r>
            <a:endParaRPr>
              <a:latin typeface="Roboto"/>
              <a:ea typeface="Roboto"/>
              <a:cs typeface="Roboto"/>
              <a:sym typeface="Roboto"/>
            </a:endParaRPr>
          </a:p>
        </p:txBody>
      </p:sp>
      <p:sp>
        <p:nvSpPr>
          <p:cNvPr id="304" name="Google Shape;304;p53"/>
          <p:cNvSpPr txBox="1"/>
          <p:nvPr>
            <p:ph idx="1" type="body"/>
          </p:nvPr>
        </p:nvSpPr>
        <p:spPr>
          <a:xfrm>
            <a:off x="311700" y="1017725"/>
            <a:ext cx="8520600" cy="773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rgbClr val="000000"/>
              </a:buClr>
              <a:buSzPts val="1100"/>
              <a:buFont typeface="Arial"/>
              <a:buNone/>
            </a:pPr>
            <a:r>
              <a:rPr lang="en">
                <a:latin typeface="Roboto"/>
                <a:ea typeface="Roboto"/>
                <a:cs typeface="Roboto"/>
                <a:sym typeface="Roboto"/>
              </a:rPr>
              <a:t>Operators want to alleviate the stress of administering commands or mission requests.</a:t>
            </a:r>
            <a:endParaRPr>
              <a:latin typeface="Roboto"/>
              <a:ea typeface="Roboto"/>
              <a:cs typeface="Roboto"/>
              <a:sym typeface="Roboto"/>
            </a:endParaRPr>
          </a:p>
        </p:txBody>
      </p:sp>
      <p:sp>
        <p:nvSpPr>
          <p:cNvPr id="305" name="Google Shape;305;p53"/>
          <p:cNvSpPr/>
          <p:nvPr/>
        </p:nvSpPr>
        <p:spPr>
          <a:xfrm>
            <a:off x="3678950" y="2432100"/>
            <a:ext cx="3731100" cy="2542200"/>
          </a:xfrm>
          <a:prstGeom prst="wedgeEllipseCallout">
            <a:avLst>
              <a:gd fmla="val 39179" name="adj1"/>
              <a:gd fmla="val 55394" name="adj2"/>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a:solidFill>
                  <a:schemeClr val="lt1"/>
                </a:solidFill>
                <a:latin typeface="Roboto"/>
                <a:ea typeface="Roboto"/>
                <a:cs typeface="Roboto"/>
                <a:sym typeface="Roboto"/>
              </a:rPr>
              <a:t>...getting down pretty deep in terms of parsing the individual commands, they get split up and sometimes it's a little confusing to make sure that the commands have been received.</a:t>
            </a:r>
            <a:endParaRPr>
              <a:solidFill>
                <a:schemeClr val="lt1"/>
              </a:solidFill>
            </a:endParaRPr>
          </a:p>
        </p:txBody>
      </p:sp>
      <p:sp>
        <p:nvSpPr>
          <p:cNvPr id="306" name="Google Shape;306;p53"/>
          <p:cNvSpPr/>
          <p:nvPr/>
        </p:nvSpPr>
        <p:spPr>
          <a:xfrm>
            <a:off x="311700" y="2014625"/>
            <a:ext cx="3775200" cy="1832400"/>
          </a:xfrm>
          <a:prstGeom prst="wedgeRoundRectCallout">
            <a:avLst>
              <a:gd fmla="val -23470" name="adj1"/>
              <a:gd fmla="val 64881" name="adj2"/>
              <a:gd fmla="val 0" name="adj3"/>
            </a:avLst>
          </a:prstGeom>
          <a:solidFill>
            <a:srgbClr val="674EA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chemeClr val="lt1"/>
                </a:solidFill>
                <a:latin typeface="Roboto"/>
                <a:ea typeface="Roboto"/>
                <a:cs typeface="Roboto"/>
                <a:sym typeface="Roboto"/>
              </a:rPr>
              <a:t>It's safer for the vehicle to be under because there's less chance of it to be run over by something… The other problem is that... you have more of a risk of being sent being blown away.</a:t>
            </a:r>
            <a:endParaRPr>
              <a:solidFill>
                <a:srgbClr val="FFFFFF"/>
              </a:solidFill>
              <a:latin typeface="Roboto"/>
              <a:ea typeface="Roboto"/>
              <a:cs typeface="Roboto"/>
              <a:sym typeface="Roboto"/>
            </a:endParaRPr>
          </a:p>
        </p:txBody>
      </p:sp>
      <p:sp>
        <p:nvSpPr>
          <p:cNvPr id="307" name="Google Shape;307;p53"/>
          <p:cNvSpPr/>
          <p:nvPr/>
        </p:nvSpPr>
        <p:spPr>
          <a:xfrm>
            <a:off x="5261025" y="1494250"/>
            <a:ext cx="3747300" cy="1153200"/>
          </a:xfrm>
          <a:prstGeom prst="wedgeRectCallout">
            <a:avLst>
              <a:gd fmla="val 36695" name="adj1"/>
              <a:gd fmla="val 83262"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chemeClr val="lt1"/>
                </a:solidFill>
                <a:latin typeface="Roboto"/>
                <a:ea typeface="Roboto"/>
                <a:cs typeface="Roboto"/>
                <a:sym typeface="Roboto"/>
              </a:rPr>
              <a:t>I guess my biggest concern is, these cryptic messages that come up and and wondering... is this something that I need to be concerned about?</a:t>
            </a:r>
            <a:endParaRPr>
              <a:solidFill>
                <a:schemeClr val="lt1"/>
              </a:solidFill>
              <a:latin typeface="Roboto"/>
              <a:ea typeface="Roboto"/>
              <a:cs typeface="Roboto"/>
              <a:sym typeface="Roboto"/>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4. Collaborate Effectively</a:t>
            </a:r>
            <a:endParaRPr>
              <a:latin typeface="Roboto"/>
              <a:ea typeface="Roboto"/>
              <a:cs typeface="Roboto"/>
              <a:sym typeface="Roboto"/>
            </a:endParaRPr>
          </a:p>
        </p:txBody>
      </p:sp>
      <p:sp>
        <p:nvSpPr>
          <p:cNvPr id="313" name="Google Shape;313;p54"/>
          <p:cNvSpPr txBox="1"/>
          <p:nvPr>
            <p:ph idx="1" type="body"/>
          </p:nvPr>
        </p:nvSpPr>
        <p:spPr>
          <a:xfrm>
            <a:off x="311700" y="1085138"/>
            <a:ext cx="8520600" cy="48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Operators want efficient group consensus during deployments.</a:t>
            </a:r>
            <a:endParaRPr>
              <a:latin typeface="Roboto"/>
              <a:ea typeface="Roboto"/>
              <a:cs typeface="Roboto"/>
              <a:sym typeface="Roboto"/>
            </a:endParaRPr>
          </a:p>
          <a:p>
            <a:pPr indent="0" lvl="0" marL="0" rtl="0" algn="l">
              <a:spcBef>
                <a:spcPts val="1600"/>
              </a:spcBef>
              <a:spcAft>
                <a:spcPts val="0"/>
              </a:spcAft>
              <a:buNone/>
            </a:pPr>
            <a:r>
              <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sp>
        <p:nvSpPr>
          <p:cNvPr id="314" name="Google Shape;314;p54"/>
          <p:cNvSpPr/>
          <p:nvPr/>
        </p:nvSpPr>
        <p:spPr>
          <a:xfrm>
            <a:off x="149350" y="1896325"/>
            <a:ext cx="3129600" cy="2092800"/>
          </a:xfrm>
          <a:prstGeom prst="wedgeEllipseCallout">
            <a:avLst>
              <a:gd fmla="val -20833" name="adj1"/>
              <a:gd fmla="val 62500" name="adj2"/>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a:solidFill>
                  <a:srgbClr val="741B47"/>
                </a:solidFill>
                <a:latin typeface="Roboto"/>
                <a:ea typeface="Roboto"/>
                <a:cs typeface="Roboto"/>
                <a:sym typeface="Roboto"/>
              </a:rPr>
              <a:t>I don't always remember [different slack channels]… it would be easier if it were just pretty much all in one place.</a:t>
            </a:r>
            <a:endParaRPr>
              <a:solidFill>
                <a:srgbClr val="741B47"/>
              </a:solidFill>
            </a:endParaRPr>
          </a:p>
        </p:txBody>
      </p:sp>
      <p:sp>
        <p:nvSpPr>
          <p:cNvPr id="315" name="Google Shape;315;p54"/>
          <p:cNvSpPr/>
          <p:nvPr/>
        </p:nvSpPr>
        <p:spPr>
          <a:xfrm>
            <a:off x="3412375" y="1690525"/>
            <a:ext cx="3968700" cy="2298600"/>
          </a:xfrm>
          <a:prstGeom prst="wedgeEllipseCallout">
            <a:avLst>
              <a:gd fmla="val 29197" name="adj1"/>
              <a:gd fmla="val 63670" name="adj2"/>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3C78D8"/>
                </a:solidFill>
                <a:latin typeface="Roboto"/>
                <a:ea typeface="Roboto"/>
                <a:cs typeface="Roboto"/>
                <a:sym typeface="Roboto"/>
              </a:rPr>
              <a:t>There are so many different ways to communicate that it can be difficult to figure out what is going on. Some people use notes on the dash, some use specific slack channels, some use slack direct messaging, etc.</a:t>
            </a:r>
            <a:endParaRPr>
              <a:solidFill>
                <a:srgbClr val="3C78D8"/>
              </a:solidFill>
            </a:endParaRPr>
          </a:p>
        </p:txBody>
      </p:sp>
      <p:sp>
        <p:nvSpPr>
          <p:cNvPr id="316" name="Google Shape;316;p54"/>
          <p:cNvSpPr/>
          <p:nvPr/>
        </p:nvSpPr>
        <p:spPr>
          <a:xfrm>
            <a:off x="3021175" y="3783450"/>
            <a:ext cx="2961600" cy="1074600"/>
          </a:xfrm>
          <a:prstGeom prst="wedgeRoundRectCallout">
            <a:avLst>
              <a:gd fmla="val -22000" name="adj1"/>
              <a:gd fmla="val 69130" name="adj2"/>
              <a:gd fmla="val 0" name="adj3"/>
            </a:avLst>
          </a:prstGeom>
          <a:solidFill>
            <a:srgbClr val="E066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a:solidFill>
                  <a:srgbClr val="FFFFFF"/>
                </a:solidFill>
                <a:latin typeface="Roboto"/>
                <a:ea typeface="Roboto"/>
                <a:cs typeface="Roboto"/>
                <a:sym typeface="Roboto"/>
              </a:rPr>
              <a:t>Some people like to “chat” using the notes, which I feel clutters the event-log in many ways.</a:t>
            </a:r>
            <a:endParaRPr>
              <a:solidFill>
                <a:srgbClr val="FFFFFF"/>
              </a:solidFill>
            </a:endParaRPr>
          </a:p>
        </p:txBody>
      </p:sp>
      <p:sp>
        <p:nvSpPr>
          <p:cNvPr id="317" name="Google Shape;317;p54"/>
          <p:cNvSpPr/>
          <p:nvPr/>
        </p:nvSpPr>
        <p:spPr>
          <a:xfrm>
            <a:off x="6863100" y="3496025"/>
            <a:ext cx="1860600" cy="1140300"/>
          </a:xfrm>
          <a:prstGeom prst="wedgeRect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…[Slack] has been a Godsend but also an opening to make changes on the fly a lot…</a:t>
            </a:r>
            <a:endParaRPr sz="1200">
              <a:solidFill>
                <a:schemeClr val="dk1"/>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What we have done so far</a:t>
            </a:r>
            <a:endParaRPr>
              <a:latin typeface="Roboto"/>
              <a:ea typeface="Roboto"/>
              <a:cs typeface="Roboto"/>
              <a:sym typeface="Roboto"/>
            </a:endParaRPr>
          </a:p>
        </p:txBody>
      </p:sp>
      <p:sp>
        <p:nvSpPr>
          <p:cNvPr id="77" name="Google Shape;77;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User research and prototyping</a:t>
            </a:r>
            <a:endParaRPr>
              <a:latin typeface="Roboto"/>
              <a:ea typeface="Roboto"/>
              <a:cs typeface="Roboto"/>
              <a:sym typeface="Roboto"/>
            </a:endParaRPr>
          </a:p>
          <a:p>
            <a:pPr indent="-342900" lvl="0" marL="457200" rtl="0" algn="l">
              <a:spcBef>
                <a:spcPts val="1600"/>
              </a:spcBef>
              <a:spcAft>
                <a:spcPts val="0"/>
              </a:spcAft>
              <a:buSzPts val="1800"/>
              <a:buFont typeface="Roboto"/>
              <a:buChar char="●"/>
            </a:pPr>
            <a:r>
              <a:rPr lang="en">
                <a:latin typeface="Roboto"/>
                <a:ea typeface="Roboto"/>
                <a:cs typeface="Roboto"/>
                <a:sym typeface="Roboto"/>
              </a:rPr>
              <a:t>Conducted 5 in-situ, exploratory interviews with LRAUV watch standers</a:t>
            </a:r>
            <a:endParaRPr>
              <a:latin typeface="Roboto"/>
              <a:ea typeface="Roboto"/>
              <a:cs typeface="Roboto"/>
              <a:sym typeface="Roboto"/>
            </a:endParaRPr>
          </a:p>
          <a:p>
            <a:pPr indent="-342900" lvl="0" marL="457200" rtl="0" algn="l">
              <a:spcBef>
                <a:spcPts val="0"/>
              </a:spcBef>
              <a:spcAft>
                <a:spcPts val="0"/>
              </a:spcAft>
              <a:buSzPts val="1800"/>
              <a:buFont typeface="Roboto"/>
              <a:buChar char="●"/>
            </a:pPr>
            <a:r>
              <a:rPr lang="en">
                <a:latin typeface="Roboto"/>
                <a:ea typeface="Roboto"/>
                <a:cs typeface="Roboto"/>
                <a:sym typeface="Roboto"/>
              </a:rPr>
              <a:t>Prototyped different visualizations of the log, resulting in JDash</a:t>
            </a:r>
            <a:endParaRPr>
              <a:latin typeface="Roboto"/>
              <a:ea typeface="Roboto"/>
              <a:cs typeface="Roboto"/>
              <a:sym typeface="Roboto"/>
            </a:endParaRPr>
          </a:p>
          <a:p>
            <a:pPr indent="-342900" lvl="0" marL="457200" rtl="0" algn="l">
              <a:spcBef>
                <a:spcPts val="0"/>
              </a:spcBef>
              <a:spcAft>
                <a:spcPts val="0"/>
              </a:spcAft>
              <a:buSzPts val="1800"/>
              <a:buFont typeface="Roboto"/>
              <a:buChar char="●"/>
            </a:pPr>
            <a:r>
              <a:rPr lang="en">
                <a:latin typeface="Roboto"/>
                <a:ea typeface="Roboto"/>
                <a:cs typeface="Roboto"/>
                <a:sym typeface="Roboto"/>
              </a:rPr>
              <a:t>Conducted 7 remote, structured interviews with LRAUV watch standers</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Discussed both Dash3 and JDash user interfaces, using a previous mission’s logs</a:t>
            </a:r>
            <a:endParaRPr>
              <a:latin typeface="Roboto"/>
              <a:ea typeface="Roboto"/>
              <a:cs typeface="Roboto"/>
              <a:sym typeface="Roboto"/>
            </a:endParaRPr>
          </a:p>
          <a:p>
            <a:pPr indent="-342900" lvl="0" marL="457200" rtl="0" algn="l">
              <a:spcBef>
                <a:spcPts val="0"/>
              </a:spcBef>
              <a:spcAft>
                <a:spcPts val="0"/>
              </a:spcAft>
              <a:buSzPts val="1800"/>
              <a:buFont typeface="Roboto"/>
              <a:buChar char="●"/>
            </a:pPr>
            <a:r>
              <a:rPr lang="en">
                <a:latin typeface="Roboto"/>
                <a:ea typeface="Roboto"/>
                <a:cs typeface="Roboto"/>
                <a:sym typeface="Roboto"/>
              </a:rPr>
              <a:t>Shadowed 3 watch standing sessions during the Fall 2020 CANON mission</a:t>
            </a:r>
            <a:endParaRPr>
              <a:latin typeface="Roboto"/>
              <a:ea typeface="Roboto"/>
              <a:cs typeface="Roboto"/>
              <a:sym typeface="Roboto"/>
            </a:endParaRPr>
          </a:p>
          <a:p>
            <a:pPr indent="0" lvl="0" marL="0" rtl="0" algn="l">
              <a:spcBef>
                <a:spcPts val="1600"/>
              </a:spcBef>
              <a:spcAft>
                <a:spcPts val="1600"/>
              </a:spcAft>
              <a:buNone/>
            </a:pPr>
            <a:r>
              <a:rPr lang="en">
                <a:latin typeface="Roboto"/>
                <a:ea typeface="Roboto"/>
                <a:cs typeface="Roboto"/>
                <a:sym typeface="Roboto"/>
              </a:rPr>
              <a:t>We have synthesized these findings into a set of user needs, which we will use to ground and inspire our brainstorming session today.</a:t>
            </a:r>
            <a:endParaRPr>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What we are doing today</a:t>
            </a:r>
            <a:endParaRPr>
              <a:latin typeface="Roboto"/>
              <a:ea typeface="Roboto"/>
              <a:cs typeface="Roboto"/>
              <a:sym typeface="Roboto"/>
            </a:endParaRPr>
          </a:p>
        </p:txBody>
      </p:sp>
      <p:sp>
        <p:nvSpPr>
          <p:cNvPr id="83" name="Google Shape;83;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Sharing a </a:t>
            </a:r>
            <a:r>
              <a:rPr i="1" lang="en">
                <a:latin typeface="Roboto"/>
                <a:ea typeface="Roboto"/>
                <a:cs typeface="Roboto"/>
                <a:sym typeface="Roboto"/>
              </a:rPr>
              <a:t>brief</a:t>
            </a:r>
            <a:r>
              <a:rPr lang="en">
                <a:latin typeface="Roboto"/>
                <a:ea typeface="Roboto"/>
                <a:cs typeface="Roboto"/>
                <a:sym typeface="Roboto"/>
              </a:rPr>
              <a:t> overview of what we have learned so far</a:t>
            </a:r>
            <a:endParaRPr>
              <a:latin typeface="Roboto"/>
              <a:ea typeface="Roboto"/>
              <a:cs typeface="Roboto"/>
              <a:sym typeface="Roboto"/>
            </a:endParaRPr>
          </a:p>
          <a:p>
            <a:pPr indent="0" lvl="0" marL="0" rtl="0" algn="l">
              <a:spcBef>
                <a:spcPts val="1600"/>
              </a:spcBef>
              <a:spcAft>
                <a:spcPts val="0"/>
              </a:spcAft>
              <a:buNone/>
            </a:pPr>
            <a:r>
              <a:rPr lang="en">
                <a:latin typeface="Roboto"/>
                <a:ea typeface="Roboto"/>
                <a:cs typeface="Roboto"/>
                <a:sym typeface="Roboto"/>
              </a:rPr>
              <a:t>Focusing in on the LRAUV operators’ user needs </a:t>
            </a:r>
            <a:endParaRPr>
              <a:latin typeface="Roboto"/>
              <a:ea typeface="Roboto"/>
              <a:cs typeface="Roboto"/>
              <a:sym typeface="Roboto"/>
            </a:endParaRPr>
          </a:p>
          <a:p>
            <a:pPr indent="0" lvl="0" marL="0" rtl="0" algn="l">
              <a:spcBef>
                <a:spcPts val="1600"/>
              </a:spcBef>
              <a:spcAft>
                <a:spcPts val="1600"/>
              </a:spcAft>
              <a:buNone/>
            </a:pPr>
            <a:r>
              <a:rPr lang="en">
                <a:latin typeface="Roboto"/>
                <a:ea typeface="Roboto"/>
                <a:cs typeface="Roboto"/>
                <a:sym typeface="Roboto"/>
              </a:rPr>
              <a:t>Brainstorming LRAUV design directions for understanding vehicle state</a:t>
            </a:r>
            <a:endParaRPr>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What we are NOT doing today</a:t>
            </a:r>
            <a:endParaRPr>
              <a:latin typeface="Roboto"/>
              <a:ea typeface="Roboto"/>
              <a:cs typeface="Roboto"/>
              <a:sym typeface="Roboto"/>
            </a:endParaRPr>
          </a:p>
        </p:txBody>
      </p:sp>
      <p:sp>
        <p:nvSpPr>
          <p:cNvPr id="89" name="Google Shape;89;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latin typeface="Roboto"/>
                <a:ea typeface="Roboto"/>
                <a:cs typeface="Roboto"/>
                <a:sym typeface="Roboto"/>
              </a:rPr>
              <a:t>Filtering out design ideas</a:t>
            </a:r>
            <a:r>
              <a:rPr lang="en">
                <a:solidFill>
                  <a:srgbClr val="D9D9D9"/>
                </a:solidFill>
                <a:latin typeface="Roboto"/>
                <a:ea typeface="Roboto"/>
                <a:cs typeface="Roboto"/>
                <a:sym typeface="Roboto"/>
              </a:rPr>
              <a:t> ← This happens later in the design process</a:t>
            </a:r>
            <a:endParaRPr>
              <a:solidFill>
                <a:srgbClr val="D9D9D9"/>
              </a:solidFill>
              <a:latin typeface="Roboto"/>
              <a:ea typeface="Roboto"/>
              <a:cs typeface="Roboto"/>
              <a:sym typeface="Roboto"/>
            </a:endParaRPr>
          </a:p>
          <a:p>
            <a:pPr indent="0" lvl="0" marL="0" rtl="0" algn="l">
              <a:spcBef>
                <a:spcPts val="1600"/>
              </a:spcBef>
              <a:spcAft>
                <a:spcPts val="0"/>
              </a:spcAft>
              <a:buNone/>
            </a:pPr>
            <a:r>
              <a:rPr lang="en">
                <a:latin typeface="Roboto"/>
                <a:ea typeface="Roboto"/>
                <a:cs typeface="Roboto"/>
                <a:sym typeface="Roboto"/>
              </a:rPr>
              <a:t>Going deep into specific UI features</a:t>
            </a:r>
            <a:endParaRPr>
              <a:latin typeface="Roboto"/>
              <a:ea typeface="Roboto"/>
              <a:cs typeface="Roboto"/>
              <a:sym typeface="Roboto"/>
            </a:endParaRPr>
          </a:p>
          <a:p>
            <a:pPr indent="0" lvl="0" marL="0" rtl="0" algn="l">
              <a:spcBef>
                <a:spcPts val="1600"/>
              </a:spcBef>
              <a:spcAft>
                <a:spcPts val="0"/>
              </a:spcAft>
              <a:buNone/>
            </a:pPr>
            <a:r>
              <a:rPr lang="en">
                <a:latin typeface="Roboto"/>
                <a:ea typeface="Roboto"/>
                <a:cs typeface="Roboto"/>
                <a:sym typeface="Roboto"/>
              </a:rPr>
              <a:t>Solving design challenges once and for all</a:t>
            </a:r>
            <a:endParaRPr>
              <a:latin typeface="Roboto"/>
              <a:ea typeface="Roboto"/>
              <a:cs typeface="Roboto"/>
              <a:sym typeface="Roboto"/>
            </a:endParaRPr>
          </a:p>
          <a:p>
            <a:pPr indent="0" lvl="0" marL="0" rtl="0" algn="l">
              <a:spcBef>
                <a:spcPts val="1600"/>
              </a:spcBef>
              <a:spcAft>
                <a:spcPts val="0"/>
              </a:spcAft>
              <a:buNone/>
            </a:pPr>
            <a:r>
              <a:rPr lang="en">
                <a:latin typeface="Roboto"/>
                <a:ea typeface="Roboto"/>
                <a:cs typeface="Roboto"/>
                <a:sym typeface="Roboto"/>
              </a:rPr>
              <a:t>Making firm decisions about exactly what design direction to go in </a:t>
            </a:r>
            <a:endParaRPr>
              <a:latin typeface="Roboto"/>
              <a:ea typeface="Roboto"/>
              <a:cs typeface="Roboto"/>
              <a:sym typeface="Roboto"/>
            </a:endParaRPr>
          </a:p>
          <a:p>
            <a:pPr indent="0" lvl="0" marL="0" rtl="0" algn="l">
              <a:spcBef>
                <a:spcPts val="1600"/>
              </a:spcBef>
              <a:spcAft>
                <a:spcPts val="0"/>
              </a:spcAft>
              <a:buNone/>
            </a:pPr>
            <a:r>
              <a:t/>
            </a:r>
            <a:endParaRPr>
              <a:latin typeface="Roboto"/>
              <a:ea typeface="Roboto"/>
              <a:cs typeface="Roboto"/>
              <a:sym typeface="Roboto"/>
            </a:endParaRPr>
          </a:p>
          <a:p>
            <a:pPr indent="0" lvl="0" marL="0" rtl="0" algn="l">
              <a:spcBef>
                <a:spcPts val="1600"/>
              </a:spcBef>
              <a:spcAft>
                <a:spcPts val="1600"/>
              </a:spcAft>
              <a:buNone/>
            </a:pPr>
            <a:r>
              <a:t/>
            </a:r>
            <a:endParaRPr>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988"/>
        </a:solidFill>
      </p:bgPr>
    </p:bg>
    <p:spTree>
      <p:nvGrpSpPr>
        <p:cNvPr id="93" name="Shape 93"/>
        <p:cNvGrpSpPr/>
        <p:nvPr/>
      </p:nvGrpSpPr>
      <p:grpSpPr>
        <a:xfrm>
          <a:off x="0" y="0"/>
          <a:ext cx="0" cy="0"/>
          <a:chOff x="0" y="0"/>
          <a:chExt cx="0" cy="0"/>
        </a:xfrm>
      </p:grpSpPr>
      <p:sp>
        <p:nvSpPr>
          <p:cNvPr id="94" name="Google Shape;94;p20"/>
          <p:cNvSpPr txBox="1"/>
          <p:nvPr>
            <p:ph type="ctrTitle"/>
          </p:nvPr>
        </p:nvSpPr>
        <p:spPr>
          <a:xfrm>
            <a:off x="311708" y="130802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LRAUV Operator </a:t>
            </a:r>
            <a:endParaRPr>
              <a:solidFill>
                <a:srgbClr val="FFFFFF"/>
              </a:solidFill>
              <a:latin typeface="Roboto"/>
              <a:ea typeface="Roboto"/>
              <a:cs typeface="Roboto"/>
              <a:sym typeface="Roboto"/>
            </a:endParaRPr>
          </a:p>
          <a:p>
            <a:pPr indent="0" lvl="0" marL="0" rtl="0" algn="ctr">
              <a:spcBef>
                <a:spcPts val="0"/>
              </a:spcBef>
              <a:spcAft>
                <a:spcPts val="0"/>
              </a:spcAft>
              <a:buNone/>
            </a:pPr>
            <a:r>
              <a:rPr lang="en">
                <a:solidFill>
                  <a:srgbClr val="FFFFFF"/>
                </a:solidFill>
                <a:latin typeface="Roboto"/>
                <a:ea typeface="Roboto"/>
                <a:cs typeface="Roboto"/>
                <a:sym typeface="Roboto"/>
              </a:rPr>
              <a:t>User Research Highlights</a:t>
            </a:r>
            <a:endParaRPr>
              <a:solidFill>
                <a:srgbClr val="FFFFFF"/>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A typical watch standing session looks like this</a:t>
            </a:r>
            <a:endParaRPr>
              <a:latin typeface="Roboto"/>
              <a:ea typeface="Roboto"/>
              <a:cs typeface="Roboto"/>
              <a:sym typeface="Roboto"/>
            </a:endParaRPr>
          </a:p>
        </p:txBody>
      </p:sp>
      <p:pic>
        <p:nvPicPr>
          <p:cNvPr id="100" name="Google Shape;100;p21"/>
          <p:cNvPicPr preferRelativeResize="0"/>
          <p:nvPr/>
        </p:nvPicPr>
        <p:blipFill rotWithShape="1">
          <a:blip r:embed="rId3">
            <a:alphaModFix/>
          </a:blip>
          <a:srcRect b="2987" l="0" r="0" t="0"/>
          <a:stretch/>
        </p:blipFill>
        <p:spPr>
          <a:xfrm>
            <a:off x="1873900" y="1045075"/>
            <a:ext cx="5519351" cy="40305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