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5143500" cx="9144000"/>
  <p:notesSz cx="6858000" cy="9144000"/>
  <p:embeddedFontLst>
    <p:embeddedFont>
      <p:font typeface="Proxima Nova"/>
      <p:regular r:id="rId35"/>
      <p:bold r:id="rId36"/>
      <p:italic r:id="rId37"/>
      <p:boldItalic r:id="rId38"/>
    </p:embeddedFont>
    <p:embeddedFont>
      <p:font typeface="Proxima Nova Semibold"/>
      <p:regular r:id="rId39"/>
      <p:bold r:id="rId40"/>
      <p:boldItalic r:id="rId41"/>
    </p:embeddedFont>
    <p:embeddedFont>
      <p:font typeface="Helvetica Neue Light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A4A3A4"/>
          </p15:clr>
        </p15:guide>
        <p15:guide id="2" pos="5544">
          <p15:clr>
            <a:srgbClr val="9AA0A6"/>
          </p15:clr>
        </p15:guide>
        <p15:guide id="3" pos="1165">
          <p15:clr>
            <a:srgbClr val="9AA0A6"/>
          </p15:clr>
        </p15:guide>
        <p15:guide id="4" orient="horz" pos="930">
          <p15:clr>
            <a:srgbClr val="9AA0A6"/>
          </p15:clr>
        </p15:guide>
        <p15:guide id="5" orient="horz" pos="118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F3D42F7-0E83-41C6-9A85-830F7E4AEF4F}">
  <a:tblStyle styleId="{3F3D42F7-0E83-41C6-9A85-830F7E4AEF4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5544"/>
        <p:guide pos="1165"/>
        <p:guide pos="930" orient="horz"/>
        <p:guide pos="118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roximaNovaSemibold-bold.fntdata"/><Relationship Id="rId20" Type="http://schemas.openxmlformats.org/officeDocument/2006/relationships/slide" Target="slides/slide14.xml"/><Relationship Id="rId42" Type="http://schemas.openxmlformats.org/officeDocument/2006/relationships/font" Target="fonts/HelveticaNeueLight-regular.fntdata"/><Relationship Id="rId41" Type="http://schemas.openxmlformats.org/officeDocument/2006/relationships/font" Target="fonts/ProximaNovaSemibold-boldItalic.fntdata"/><Relationship Id="rId22" Type="http://schemas.openxmlformats.org/officeDocument/2006/relationships/slide" Target="slides/slide16.xml"/><Relationship Id="rId44" Type="http://schemas.openxmlformats.org/officeDocument/2006/relationships/font" Target="fonts/HelveticaNeueLight-italic.fntdata"/><Relationship Id="rId21" Type="http://schemas.openxmlformats.org/officeDocument/2006/relationships/slide" Target="slides/slide15.xml"/><Relationship Id="rId43" Type="http://schemas.openxmlformats.org/officeDocument/2006/relationships/font" Target="fonts/HelveticaNeueLight-bold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schemas.openxmlformats.org/officeDocument/2006/relationships/font" Target="fonts/HelveticaNeueLight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ProximaNova-regular.fntdata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ProximaNova-italic.fntdata"/><Relationship Id="rId14" Type="http://schemas.openxmlformats.org/officeDocument/2006/relationships/slide" Target="slides/slide8.xml"/><Relationship Id="rId36" Type="http://schemas.openxmlformats.org/officeDocument/2006/relationships/font" Target="fonts/ProximaNova-bold.fntdata"/><Relationship Id="rId17" Type="http://schemas.openxmlformats.org/officeDocument/2006/relationships/slide" Target="slides/slide11.xml"/><Relationship Id="rId39" Type="http://schemas.openxmlformats.org/officeDocument/2006/relationships/font" Target="fonts/ProximaNovaSemibold-regular.fntdata"/><Relationship Id="rId16" Type="http://schemas.openxmlformats.org/officeDocument/2006/relationships/slide" Target="slides/slide10.xml"/><Relationship Id="rId38" Type="http://schemas.openxmlformats.org/officeDocument/2006/relationships/font" Target="fonts/ProximaNova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6f012792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6f012792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ad12534c3f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ad12534c3f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ad12534c3f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ad12534c3f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ad12534c3f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ad12534c3f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ad12534c3f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ad12534c3f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ad12534c3f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ad12534c3f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ad12534c3f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ad12534c3f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ad12534c3f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ad12534c3f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ad12534c3f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ad12534c3f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ad12534c3f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ad12534c3f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ad12534c3f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ad12534c3f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81d129a63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81d129a63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sentence case for all slide titles (besides the first slide)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Semi Bold about 24pt for any anchoring slides, like this content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ad12534c3f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ad12534c3f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ad12534c3f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ad12534c3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ad12534c3f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ad12534c3f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ad12534c3f_0_2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ad12534c3f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ad12534c3f_0_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ad12534c3f_0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ad12534c3f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ad12534c3f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ad12534c3f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ad12534c3f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ad12534c3f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ad12534c3f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ad12534c3f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ad12534c3f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ad12534c3f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ad12534c3f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aca929bcd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aca929bcd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aca929bcd9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aca929bcd9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d12534c3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d12534c3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ad12534c3f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ad12534c3f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ad12534c3f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ad12534c3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ad12534c3f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ad12534c3f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 1 - no logo">
  <p:cSld name="3c Title + Bullets_5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gray">
  <p:cSld name="4d SBD Teal_1_1">
    <p:bg>
      <p:bgPr>
        <a:solidFill>
          <a:schemeClr val="dk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ck Title">
  <p:cSld name="1a Cover">
    <p:bg>
      <p:bgPr>
        <a:solidFill>
          <a:schemeClr val="lt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/>
          <p:nvPr/>
        </p:nvSpPr>
        <p:spPr>
          <a:xfrm>
            <a:off x="388650" y="3075238"/>
            <a:ext cx="8366700" cy="8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E7914"/>
              </a:buClr>
              <a:buSzPts val="4400"/>
              <a:buFont typeface="Arial"/>
              <a:buNone/>
            </a:pPr>
            <a:r>
              <a:t/>
            </a:r>
            <a:endParaRPr i="0" sz="4400" u="none" cap="none" strike="noStrike">
              <a:solidFill>
                <a:srgbClr val="DE79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3" name="Google Shape;43;p12"/>
          <p:cNvSpPr txBox="1"/>
          <p:nvPr/>
        </p:nvSpPr>
        <p:spPr>
          <a:xfrm flipH="1">
            <a:off x="75" y="0"/>
            <a:ext cx="3314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4" name="Google Shape;44;p12"/>
          <p:cNvPicPr preferRelativeResize="0"/>
          <p:nvPr/>
        </p:nvPicPr>
        <p:blipFill rotWithShape="1">
          <a:blip r:embed="rId2">
            <a:alphaModFix/>
          </a:blip>
          <a:srcRect b="9123" l="0" r="0" t="0"/>
          <a:stretch/>
        </p:blipFill>
        <p:spPr>
          <a:xfrm flipH="1">
            <a:off x="7950708" y="3413850"/>
            <a:ext cx="1193292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951" y="1476317"/>
            <a:ext cx="2738648" cy="40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pos="174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oxima Nova"/>
              <a:buNone/>
              <a:defRPr b="1" i="0" sz="36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ireframe">
  <p:cSld name="Title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type="title"/>
          </p:nvPr>
        </p:nvSpPr>
        <p:spPr>
          <a:xfrm>
            <a:off x="189050" y="179125"/>
            <a:ext cx="16680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9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0" name="Google Shape;50;p14"/>
          <p:cNvSpPr txBox="1"/>
          <p:nvPr>
            <p:ph idx="1" type="subTitle"/>
          </p:nvPr>
        </p:nvSpPr>
        <p:spPr>
          <a:xfrm>
            <a:off x="2669275" y="270525"/>
            <a:ext cx="2308500" cy="306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b="1" sz="1300">
                <a:solidFill>
                  <a:schemeClr val="dk2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1000"/>
              </a:spcBef>
              <a:spcAft>
                <a:spcPts val="100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mpletely">
  <p:cSld name="4 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p orange">
  <p:cSld name="4 Blank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6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areas to explore">
  <p:cSld name="4 Blank_1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7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8" name="Google Shape;58;p17"/>
          <p:cNvSpPr txBox="1"/>
          <p:nvPr/>
        </p:nvSpPr>
        <p:spPr>
          <a:xfrm>
            <a:off x="3495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9" name="Google Shape;59;p17"/>
          <p:cNvSpPr txBox="1"/>
          <p:nvPr/>
        </p:nvSpPr>
        <p:spPr>
          <a:xfrm>
            <a:off x="331470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0" name="Google Shape;60;p17"/>
          <p:cNvSpPr txBox="1"/>
          <p:nvPr/>
        </p:nvSpPr>
        <p:spPr>
          <a:xfrm>
            <a:off x="62798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1" name="Google Shape;61;p17"/>
          <p:cNvSpPr txBox="1"/>
          <p:nvPr>
            <p:ph idx="1" type="subTitle"/>
          </p:nvPr>
        </p:nvSpPr>
        <p:spPr>
          <a:xfrm>
            <a:off x="3495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2" type="subTitle"/>
          </p:nvPr>
        </p:nvSpPr>
        <p:spPr>
          <a:xfrm>
            <a:off x="331470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3" type="subTitle"/>
          </p:nvPr>
        </p:nvSpPr>
        <p:spPr>
          <a:xfrm>
            <a:off x="62798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areas to explore ">
  <p:cSld name="4 Blank_1_1_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8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67" name="Google Shape;67;p18"/>
          <p:cNvSpPr txBox="1"/>
          <p:nvPr/>
        </p:nvSpPr>
        <p:spPr>
          <a:xfrm>
            <a:off x="272013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8" name="Google Shape;68;p18"/>
          <p:cNvSpPr txBox="1"/>
          <p:nvPr/>
        </p:nvSpPr>
        <p:spPr>
          <a:xfrm>
            <a:off x="249908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9" name="Google Shape;69;p18"/>
          <p:cNvSpPr txBox="1"/>
          <p:nvPr/>
        </p:nvSpPr>
        <p:spPr>
          <a:xfrm>
            <a:off x="472613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70;p18"/>
          <p:cNvSpPr txBox="1"/>
          <p:nvPr>
            <p:ph idx="1" type="subTitle"/>
          </p:nvPr>
        </p:nvSpPr>
        <p:spPr>
          <a:xfrm>
            <a:off x="272013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2" type="subTitle"/>
          </p:nvPr>
        </p:nvSpPr>
        <p:spPr>
          <a:xfrm>
            <a:off x="2509498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3" type="subTitle"/>
          </p:nvPr>
        </p:nvSpPr>
        <p:spPr>
          <a:xfrm>
            <a:off x="4746984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/>
        </p:nvSpPr>
        <p:spPr>
          <a:xfrm>
            <a:off x="6953207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4" name="Google Shape;74;p18"/>
          <p:cNvSpPr txBox="1"/>
          <p:nvPr>
            <p:ph idx="4" type="subTitle"/>
          </p:nvPr>
        </p:nvSpPr>
        <p:spPr>
          <a:xfrm>
            <a:off x="6974184" y="3578325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">
  <p:cSld name="3c Title + Bullets_6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3c Title + Bullets_3_1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/2 col">
  <p:cSld name="3c Title + Bullets_4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" type="body"/>
          </p:nvPr>
        </p:nvSpPr>
        <p:spPr>
          <a:xfrm>
            <a:off x="265250" y="1029025"/>
            <a:ext cx="4051800" cy="30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56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large margins, 2 columns">
  <p:cSld name="4 Blank_2_2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21"/>
          <p:cNvSpPr txBox="1"/>
          <p:nvPr>
            <p:ph type="title"/>
          </p:nvPr>
        </p:nvSpPr>
        <p:spPr>
          <a:xfrm>
            <a:off x="571500" y="91500"/>
            <a:ext cx="7983600" cy="82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2" name="Google Shape;82;p21"/>
          <p:cNvSpPr txBox="1"/>
          <p:nvPr>
            <p:ph idx="1" type="body"/>
          </p:nvPr>
        </p:nvSpPr>
        <p:spPr>
          <a:xfrm>
            <a:off x="571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83" name="Google Shape;83;p21"/>
          <p:cNvSpPr txBox="1"/>
          <p:nvPr>
            <p:ph idx="2" type="body"/>
          </p:nvPr>
        </p:nvSpPr>
        <p:spPr>
          <a:xfrm>
            <a:off x="4897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pic>
        <p:nvPicPr>
          <p:cNvPr id="84" name="Google Shape;84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05925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pos="360">
          <p15:clr>
            <a:srgbClr val="FA7B17"/>
          </p15:clr>
        </p15:guide>
        <p15:guide id="4" pos="5389">
          <p15:clr>
            <a:srgbClr val="FA7B17"/>
          </p15:clr>
        </p15:guide>
        <p15:guide id="5" orient="horz" pos="576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small margins, title only">
  <p:cSld name="4 Blank_2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2"/>
          <p:cNvSpPr txBox="1"/>
          <p:nvPr>
            <p:ph type="title"/>
          </p:nvPr>
        </p:nvSpPr>
        <p:spPr>
          <a:xfrm>
            <a:off x="265250" y="91500"/>
            <a:ext cx="862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88" name="Google Shape;88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99900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orient="horz" pos="466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- w logo">
  <p:cSld name="3c Title + Bullets_3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265250" y="1020775"/>
            <a:ext cx="4065000" cy="38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sp>
        <p:nvSpPr>
          <p:cNvPr id="17" name="Google Shape;17;p4"/>
          <p:cNvSpPr txBox="1"/>
          <p:nvPr>
            <p:ph idx="2" type="body"/>
          </p:nvPr>
        </p:nvSpPr>
        <p:spPr>
          <a:xfrm>
            <a:off x="4614050" y="1020775"/>
            <a:ext cx="4069200" cy="40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pic>
        <p:nvPicPr>
          <p:cNvPr id="18" name="Google Shape;1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76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left bar">
  <p:cSld name="3c Title + Bullets_3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>
            <a:off x="-8600" y="-8175"/>
            <a:ext cx="1371600" cy="515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5"/>
          <p:cNvSpPr txBox="1"/>
          <p:nvPr>
            <p:ph type="title"/>
          </p:nvPr>
        </p:nvSpPr>
        <p:spPr>
          <a:xfrm>
            <a:off x="1678900" y="191838"/>
            <a:ext cx="6955500" cy="9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812900" y="1292875"/>
            <a:ext cx="6507600" cy="2868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>
              <a:spcBef>
                <a:spcPts val="56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pic>
        <p:nvPicPr>
          <p:cNvPr id="23" name="Google Shape;2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Bar LEFT - with SB logo">
  <p:cSld name="3c Title + Bullets_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682100" y="76200"/>
            <a:ext cx="8269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4000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" type="subTitle"/>
          </p:nvPr>
        </p:nvSpPr>
        <p:spPr>
          <a:xfrm>
            <a:off x="682100" y="915150"/>
            <a:ext cx="52527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27" name="Google Shape;2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/>
          <p:nvPr/>
        </p:nvSpPr>
        <p:spPr>
          <a:xfrm>
            <a:off x="-8600" y="-8175"/>
            <a:ext cx="137100" cy="51435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 ORANGE BAR - smaller margin">
  <p:cSld name="3c Title + Bullets_2_3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4176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4000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subTitle"/>
          </p:nvPr>
        </p:nvSpPr>
        <p:spPr>
          <a:xfrm>
            <a:off x="417650" y="915150"/>
            <a:ext cx="55176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32" name="Google Shape;32;p7"/>
          <p:cNvSpPr/>
          <p:nvPr/>
        </p:nvSpPr>
        <p:spPr>
          <a:xfrm>
            <a:off x="-1250" y="0"/>
            <a:ext cx="137100" cy="51501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Orange">
  <p:cSld name="4b SBD Orange">
    <p:bg>
      <p:bgPr>
        <a:solidFill>
          <a:schemeClr val="dk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eal">
  <p:cSld name="4d SBD Teal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corral">
  <p:cSld name="4d SBD Teal_1">
    <p:bg>
      <p:bgPr>
        <a:solidFill>
          <a:schemeClr val="accen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65175" y="1024250"/>
            <a:ext cx="8581800" cy="37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0" y="0"/>
            <a:ext cx="8800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300" spcFirstLastPara="1" rIns="91425" wrap="square" tIns="13715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Proxima Nova"/>
              <a:buNone/>
              <a:defRPr b="1" sz="3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6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png"/><Relationship Id="rId4" Type="http://schemas.openxmlformats.org/officeDocument/2006/relationships/image" Target="../media/image18.png"/><Relationship Id="rId5" Type="http://schemas.openxmlformats.org/officeDocument/2006/relationships/image" Target="../media/image2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Relationship Id="rId4" Type="http://schemas.openxmlformats.org/officeDocument/2006/relationships/image" Target="../media/image26.png"/><Relationship Id="rId5" Type="http://schemas.openxmlformats.org/officeDocument/2006/relationships/image" Target="../media/image2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hyperlink" Target="https://docs.google.com/spreadsheets/d/1An-KNcRDxm-PRy9zHwhj9PsDwAkIj8_cDju0zlNmo_c/edit?usp=sharing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/>
          <p:nvPr/>
        </p:nvSpPr>
        <p:spPr>
          <a:xfrm>
            <a:off x="0" y="4168250"/>
            <a:ext cx="9144000" cy="97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23"/>
          <p:cNvPicPr preferRelativeResize="0"/>
          <p:nvPr/>
        </p:nvPicPr>
        <p:blipFill rotWithShape="1">
          <a:blip r:embed="rId3">
            <a:alphaModFix/>
          </a:blip>
          <a:srcRect b="9123" l="0" r="0" t="0"/>
          <a:stretch/>
        </p:blipFill>
        <p:spPr>
          <a:xfrm flipH="1">
            <a:off x="7950069" y="2796650"/>
            <a:ext cx="1193931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800" y="4434300"/>
            <a:ext cx="2769975" cy="4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3"/>
          <p:cNvSpPr txBox="1"/>
          <p:nvPr>
            <p:ph type="title"/>
          </p:nvPr>
        </p:nvSpPr>
        <p:spPr>
          <a:xfrm>
            <a:off x="601800" y="1375900"/>
            <a:ext cx="7940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Concepts round 1</a:t>
            </a:r>
            <a:endParaRPr sz="30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MBARI</a:t>
            </a:r>
            <a:endParaRPr sz="30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97" name="Google Shape;97;p23"/>
          <p:cNvSpPr/>
          <p:nvPr/>
        </p:nvSpPr>
        <p:spPr>
          <a:xfrm>
            <a:off x="0" y="0"/>
            <a:ext cx="9144000" cy="97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2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Concepts: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sketches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3125" y="661950"/>
            <a:ext cx="4602907" cy="397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1618" y="661950"/>
            <a:ext cx="1322007" cy="3940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3"/>
          <p:cNvPicPr preferRelativeResize="0"/>
          <p:nvPr/>
        </p:nvPicPr>
        <p:blipFill rotWithShape="1">
          <a:blip r:embed="rId5">
            <a:alphaModFix/>
          </a:blip>
          <a:srcRect b="3608" l="10075" r="10083" t="4563"/>
          <a:stretch/>
        </p:blipFill>
        <p:spPr>
          <a:xfrm>
            <a:off x="978475" y="723025"/>
            <a:ext cx="1578025" cy="359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3"/>
          <p:cNvSpPr txBox="1"/>
          <p:nvPr>
            <p:ph type="title"/>
          </p:nvPr>
        </p:nvSpPr>
        <p:spPr>
          <a:xfrm>
            <a:off x="189050" y="179125"/>
            <a:ext cx="859500" cy="53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</a:t>
            </a:r>
            <a:endParaRPr/>
          </a:p>
        </p:txBody>
      </p:sp>
      <p:sp>
        <p:nvSpPr>
          <p:cNvPr id="164" name="Google Shape;164;p33"/>
          <p:cNvSpPr txBox="1"/>
          <p:nvPr>
            <p:ph idx="1" type="subTitle"/>
          </p:nvPr>
        </p:nvSpPr>
        <p:spPr>
          <a:xfrm>
            <a:off x="2669275" y="346725"/>
            <a:ext cx="4291200" cy="306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with events overlaid, future direction</a:t>
            </a:r>
            <a:endParaRPr/>
          </a:p>
        </p:txBody>
      </p:sp>
      <p:sp>
        <p:nvSpPr>
          <p:cNvPr id="165" name="Google Shape;165;p33"/>
          <p:cNvSpPr txBox="1"/>
          <p:nvPr>
            <p:ph idx="1" type="subTitle"/>
          </p:nvPr>
        </p:nvSpPr>
        <p:spPr>
          <a:xfrm>
            <a:off x="1048600" y="346725"/>
            <a:ext cx="1449900" cy="306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Layers</a:t>
            </a:r>
            <a:endParaRPr/>
          </a:p>
        </p:txBody>
      </p:sp>
      <p:sp>
        <p:nvSpPr>
          <p:cNvPr id="166" name="Google Shape;166;p33"/>
          <p:cNvSpPr txBox="1"/>
          <p:nvPr>
            <p:ph idx="1" type="subTitle"/>
          </p:nvPr>
        </p:nvSpPr>
        <p:spPr>
          <a:xfrm>
            <a:off x="7310075" y="346725"/>
            <a:ext cx="1491000" cy="306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Depth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34"/>
          <p:cNvPicPr preferRelativeResize="0"/>
          <p:nvPr/>
        </p:nvPicPr>
        <p:blipFill rotWithShape="1">
          <a:blip r:embed="rId3">
            <a:alphaModFix/>
          </a:blip>
          <a:srcRect b="0" l="0" r="0" t="36228"/>
          <a:stretch/>
        </p:blipFill>
        <p:spPr>
          <a:xfrm>
            <a:off x="1889175" y="255900"/>
            <a:ext cx="3830024" cy="210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6993" y="3934603"/>
            <a:ext cx="4527833" cy="101875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4"/>
          <p:cNvSpPr txBox="1"/>
          <p:nvPr/>
        </p:nvSpPr>
        <p:spPr>
          <a:xfrm>
            <a:off x="6014925" y="4091150"/>
            <a:ext cx="2233500" cy="8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4" name="Google Shape;174;p34"/>
          <p:cNvSpPr txBox="1"/>
          <p:nvPr>
            <p:ph type="title"/>
          </p:nvPr>
        </p:nvSpPr>
        <p:spPr>
          <a:xfrm>
            <a:off x="189050" y="179125"/>
            <a:ext cx="1278000" cy="6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</a:t>
            </a:r>
            <a:endParaRPr/>
          </a:p>
        </p:txBody>
      </p:sp>
      <p:sp>
        <p:nvSpPr>
          <p:cNvPr id="175" name="Google Shape;175;p34"/>
          <p:cNvSpPr txBox="1"/>
          <p:nvPr>
            <p:ph idx="1" type="subTitle"/>
          </p:nvPr>
        </p:nvSpPr>
        <p:spPr>
          <a:xfrm>
            <a:off x="6014925" y="2471225"/>
            <a:ext cx="2308500" cy="306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Depth profile over time</a:t>
            </a:r>
            <a:endParaRPr/>
          </a:p>
        </p:txBody>
      </p:sp>
      <p:sp>
        <p:nvSpPr>
          <p:cNvPr id="176" name="Google Shape;176;p34"/>
          <p:cNvSpPr txBox="1"/>
          <p:nvPr>
            <p:ph idx="1" type="subTitle"/>
          </p:nvPr>
        </p:nvSpPr>
        <p:spPr>
          <a:xfrm>
            <a:off x="6014925" y="4290675"/>
            <a:ext cx="2308500" cy="306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Play back and Play forward </a:t>
            </a:r>
            <a:r>
              <a:rPr b="0" lang="en"/>
              <a:t>(for map and depth)</a:t>
            </a:r>
            <a:endParaRPr b="0"/>
          </a:p>
        </p:txBody>
      </p:sp>
      <p:grpSp>
        <p:nvGrpSpPr>
          <p:cNvPr id="177" name="Google Shape;177;p34"/>
          <p:cNvGrpSpPr/>
          <p:nvPr/>
        </p:nvGrpSpPr>
        <p:grpSpPr>
          <a:xfrm>
            <a:off x="1998937" y="2276161"/>
            <a:ext cx="3830022" cy="1676694"/>
            <a:chOff x="2476612" y="2199961"/>
            <a:chExt cx="3830022" cy="1676694"/>
          </a:xfrm>
        </p:grpSpPr>
        <p:pic>
          <p:nvPicPr>
            <p:cNvPr id="178" name="Google Shape;178;p3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76612" y="2199961"/>
              <a:ext cx="3830022" cy="167669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9" name="Google Shape;179;p34"/>
            <p:cNvGrpSpPr/>
            <p:nvPr/>
          </p:nvGrpSpPr>
          <p:grpSpPr>
            <a:xfrm>
              <a:off x="5712825" y="2708750"/>
              <a:ext cx="448175" cy="105900"/>
              <a:chOff x="5712825" y="2708750"/>
              <a:chExt cx="448175" cy="105900"/>
            </a:xfrm>
          </p:grpSpPr>
          <p:cxnSp>
            <p:nvCxnSpPr>
              <p:cNvPr id="180" name="Google Shape;180;p34"/>
              <p:cNvCxnSpPr/>
              <p:nvPr/>
            </p:nvCxnSpPr>
            <p:spPr>
              <a:xfrm rot="10800000">
                <a:off x="5712825" y="2708750"/>
                <a:ext cx="0" cy="1059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1" name="Google Shape;181;p34"/>
              <p:cNvCxnSpPr/>
              <p:nvPr/>
            </p:nvCxnSpPr>
            <p:spPr>
              <a:xfrm rot="10800000">
                <a:off x="5776850" y="2708750"/>
                <a:ext cx="0" cy="1059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2" name="Google Shape;182;p34"/>
              <p:cNvCxnSpPr/>
              <p:nvPr/>
            </p:nvCxnSpPr>
            <p:spPr>
              <a:xfrm rot="10800000">
                <a:off x="5840875" y="2708750"/>
                <a:ext cx="0" cy="1059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3" name="Google Shape;183;p34"/>
              <p:cNvCxnSpPr/>
              <p:nvPr/>
            </p:nvCxnSpPr>
            <p:spPr>
              <a:xfrm rot="10800000">
                <a:off x="5904900" y="2708750"/>
                <a:ext cx="0" cy="1059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4" name="Google Shape;184;p34"/>
              <p:cNvCxnSpPr/>
              <p:nvPr/>
            </p:nvCxnSpPr>
            <p:spPr>
              <a:xfrm rot="10800000">
                <a:off x="5968925" y="2708750"/>
                <a:ext cx="0" cy="1059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5" name="Google Shape;185;p34"/>
              <p:cNvCxnSpPr/>
              <p:nvPr/>
            </p:nvCxnSpPr>
            <p:spPr>
              <a:xfrm rot="10800000">
                <a:off x="6032950" y="2708750"/>
                <a:ext cx="0" cy="1059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6" name="Google Shape;186;p34"/>
              <p:cNvCxnSpPr/>
              <p:nvPr/>
            </p:nvCxnSpPr>
            <p:spPr>
              <a:xfrm rot="10800000">
                <a:off x="6096975" y="2708750"/>
                <a:ext cx="0" cy="1059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7" name="Google Shape;187;p34"/>
              <p:cNvCxnSpPr/>
              <p:nvPr/>
            </p:nvCxnSpPr>
            <p:spPr>
              <a:xfrm rot="10800000">
                <a:off x="6161000" y="2708750"/>
                <a:ext cx="0" cy="1059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cxnSp>
        <p:nvCxnSpPr>
          <p:cNvPr id="188" name="Google Shape;188;p34"/>
          <p:cNvCxnSpPr/>
          <p:nvPr/>
        </p:nvCxnSpPr>
        <p:spPr>
          <a:xfrm>
            <a:off x="4904650" y="2328675"/>
            <a:ext cx="0" cy="1612200"/>
          </a:xfrm>
          <a:prstGeom prst="straightConnector1">
            <a:avLst/>
          </a:prstGeom>
          <a:noFill/>
          <a:ln cap="flat" cmpd="sng" w="19050">
            <a:solidFill>
              <a:srgbClr val="FF00FF"/>
            </a:solidFill>
            <a:prstDash val="solid"/>
            <a:round/>
            <a:headEnd len="med" w="med" type="diamond"/>
            <a:tailEnd len="med" w="med" type="none"/>
          </a:ln>
        </p:spPr>
      </p:cxnSp>
      <p:sp>
        <p:nvSpPr>
          <p:cNvPr id="189" name="Google Shape;189;p34"/>
          <p:cNvSpPr/>
          <p:nvPr/>
        </p:nvSpPr>
        <p:spPr>
          <a:xfrm>
            <a:off x="5211725" y="3366700"/>
            <a:ext cx="750600" cy="256800"/>
          </a:xfrm>
          <a:prstGeom prst="wedgeRoundRectCallout">
            <a:avLst>
              <a:gd fmla="val -93141" name="adj1"/>
              <a:gd fmla="val 23820" name="adj2"/>
              <a:gd fmla="val 0" name="adj3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Playhead</a:t>
            </a:r>
            <a:endParaRPr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Concepts: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Layouts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6"/>
          <p:cNvPicPr preferRelativeResize="0"/>
          <p:nvPr/>
        </p:nvPicPr>
        <p:blipFill rotWithShape="1">
          <a:blip r:embed="rId3">
            <a:alphaModFix/>
          </a:blip>
          <a:srcRect b="9379" l="0" r="0" t="0"/>
          <a:stretch/>
        </p:blipFill>
        <p:spPr>
          <a:xfrm>
            <a:off x="2352425" y="576550"/>
            <a:ext cx="2474745" cy="4566951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6"/>
          <p:cNvSpPr txBox="1"/>
          <p:nvPr/>
        </p:nvSpPr>
        <p:spPr>
          <a:xfrm>
            <a:off x="2352425" y="233350"/>
            <a:ext cx="2474700" cy="3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Overview</a:t>
            </a:r>
            <a:endParaRPr b="1" sz="13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01" name="Google Shape;201;p36"/>
          <p:cNvPicPr preferRelativeResize="0"/>
          <p:nvPr/>
        </p:nvPicPr>
        <p:blipFill rotWithShape="1">
          <a:blip r:embed="rId4">
            <a:alphaModFix/>
          </a:blip>
          <a:srcRect b="9575" l="0" r="28181" t="0"/>
          <a:stretch/>
        </p:blipFill>
        <p:spPr>
          <a:xfrm>
            <a:off x="5691626" y="576550"/>
            <a:ext cx="2551422" cy="4566951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6"/>
          <p:cNvSpPr txBox="1"/>
          <p:nvPr/>
        </p:nvSpPr>
        <p:spPr>
          <a:xfrm>
            <a:off x="5691625" y="233350"/>
            <a:ext cx="2474700" cy="3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Specific Vehicle</a:t>
            </a:r>
            <a:endParaRPr sz="13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03" name="Google Shape;203;p36"/>
          <p:cNvSpPr txBox="1"/>
          <p:nvPr/>
        </p:nvSpPr>
        <p:spPr>
          <a:xfrm>
            <a:off x="196175" y="179125"/>
            <a:ext cx="1569600" cy="10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Mobile</a:t>
            </a:r>
            <a:endParaRPr sz="1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7"/>
          <p:cNvPicPr preferRelativeResize="0"/>
          <p:nvPr/>
        </p:nvPicPr>
        <p:blipFill rotWithShape="1">
          <a:blip r:embed="rId3">
            <a:alphaModFix/>
          </a:blip>
          <a:srcRect b="0" l="0" r="22594" t="0"/>
          <a:stretch/>
        </p:blipFill>
        <p:spPr>
          <a:xfrm>
            <a:off x="1920240" y="228600"/>
            <a:ext cx="6958548" cy="4624301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7"/>
          <p:cNvSpPr txBox="1"/>
          <p:nvPr/>
        </p:nvSpPr>
        <p:spPr>
          <a:xfrm>
            <a:off x="196175" y="179125"/>
            <a:ext cx="1569600" cy="10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Direction A</a:t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Map primary</a:t>
            </a:r>
            <a:endParaRPr sz="1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/>
        </p:nvSpPr>
        <p:spPr>
          <a:xfrm>
            <a:off x="196175" y="179125"/>
            <a:ext cx="1569600" cy="10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Direction B</a:t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Equal division</a:t>
            </a:r>
            <a:endParaRPr sz="1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15" name="Google Shape;21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0240" y="228600"/>
            <a:ext cx="6912525" cy="4628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9"/>
          <p:cNvSpPr txBox="1"/>
          <p:nvPr/>
        </p:nvSpPr>
        <p:spPr>
          <a:xfrm>
            <a:off x="196175" y="179125"/>
            <a:ext cx="1569600" cy="10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Direction C</a:t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4-square</a:t>
            </a:r>
            <a:endParaRPr sz="1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21" name="Google Shape;221;p39"/>
          <p:cNvPicPr preferRelativeResize="0"/>
          <p:nvPr/>
        </p:nvPicPr>
        <p:blipFill rotWithShape="1">
          <a:blip r:embed="rId3">
            <a:alphaModFix/>
          </a:blip>
          <a:srcRect b="9" l="0" r="0" t="19"/>
          <a:stretch/>
        </p:blipFill>
        <p:spPr>
          <a:xfrm>
            <a:off x="1920240" y="228600"/>
            <a:ext cx="6912536" cy="4626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0"/>
          <p:cNvSpPr txBox="1"/>
          <p:nvPr/>
        </p:nvSpPr>
        <p:spPr>
          <a:xfrm>
            <a:off x="196175" y="179125"/>
            <a:ext cx="1569600" cy="10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Direction D</a:t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Log primary</a:t>
            </a:r>
            <a:endParaRPr sz="1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27" name="Google Shape;22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0240" y="228600"/>
            <a:ext cx="6912525" cy="4628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1"/>
          <p:cNvSpPr txBox="1"/>
          <p:nvPr>
            <p:ph type="ctrTitle"/>
          </p:nvPr>
        </p:nvSpPr>
        <p:spPr>
          <a:xfrm>
            <a:off x="685800" y="329175"/>
            <a:ext cx="67863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Which direction should we pursue?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/>
          <p:nvPr/>
        </p:nvSpPr>
        <p:spPr>
          <a:xfrm>
            <a:off x="-8600" y="-8175"/>
            <a:ext cx="1371600" cy="515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4775" y="3771891"/>
            <a:ext cx="973394" cy="137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4"/>
          <p:cNvPicPr preferRelativeResize="0"/>
          <p:nvPr/>
        </p:nvPicPr>
        <p:blipFill rotWithShape="1">
          <a:blip r:embed="rId4">
            <a:alphaModFix/>
          </a:blip>
          <a:srcRect b="9809" l="18690" r="14316" t="19668"/>
          <a:stretch/>
        </p:blipFill>
        <p:spPr>
          <a:xfrm>
            <a:off x="57872" y="87515"/>
            <a:ext cx="1270575" cy="133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4"/>
          <p:cNvSpPr txBox="1"/>
          <p:nvPr>
            <p:ph type="title"/>
          </p:nvPr>
        </p:nvSpPr>
        <p:spPr>
          <a:xfrm>
            <a:off x="1678900" y="191838"/>
            <a:ext cx="6955500" cy="92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106" name="Google Shape;106;p24"/>
          <p:cNvSpPr txBox="1"/>
          <p:nvPr/>
        </p:nvSpPr>
        <p:spPr>
          <a:xfrm>
            <a:off x="1683275" y="1183550"/>
            <a:ext cx="6224700" cy="34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Recap design goals &amp; brainstorm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Review concepts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Select a direction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Explore details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Next steps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2"/>
          <p:cNvSpPr txBox="1"/>
          <p:nvPr>
            <p:ph type="title"/>
          </p:nvPr>
        </p:nvSpPr>
        <p:spPr>
          <a:xfrm>
            <a:off x="4176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Evaluating the directions</a:t>
            </a:r>
            <a:endParaRPr/>
          </a:p>
        </p:txBody>
      </p:sp>
      <p:sp>
        <p:nvSpPr>
          <p:cNvPr id="238" name="Google Shape;238;p42"/>
          <p:cNvSpPr txBox="1"/>
          <p:nvPr>
            <p:ph idx="1" type="subTitle"/>
          </p:nvPr>
        </p:nvSpPr>
        <p:spPr>
          <a:xfrm>
            <a:off x="417650" y="1111325"/>
            <a:ext cx="76176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560"/>
              </a:spcBef>
              <a:spcAft>
                <a:spcPts val="0"/>
              </a:spcAft>
              <a:buSzPts val="20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Which layout will best meet the needs of our </a:t>
            </a: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target user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type?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spcBef>
                <a:spcPts val="1800"/>
              </a:spcBef>
              <a:spcAft>
                <a:spcPts val="0"/>
              </a:spcAft>
              <a:buSzPts val="20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Which layout will best meet the needs of </a:t>
            </a: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all user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types?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spcBef>
                <a:spcPts val="1800"/>
              </a:spcBef>
              <a:spcAft>
                <a:spcPts val="0"/>
              </a:spcAft>
              <a:buSzPts val="20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What about the </a:t>
            </a: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map + timeline + depth profile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concepts? Should we include these in next round of concept work?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8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3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dig into some details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4"/>
          <p:cNvSpPr/>
          <p:nvPr/>
        </p:nvSpPr>
        <p:spPr>
          <a:xfrm>
            <a:off x="366775" y="1854050"/>
            <a:ext cx="8478600" cy="1739400"/>
          </a:xfrm>
          <a:prstGeom prst="roundRect">
            <a:avLst>
              <a:gd fmla="val 4787" name="adj"/>
            </a:avLst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44"/>
          <p:cNvSpPr txBox="1"/>
          <p:nvPr>
            <p:ph type="title"/>
          </p:nvPr>
        </p:nvSpPr>
        <p:spPr>
          <a:xfrm>
            <a:off x="189050" y="179125"/>
            <a:ext cx="3598200" cy="6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Information Architecture</a:t>
            </a:r>
            <a:endParaRPr/>
          </a:p>
        </p:txBody>
      </p:sp>
      <p:pic>
        <p:nvPicPr>
          <p:cNvPr id="250" name="Google Shape;250;p44"/>
          <p:cNvPicPr preferRelativeResize="0"/>
          <p:nvPr/>
        </p:nvPicPr>
        <p:blipFill rotWithShape="1">
          <a:blip r:embed="rId3">
            <a:alphaModFix/>
          </a:blip>
          <a:srcRect b="0" l="0" r="24316" t="26927"/>
          <a:stretch/>
        </p:blipFill>
        <p:spPr>
          <a:xfrm>
            <a:off x="1465400" y="4226400"/>
            <a:ext cx="6153600" cy="6789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1" name="Google Shape;251;p44"/>
          <p:cNvSpPr/>
          <p:nvPr/>
        </p:nvSpPr>
        <p:spPr>
          <a:xfrm>
            <a:off x="4073000" y="858025"/>
            <a:ext cx="938400" cy="54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Summary</a:t>
            </a:r>
            <a:b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b="1" lang="en" sz="8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(all selected vehicles)</a:t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2" name="Google Shape;252;p44"/>
          <p:cNvSpPr/>
          <p:nvPr/>
        </p:nvSpPr>
        <p:spPr>
          <a:xfrm>
            <a:off x="3983450" y="1726450"/>
            <a:ext cx="1117500" cy="20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2"/>
                </a:solidFill>
                <a:latin typeface="Proxima Nova"/>
                <a:ea typeface="Proxima Nova"/>
                <a:cs typeface="Proxima Nova"/>
                <a:sym typeface="Proxima Nova"/>
              </a:rPr>
              <a:t>One vehicle</a:t>
            </a:r>
            <a:endParaRPr b="1">
              <a:solidFill>
                <a:schemeClr val="lt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253" name="Google Shape;253;p44"/>
          <p:cNvCxnSpPr>
            <a:stCxn id="251" idx="2"/>
            <a:endCxn id="252" idx="0"/>
          </p:cNvCxnSpPr>
          <p:nvPr/>
        </p:nvCxnSpPr>
        <p:spPr>
          <a:xfrm flipH="1" rot="-5400000">
            <a:off x="4381250" y="1564975"/>
            <a:ext cx="322500" cy="600"/>
          </a:xfrm>
          <a:prstGeom prst="bentConnector3">
            <a:avLst>
              <a:gd fmla="val 49988" name="adj1"/>
            </a:avLst>
          </a:prstGeom>
          <a:noFill/>
          <a:ln cap="flat" cmpd="sng" w="9525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4" name="Google Shape;254;p44"/>
          <p:cNvSpPr/>
          <p:nvPr/>
        </p:nvSpPr>
        <p:spPr>
          <a:xfrm>
            <a:off x="588550" y="2134875"/>
            <a:ext cx="938400" cy="54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Map</a:t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5" name="Google Shape;255;p44"/>
          <p:cNvSpPr/>
          <p:nvPr/>
        </p:nvSpPr>
        <p:spPr>
          <a:xfrm>
            <a:off x="1765675" y="2134875"/>
            <a:ext cx="938400" cy="54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Vehicle status</a:t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6" name="Google Shape;256;p44"/>
          <p:cNvSpPr/>
          <p:nvPr/>
        </p:nvSpPr>
        <p:spPr>
          <a:xfrm>
            <a:off x="2942800" y="2134875"/>
            <a:ext cx="938400" cy="54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Data</a:t>
            </a:r>
            <a:endParaRPr b="1" sz="10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(science &amp; other)</a:t>
            </a:r>
            <a:endParaRPr sz="9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7" name="Google Shape;257;p44"/>
          <p:cNvSpPr/>
          <p:nvPr/>
        </p:nvSpPr>
        <p:spPr>
          <a:xfrm>
            <a:off x="4119925" y="2134875"/>
            <a:ext cx="938400" cy="54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Mission description</a:t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8" name="Google Shape;258;p44"/>
          <p:cNvSpPr/>
          <p:nvPr/>
        </p:nvSpPr>
        <p:spPr>
          <a:xfrm>
            <a:off x="5297050" y="2134875"/>
            <a:ext cx="938400" cy="54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Commands</a:t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9" name="Google Shape;259;p44"/>
          <p:cNvSpPr/>
          <p:nvPr/>
        </p:nvSpPr>
        <p:spPr>
          <a:xfrm>
            <a:off x="6474175" y="2134875"/>
            <a:ext cx="938400" cy="54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Handover</a:t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0" name="Google Shape;260;p44"/>
          <p:cNvSpPr/>
          <p:nvPr/>
        </p:nvSpPr>
        <p:spPr>
          <a:xfrm>
            <a:off x="6474175" y="2885500"/>
            <a:ext cx="938400" cy="54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Docs</a:t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1" name="Google Shape;261;p44"/>
          <p:cNvSpPr/>
          <p:nvPr/>
        </p:nvSpPr>
        <p:spPr>
          <a:xfrm>
            <a:off x="1765675" y="3121900"/>
            <a:ext cx="938400" cy="30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Config</a:t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2" name="Google Shape;262;p44"/>
          <p:cNvSpPr/>
          <p:nvPr/>
        </p:nvSpPr>
        <p:spPr>
          <a:xfrm>
            <a:off x="4708500" y="2885500"/>
            <a:ext cx="938400" cy="54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Command Queue</a:t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3" name="Google Shape;263;p44"/>
          <p:cNvSpPr/>
          <p:nvPr/>
        </p:nvSpPr>
        <p:spPr>
          <a:xfrm>
            <a:off x="7651300" y="2134875"/>
            <a:ext cx="938400" cy="54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Log</a:t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4" name="Google Shape;264;p44"/>
          <p:cNvSpPr/>
          <p:nvPr/>
        </p:nvSpPr>
        <p:spPr>
          <a:xfrm>
            <a:off x="7651300" y="2885500"/>
            <a:ext cx="938400" cy="54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Deployments</a:t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265" name="Google Shape;265;p44"/>
          <p:cNvCxnSpPr>
            <a:stCxn id="257" idx="3"/>
            <a:endCxn id="258" idx="1"/>
          </p:cNvCxnSpPr>
          <p:nvPr/>
        </p:nvCxnSpPr>
        <p:spPr>
          <a:xfrm>
            <a:off x="5058325" y="2407875"/>
            <a:ext cx="238800" cy="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66" name="Google Shape;266;p44"/>
          <p:cNvCxnSpPr>
            <a:stCxn id="257" idx="2"/>
            <a:endCxn id="262" idx="0"/>
          </p:cNvCxnSpPr>
          <p:nvPr/>
        </p:nvCxnSpPr>
        <p:spPr>
          <a:xfrm>
            <a:off x="4589125" y="2680875"/>
            <a:ext cx="588600" cy="20460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67" name="Google Shape;267;p44"/>
          <p:cNvCxnSpPr>
            <a:stCxn id="258" idx="2"/>
            <a:endCxn id="262" idx="0"/>
          </p:cNvCxnSpPr>
          <p:nvPr/>
        </p:nvCxnSpPr>
        <p:spPr>
          <a:xfrm flipH="1">
            <a:off x="5177650" y="2680875"/>
            <a:ext cx="588600" cy="20460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68" name="Google Shape;268;p44"/>
          <p:cNvCxnSpPr>
            <a:stCxn id="259" idx="2"/>
            <a:endCxn id="260" idx="0"/>
          </p:cNvCxnSpPr>
          <p:nvPr/>
        </p:nvCxnSpPr>
        <p:spPr>
          <a:xfrm>
            <a:off x="6943375" y="2680875"/>
            <a:ext cx="0" cy="20460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69" name="Google Shape;269;p44"/>
          <p:cNvCxnSpPr>
            <a:stCxn id="263" idx="2"/>
            <a:endCxn id="264" idx="0"/>
          </p:cNvCxnSpPr>
          <p:nvPr/>
        </p:nvCxnSpPr>
        <p:spPr>
          <a:xfrm>
            <a:off x="8120500" y="2680875"/>
            <a:ext cx="0" cy="20460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70" name="Google Shape;270;p44"/>
          <p:cNvSpPr/>
          <p:nvPr/>
        </p:nvSpPr>
        <p:spPr>
          <a:xfrm>
            <a:off x="366775" y="1224913"/>
            <a:ext cx="183000" cy="183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1" name="Google Shape;271;p44"/>
          <p:cNvSpPr/>
          <p:nvPr/>
        </p:nvSpPr>
        <p:spPr>
          <a:xfrm>
            <a:off x="366775" y="1524025"/>
            <a:ext cx="183000" cy="183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2" name="Google Shape;272;p44"/>
          <p:cNvSpPr txBox="1"/>
          <p:nvPr/>
        </p:nvSpPr>
        <p:spPr>
          <a:xfrm>
            <a:off x="630650" y="1268100"/>
            <a:ext cx="938400" cy="1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Existing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3" name="Google Shape;273;p44"/>
          <p:cNvSpPr txBox="1"/>
          <p:nvPr/>
        </p:nvSpPr>
        <p:spPr>
          <a:xfrm>
            <a:off x="630650" y="1567225"/>
            <a:ext cx="1261200" cy="1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New 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5"/>
          <p:cNvSpPr txBox="1"/>
          <p:nvPr>
            <p:ph type="title"/>
          </p:nvPr>
        </p:nvSpPr>
        <p:spPr>
          <a:xfrm>
            <a:off x="189050" y="179125"/>
            <a:ext cx="30096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Information Architecture</a:t>
            </a:r>
            <a:endParaRPr/>
          </a:p>
        </p:txBody>
      </p:sp>
      <p:sp>
        <p:nvSpPr>
          <p:cNvPr id="279" name="Google Shape;279;p45"/>
          <p:cNvSpPr txBox="1"/>
          <p:nvPr>
            <p:ph idx="1" type="subTitle"/>
          </p:nvPr>
        </p:nvSpPr>
        <p:spPr>
          <a:xfrm>
            <a:off x="4913175" y="217775"/>
            <a:ext cx="2308500" cy="306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pic>
        <p:nvPicPr>
          <p:cNvPr id="280" name="Google Shape;280;p45"/>
          <p:cNvPicPr preferRelativeResize="0"/>
          <p:nvPr/>
        </p:nvPicPr>
        <p:blipFill rotWithShape="1">
          <a:blip r:embed="rId3">
            <a:alphaModFix/>
          </a:blip>
          <a:srcRect b="9354" l="0" r="29522" t="0"/>
          <a:stretch/>
        </p:blipFill>
        <p:spPr>
          <a:xfrm>
            <a:off x="334550" y="779150"/>
            <a:ext cx="2111825" cy="386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5"/>
          <p:cNvPicPr preferRelativeResize="0"/>
          <p:nvPr/>
        </p:nvPicPr>
        <p:blipFill rotWithShape="1">
          <a:blip r:embed="rId3">
            <a:alphaModFix/>
          </a:blip>
          <a:srcRect b="66330" l="76144" r="0" t="19563"/>
          <a:stretch/>
        </p:blipFill>
        <p:spPr>
          <a:xfrm>
            <a:off x="1709001" y="1642647"/>
            <a:ext cx="714825" cy="60084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5"/>
          <p:cNvSpPr/>
          <p:nvPr/>
        </p:nvSpPr>
        <p:spPr>
          <a:xfrm>
            <a:off x="196173" y="1400705"/>
            <a:ext cx="2364301" cy="280478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45"/>
          <p:cNvSpPr/>
          <p:nvPr/>
        </p:nvSpPr>
        <p:spPr>
          <a:xfrm>
            <a:off x="1624153" y="1580189"/>
            <a:ext cx="714916" cy="733578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45"/>
          <p:cNvSpPr/>
          <p:nvPr/>
        </p:nvSpPr>
        <p:spPr>
          <a:xfrm>
            <a:off x="414673" y="2898919"/>
            <a:ext cx="1924373" cy="1545097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5" name="Google Shape;285;p45"/>
          <p:cNvPicPr preferRelativeResize="0"/>
          <p:nvPr/>
        </p:nvPicPr>
        <p:blipFill rotWithShape="1">
          <a:blip r:embed="rId4">
            <a:alphaModFix/>
          </a:blip>
          <a:srcRect b="9" l="0" r="0" t="19"/>
          <a:stretch/>
        </p:blipFill>
        <p:spPr>
          <a:xfrm>
            <a:off x="2902392" y="779164"/>
            <a:ext cx="5990217" cy="400952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45"/>
          <p:cNvSpPr/>
          <p:nvPr/>
        </p:nvSpPr>
        <p:spPr>
          <a:xfrm>
            <a:off x="2763720" y="995516"/>
            <a:ext cx="527973" cy="264605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45"/>
          <p:cNvSpPr/>
          <p:nvPr/>
        </p:nvSpPr>
        <p:spPr>
          <a:xfrm>
            <a:off x="5714302" y="995516"/>
            <a:ext cx="527973" cy="264605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45"/>
          <p:cNvSpPr/>
          <p:nvPr/>
        </p:nvSpPr>
        <p:spPr>
          <a:xfrm>
            <a:off x="2819297" y="2834575"/>
            <a:ext cx="527973" cy="264605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45"/>
          <p:cNvSpPr/>
          <p:nvPr/>
        </p:nvSpPr>
        <p:spPr>
          <a:xfrm>
            <a:off x="5767094" y="2957774"/>
            <a:ext cx="1845120" cy="387778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6"/>
          <p:cNvSpPr txBox="1"/>
          <p:nvPr>
            <p:ph type="title"/>
          </p:nvPr>
        </p:nvSpPr>
        <p:spPr>
          <a:xfrm>
            <a:off x="189050" y="179125"/>
            <a:ext cx="30096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Common commands</a:t>
            </a:r>
            <a:endParaRPr/>
          </a:p>
        </p:txBody>
      </p:sp>
      <p:pic>
        <p:nvPicPr>
          <p:cNvPr id="295" name="Google Shape;295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300" y="707975"/>
            <a:ext cx="2114700" cy="430637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46"/>
          <p:cNvSpPr/>
          <p:nvPr/>
        </p:nvSpPr>
        <p:spPr>
          <a:xfrm>
            <a:off x="191500" y="4164370"/>
            <a:ext cx="2364300" cy="5271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7" name="Google Shape;297;p46"/>
          <p:cNvPicPr preferRelativeResize="0"/>
          <p:nvPr/>
        </p:nvPicPr>
        <p:blipFill rotWithShape="1">
          <a:blip r:embed="rId4">
            <a:alphaModFix/>
          </a:blip>
          <a:srcRect b="66243" l="0" r="30555" t="0"/>
          <a:stretch/>
        </p:blipFill>
        <p:spPr>
          <a:xfrm>
            <a:off x="2708200" y="800725"/>
            <a:ext cx="5978525" cy="1945876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6"/>
          <p:cNvSpPr/>
          <p:nvPr/>
        </p:nvSpPr>
        <p:spPr>
          <a:xfrm>
            <a:off x="5126450" y="991875"/>
            <a:ext cx="3275400" cy="5271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7"/>
          <p:cNvSpPr txBox="1"/>
          <p:nvPr>
            <p:ph type="title"/>
          </p:nvPr>
        </p:nvSpPr>
        <p:spPr>
          <a:xfrm>
            <a:off x="189050" y="179125"/>
            <a:ext cx="2583000" cy="6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Views &amp; filters</a:t>
            </a:r>
            <a:endParaRPr/>
          </a:p>
        </p:txBody>
      </p:sp>
      <p:sp>
        <p:nvSpPr>
          <p:cNvPr id="304" name="Google Shape;304;p47"/>
          <p:cNvSpPr txBox="1"/>
          <p:nvPr>
            <p:ph idx="1" type="subTitle"/>
          </p:nvPr>
        </p:nvSpPr>
        <p:spPr>
          <a:xfrm>
            <a:off x="3233850" y="688475"/>
            <a:ext cx="2308500" cy="306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1000"/>
              </a:spcAft>
              <a:buNone/>
            </a:pPr>
            <a:r>
              <a:rPr lang="en"/>
              <a:t>Log views</a:t>
            </a:r>
            <a:endParaRPr/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3">
            <a:alphaModFix/>
          </a:blip>
          <a:srcRect b="40013" l="0" r="80760" t="7536"/>
          <a:stretch/>
        </p:blipFill>
        <p:spPr>
          <a:xfrm>
            <a:off x="265250" y="995075"/>
            <a:ext cx="2054876" cy="2881549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06" name="Google Shape;306;p47"/>
          <p:cNvPicPr preferRelativeResize="0"/>
          <p:nvPr/>
        </p:nvPicPr>
        <p:blipFill rotWithShape="1">
          <a:blip r:embed="rId4">
            <a:alphaModFix/>
          </a:blip>
          <a:srcRect b="62920" l="0" r="30420" t="5933"/>
          <a:stretch/>
        </p:blipFill>
        <p:spPr>
          <a:xfrm>
            <a:off x="3233850" y="1063325"/>
            <a:ext cx="5644849" cy="1691825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07" name="Google Shape;307;p47"/>
          <p:cNvPicPr preferRelativeResize="0"/>
          <p:nvPr/>
        </p:nvPicPr>
        <p:blipFill rotWithShape="1">
          <a:blip r:embed="rId5">
            <a:alphaModFix/>
          </a:blip>
          <a:srcRect b="0" l="2162" r="0" t="13651"/>
          <a:stretch/>
        </p:blipFill>
        <p:spPr>
          <a:xfrm>
            <a:off x="2100813" y="3207225"/>
            <a:ext cx="3236425" cy="16292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08" name="Google Shape;308;p47"/>
          <p:cNvSpPr txBox="1"/>
          <p:nvPr>
            <p:ph idx="1" type="subTitle"/>
          </p:nvPr>
        </p:nvSpPr>
        <p:spPr>
          <a:xfrm>
            <a:off x="265250" y="688475"/>
            <a:ext cx="2308500" cy="306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1000"/>
              </a:spcAft>
              <a:buNone/>
            </a:pPr>
            <a:r>
              <a:rPr lang="en"/>
              <a:t>Map</a:t>
            </a:r>
            <a:r>
              <a:rPr lang="en"/>
              <a:t> views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8"/>
          <p:cNvSpPr txBox="1"/>
          <p:nvPr/>
        </p:nvSpPr>
        <p:spPr>
          <a:xfrm>
            <a:off x="1101050" y="339175"/>
            <a:ext cx="2417400" cy="3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Mobile: Vehicle </a:t>
            </a:r>
            <a:r>
              <a:rPr lang="en"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Option B</a:t>
            </a:r>
            <a:endParaRPr b="1" sz="13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14" name="Google Shape;314;p48"/>
          <p:cNvSpPr txBox="1"/>
          <p:nvPr/>
        </p:nvSpPr>
        <p:spPr>
          <a:xfrm>
            <a:off x="5232300" y="339175"/>
            <a:ext cx="2417400" cy="3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Different tabs as default</a:t>
            </a:r>
            <a:endParaRPr b="1" sz="13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15" name="Google Shape;315;p48"/>
          <p:cNvPicPr preferRelativeResize="0"/>
          <p:nvPr/>
        </p:nvPicPr>
        <p:blipFill rotWithShape="1">
          <a:blip r:embed="rId3">
            <a:alphaModFix/>
          </a:blip>
          <a:srcRect b="9567" l="0" r="0" t="0"/>
          <a:stretch/>
        </p:blipFill>
        <p:spPr>
          <a:xfrm>
            <a:off x="1101049" y="682375"/>
            <a:ext cx="2417400" cy="4451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8"/>
          <p:cNvPicPr preferRelativeResize="0"/>
          <p:nvPr/>
        </p:nvPicPr>
        <p:blipFill rotWithShape="1">
          <a:blip r:embed="rId4">
            <a:alphaModFix/>
          </a:blip>
          <a:srcRect b="8851" l="2817" r="3872" t="9488"/>
          <a:stretch/>
        </p:blipFill>
        <p:spPr>
          <a:xfrm>
            <a:off x="4408775" y="733386"/>
            <a:ext cx="2086800" cy="3719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8"/>
          <p:cNvPicPr preferRelativeResize="0"/>
          <p:nvPr/>
        </p:nvPicPr>
        <p:blipFill rotWithShape="1">
          <a:blip r:embed="rId5">
            <a:alphaModFix/>
          </a:blip>
          <a:srcRect b="8851" l="3863" r="2827" t="9488"/>
          <a:stretch/>
        </p:blipFill>
        <p:spPr>
          <a:xfrm>
            <a:off x="6622200" y="733375"/>
            <a:ext cx="2086800" cy="3719188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8"/>
          <p:cNvSpPr/>
          <p:nvPr/>
        </p:nvSpPr>
        <p:spPr>
          <a:xfrm>
            <a:off x="324150" y="3974925"/>
            <a:ext cx="972300" cy="588600"/>
          </a:xfrm>
          <a:prstGeom prst="wedgeRoundRectCallout">
            <a:avLst>
              <a:gd fmla="val 50887" name="adj1"/>
              <a:gd fmla="val 90571" name="adj2"/>
              <a:gd fmla="val 0" name="adj3"/>
            </a:avLst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Commands here</a:t>
            </a:r>
            <a:endParaRPr b="1" sz="11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19" name="Google Shape;319;p48"/>
          <p:cNvSpPr txBox="1"/>
          <p:nvPr/>
        </p:nvSpPr>
        <p:spPr>
          <a:xfrm>
            <a:off x="4452575" y="4452575"/>
            <a:ext cx="2043000" cy="3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Condensed log - key events only</a:t>
            </a:r>
            <a:endParaRPr b="1" sz="12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20" name="Google Shape;320;p48"/>
          <p:cNvSpPr txBox="1"/>
          <p:nvPr/>
        </p:nvSpPr>
        <p:spPr>
          <a:xfrm>
            <a:off x="6644100" y="4452575"/>
            <a:ext cx="2043000" cy="3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Data</a:t>
            </a:r>
            <a:endParaRPr b="1" sz="12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9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0"/>
          <p:cNvSpPr txBox="1"/>
          <p:nvPr>
            <p:ph type="title"/>
          </p:nvPr>
        </p:nvSpPr>
        <p:spPr>
          <a:xfrm>
            <a:off x="4176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</a:t>
            </a:r>
            <a:endParaRPr/>
          </a:p>
        </p:txBody>
      </p:sp>
      <p:sp>
        <p:nvSpPr>
          <p:cNvPr id="331" name="Google Shape;331;p50"/>
          <p:cNvSpPr txBox="1"/>
          <p:nvPr>
            <p:ph idx="1" type="subTitle"/>
          </p:nvPr>
        </p:nvSpPr>
        <p:spPr>
          <a:xfrm>
            <a:off x="417650" y="915150"/>
            <a:ext cx="55176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56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One more round of design: where to focus?</a:t>
            </a:r>
            <a:endParaRPr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Schedule 2 more meetings</a:t>
            </a:r>
            <a:endParaRPr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Design review Dec. 3 or 4</a:t>
            </a:r>
            <a:endParaRPr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Wrap up around Dec 9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Recap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 txBox="1"/>
          <p:nvPr>
            <p:ph type="title"/>
          </p:nvPr>
        </p:nvSpPr>
        <p:spPr>
          <a:xfrm>
            <a:off x="4176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User needs</a:t>
            </a:r>
            <a:endParaRPr/>
          </a:p>
        </p:txBody>
      </p:sp>
      <p:sp>
        <p:nvSpPr>
          <p:cNvPr id="117" name="Google Shape;117;p26"/>
          <p:cNvSpPr txBox="1"/>
          <p:nvPr>
            <p:ph idx="1" type="subTitle"/>
          </p:nvPr>
        </p:nvSpPr>
        <p:spPr>
          <a:xfrm>
            <a:off x="417650" y="915150"/>
            <a:ext cx="6133200" cy="3674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Understand vehicle state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Proxima Nova"/>
                <a:ea typeface="Proxima Nova"/>
                <a:cs typeface="Proxima Nova"/>
                <a:sym typeface="Proxima Nova"/>
              </a:rPr>
              <a:t>Operators want a quick way to understand vehicle state to address issues and next steps.</a:t>
            </a:r>
            <a:endParaRPr sz="14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Hand off smoothly</a:t>
            </a:r>
            <a:endParaRPr b="1" sz="14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Proxima Nova"/>
                <a:ea typeface="Proxima Nova"/>
                <a:cs typeface="Proxima Nova"/>
                <a:sym typeface="Proxima Nova"/>
              </a:rPr>
              <a:t>Operators want a clearer understanding of past, present and future LRAUV actions during shift changes.</a:t>
            </a:r>
            <a:endParaRPr sz="14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Build confidence</a:t>
            </a:r>
            <a:endParaRPr b="1" sz="14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Proxima Nova"/>
                <a:ea typeface="Proxima Nova"/>
                <a:cs typeface="Proxima Nova"/>
                <a:sym typeface="Proxima Nova"/>
              </a:rPr>
              <a:t>Operators would operate more effectively under less stressful, uncertain conditions.</a:t>
            </a:r>
            <a:endParaRPr sz="14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Collaborate effectively</a:t>
            </a:r>
            <a:endParaRPr b="1" sz="14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Proxima Nova"/>
                <a:ea typeface="Proxima Nova"/>
                <a:cs typeface="Proxima Nova"/>
                <a:sym typeface="Proxima Nova"/>
              </a:rPr>
              <a:t>Operators want efficient communication and group decision-making during deployments.</a:t>
            </a:r>
            <a:endParaRPr sz="14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4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7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are we designing for?</a:t>
            </a:r>
            <a:endParaRPr/>
          </a:p>
        </p:txBody>
      </p:sp>
      <p:graphicFrame>
        <p:nvGraphicFramePr>
          <p:cNvPr id="123" name="Google Shape;123;p27"/>
          <p:cNvGraphicFramePr/>
          <p:nvPr/>
        </p:nvGraphicFramePr>
        <p:xfrm>
          <a:off x="265250" y="1022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{3F3D42F7-0E83-41C6-9A85-830F7E4AEF4F}</a:tableStyleId>
              </a:tblPr>
              <a:tblGrid>
                <a:gridCol w="2676550"/>
                <a:gridCol w="1918675"/>
                <a:gridCol w="1918675"/>
                <a:gridCol w="1918675"/>
              </a:tblGrid>
              <a:tr h="563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9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Engineers</a:t>
                      </a:r>
                      <a:endParaRPr sz="2100"/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9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PICs</a:t>
                      </a:r>
                      <a:endParaRPr sz="2100"/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9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Scientists</a:t>
                      </a:r>
                      <a:endParaRPr sz="2100"/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1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Expertise with system</a:t>
                      </a:r>
                      <a:endParaRPr b="1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Very high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Moderate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Low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691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Level of detail needed</a:t>
                      </a:r>
                      <a:endParaRPr b="1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All the detail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What’s urgent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Very little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691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Interested in science data?</a:t>
                      </a:r>
                      <a:endParaRPr b="1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Not really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Maybe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Yes!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9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Attitude</a:t>
                      </a:r>
                      <a:endParaRPr b="1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Could I please just get some sleep?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 don’t want to break anything!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Call me when the data’s ready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182875" marB="182875" marR="182875" marL="18287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250" y="885175"/>
            <a:ext cx="4732401" cy="40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8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Brainstorm summary</a:t>
            </a:r>
            <a:endParaRPr/>
          </a:p>
        </p:txBody>
      </p:sp>
      <p:sp>
        <p:nvSpPr>
          <p:cNvPr id="130" name="Google Shape;130;p28"/>
          <p:cNvSpPr txBox="1"/>
          <p:nvPr/>
        </p:nvSpPr>
        <p:spPr>
          <a:xfrm>
            <a:off x="5410075" y="845575"/>
            <a:ext cx="3127800" cy="5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Complete spreadsheet</a:t>
            </a:r>
            <a:endParaRPr sz="13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Brainstorm: top ideas</a:t>
            </a:r>
            <a:endParaRPr/>
          </a:p>
        </p:txBody>
      </p:sp>
      <p:sp>
        <p:nvSpPr>
          <p:cNvPr id="136" name="Google Shape;136;p29"/>
          <p:cNvSpPr txBox="1"/>
          <p:nvPr>
            <p:ph idx="1" type="body"/>
          </p:nvPr>
        </p:nvSpPr>
        <p:spPr>
          <a:xfrm>
            <a:off x="265250" y="1020775"/>
            <a:ext cx="3892200" cy="3850500"/>
          </a:xfrm>
          <a:prstGeom prst="rect">
            <a:avLst/>
          </a:prstGeom>
        </p:spPr>
        <p:txBody>
          <a:bodyPr anchorCtr="0" anchor="t" bIns="4570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Understanding the mission</a:t>
            </a:r>
            <a:endParaRPr b="1"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b="1" lang="en" sz="1400"/>
              <a:t>Visualize the queue</a:t>
            </a:r>
            <a:endParaRPr b="1" sz="1400"/>
          </a:p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Dynamic list of mission goals for the next 8-10 hrs</a:t>
            </a:r>
            <a:endParaRPr sz="1400"/>
          </a:p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Notes/tags</a:t>
            </a:r>
            <a:endParaRPr sz="14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en" sz="1200"/>
              <a:t>Mission-related communications tagged and time-stamped within the dash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en" sz="1200"/>
              <a:t>Context notes attached to commands and/or requests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Handoff</a:t>
            </a:r>
            <a:endParaRPr b="1"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b="1" lang="en" sz="1400"/>
              <a:t>What’s the next thing to do</a:t>
            </a:r>
            <a:endParaRPr b="1" sz="1400"/>
          </a:p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b="1" lang="en" sz="1400"/>
              <a:t>Handoff form/checklist</a:t>
            </a:r>
            <a:endParaRPr b="1" sz="1400"/>
          </a:p>
          <a:p>
            <a: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en" sz="1200"/>
              <a:t>Look at other industries, like nursing, air traffic control</a:t>
            </a:r>
            <a:endParaRPr sz="1200"/>
          </a:p>
        </p:txBody>
      </p:sp>
      <p:sp>
        <p:nvSpPr>
          <p:cNvPr id="137" name="Google Shape;137;p29"/>
          <p:cNvSpPr txBox="1"/>
          <p:nvPr>
            <p:ph idx="2" type="body"/>
          </p:nvPr>
        </p:nvSpPr>
        <p:spPr>
          <a:xfrm>
            <a:off x="4904990" y="1020775"/>
            <a:ext cx="3896100" cy="4008300"/>
          </a:xfrm>
          <a:prstGeom prst="rect">
            <a:avLst/>
          </a:prstGeom>
        </p:spPr>
        <p:txBody>
          <a:bodyPr anchorCtr="0" anchor="t" bIns="4570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Represent the future</a:t>
            </a:r>
            <a:endParaRPr b="1">
              <a:solidFill>
                <a:schemeClr val="dk2"/>
              </a:solidFill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b="1" lang="en" sz="1400"/>
              <a:t>Timeline/queue going into the future</a:t>
            </a:r>
            <a:endParaRPr b="1" sz="1400"/>
          </a:p>
          <a:p>
            <a:pPr indent="-3175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Quick video preview of mission</a:t>
            </a:r>
            <a:endParaRPr sz="1400"/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Science data</a:t>
            </a:r>
            <a:endParaRPr b="1"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b="1" lang="en" sz="1400"/>
              <a:t>Scientists can dynamically tune/preview data resolution vs. mission work</a:t>
            </a:r>
            <a:endParaRPr b="1" sz="1400"/>
          </a:p>
          <a:p>
            <a:pPr indent="-3175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Onboard QA checks for science data</a:t>
            </a:r>
            <a:endParaRPr sz="1400"/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Build confidence</a:t>
            </a:r>
            <a:endParaRPr b="1"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b="1" lang="en" sz="1400"/>
              <a:t>Knowledge base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0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Brainstorm: top ideas</a:t>
            </a:r>
            <a:endParaRPr/>
          </a:p>
        </p:txBody>
      </p:sp>
      <p:sp>
        <p:nvSpPr>
          <p:cNvPr id="143" name="Google Shape;143;p30"/>
          <p:cNvSpPr txBox="1"/>
          <p:nvPr>
            <p:ph idx="1" type="body"/>
          </p:nvPr>
        </p:nvSpPr>
        <p:spPr>
          <a:xfrm>
            <a:off x="265250" y="1020775"/>
            <a:ext cx="3892200" cy="3850500"/>
          </a:xfrm>
          <a:prstGeom prst="rect">
            <a:avLst/>
          </a:prstGeom>
        </p:spPr>
        <p:txBody>
          <a:bodyPr anchorCtr="0" anchor="t" bIns="4570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Map + timeline together</a:t>
            </a:r>
            <a:endParaRPr b="1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Interactive timeline</a:t>
            </a:r>
            <a:endParaRPr b="1">
              <a:solidFill>
                <a:schemeClr val="dk2"/>
              </a:solidFill>
            </a:endParaRPr>
          </a:p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lang="en" sz="1400"/>
              <a:t>Including timeline (past + future) for full deployment</a:t>
            </a:r>
            <a:endParaRPr sz="1400"/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Map</a:t>
            </a:r>
            <a:endParaRPr b="1"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Waypoint ETA on timeline + light up on map</a:t>
            </a:r>
            <a:endParaRPr sz="1400"/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Collaboration/communication</a:t>
            </a:r>
            <a:endParaRPr b="1"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Area for discussion v. what is decided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44" name="Google Shape;144;p30"/>
          <p:cNvSpPr txBox="1"/>
          <p:nvPr>
            <p:ph idx="2" type="body"/>
          </p:nvPr>
        </p:nvSpPr>
        <p:spPr>
          <a:xfrm>
            <a:off x="4904990" y="1020775"/>
            <a:ext cx="3896100" cy="4008300"/>
          </a:xfrm>
          <a:prstGeom prst="rect">
            <a:avLst/>
          </a:prstGeom>
        </p:spPr>
        <p:txBody>
          <a:bodyPr anchorCtr="0" anchor="t" bIns="4570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Command status</a:t>
            </a:r>
            <a:endParaRPr b="1">
              <a:solidFill>
                <a:schemeClr val="dk2"/>
              </a:solidFill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List of commands/missions issued with status (sent/received/acted upon)</a:t>
            </a:r>
            <a:endParaRPr sz="1400"/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Prioritize</a:t>
            </a:r>
            <a:endParaRPr b="1" sz="1400"/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Automatically determine what is important</a:t>
            </a:r>
            <a:endParaRPr sz="1400"/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Miscellaneous</a:t>
            </a:r>
            <a:endParaRPr b="1"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Intro video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1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Brainstorm: other areas</a:t>
            </a:r>
            <a:endParaRPr/>
          </a:p>
        </p:txBody>
      </p:sp>
      <p:sp>
        <p:nvSpPr>
          <p:cNvPr id="150" name="Google Shape;150;p31"/>
          <p:cNvSpPr txBox="1"/>
          <p:nvPr>
            <p:ph idx="1" type="body"/>
          </p:nvPr>
        </p:nvSpPr>
        <p:spPr>
          <a:xfrm>
            <a:off x="265250" y="1020775"/>
            <a:ext cx="3892200" cy="3850500"/>
          </a:xfrm>
          <a:prstGeom prst="rect">
            <a:avLst/>
          </a:prstGeom>
        </p:spPr>
        <p:txBody>
          <a:bodyPr anchorCtr="0" anchor="t" bIns="4570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Build confidence</a:t>
            </a:r>
            <a:endParaRPr b="1">
              <a:solidFill>
                <a:schemeClr val="dk2"/>
              </a:solidFill>
            </a:endParaRPr>
          </a:p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lang="en" sz="1400"/>
              <a:t>Links to cheat sheet/knowledge base</a:t>
            </a:r>
            <a:endParaRPr sz="1400"/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Troubleshooting</a:t>
            </a:r>
            <a:endParaRPr b="1"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Resolved vs. live issues</a:t>
            </a:r>
            <a:endParaRPr sz="1400"/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Timing of comms/commands</a:t>
            </a:r>
            <a:endParaRPr b="1"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Help users understand actual order vs. comms order</a:t>
            </a:r>
            <a:endParaRPr b="1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Searching &amp; filtering</a:t>
            </a:r>
            <a:endParaRPr b="1"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“prefab” filters for common use cases or user probiles</a:t>
            </a:r>
            <a:endParaRPr b="1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BD UPDATE 2">
  <a:themeElements>
    <a:clrScheme name="SBD Colors">
      <a:dk1>
        <a:srgbClr val="5E5951"/>
      </a:dk1>
      <a:lt1>
        <a:srgbClr val="FFFFFF"/>
      </a:lt1>
      <a:dk2>
        <a:srgbClr val="F27B13"/>
      </a:dk2>
      <a:lt2>
        <a:srgbClr val="288BD2"/>
      </a:lt2>
      <a:accent1>
        <a:srgbClr val="3A991D"/>
      </a:accent1>
      <a:accent2>
        <a:srgbClr val="E8E7E6"/>
      </a:accent2>
      <a:accent3>
        <a:srgbClr val="FFEE99"/>
      </a:accent3>
      <a:accent4>
        <a:srgbClr val="B8B4AD"/>
      </a:accent4>
      <a:accent5>
        <a:srgbClr val="BBD9ED"/>
      </a:accent5>
      <a:accent6>
        <a:srgbClr val="C9E2C4"/>
      </a:accent6>
      <a:hlink>
        <a:srgbClr val="3C78D8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