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5"/>
    <p:sldMasterId id="214748367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5143500" cx="9144000"/>
  <p:notesSz cx="6858000" cy="9144000"/>
  <p:embeddedFontLst>
    <p:embeddedFont>
      <p:font typeface="Proxima Nova"/>
      <p:regular r:id="rId23"/>
      <p:bold r:id="rId24"/>
      <p:italic r:id="rId25"/>
      <p:boldItalic r:id="rId26"/>
    </p:embeddedFont>
    <p:embeddedFont>
      <p:font typeface="Proxima Nova Semibold"/>
      <p:regular r:id="rId27"/>
      <p:bold r:id="rId28"/>
      <p:boldItalic r:id="rId29"/>
    </p:embeddedFont>
    <p:embeddedFont>
      <p:font typeface="Helvetica Neue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pos="5544">
          <p15:clr>
            <a:srgbClr val="9AA0A6"/>
          </p15:clr>
        </p15:guide>
        <p15:guide id="3" pos="1165">
          <p15:clr>
            <a:srgbClr val="9AA0A6"/>
          </p15:clr>
        </p15:guide>
        <p15:guide id="4" orient="horz" pos="930">
          <p15:clr>
            <a:srgbClr val="9AA0A6"/>
          </p15:clr>
        </p15:guide>
        <p15:guide id="5" orient="horz" pos="118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1807F7E-A8C7-49B4-87DC-879A3E2BF4FD}">
  <a:tblStyle styleId="{F1807F7E-A8C7-49B4-87DC-879A3E2BF4F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544"/>
        <p:guide pos="1165"/>
        <p:guide pos="930" orient="horz"/>
        <p:guide pos="11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ProximaNova-bold.fntdata"/><Relationship Id="rId23" Type="http://schemas.openxmlformats.org/officeDocument/2006/relationships/font" Target="fonts/ProximaNov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ProximaNova-boldItalic.fntdata"/><Relationship Id="rId25" Type="http://schemas.openxmlformats.org/officeDocument/2006/relationships/font" Target="fonts/ProximaNova-italic.fntdata"/><Relationship Id="rId28" Type="http://schemas.openxmlformats.org/officeDocument/2006/relationships/font" Target="fonts/ProximaNovaSemibold-bold.fntdata"/><Relationship Id="rId27" Type="http://schemas.openxmlformats.org/officeDocument/2006/relationships/font" Target="fonts/ProximaNovaSemibold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roximaNovaSemibold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HelveticaNeueLight-bold.fntdata"/><Relationship Id="rId30" Type="http://schemas.openxmlformats.org/officeDocument/2006/relationships/font" Target="fonts/HelveticaNeueLight-regular.fntdata"/><Relationship Id="rId11" Type="http://schemas.openxmlformats.org/officeDocument/2006/relationships/slide" Target="slides/slide4.xml"/><Relationship Id="rId33" Type="http://schemas.openxmlformats.org/officeDocument/2006/relationships/font" Target="fonts/HelveticaNeueLight-boldItalic.fntdata"/><Relationship Id="rId10" Type="http://schemas.openxmlformats.org/officeDocument/2006/relationships/slide" Target="slides/slide3.xml"/><Relationship Id="rId32" Type="http://schemas.openxmlformats.org/officeDocument/2006/relationships/font" Target="fonts/HelveticaNeueLight-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6f01279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6f01279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8ee4bb679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8ee4bb679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8ee4bb679a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8ee4bb679a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81d129a63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81d129a63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8ee4bb679a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8ee4bb679a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8ee4bb679a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8ee4bb679a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858b8e162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858b8e162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1d129a63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1d129a6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sentence case for all slide titles (besides the first slide)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Semi Bold about 24pt for any anchoring slides, like this content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1d129a63b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1d129a63b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58b8e162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58b8e162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58b8e1629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858b8e1629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8ee4bb679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8ee4bb679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ee4bb679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8ee4bb679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ee4bb679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8ee4bb679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ee4bb679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ee4bb679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3" name="Google Shape;43;p12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b="1"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5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6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5" name="Google Shape;55;p16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6" name="Google Shape;56;p16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57;p16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8" name="Google Shape;58;p16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7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64" name="Google Shape;64;p17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65;p17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6" name="Google Shape;66;p17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7" name="Google Shape;67;p17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9" name="Google Shape;69;p17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1" name="Google Shape;71;p17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20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9" name="Google Shape;79;p20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80" name="Google Shape;80;p20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81" name="Google Shape;81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85" name="Google Shape;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1a Cover"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3"/>
          <p:cNvSpPr txBox="1"/>
          <p:nvPr>
            <p:ph type="title"/>
          </p:nvPr>
        </p:nvSpPr>
        <p:spPr>
          <a:xfrm>
            <a:off x="1375650" y="1418475"/>
            <a:ext cx="7551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92" name="Google Shape;92;p23"/>
          <p:cNvSpPr/>
          <p:nvPr/>
        </p:nvSpPr>
        <p:spPr>
          <a:xfrm>
            <a:off x="0" y="4229100"/>
            <a:ext cx="91440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3"/>
          <p:cNvSpPr txBox="1"/>
          <p:nvPr>
            <p:ph idx="1" type="subTitle"/>
          </p:nvPr>
        </p:nvSpPr>
        <p:spPr>
          <a:xfrm>
            <a:off x="1375650" y="2058675"/>
            <a:ext cx="7345200" cy="121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94" name="Google Shape;94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75650" y="3346275"/>
            <a:ext cx="2533025" cy="3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5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99" name="Google Shape;9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2 column">
  <p:cSld name="4 Blank_2_3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6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3" name="Google Shape;103;p26"/>
          <p:cNvSpPr txBox="1"/>
          <p:nvPr>
            <p:ph idx="1" type="body"/>
          </p:nvPr>
        </p:nvSpPr>
        <p:spPr>
          <a:xfrm>
            <a:off x="265250" y="914400"/>
            <a:ext cx="4023300" cy="3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104" name="Google Shape;104;p26"/>
          <p:cNvSpPr txBox="1"/>
          <p:nvPr>
            <p:ph idx="2" type="body"/>
          </p:nvPr>
        </p:nvSpPr>
        <p:spPr>
          <a:xfrm>
            <a:off x="4921375" y="914400"/>
            <a:ext cx="4023300" cy="373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105" name="Google Shape;105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title only">
  <p:cSld name="4 Blank_2_2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7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109" name="Google Shape;109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99750" y="479575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8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13" name="Google Shape;113;p28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114" name="Google Shape;114;p28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115" name="Google Shape;11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b="1"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265176" y="914400"/>
            <a:ext cx="8581800" cy="38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810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810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Merriweather Sans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810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810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810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810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810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810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810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Helvetica Neue Light"/>
              <a:buChar char="•"/>
              <a:defRPr i="0" sz="2400" u="none" cap="none" strike="noStrik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8" name="Google Shape;88;p22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Proxima Nova Semibold"/>
              <a:buNone/>
              <a:defRPr sz="42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 Semibold"/>
              <a:buNone/>
              <a:defRPr sz="1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Relationship Id="rId6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3.png"/><Relationship Id="rId5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/>
          <p:nvPr/>
        </p:nvSpPr>
        <p:spPr>
          <a:xfrm>
            <a:off x="0" y="416825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9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 flipH="1">
            <a:off x="7950069" y="2796650"/>
            <a:ext cx="1193931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" y="4434300"/>
            <a:ext cx="2769975" cy="4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9"/>
          <p:cNvSpPr txBox="1"/>
          <p:nvPr>
            <p:ph type="title"/>
          </p:nvPr>
        </p:nvSpPr>
        <p:spPr>
          <a:xfrm>
            <a:off x="601800" y="1375900"/>
            <a:ext cx="7940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Kickoff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MBARI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sp>
        <p:nvSpPr>
          <p:cNvPr id="124" name="Google Shape;124;p29"/>
          <p:cNvSpPr/>
          <p:nvPr/>
        </p:nvSpPr>
        <p:spPr>
          <a:xfrm>
            <a:off x="0" y="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8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Observe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82" name="Google Shape;182;p38"/>
          <p:cNvPicPr preferRelativeResize="0"/>
          <p:nvPr/>
        </p:nvPicPr>
        <p:blipFill rotWithShape="1">
          <a:blip r:embed="rId3">
            <a:alphaModFix/>
          </a:blip>
          <a:srcRect b="9848" l="6589" r="29865" t="6476"/>
          <a:stretch/>
        </p:blipFill>
        <p:spPr>
          <a:xfrm>
            <a:off x="309925" y="982900"/>
            <a:ext cx="3420651" cy="3003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38"/>
          <p:cNvGrpSpPr/>
          <p:nvPr/>
        </p:nvGrpSpPr>
        <p:grpSpPr>
          <a:xfrm>
            <a:off x="3822588" y="981988"/>
            <a:ext cx="5169014" cy="3179525"/>
            <a:chOff x="3822588" y="1012725"/>
            <a:chExt cx="5169014" cy="3179525"/>
          </a:xfrm>
        </p:grpSpPr>
        <p:pic>
          <p:nvPicPr>
            <p:cNvPr id="184" name="Google Shape;184;p38"/>
            <p:cNvPicPr preferRelativeResize="0"/>
            <p:nvPr/>
          </p:nvPicPr>
          <p:blipFill rotWithShape="1">
            <a:blip r:embed="rId4">
              <a:alphaModFix/>
            </a:blip>
            <a:srcRect b="3553" l="517" r="0" t="6030"/>
            <a:stretch/>
          </p:blipFill>
          <p:spPr>
            <a:xfrm>
              <a:off x="3835925" y="1020125"/>
              <a:ext cx="5155676" cy="3157224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85" name="Google Shape;185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86455" y="1244104"/>
              <a:ext cx="3461417" cy="2672038"/>
            </a:xfrm>
            <a:prstGeom prst="rect">
              <a:avLst/>
            </a:prstGeom>
            <a:noFill/>
            <a:ln cap="flat" cmpd="sng" w="2857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86" name="Google Shape;186;p3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flipH="1" rot="10800000">
              <a:off x="3822588" y="3983750"/>
              <a:ext cx="5155694" cy="208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38"/>
            <p:cNvSpPr/>
            <p:nvPr/>
          </p:nvSpPr>
          <p:spPr>
            <a:xfrm>
              <a:off x="3827375" y="1012725"/>
              <a:ext cx="5155800" cy="31572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ign thiinking process.png" id="192" name="Google Shape;19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0774" y="477500"/>
            <a:ext cx="5044549" cy="418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Questions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1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for MBARI</a:t>
            </a:r>
            <a:endParaRPr/>
          </a:p>
        </p:txBody>
      </p:sp>
      <p:sp>
        <p:nvSpPr>
          <p:cNvPr id="203" name="Google Shape;203;p41"/>
          <p:cNvSpPr txBox="1"/>
          <p:nvPr/>
        </p:nvSpPr>
        <p:spPr>
          <a:xfrm>
            <a:off x="297850" y="1035025"/>
            <a:ext cx="7989300" cy="3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-234950" lvl="0" marL="171450" rtl="0" algn="l">
              <a:spcBef>
                <a:spcPts val="0"/>
              </a:spcBef>
              <a:spcAft>
                <a:spcPts val="0"/>
              </a:spcAft>
              <a:buClr>
                <a:srgbClr val="656C72"/>
              </a:buClr>
              <a:buSzPts val="1900"/>
              <a:buFont typeface="Proxima Nova"/>
              <a:buChar char="•"/>
            </a:pPr>
            <a:r>
              <a:rPr lang="en" sz="1900">
                <a:solidFill>
                  <a:srgbClr val="5E5951"/>
                </a:solidFill>
                <a:latin typeface="Proxima Nova"/>
                <a:ea typeface="Proxima Nova"/>
                <a:cs typeface="Proxima Nova"/>
                <a:sym typeface="Proxima Nova"/>
              </a:rPr>
              <a:t>Which users should we focus on?</a:t>
            </a:r>
            <a:endParaRPr sz="19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34950" lvl="0" marL="171450" rtl="0" algn="l">
              <a:spcBef>
                <a:spcPts val="1400"/>
              </a:spcBef>
              <a:spcAft>
                <a:spcPts val="0"/>
              </a:spcAft>
              <a:buClr>
                <a:srgbClr val="5E5951"/>
              </a:buClr>
              <a:buSzPts val="1900"/>
              <a:buFont typeface="Proxima Nova"/>
              <a:buChar char="•"/>
            </a:pPr>
            <a:r>
              <a:rPr lang="en" sz="1900">
                <a:solidFill>
                  <a:srgbClr val="5E5951"/>
                </a:solidFill>
                <a:latin typeface="Proxima Nova"/>
                <a:ea typeface="Proxima Nova"/>
                <a:cs typeface="Proxima Nova"/>
                <a:sym typeface="Proxima Nova"/>
              </a:rPr>
              <a:t>What workflows and tasks are most important to support?</a:t>
            </a:r>
            <a:endParaRPr sz="19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34950" lvl="0" marL="171450" rtl="0" algn="l">
              <a:spcBef>
                <a:spcPts val="1400"/>
              </a:spcBef>
              <a:spcAft>
                <a:spcPts val="0"/>
              </a:spcAft>
              <a:buClr>
                <a:srgbClr val="5E5951"/>
              </a:buClr>
              <a:buSzPts val="1900"/>
              <a:buFont typeface="Proxima Nova"/>
              <a:buChar char="•"/>
            </a:pPr>
            <a:r>
              <a:rPr lang="en" sz="1900">
                <a:solidFill>
                  <a:srgbClr val="5E5951"/>
                </a:solidFill>
                <a:latin typeface="Proxima Nova"/>
                <a:ea typeface="Proxima Nova"/>
                <a:cs typeface="Proxima Nova"/>
                <a:sym typeface="Proxima Nova"/>
              </a:rPr>
              <a:t>What situations are most important to solve for?</a:t>
            </a:r>
            <a:endParaRPr sz="19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34950" lvl="0" marL="171450" rtl="0" algn="l">
              <a:spcBef>
                <a:spcPts val="1400"/>
              </a:spcBef>
              <a:spcAft>
                <a:spcPts val="0"/>
              </a:spcAft>
              <a:buClr>
                <a:srgbClr val="5E5951"/>
              </a:buClr>
              <a:buSzPts val="1900"/>
              <a:buFont typeface="Proxima Nova"/>
              <a:buChar char="•"/>
            </a:pPr>
            <a:r>
              <a:rPr lang="en" sz="1900">
                <a:solidFill>
                  <a:srgbClr val="5E5951"/>
                </a:solidFill>
                <a:latin typeface="Proxima Nova"/>
                <a:ea typeface="Proxima Nova"/>
                <a:cs typeface="Proxima Nova"/>
                <a:sym typeface="Proxima Nova"/>
              </a:rPr>
              <a:t>What are key design goals?</a:t>
            </a:r>
            <a:endParaRPr sz="19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400"/>
              </a:spcBef>
              <a:spcAft>
                <a:spcPts val="1000"/>
              </a:spcAft>
              <a:buNone/>
            </a:pPr>
            <a:r>
              <a:t/>
            </a:r>
            <a:endParaRPr sz="1500">
              <a:solidFill>
                <a:srgbClr val="5E595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2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Pre-mortem exercise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I like, I wish, What if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3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Software walkthrough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0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4775" y="3771891"/>
            <a:ext cx="973394" cy="13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0"/>
          <p:cNvPicPr preferRelativeResize="0"/>
          <p:nvPr/>
        </p:nvPicPr>
        <p:blipFill rotWithShape="1">
          <a:blip r:embed="rId4">
            <a:alphaModFix/>
          </a:blip>
          <a:srcRect b="9809" l="18690" r="14316" t="19668"/>
          <a:stretch/>
        </p:blipFill>
        <p:spPr>
          <a:xfrm>
            <a:off x="57872" y="87515"/>
            <a:ext cx="1270575" cy="133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0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33" name="Google Shape;133;p30"/>
          <p:cNvSpPr txBox="1"/>
          <p:nvPr/>
        </p:nvSpPr>
        <p:spPr>
          <a:xfrm>
            <a:off x="1683275" y="1183550"/>
            <a:ext cx="6224700" cy="3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Introductions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Project definition 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UX design process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Questions for MBARI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Pre-mortem </a:t>
            </a:r>
            <a:endParaRPr sz="2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·"/>
            </a:pPr>
            <a:r>
              <a:rPr lang="en" sz="2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Software walkthrough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8" name="Google Shape;138;p31"/>
          <p:cNvGraphicFramePr/>
          <p:nvPr/>
        </p:nvGraphicFramePr>
        <p:xfrm>
          <a:off x="162649" y="2690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{F1807F7E-A8C7-49B4-87DC-879A3E2BF4FD}</a:tableStyleId>
              </a:tblPr>
              <a:tblGrid>
                <a:gridCol w="2054175"/>
                <a:gridCol w="6559550"/>
              </a:tblGrid>
              <a:tr h="491100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chemeClr val="dk1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Project definition</a:t>
                      </a:r>
                      <a:endParaRPr sz="2400">
                        <a:solidFill>
                          <a:schemeClr val="accent3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91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accent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9050" marB="19050" marR="28575" marL="28575" anchor="b"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9900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70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Overview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86A6A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Create a UI design direction for LRAUV software that better support the needs of science team end-users. This conceptual design work will then inform more detailed design work and design specifications in subsequent phases of the project.</a:t>
                      </a:r>
                      <a:endParaRPr sz="1100">
                        <a:solidFill>
                          <a:srgbClr val="686A6A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22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Discovery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86A6A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Review existing research, brainstorming workshop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9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Initial design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2-3 conceptual directions (pencil UI sketches or rough storyboards) with 1-2 use cases each.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MBARI will select a direction to pursue.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1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Design refinement 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Concept sketches and/or storyboards for 3 different use cases, based on chosen design direction.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112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2"/>
                          </a:solidFill>
                          <a:latin typeface="Proxima Nova Semibold"/>
                          <a:ea typeface="Proxima Nova Semibold"/>
                          <a:cs typeface="Proxima Nova Semibold"/>
                          <a:sym typeface="Proxima Nova Semibold"/>
                        </a:rPr>
                        <a:t>Timeframe</a:t>
                      </a:r>
                      <a:endParaRPr sz="1200">
                        <a:solidFill>
                          <a:schemeClr val="dk2"/>
                        </a:solidFill>
                        <a:latin typeface="Proxima Nova Semibold"/>
                        <a:ea typeface="Proxima Nova Semibold"/>
                        <a:cs typeface="Proxima Nova Semibold"/>
                        <a:sym typeface="Proxima Nova Semibold"/>
                      </a:endParaRPr>
                    </a:p>
                  </a:txBody>
                  <a:tcPr marT="109725" marB="109725" marR="2857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4-8 weeks</a:t>
                      </a:r>
                      <a:endParaRPr sz="110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109725" marB="109725" marR="91425" marL="0">
                    <a:lnL cap="flat" cmpd="sng" w="9525">
                      <a:solidFill>
                        <a:srgbClr val="C4C4C4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2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Proxima Nova"/>
                <a:ea typeface="Proxima Nova"/>
                <a:cs typeface="Proxima Nova"/>
                <a:sym typeface="Proxima Nova"/>
              </a:rPr>
              <a:t>UX design process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ign thiinking process.png" id="148" name="Google Shape;14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0774" y="477500"/>
            <a:ext cx="5044549" cy="418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Insights from user research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54" name="Google Shape;154;p34"/>
          <p:cNvPicPr preferRelativeResize="0"/>
          <p:nvPr/>
        </p:nvPicPr>
        <p:blipFill rotWithShape="1">
          <a:blip r:embed="rId3">
            <a:alphaModFix/>
          </a:blip>
          <a:srcRect b="0" l="0" r="1448" t="4452"/>
          <a:stretch/>
        </p:blipFill>
        <p:spPr>
          <a:xfrm>
            <a:off x="1980000" y="1161875"/>
            <a:ext cx="5184000" cy="326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Concepts: Brainstorming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0" name="Google Shape;160;p35"/>
          <p:cNvPicPr preferRelativeResize="0"/>
          <p:nvPr/>
        </p:nvPicPr>
        <p:blipFill rotWithShape="1">
          <a:blip r:embed="rId3">
            <a:alphaModFix/>
          </a:blip>
          <a:srcRect b="14056" l="1804" r="43691" t="19418"/>
          <a:stretch/>
        </p:blipFill>
        <p:spPr>
          <a:xfrm>
            <a:off x="4752950" y="954650"/>
            <a:ext cx="3581424" cy="3278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35"/>
          <p:cNvPicPr preferRelativeResize="0"/>
          <p:nvPr/>
        </p:nvPicPr>
        <p:blipFill rotWithShape="1">
          <a:blip r:embed="rId4">
            <a:alphaModFix/>
          </a:blip>
          <a:srcRect b="23304" l="5892" r="22689" t="27437"/>
          <a:stretch/>
        </p:blipFill>
        <p:spPr>
          <a:xfrm>
            <a:off x="1692125" y="971375"/>
            <a:ext cx="2887424" cy="149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5"/>
          <p:cNvPicPr preferRelativeResize="0"/>
          <p:nvPr/>
        </p:nvPicPr>
        <p:blipFill rotWithShape="1">
          <a:blip r:embed="rId5">
            <a:alphaModFix/>
          </a:blip>
          <a:srcRect b="8244" l="23228" r="38184" t="5421"/>
          <a:stretch/>
        </p:blipFill>
        <p:spPr>
          <a:xfrm rot="-5400000">
            <a:off x="1440661" y="1834759"/>
            <a:ext cx="2344154" cy="3933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6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Concepts: Preliminary sketches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68" name="Google Shape;16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375" y="960000"/>
            <a:ext cx="4526800" cy="3327374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9" name="Google Shape;169;p36"/>
          <p:cNvPicPr preferRelativeResize="0"/>
          <p:nvPr/>
        </p:nvPicPr>
        <p:blipFill rotWithShape="1">
          <a:blip r:embed="rId4">
            <a:alphaModFix/>
          </a:blip>
          <a:srcRect b="0" l="0" r="10402" t="0"/>
          <a:stretch/>
        </p:blipFill>
        <p:spPr>
          <a:xfrm>
            <a:off x="5162800" y="960000"/>
            <a:ext cx="3671597" cy="3327375"/>
          </a:xfrm>
          <a:prstGeom prst="rect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Prototype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75" name="Google Shape;17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25" y="787750"/>
            <a:ext cx="3990009" cy="4031101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6" name="Google Shape;17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534" y="787750"/>
            <a:ext cx="4622066" cy="3567993"/>
          </a:xfrm>
          <a:prstGeom prst="rect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BD Biz Dev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E8E7E6"/>
      </a:lt2>
      <a:accent1>
        <a:srgbClr val="B8B4AD"/>
      </a:accent1>
      <a:accent2>
        <a:srgbClr val="FF00FF"/>
      </a:accent2>
      <a:accent3>
        <a:srgbClr val="288BD2"/>
      </a:accent3>
      <a:accent4>
        <a:srgbClr val="3A991D"/>
      </a:accent4>
      <a:accent5>
        <a:srgbClr val="FF00FF"/>
      </a:accent5>
      <a:accent6>
        <a:srgbClr val="FF00FF"/>
      </a:accent6>
      <a:hlink>
        <a:srgbClr val="00B9B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