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3" r:id="rId5"/>
    <p:sldMasterId id="2147483694" r:id="rId6"/>
    <p:sldMasterId id="214748369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</p:sldIdLst>
  <p:sldSz cy="5143500" cx="9144000"/>
  <p:notesSz cx="6858000" cy="9144000"/>
  <p:embeddedFontLst>
    <p:embeddedFont>
      <p:font typeface="Proxima Nova"/>
      <p:regular r:id="rId22"/>
      <p:bold r:id="rId23"/>
      <p:italic r:id="rId24"/>
      <p:boldItalic r:id="rId25"/>
    </p:embeddedFont>
    <p:embeddedFont>
      <p:font typeface="Proxima Nova Semibold"/>
      <p:regular r:id="rId26"/>
      <p:bold r:id="rId27"/>
      <p:boldItalic r:id="rId28"/>
    </p:embeddedFont>
    <p:embeddedFont>
      <p:font typeface="Helvetica Neue Light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pos="5544">
          <p15:clr>
            <a:srgbClr val="9AA0A6"/>
          </p15:clr>
        </p15:guide>
        <p15:guide id="3" pos="1165">
          <p15:clr>
            <a:srgbClr val="9AA0A6"/>
          </p15:clr>
        </p15:guide>
        <p15:guide id="4" orient="horz" pos="930">
          <p15:clr>
            <a:srgbClr val="9AA0A6"/>
          </p15:clr>
        </p15:guide>
        <p15:guide id="5" orient="horz" pos="118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B050469-E7C0-4508-B831-BAECDC10D464}">
  <a:tblStyle styleId="{CB050469-E7C0-4508-B831-BAECDC10D46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A9EE3147-48CB-4036-9F1B-1756587B0F2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5544"/>
        <p:guide pos="1165"/>
        <p:guide pos="930" orient="horz"/>
        <p:guide pos="11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font" Target="fonts/ProximaNova-regular.fntdata"/><Relationship Id="rId21" Type="http://schemas.openxmlformats.org/officeDocument/2006/relationships/slide" Target="slides/slide13.xml"/><Relationship Id="rId24" Type="http://schemas.openxmlformats.org/officeDocument/2006/relationships/font" Target="fonts/ProximaNova-italic.fntdata"/><Relationship Id="rId23" Type="http://schemas.openxmlformats.org/officeDocument/2006/relationships/font" Target="fonts/ProximaNova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ProximaNovaSemibold-regular.fntdata"/><Relationship Id="rId25" Type="http://schemas.openxmlformats.org/officeDocument/2006/relationships/font" Target="fonts/ProximaNova-boldItalic.fntdata"/><Relationship Id="rId28" Type="http://schemas.openxmlformats.org/officeDocument/2006/relationships/font" Target="fonts/ProximaNovaSemibold-boldItalic.fntdata"/><Relationship Id="rId27" Type="http://schemas.openxmlformats.org/officeDocument/2006/relationships/font" Target="fonts/ProximaNova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HelveticaNeueLight-regular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HelveticaNeueLight-italic.fntdata"/><Relationship Id="rId30" Type="http://schemas.openxmlformats.org/officeDocument/2006/relationships/font" Target="fonts/HelveticaNeueLight-bold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32" Type="http://schemas.openxmlformats.org/officeDocument/2006/relationships/font" Target="fonts/HelveticaNeueLight-boldItalic.fntdata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f012792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f012792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81d129a63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81d129a63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22c4492d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22c4492d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022c4492d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022c4492d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2390d856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02390d856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81d129a63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81d129a6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sentence case for all slide titles (besides the first slide)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Semi Bold about 24pt for any anchoring slides, like this content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81d129a63b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81d129a63b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858b8e162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858b8e162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1f981825e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1f981825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0dd06a272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0dd06a272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0dd06a272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0dd06a272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dd06a272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0dd06a272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0dd06a272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0dd06a272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10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 1 - no logo">
  <p:cSld name="3c Title + Bullets_5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gray">
  <p:cSld name="4d SBD Teal_1_1"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k Title">
  <p:cSld name="1a Cover"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/>
          <p:nvPr/>
        </p:nvSpPr>
        <p:spPr>
          <a:xfrm>
            <a:off x="388650" y="3075238"/>
            <a:ext cx="83667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E7914"/>
              </a:buClr>
              <a:buSzPts val="4400"/>
              <a:buFont typeface="Arial"/>
              <a:buNone/>
            </a:pPr>
            <a:r>
              <a:t/>
            </a:r>
            <a:endParaRPr i="0" sz="4400" u="none" cap="none" strike="noStrike">
              <a:solidFill>
                <a:srgbClr val="DE79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3" name="Google Shape;43;p12"/>
          <p:cNvSpPr txBox="1"/>
          <p:nvPr/>
        </p:nvSpPr>
        <p:spPr>
          <a:xfrm flipH="1">
            <a:off x="75" y="0"/>
            <a:ext cx="3314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 b="9123" l="0" r="0" t="0"/>
          <a:stretch/>
        </p:blipFill>
        <p:spPr>
          <a:xfrm flipH="1">
            <a:off x="7950708" y="3413850"/>
            <a:ext cx="119329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51" y="1476317"/>
            <a:ext cx="2738648" cy="4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oxima Nova"/>
              <a:buNone/>
              <a:defRPr b="1" i="0" sz="3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orange">
  <p:cSld name="4 Blank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5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areas to explore">
  <p:cSld name="4 Blank_1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6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5" name="Google Shape;55;p16"/>
          <p:cNvSpPr txBox="1"/>
          <p:nvPr/>
        </p:nvSpPr>
        <p:spPr>
          <a:xfrm>
            <a:off x="3495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6" name="Google Shape;56;p16"/>
          <p:cNvSpPr txBox="1"/>
          <p:nvPr/>
        </p:nvSpPr>
        <p:spPr>
          <a:xfrm>
            <a:off x="331470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7" name="Google Shape;57;p16"/>
          <p:cNvSpPr txBox="1"/>
          <p:nvPr/>
        </p:nvSpPr>
        <p:spPr>
          <a:xfrm>
            <a:off x="62798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8" name="Google Shape;58;p16"/>
          <p:cNvSpPr txBox="1"/>
          <p:nvPr>
            <p:ph idx="1" type="subTitle"/>
          </p:nvPr>
        </p:nvSpPr>
        <p:spPr>
          <a:xfrm>
            <a:off x="3495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2" type="subTitle"/>
          </p:nvPr>
        </p:nvSpPr>
        <p:spPr>
          <a:xfrm>
            <a:off x="331470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3" type="subTitle"/>
          </p:nvPr>
        </p:nvSpPr>
        <p:spPr>
          <a:xfrm>
            <a:off x="62798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areas to explore ">
  <p:cSld name="4 Blank_1_1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7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64" name="Google Shape;64;p17"/>
          <p:cNvSpPr txBox="1"/>
          <p:nvPr/>
        </p:nvSpPr>
        <p:spPr>
          <a:xfrm>
            <a:off x="272013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65;p17"/>
          <p:cNvSpPr txBox="1"/>
          <p:nvPr/>
        </p:nvSpPr>
        <p:spPr>
          <a:xfrm>
            <a:off x="249908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66;p17"/>
          <p:cNvSpPr txBox="1"/>
          <p:nvPr/>
        </p:nvSpPr>
        <p:spPr>
          <a:xfrm>
            <a:off x="472613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67;p17"/>
          <p:cNvSpPr txBox="1"/>
          <p:nvPr>
            <p:ph idx="1" type="subTitle"/>
          </p:nvPr>
        </p:nvSpPr>
        <p:spPr>
          <a:xfrm>
            <a:off x="272013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2" type="subTitle"/>
          </p:nvPr>
        </p:nvSpPr>
        <p:spPr>
          <a:xfrm>
            <a:off x="2509498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3" type="subTitle"/>
          </p:nvPr>
        </p:nvSpPr>
        <p:spPr>
          <a:xfrm>
            <a:off x="4746984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/>
        </p:nvSpPr>
        <p:spPr>
          <a:xfrm>
            <a:off x="6953207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" name="Google Shape;71;p17"/>
          <p:cNvSpPr txBox="1"/>
          <p:nvPr>
            <p:ph idx="4" type="subTitle"/>
          </p:nvPr>
        </p:nvSpPr>
        <p:spPr>
          <a:xfrm>
            <a:off x="6974184" y="3578325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">
  <p:cSld name="3c Title + Bullets_6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3c Title + Bullets_3_1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20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9" name="Google Shape;79;p20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80" name="Google Shape;80;p20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81" name="Google Shape;81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/2 col">
  <p:cSld name="3c Title + Bullets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" type="body"/>
          </p:nvPr>
        </p:nvSpPr>
        <p:spPr>
          <a:xfrm>
            <a:off x="265250" y="1029025"/>
            <a:ext cx="4051800" cy="30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56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85" name="Google Shape;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1a Cover"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3"/>
          <p:cNvSpPr txBox="1"/>
          <p:nvPr>
            <p:ph type="title"/>
          </p:nvPr>
        </p:nvSpPr>
        <p:spPr>
          <a:xfrm>
            <a:off x="1375650" y="1418475"/>
            <a:ext cx="75519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92" name="Google Shape;92;p23"/>
          <p:cNvSpPr/>
          <p:nvPr/>
        </p:nvSpPr>
        <p:spPr>
          <a:xfrm>
            <a:off x="0" y="4229100"/>
            <a:ext cx="9144000" cy="91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3"/>
          <p:cNvSpPr txBox="1"/>
          <p:nvPr>
            <p:ph idx="1" type="subTitle"/>
          </p:nvPr>
        </p:nvSpPr>
        <p:spPr>
          <a:xfrm>
            <a:off x="1375650" y="2058675"/>
            <a:ext cx="7345200" cy="121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94" name="Google Shape;94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75650" y="3346275"/>
            <a:ext cx="2533025" cy="3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5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99" name="Google Shape;9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2 column">
  <p:cSld name="4 Blank_2_3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6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3" name="Google Shape;103;p26"/>
          <p:cNvSpPr txBox="1"/>
          <p:nvPr>
            <p:ph idx="1" type="body"/>
          </p:nvPr>
        </p:nvSpPr>
        <p:spPr>
          <a:xfrm>
            <a:off x="265250" y="914400"/>
            <a:ext cx="4023300" cy="3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104" name="Google Shape;104;p26"/>
          <p:cNvSpPr txBox="1"/>
          <p:nvPr>
            <p:ph idx="2" type="body"/>
          </p:nvPr>
        </p:nvSpPr>
        <p:spPr>
          <a:xfrm>
            <a:off x="4921375" y="914400"/>
            <a:ext cx="4023300" cy="3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105" name="Google Shape;105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title only">
  <p:cSld name="4 Blank_2_2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7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109" name="Google Shape;109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99750" y="479575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8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13" name="Google Shape;113;p28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114" name="Google Shape;114;p28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115" name="Google Shape;11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 1 - no logo">
  <p:cSld name="3c Title + Bullets_5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1" name="Google Shape;121;p30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/2 col">
  <p:cSld name="3c Title + Bullets_4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1"/>
          <p:cNvSpPr txBox="1"/>
          <p:nvPr>
            <p:ph idx="1" type="body"/>
          </p:nvPr>
        </p:nvSpPr>
        <p:spPr>
          <a:xfrm>
            <a:off x="265250" y="1029025"/>
            <a:ext cx="4051800" cy="30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56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24" name="Google Shape;124;p31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w logo">
  <p:cSld name="3c Title + Bullets_3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7" name="Google Shape;127;p32"/>
          <p:cNvSpPr txBox="1"/>
          <p:nvPr>
            <p:ph idx="1" type="body"/>
          </p:nvPr>
        </p:nvSpPr>
        <p:spPr>
          <a:xfrm>
            <a:off x="265250" y="1020775"/>
            <a:ext cx="40650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sp>
        <p:nvSpPr>
          <p:cNvPr id="128" name="Google Shape;128;p32"/>
          <p:cNvSpPr txBox="1"/>
          <p:nvPr>
            <p:ph idx="2" type="body"/>
          </p:nvPr>
        </p:nvSpPr>
        <p:spPr>
          <a:xfrm>
            <a:off x="4614050" y="1020775"/>
            <a:ext cx="40692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pic>
        <p:nvPicPr>
          <p:cNvPr id="129" name="Google Shape;129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76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w logo">
  <p:cSld name="3c Title + Bullets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265250" y="1020775"/>
            <a:ext cx="40650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4614050" y="1020775"/>
            <a:ext cx="40692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76">
          <p15:clr>
            <a:srgbClr val="FA7B17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left bar">
  <p:cSld name="3c Title + Bullets_3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3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3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3" name="Google Shape;133;p33"/>
          <p:cNvSpPr txBox="1"/>
          <p:nvPr>
            <p:ph idx="1" type="body"/>
          </p:nvPr>
        </p:nvSpPr>
        <p:spPr>
          <a:xfrm>
            <a:off x="1812900" y="1292875"/>
            <a:ext cx="6507600" cy="2868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>
              <a:spcBef>
                <a:spcPts val="56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pic>
        <p:nvPicPr>
          <p:cNvPr id="134" name="Google Shape;134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Bar LEFT - with SB logo">
  <p:cSld name="3c Title + Bullets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4"/>
          <p:cNvSpPr txBox="1"/>
          <p:nvPr>
            <p:ph type="title"/>
          </p:nvPr>
        </p:nvSpPr>
        <p:spPr>
          <a:xfrm>
            <a:off x="682100" y="76200"/>
            <a:ext cx="8269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7" name="Google Shape;137;p34"/>
          <p:cNvSpPr txBox="1"/>
          <p:nvPr>
            <p:ph idx="1" type="subTitle"/>
          </p:nvPr>
        </p:nvSpPr>
        <p:spPr>
          <a:xfrm>
            <a:off x="682100" y="915150"/>
            <a:ext cx="52527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138" name="Google Shape;13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34"/>
          <p:cNvSpPr/>
          <p:nvPr/>
        </p:nvSpPr>
        <p:spPr>
          <a:xfrm>
            <a:off x="-8600" y="-8175"/>
            <a:ext cx="137100" cy="51435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ORANGE BAR - smaller margin">
  <p:cSld name="3c Title + Bullets_2_3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5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2" name="Google Shape;142;p35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43" name="Google Shape;143;p35"/>
          <p:cNvSpPr/>
          <p:nvPr/>
        </p:nvSpPr>
        <p:spPr>
          <a:xfrm>
            <a:off x="-1250" y="0"/>
            <a:ext cx="137100" cy="5150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Orange">
  <p:cSld name="4b SBD Orange">
    <p:bg>
      <p:bgPr>
        <a:solidFill>
          <a:schemeClr val="dk2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6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eal">
  <p:cSld name="4d SBD Teal">
    <p:bg>
      <p:bgPr>
        <a:solidFill>
          <a:schemeClr val="l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7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orral">
  <p:cSld name="4d SBD Teal_1">
    <p:bg>
      <p:bgPr>
        <a:solidFill>
          <a:schemeClr val="accen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gray">
  <p:cSld name="4d SBD Teal_1_1">
    <p:bg>
      <p:bgPr>
        <a:solidFill>
          <a:schemeClr val="dk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k Title">
  <p:cSld name="1a Cover">
    <p:bg>
      <p:bgPr>
        <a:solidFill>
          <a:schemeClr val="lt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0"/>
          <p:cNvSpPr/>
          <p:nvPr/>
        </p:nvSpPr>
        <p:spPr>
          <a:xfrm>
            <a:off x="388650" y="3075238"/>
            <a:ext cx="83667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E7914"/>
              </a:buClr>
              <a:buSzPts val="4400"/>
              <a:buFont typeface="Arial"/>
              <a:buNone/>
            </a:pPr>
            <a:r>
              <a:t/>
            </a:r>
            <a:endParaRPr i="0" sz="4400" u="none" cap="none" strike="noStrike">
              <a:solidFill>
                <a:srgbClr val="DE79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4" name="Google Shape;154;p40"/>
          <p:cNvSpPr txBox="1"/>
          <p:nvPr/>
        </p:nvSpPr>
        <p:spPr>
          <a:xfrm flipH="1">
            <a:off x="75" y="0"/>
            <a:ext cx="3314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55" name="Google Shape;155;p40"/>
          <p:cNvPicPr preferRelativeResize="0"/>
          <p:nvPr/>
        </p:nvPicPr>
        <p:blipFill rotWithShape="1">
          <a:blip r:embed="rId2">
            <a:alphaModFix/>
          </a:blip>
          <a:srcRect b="9123" l="0" r="0" t="0"/>
          <a:stretch/>
        </p:blipFill>
        <p:spPr>
          <a:xfrm flipH="1">
            <a:off x="7950708" y="3413850"/>
            <a:ext cx="119329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51" y="1476317"/>
            <a:ext cx="2738648" cy="4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1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oxima Nova"/>
              <a:buNone/>
              <a:defRPr i="0" sz="3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None/>
              <a:defRPr sz="1800"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left bar">
  <p:cSld name="3c Title + Bullets_3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812900" y="1292875"/>
            <a:ext cx="6507600" cy="2868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>
              <a:spcBef>
                <a:spcPts val="56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orange">
  <p:cSld name="4 Blank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3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3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areas to explore">
  <p:cSld name="4 Blank_1_1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4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44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6" name="Google Shape;166;p44"/>
          <p:cNvSpPr txBox="1"/>
          <p:nvPr/>
        </p:nvSpPr>
        <p:spPr>
          <a:xfrm>
            <a:off x="3495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7" name="Google Shape;167;p44"/>
          <p:cNvSpPr txBox="1"/>
          <p:nvPr/>
        </p:nvSpPr>
        <p:spPr>
          <a:xfrm>
            <a:off x="331470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8" name="Google Shape;168;p44"/>
          <p:cNvSpPr txBox="1"/>
          <p:nvPr/>
        </p:nvSpPr>
        <p:spPr>
          <a:xfrm>
            <a:off x="62798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9" name="Google Shape;169;p44"/>
          <p:cNvSpPr txBox="1"/>
          <p:nvPr>
            <p:ph idx="1" type="subTitle"/>
          </p:nvPr>
        </p:nvSpPr>
        <p:spPr>
          <a:xfrm>
            <a:off x="3495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70" name="Google Shape;170;p44"/>
          <p:cNvSpPr txBox="1"/>
          <p:nvPr>
            <p:ph idx="2" type="subTitle"/>
          </p:nvPr>
        </p:nvSpPr>
        <p:spPr>
          <a:xfrm>
            <a:off x="331470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71" name="Google Shape;171;p44"/>
          <p:cNvSpPr txBox="1"/>
          <p:nvPr>
            <p:ph idx="3" type="subTitle"/>
          </p:nvPr>
        </p:nvSpPr>
        <p:spPr>
          <a:xfrm>
            <a:off x="62798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areas to explore ">
  <p:cSld name="4 Blank_1_1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5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45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5" name="Google Shape;175;p45"/>
          <p:cNvSpPr txBox="1"/>
          <p:nvPr/>
        </p:nvSpPr>
        <p:spPr>
          <a:xfrm>
            <a:off x="272013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6" name="Google Shape;176;p45"/>
          <p:cNvSpPr txBox="1"/>
          <p:nvPr/>
        </p:nvSpPr>
        <p:spPr>
          <a:xfrm>
            <a:off x="249908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7" name="Google Shape;177;p45"/>
          <p:cNvSpPr txBox="1"/>
          <p:nvPr/>
        </p:nvSpPr>
        <p:spPr>
          <a:xfrm>
            <a:off x="472613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78" name="Google Shape;178;p45"/>
          <p:cNvSpPr txBox="1"/>
          <p:nvPr>
            <p:ph idx="1" type="subTitle"/>
          </p:nvPr>
        </p:nvSpPr>
        <p:spPr>
          <a:xfrm>
            <a:off x="272013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79" name="Google Shape;179;p45"/>
          <p:cNvSpPr txBox="1"/>
          <p:nvPr>
            <p:ph idx="2" type="subTitle"/>
          </p:nvPr>
        </p:nvSpPr>
        <p:spPr>
          <a:xfrm>
            <a:off x="2509498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80" name="Google Shape;180;p45"/>
          <p:cNvSpPr txBox="1"/>
          <p:nvPr>
            <p:ph idx="3" type="subTitle"/>
          </p:nvPr>
        </p:nvSpPr>
        <p:spPr>
          <a:xfrm>
            <a:off x="4746984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181" name="Google Shape;181;p45"/>
          <p:cNvSpPr txBox="1"/>
          <p:nvPr/>
        </p:nvSpPr>
        <p:spPr>
          <a:xfrm>
            <a:off x="6953207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" name="Google Shape;182;p45"/>
          <p:cNvSpPr txBox="1"/>
          <p:nvPr>
            <p:ph idx="4" type="subTitle"/>
          </p:nvPr>
        </p:nvSpPr>
        <p:spPr>
          <a:xfrm>
            <a:off x="6974184" y="3578325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">
  <p:cSld name="3c Title + Bullets_6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6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85" name="Google Shape;185;p46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3c Title + Bullets_3_1_1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8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48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190" name="Google Shape;190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Bar LEFT - with SB logo">
  <p:cSld name="3c Title + Bullets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82100" y="76200"/>
            <a:ext cx="8269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682100" y="915150"/>
            <a:ext cx="52527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-8600" y="-8175"/>
            <a:ext cx="137100" cy="51435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ORANGE BAR - smaller margin">
  <p:cSld name="3c Title + Bullets_2_3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32" name="Google Shape;32;p7"/>
          <p:cNvSpPr/>
          <p:nvPr/>
        </p:nvSpPr>
        <p:spPr>
          <a:xfrm>
            <a:off x="-1250" y="0"/>
            <a:ext cx="137100" cy="5150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Orange">
  <p:cSld name="4b SBD Orange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eal">
  <p:cSld name="4d SBD Teal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orral">
  <p:cSld name="4d SBD Teal_1">
    <p:bg>
      <p:bgPr>
        <a:solidFill>
          <a:schemeClr val="accen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3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theme" Target="../theme/theme4.xml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5.xml"/><Relationship Id="rId6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65175" y="1024250"/>
            <a:ext cx="8581800" cy="3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Proxima Nova"/>
              <a:buNone/>
              <a:defRPr b="1" sz="3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265176" y="914400"/>
            <a:ext cx="8581800" cy="38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810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810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Merriweather Sans"/>
              <a:buChar char="•"/>
              <a:defRPr b="0"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810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810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810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810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810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810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810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8" name="Google Shape;88;p22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 Semibold"/>
              <a:buNone/>
              <a:defRPr sz="4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9"/>
          <p:cNvSpPr txBox="1"/>
          <p:nvPr>
            <p:ph idx="1" type="body"/>
          </p:nvPr>
        </p:nvSpPr>
        <p:spPr>
          <a:xfrm>
            <a:off x="265175" y="1024250"/>
            <a:ext cx="8581800" cy="3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8" name="Google Shape;118;p29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Proxima Nova"/>
              <a:buNone/>
              <a:defRPr sz="3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tailwindui.com/" TargetMode="External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tailwindui.com/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hyperlink" Target="https://docs.google.com/presentation/d/1COk6h8JoTeNcOOAL2kZpEHFFk6Ujv7duIA8Xnh_7tDU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figma.com/file/AsBfk43mS6JtaXQRSd5EWh/Dashboard?node-id=278%3A3291" TargetMode="External"/><Relationship Id="rId4" Type="http://schemas.openxmlformats.org/officeDocument/2006/relationships/hyperlink" Target="https://www.figma.com/proto/AsBfk43mS6JtaXQRSd5EWh/Dashboard?page-id=278%3A3291&amp;node-id=283%3A3322&amp;viewport=440%2C48%2C0.03&amp;scaling=scale-down&amp;starting-point-node-id=283%3A3322" TargetMode="External"/><Relationship Id="rId5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figma.com/file/AsBfk43mS6JtaXQRSd5EWh/Dashboard?node-id=278%3A3291" TargetMode="External"/><Relationship Id="rId4" Type="http://schemas.openxmlformats.org/officeDocument/2006/relationships/hyperlink" Target="https://www.figma.com/proto/AsBfk43mS6JtaXQRSd5EWh/Dashboard?page-id=278%3A3291&amp;node-id=283%3A3322&amp;viewport=440%2C48%2C0.03&amp;scaling=scale-down&amp;starting-point-node-id=283%3A3322" TargetMode="External"/><Relationship Id="rId5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figma.com/file/AsBfk43mS6JtaXQRSd5EWh/Dashboard?node-id=278%3A3291" TargetMode="External"/><Relationship Id="rId4" Type="http://schemas.openxmlformats.org/officeDocument/2006/relationships/hyperlink" Target="https://www.figma.com/proto/AsBfk43mS6JtaXQRSd5EWh/Dashboard?page-id=278%3A3291&amp;node-id=283%3A3322&amp;viewport=440%2C48%2C0.03&amp;scaling=scale-down&amp;starting-point-node-id=283%3A3322" TargetMode="External"/><Relationship Id="rId5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9"/>
          <p:cNvSpPr/>
          <p:nvPr/>
        </p:nvSpPr>
        <p:spPr>
          <a:xfrm>
            <a:off x="0" y="416825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49"/>
          <p:cNvPicPr preferRelativeResize="0"/>
          <p:nvPr/>
        </p:nvPicPr>
        <p:blipFill rotWithShape="1">
          <a:blip r:embed="rId3">
            <a:alphaModFix/>
          </a:blip>
          <a:srcRect b="9123" l="0" r="0" t="0"/>
          <a:stretch/>
        </p:blipFill>
        <p:spPr>
          <a:xfrm flipH="1">
            <a:off x="7950069" y="2796650"/>
            <a:ext cx="1193931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00" y="4434300"/>
            <a:ext cx="2769975" cy="4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9"/>
          <p:cNvSpPr txBox="1"/>
          <p:nvPr>
            <p:ph type="title"/>
          </p:nvPr>
        </p:nvSpPr>
        <p:spPr>
          <a:xfrm>
            <a:off x="601800" y="1375900"/>
            <a:ext cx="7940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Phase 2 Handoff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MBARI Dash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99" name="Google Shape;199;p49"/>
          <p:cNvSpPr/>
          <p:nvPr/>
        </p:nvSpPr>
        <p:spPr>
          <a:xfrm>
            <a:off x="0" y="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Appendix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" name="Google Shape;261;p59"/>
          <p:cNvGraphicFramePr/>
          <p:nvPr/>
        </p:nvGraphicFramePr>
        <p:xfrm>
          <a:off x="268238" y="7734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{A9EE3147-48CB-4036-9F1B-1756587B0F2A}</a:tableStyleId>
              </a:tblPr>
              <a:tblGrid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  <a:gridCol w="431200"/>
              </a:tblGrid>
              <a:tr h="470300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5E595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Nov</a:t>
                      </a:r>
                      <a:endParaRPr sz="1600">
                        <a:solidFill>
                          <a:srgbClr val="5E5951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E8E7E6"/>
                    </a:solidFill>
                  </a:tcPr>
                </a:tc>
                <a:tc hMerge="1"/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5E595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Dec</a:t>
                      </a:r>
                      <a:endParaRPr sz="1600">
                        <a:solidFill>
                          <a:srgbClr val="5E5951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E8E7E6"/>
                    </a:solidFill>
                  </a:tcPr>
                </a:tc>
                <a:tc hMerge="1"/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5E595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Jan</a:t>
                      </a:r>
                      <a:endParaRPr sz="1600">
                        <a:solidFill>
                          <a:srgbClr val="5E5951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E8E7E6"/>
                    </a:solidFill>
                  </a:tcPr>
                </a:tc>
                <a:tc hMerge="1"/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5E595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Feb - May</a:t>
                      </a:r>
                      <a:endParaRPr sz="1600">
                        <a:solidFill>
                          <a:srgbClr val="5E5951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E8E7E6"/>
                    </a:solidFill>
                  </a:tcPr>
                </a:tc>
                <a:tc hMerge="1"/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5E595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June - Nov</a:t>
                      </a:r>
                      <a:endParaRPr sz="1600">
                        <a:solidFill>
                          <a:srgbClr val="5E5951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E8E7E6"/>
                    </a:solidFill>
                  </a:tcPr>
                </a:tc>
                <a:tc hMerge="1"/>
                <a:tc hMerge="1"/>
                <a:tc hMerge="1"/>
              </a:tr>
              <a:tr h="3471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>
                          <a:alpha val="0"/>
                        </a:srgbClr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8B4AD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rgbClr val="B8B4AD"/>
                      </a:solidFill>
                      <a:prstDash val="dot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8B4AD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4C4C4">
                          <a:alpha val="0"/>
                        </a:srgbClr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262" name="Google Shape;262;p59"/>
          <p:cNvCxnSpPr/>
          <p:nvPr/>
        </p:nvCxnSpPr>
        <p:spPr>
          <a:xfrm>
            <a:off x="708775" y="4603575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B8B4AD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63" name="Google Shape;263;p59"/>
          <p:cNvSpPr txBox="1"/>
          <p:nvPr/>
        </p:nvSpPr>
        <p:spPr>
          <a:xfrm>
            <a:off x="700525" y="4337025"/>
            <a:ext cx="427200" cy="2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8B4AD"/>
                </a:solidFill>
                <a:latin typeface="Proxima Nova"/>
                <a:ea typeface="Proxima Nova"/>
                <a:cs typeface="Proxima Nova"/>
                <a:sym typeface="Proxima Nova"/>
              </a:rPr>
              <a:t>1 week</a:t>
            </a:r>
            <a:endParaRPr sz="1000">
              <a:solidFill>
                <a:srgbClr val="B8B4AD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descr="Timeline background shape" id="264" name="Google Shape;264;p59"/>
          <p:cNvSpPr/>
          <p:nvPr/>
        </p:nvSpPr>
        <p:spPr>
          <a:xfrm>
            <a:off x="884975" y="1391400"/>
            <a:ext cx="676800" cy="571200"/>
          </a:xfrm>
          <a:prstGeom prst="homePlate">
            <a:avLst>
              <a:gd fmla="val 18521" name="adj"/>
            </a:avLst>
          </a:prstGeom>
          <a:solidFill>
            <a:srgbClr val="999999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Background, PRD, visual design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65" name="Google Shape;265;p59"/>
          <p:cNvSpPr/>
          <p:nvPr/>
        </p:nvSpPr>
        <p:spPr>
          <a:xfrm>
            <a:off x="1561850" y="2043650"/>
            <a:ext cx="676800" cy="571200"/>
          </a:xfrm>
          <a:prstGeom prst="homePlate">
            <a:avLst>
              <a:gd fmla="val 22218" name="adj"/>
            </a:avLst>
          </a:prstGeom>
          <a:solidFill>
            <a:srgbClr val="288BD2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Design round 1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66" name="Google Shape;266;p59"/>
          <p:cNvSpPr/>
          <p:nvPr/>
        </p:nvSpPr>
        <p:spPr>
          <a:xfrm>
            <a:off x="1561850" y="1391400"/>
            <a:ext cx="676800" cy="571200"/>
          </a:xfrm>
          <a:prstGeom prst="homePlate">
            <a:avLst>
              <a:gd fmla="val 18521" name="adj"/>
            </a:avLst>
          </a:prstGeom>
          <a:solidFill>
            <a:srgbClr val="999999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Recruiting round 1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67" name="Google Shape;267;p59"/>
          <p:cNvSpPr/>
          <p:nvPr/>
        </p:nvSpPr>
        <p:spPr>
          <a:xfrm>
            <a:off x="8029895" y="3396075"/>
            <a:ext cx="1046400" cy="574500"/>
          </a:xfrm>
          <a:prstGeom prst="homePlate">
            <a:avLst>
              <a:gd fmla="val 22218" name="adj"/>
            </a:avLst>
          </a:prstGeom>
          <a:solidFill>
            <a:srgbClr val="F27B13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Maintenance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68" name="Google Shape;268;p59"/>
          <p:cNvSpPr/>
          <p:nvPr/>
        </p:nvSpPr>
        <p:spPr>
          <a:xfrm>
            <a:off x="5442650" y="3397725"/>
            <a:ext cx="2587200" cy="571200"/>
          </a:xfrm>
          <a:prstGeom prst="homePlate">
            <a:avLst>
              <a:gd fmla="val 22218" name="adj"/>
            </a:avLst>
          </a:prstGeom>
          <a:solidFill>
            <a:srgbClr val="3A991D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Progress check-in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69" name="Google Shape;269;p59"/>
          <p:cNvSpPr/>
          <p:nvPr/>
        </p:nvSpPr>
        <p:spPr>
          <a:xfrm>
            <a:off x="2858350" y="3970575"/>
            <a:ext cx="859500" cy="571200"/>
          </a:xfrm>
          <a:prstGeom prst="homePlate">
            <a:avLst>
              <a:gd fmla="val 18521" name="adj"/>
            </a:avLst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767676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Holiday break</a:t>
            </a:r>
            <a:endParaRPr sz="900">
              <a:solidFill>
                <a:srgbClr val="767676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270" name="Google Shape;270;p59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Project timeline</a:t>
            </a:r>
            <a:endParaRPr sz="3000"/>
          </a:p>
        </p:txBody>
      </p:sp>
      <p:sp>
        <p:nvSpPr>
          <p:cNvPr descr="Timeline background shape" id="271" name="Google Shape;271;p59"/>
          <p:cNvSpPr/>
          <p:nvPr/>
        </p:nvSpPr>
        <p:spPr>
          <a:xfrm>
            <a:off x="2238600" y="2043650"/>
            <a:ext cx="427200" cy="571200"/>
          </a:xfrm>
          <a:prstGeom prst="homePlate">
            <a:avLst>
              <a:gd fmla="val 22218" name="adj"/>
            </a:avLst>
          </a:prstGeom>
          <a:solidFill>
            <a:srgbClr val="288BD2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User testing(1)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72" name="Google Shape;272;p59"/>
          <p:cNvSpPr/>
          <p:nvPr/>
        </p:nvSpPr>
        <p:spPr>
          <a:xfrm>
            <a:off x="2424250" y="2694150"/>
            <a:ext cx="676800" cy="571200"/>
          </a:xfrm>
          <a:prstGeom prst="homePlate">
            <a:avLst>
              <a:gd fmla="val 22218" name="adj"/>
            </a:avLst>
          </a:prstGeom>
          <a:solidFill>
            <a:srgbClr val="288BD2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Design round 2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73" name="Google Shape;273;p59"/>
          <p:cNvSpPr/>
          <p:nvPr/>
        </p:nvSpPr>
        <p:spPr>
          <a:xfrm>
            <a:off x="3717850" y="2694150"/>
            <a:ext cx="427200" cy="571200"/>
          </a:xfrm>
          <a:prstGeom prst="homePlate">
            <a:avLst>
              <a:gd fmla="val 22218" name="adj"/>
            </a:avLst>
          </a:prstGeom>
          <a:solidFill>
            <a:srgbClr val="CFE2F3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U</a:t>
            </a: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ser testing (2)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74" name="Google Shape;274;p59"/>
          <p:cNvSpPr/>
          <p:nvPr/>
        </p:nvSpPr>
        <p:spPr>
          <a:xfrm>
            <a:off x="4149050" y="2694150"/>
            <a:ext cx="473100" cy="571200"/>
          </a:xfrm>
          <a:prstGeom prst="homePlate">
            <a:avLst>
              <a:gd fmla="val 22218" name="adj"/>
            </a:avLst>
          </a:prstGeom>
          <a:solidFill>
            <a:srgbClr val="CFE2F3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Handoff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75" name="Google Shape;275;p59"/>
          <p:cNvSpPr/>
          <p:nvPr/>
        </p:nvSpPr>
        <p:spPr>
          <a:xfrm>
            <a:off x="2424250" y="1393150"/>
            <a:ext cx="1293600" cy="571200"/>
          </a:xfrm>
          <a:prstGeom prst="homePlate">
            <a:avLst>
              <a:gd fmla="val 18521" name="adj"/>
            </a:avLst>
          </a:prstGeom>
          <a:solidFill>
            <a:srgbClr val="999999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Recruiting round 2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76" name="Google Shape;276;p59"/>
          <p:cNvSpPr/>
          <p:nvPr/>
        </p:nvSpPr>
        <p:spPr>
          <a:xfrm>
            <a:off x="4369825" y="2685025"/>
            <a:ext cx="427200" cy="571200"/>
          </a:xfrm>
          <a:prstGeom prst="homePlate">
            <a:avLst>
              <a:gd fmla="val 22218" name="adj"/>
            </a:avLst>
          </a:prstGeom>
          <a:solidFill>
            <a:srgbClr val="288BD2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User testing (2)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descr="Timeline background shape" id="277" name="Google Shape;277;p59"/>
          <p:cNvSpPr/>
          <p:nvPr/>
        </p:nvSpPr>
        <p:spPr>
          <a:xfrm>
            <a:off x="5052175" y="2676475"/>
            <a:ext cx="473100" cy="571200"/>
          </a:xfrm>
          <a:prstGeom prst="homePlate">
            <a:avLst>
              <a:gd fmla="val 22218" name="adj"/>
            </a:avLst>
          </a:prstGeom>
          <a:solidFill>
            <a:srgbClr val="288BD2"/>
          </a:solidFill>
          <a:ln>
            <a:noFill/>
          </a:ln>
        </p:spPr>
        <p:txBody>
          <a:bodyPr anchorCtr="0" anchor="ctr" bIns="0" lIns="4570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Handoff</a:t>
            </a:r>
            <a:endParaRPr sz="800">
              <a:solidFill>
                <a:srgbClr val="FFFFFF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0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Tailwind UI </a:t>
            </a:r>
            <a:endParaRPr/>
          </a:p>
        </p:txBody>
      </p:sp>
      <p:pic>
        <p:nvPicPr>
          <p:cNvPr id="283" name="Google Shape;283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25" y="807600"/>
            <a:ext cx="8488602" cy="5305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1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Tailwind UI </a:t>
            </a:r>
            <a:endParaRPr/>
          </a:p>
        </p:txBody>
      </p:sp>
      <p:pic>
        <p:nvPicPr>
          <p:cNvPr id="289" name="Google Shape;289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25" y="747750"/>
            <a:ext cx="8589276" cy="5477348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0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4775" y="3771891"/>
            <a:ext cx="973394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0"/>
          <p:cNvPicPr preferRelativeResize="0"/>
          <p:nvPr/>
        </p:nvPicPr>
        <p:blipFill rotWithShape="1">
          <a:blip r:embed="rId4">
            <a:alphaModFix/>
          </a:blip>
          <a:srcRect b="9809" l="18690" r="14316" t="19668"/>
          <a:stretch/>
        </p:blipFill>
        <p:spPr>
          <a:xfrm>
            <a:off x="57872" y="87515"/>
            <a:ext cx="1270575" cy="133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50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208" name="Google Shape;208;p50"/>
          <p:cNvSpPr txBox="1"/>
          <p:nvPr/>
        </p:nvSpPr>
        <p:spPr>
          <a:xfrm>
            <a:off x="1683275" y="1183550"/>
            <a:ext cx="6224700" cy="3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Design evolution 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Walkthrough and discussion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Next steps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3" name="Google Shape;213;p51"/>
          <p:cNvGraphicFramePr/>
          <p:nvPr/>
        </p:nvGraphicFramePr>
        <p:xfrm>
          <a:off x="162649" y="2690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{CB050469-E7C0-4508-B831-BAECDC10D464}</a:tableStyleId>
              </a:tblPr>
              <a:tblGrid>
                <a:gridCol w="2054175"/>
                <a:gridCol w="6559550"/>
              </a:tblGrid>
              <a:tr h="491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dk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Project definition</a:t>
                      </a:r>
                      <a:endParaRPr sz="2400">
                        <a:solidFill>
                          <a:schemeClr val="accent3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91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9050" marB="19050" marR="28575" marL="28575" anchor="b"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9900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Overview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Sliced Bread Design worked with MBARI in Phase 1 of this project to create an effective user interface for managing their LRAUV. SBD will continue Phase 2 by building on and creating concept sketches, testing with users, and implementing and maintaining the front-end. 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22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Discovery and definition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86A6A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Review existing designs, updates from MBARI, create Product Requirements Document.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9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Design development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Add 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detail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 to existing designs from Phase 1. Create additional designs for screens and workflows that weren’t covered in Phase 1. 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1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User testing and design refinement 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 rounds of user testing, to evaluate updated screens and new designs with 3-4 users each round. 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Analyze results and make relevant changes to designs. 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Timeframe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8-10 weeks for design phase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2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Design evolution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>
            <a:alpha val="0"/>
          </a:srgbClr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3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Timeline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24" name="Google Shape;22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250" y="153525"/>
            <a:ext cx="6985772" cy="489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53"/>
          <p:cNvSpPr txBox="1"/>
          <p:nvPr/>
        </p:nvSpPr>
        <p:spPr>
          <a:xfrm>
            <a:off x="7321850" y="153525"/>
            <a:ext cx="3844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MBARI concepts deck 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>
            <a:alpha val="0"/>
          </a:srgbClr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4"/>
          <p:cNvSpPr txBox="1"/>
          <p:nvPr/>
        </p:nvSpPr>
        <p:spPr>
          <a:xfrm>
            <a:off x="5729275" y="217800"/>
            <a:ext cx="3289500" cy="46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Proxima Nova"/>
                <a:ea typeface="Proxima Nova"/>
                <a:cs typeface="Proxima Nova"/>
                <a:sym typeface="Proxima Nova"/>
              </a:rPr>
              <a:t>Round 1 user feedback</a:t>
            </a:r>
            <a:endParaRPr b="1" sz="18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On call/on watch is usually global vs. LRAUV-specific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Packets of transferring data isn’t that useful to see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Calling out consistent safety and comms parameters would be helpful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Recently used missions and commands are what people want to see first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Getting estimates for depth along a projected route would be helpful in setting other parameters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Stopping the scheduler is not the same as stopping the LRAUV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Having to build a command is still intimidating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Round 1 designs</a:t>
            </a:r>
            <a:r>
              <a:rPr b="1" lang="en"/>
              <a:t> · </a:t>
            </a:r>
            <a:r>
              <a:rPr b="1"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Clickable prototype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31" name="Google Shape;231;p54"/>
          <p:cNvPicPr preferRelativeResize="0"/>
          <p:nvPr/>
        </p:nvPicPr>
        <p:blipFill rotWithShape="1">
          <a:blip r:embed="rId5">
            <a:alphaModFix/>
          </a:blip>
          <a:srcRect b="0" l="665" r="0" t="219"/>
          <a:stretch/>
        </p:blipFill>
        <p:spPr>
          <a:xfrm>
            <a:off x="178950" y="329175"/>
            <a:ext cx="5392876" cy="384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>
            <a:alpha val="0"/>
          </a:srgbClr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5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Timeline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7" name="Google Shape;237;p55"/>
          <p:cNvSpPr txBox="1"/>
          <p:nvPr/>
        </p:nvSpPr>
        <p:spPr>
          <a:xfrm>
            <a:off x="5854500" y="439825"/>
            <a:ext cx="3007500" cy="47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Proxima Nova"/>
                <a:ea typeface="Proxima Nova"/>
                <a:cs typeface="Proxima Nova"/>
                <a:sym typeface="Proxima Nova"/>
              </a:rPr>
              <a:t>Round 2 user feedback</a:t>
            </a:r>
            <a:endParaRPr b="1" sz="18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“Mission schedule” does not actually exist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Deployment timings are set in the moment, rather than after the fact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Schedule layout still confusing in terms of current/future/past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Sat/cell/surface indicators confusing and don’t “pop” enough - they really want to know when cell is available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Can’t review mission details when it’s stuck in comms queue but not yet scheduled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●"/>
            </a:pP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Depth estimates while planning a mission are great; maybe they should be more prominent</a:t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Round 2 → Final designs </a:t>
            </a:r>
            <a:r>
              <a:rPr b="1" lang="en"/>
              <a:t> · </a:t>
            </a:r>
            <a:r>
              <a:rPr b="1"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Prototype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38" name="Google Shape;238;p55"/>
          <p:cNvPicPr preferRelativeResize="0"/>
          <p:nvPr/>
        </p:nvPicPr>
        <p:blipFill rotWithShape="1">
          <a:blip r:embed="rId5">
            <a:alphaModFix/>
          </a:blip>
          <a:srcRect b="0" l="358" r="0" t="0"/>
          <a:stretch/>
        </p:blipFill>
        <p:spPr>
          <a:xfrm>
            <a:off x="265250" y="439825"/>
            <a:ext cx="5494765" cy="392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>
            <a:alpha val="0"/>
          </a:srgbClr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6"/>
          <p:cNvSpPr txBox="1"/>
          <p:nvPr/>
        </p:nvSpPr>
        <p:spPr>
          <a:xfrm>
            <a:off x="7253100" y="296675"/>
            <a:ext cx="309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Round 2/Final designs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Clickable prototype</a:t>
            </a:r>
            <a:endParaRPr b="1" sz="12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44" name="Google Shape;244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250" y="113987"/>
            <a:ext cx="6897449" cy="4915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>
            <a:alpha val="0"/>
          </a:srgbClr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7"/>
          <p:cNvSpPr txBox="1"/>
          <p:nvPr/>
        </p:nvSpPr>
        <p:spPr>
          <a:xfrm>
            <a:off x="1048625" y="1183875"/>
            <a:ext cx="6494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Proxima Nova Semibold"/>
                <a:ea typeface="Proxima Nova Semibold"/>
                <a:cs typeface="Proxima Nova Semibold"/>
                <a:sym typeface="Proxima Nova Semibold"/>
              </a:rPr>
              <a:t>Thanks! </a:t>
            </a:r>
            <a:endParaRPr sz="4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0" name="Google Shape;250;p57"/>
          <p:cNvSpPr txBox="1"/>
          <p:nvPr/>
        </p:nvSpPr>
        <p:spPr>
          <a:xfrm>
            <a:off x="1048625" y="2074600"/>
            <a:ext cx="63477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Proxima Nova"/>
              <a:buChar char="●"/>
            </a:pPr>
            <a:r>
              <a:rPr lang="en" sz="1700">
                <a:latin typeface="Proxima Nova"/>
                <a:ea typeface="Proxima Nova"/>
                <a:cs typeface="Proxima Nova"/>
                <a:sym typeface="Proxima Nova"/>
              </a:rPr>
              <a:t>To Brian, Ben, and Steve for answering many questions along the way</a:t>
            </a:r>
            <a:endParaRPr sz="17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Proxima Nova"/>
              <a:buChar char="●"/>
            </a:pPr>
            <a:r>
              <a:rPr lang="en" sz="1700">
                <a:latin typeface="Proxima Nova"/>
                <a:ea typeface="Proxima Nova"/>
                <a:cs typeface="Proxima Nova"/>
                <a:sym typeface="Proxima Nova"/>
              </a:rPr>
              <a:t>To prototype testing volunteers: Tanner, Chris, Monique, John, Bill, Erik, and Jim</a:t>
            </a:r>
            <a:endParaRPr sz="17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51" name="Google Shape;25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7142" y="3771900"/>
            <a:ext cx="1975105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BD Biz Dev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E8E7E6"/>
      </a:lt2>
      <a:accent1>
        <a:srgbClr val="B8B4AD"/>
      </a:accent1>
      <a:accent2>
        <a:srgbClr val="FF00FF"/>
      </a:accent2>
      <a:accent3>
        <a:srgbClr val="288BD2"/>
      </a:accent3>
      <a:accent4>
        <a:srgbClr val="3A991D"/>
      </a:accent4>
      <a:accent5>
        <a:srgbClr val="FF00FF"/>
      </a:accent5>
      <a:accent6>
        <a:srgbClr val="FF00FF"/>
      </a:accent6>
      <a:hlink>
        <a:srgbClr val="00B9B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BD UPDATE 2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288BD2"/>
      </a:lt2>
      <a:accent1>
        <a:srgbClr val="3A991D"/>
      </a:accent1>
      <a:accent2>
        <a:srgbClr val="E8E7E6"/>
      </a:accent2>
      <a:accent3>
        <a:srgbClr val="FFEE99"/>
      </a:accent3>
      <a:accent4>
        <a:srgbClr val="B8B4AD"/>
      </a:accent4>
      <a:accent5>
        <a:srgbClr val="BBD9ED"/>
      </a:accent5>
      <a:accent6>
        <a:srgbClr val="C9E2C4"/>
      </a:accent6>
      <a:hlink>
        <a:srgbClr val="3C7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BD UPDATE 2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288BD2"/>
      </a:lt2>
      <a:accent1>
        <a:srgbClr val="3A991D"/>
      </a:accent1>
      <a:accent2>
        <a:srgbClr val="E8E7E6"/>
      </a:accent2>
      <a:accent3>
        <a:srgbClr val="FFEE99"/>
      </a:accent3>
      <a:accent4>
        <a:srgbClr val="B8B4AD"/>
      </a:accent4>
      <a:accent5>
        <a:srgbClr val="BBD9ED"/>
      </a:accent5>
      <a:accent6>
        <a:srgbClr val="C9E2C4"/>
      </a:accent6>
      <a:hlink>
        <a:srgbClr val="3C7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