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
  </p:notesMasterIdLst>
  <p:sldIdLst>
    <p:sldId id="708" r:id="rId2"/>
    <p:sldId id="709"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4"/>
    <p:restoredTop sz="94727"/>
  </p:normalViewPr>
  <p:slideViewPr>
    <p:cSldViewPr snapToGrid="0" snapToObjects="1">
      <p:cViewPr varScale="1">
        <p:scale>
          <a:sx n="122" d="100"/>
          <a:sy n="122" d="100"/>
        </p:scale>
        <p:origin x="114"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00EA36-43C5-B042-8CB3-53100C1A5FAA}" type="datetimeFigureOut">
              <a:rPr lang="en-US" smtClean="0"/>
              <a:t>11/1/2019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E860D7-4656-CC42-9685-F3454E434FEB}" type="slidenum">
              <a:rPr lang="en-US" smtClean="0"/>
              <a:t>‹#›</a:t>
            </a:fld>
            <a:endParaRPr lang="en-US"/>
          </a:p>
        </p:txBody>
      </p:sp>
    </p:spTree>
    <p:extLst>
      <p:ext uri="{BB962C8B-B14F-4D97-AF65-F5344CB8AC3E}">
        <p14:creationId xmlns:p14="http://schemas.microsoft.com/office/powerpoint/2010/main" val="2943279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t>1</a:t>
            </a:fld>
            <a:endParaRPr lang="en-US"/>
          </a:p>
        </p:txBody>
      </p:sp>
    </p:spTree>
    <p:extLst>
      <p:ext uri="{BB962C8B-B14F-4D97-AF65-F5344CB8AC3E}">
        <p14:creationId xmlns:p14="http://schemas.microsoft.com/office/powerpoint/2010/main" val="28928064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t>2</a:t>
            </a:fld>
            <a:endParaRPr lang="en-US"/>
          </a:p>
        </p:txBody>
      </p:sp>
    </p:spTree>
    <p:extLst>
      <p:ext uri="{BB962C8B-B14F-4D97-AF65-F5344CB8AC3E}">
        <p14:creationId xmlns:p14="http://schemas.microsoft.com/office/powerpoint/2010/main" val="38302708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88B33-D33D-104A-A373-A4D214E5CF4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1116055-2610-A54E-84EC-C2A6F07FE1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3EA48A8-5A92-114F-9E98-7CE6E3D81074}"/>
              </a:ext>
            </a:extLst>
          </p:cNvPr>
          <p:cNvSpPr>
            <a:spLocks noGrp="1"/>
          </p:cNvSpPr>
          <p:nvPr>
            <p:ph type="dt" sz="half" idx="10"/>
          </p:nvPr>
        </p:nvSpPr>
        <p:spPr/>
        <p:txBody>
          <a:bodyPr/>
          <a:lstStyle/>
          <a:p>
            <a:fld id="{57DB2162-DD7B-8642-A18C-CE2A3B193302}" type="datetimeFigureOut">
              <a:rPr lang="en-US" smtClean="0"/>
              <a:t>11/1/2019</a:t>
            </a:fld>
            <a:endParaRPr lang="en-US"/>
          </a:p>
        </p:txBody>
      </p:sp>
      <p:sp>
        <p:nvSpPr>
          <p:cNvPr id="5" name="Footer Placeholder 4">
            <a:extLst>
              <a:ext uri="{FF2B5EF4-FFF2-40B4-BE49-F238E27FC236}">
                <a16:creationId xmlns:a16="http://schemas.microsoft.com/office/drawing/2014/main" id="{CBDC1FBE-91EF-B143-AB86-7CCC8387FD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864F48-7859-F947-818F-00DC478BF44D}"/>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3848002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1E493-0353-D243-816C-B62D22366CB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69C8A67-3E2D-4E4D-9C00-D1C059A195F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7D16FD-2DD8-DD48-A1EC-B63581BE96CF}"/>
              </a:ext>
            </a:extLst>
          </p:cNvPr>
          <p:cNvSpPr>
            <a:spLocks noGrp="1"/>
          </p:cNvSpPr>
          <p:nvPr>
            <p:ph type="dt" sz="half" idx="10"/>
          </p:nvPr>
        </p:nvSpPr>
        <p:spPr/>
        <p:txBody>
          <a:bodyPr/>
          <a:lstStyle/>
          <a:p>
            <a:fld id="{57DB2162-DD7B-8642-A18C-CE2A3B193302}" type="datetimeFigureOut">
              <a:rPr lang="en-US" smtClean="0"/>
              <a:t>11/1/2019</a:t>
            </a:fld>
            <a:endParaRPr lang="en-US"/>
          </a:p>
        </p:txBody>
      </p:sp>
      <p:sp>
        <p:nvSpPr>
          <p:cNvPr id="5" name="Footer Placeholder 4">
            <a:extLst>
              <a:ext uri="{FF2B5EF4-FFF2-40B4-BE49-F238E27FC236}">
                <a16:creationId xmlns:a16="http://schemas.microsoft.com/office/drawing/2014/main" id="{88121EB8-D860-3345-8D0F-3203ED9CEB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E6FEE0-0E9D-7B4F-BEA0-DFB1839B417E}"/>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419582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7FCAFF-ECDE-A34D-80FE-AAFB85B4B2A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E3A0B51-995E-4649-88D8-C904018B827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36A7B1-8CA5-CF45-8C7E-739298085D8F}"/>
              </a:ext>
            </a:extLst>
          </p:cNvPr>
          <p:cNvSpPr>
            <a:spLocks noGrp="1"/>
          </p:cNvSpPr>
          <p:nvPr>
            <p:ph type="dt" sz="half" idx="10"/>
          </p:nvPr>
        </p:nvSpPr>
        <p:spPr/>
        <p:txBody>
          <a:bodyPr/>
          <a:lstStyle/>
          <a:p>
            <a:fld id="{57DB2162-DD7B-8642-A18C-CE2A3B193302}" type="datetimeFigureOut">
              <a:rPr lang="en-US" smtClean="0"/>
              <a:t>11/1/2019</a:t>
            </a:fld>
            <a:endParaRPr lang="en-US"/>
          </a:p>
        </p:txBody>
      </p:sp>
      <p:sp>
        <p:nvSpPr>
          <p:cNvPr id="5" name="Footer Placeholder 4">
            <a:extLst>
              <a:ext uri="{FF2B5EF4-FFF2-40B4-BE49-F238E27FC236}">
                <a16:creationId xmlns:a16="http://schemas.microsoft.com/office/drawing/2014/main" id="{99DC49B0-173A-B64E-B1BB-C53EBD3290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E4EB00-78FE-AE42-AF04-7E20226642FF}"/>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624153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8F7EE-8C86-9141-9348-E5B25EBCEC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CFD709-2BD3-1342-A04D-E1065C8D2DDE}"/>
              </a:ext>
            </a:extLst>
          </p:cNvPr>
          <p:cNvSpPr>
            <a:spLocks noGrp="1"/>
          </p:cNvSpPr>
          <p:nvPr>
            <p:ph sz="half" idx="1"/>
          </p:nvPr>
        </p:nvSpPr>
        <p:spPr>
          <a:xfrm>
            <a:off x="838200" y="1253330"/>
            <a:ext cx="5181600" cy="456225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5F3E8C-5F11-E946-A912-BDCDB050315B}"/>
              </a:ext>
            </a:extLst>
          </p:cNvPr>
          <p:cNvSpPr>
            <a:spLocks noGrp="1"/>
          </p:cNvSpPr>
          <p:nvPr>
            <p:ph sz="half" idx="2"/>
          </p:nvPr>
        </p:nvSpPr>
        <p:spPr>
          <a:xfrm>
            <a:off x="6172200" y="1253331"/>
            <a:ext cx="5181600" cy="45622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ubtitle 2">
            <a:extLst>
              <a:ext uri="{FF2B5EF4-FFF2-40B4-BE49-F238E27FC236}">
                <a16:creationId xmlns:a16="http://schemas.microsoft.com/office/drawing/2014/main" id="{45963CB9-DC1E-E749-A1A8-C95F5B9E55C5}"/>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930289389"/>
      </p:ext>
    </p:extLst>
  </p:cSld>
  <p:clrMapOvr>
    <a:masterClrMapping/>
  </p:clrMapOvr>
  <p:extLst mod="1">
    <p:ext uri="{DCECCB84-F9BA-43D5-87BE-67443E8EF086}">
      <p15:sldGuideLst xmlns:p15="http://schemas.microsoft.com/office/powerpoint/2012/main">
        <p15:guide id="1" orient="horz" pos="2136">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7B7F9-C336-3040-87BC-96611030D6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7E9ECB7-5F0B-DC42-9AA8-433DA772B4C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0AFDC7-7D7F-2340-A21B-65F15D0D02ED}"/>
              </a:ext>
            </a:extLst>
          </p:cNvPr>
          <p:cNvSpPr>
            <a:spLocks noGrp="1"/>
          </p:cNvSpPr>
          <p:nvPr>
            <p:ph type="dt" sz="half" idx="10"/>
          </p:nvPr>
        </p:nvSpPr>
        <p:spPr/>
        <p:txBody>
          <a:bodyPr/>
          <a:lstStyle/>
          <a:p>
            <a:fld id="{57DB2162-DD7B-8642-A18C-CE2A3B193302}" type="datetimeFigureOut">
              <a:rPr lang="en-US" smtClean="0"/>
              <a:t>11/1/2019</a:t>
            </a:fld>
            <a:endParaRPr lang="en-US"/>
          </a:p>
        </p:txBody>
      </p:sp>
      <p:sp>
        <p:nvSpPr>
          <p:cNvPr id="5" name="Footer Placeholder 4">
            <a:extLst>
              <a:ext uri="{FF2B5EF4-FFF2-40B4-BE49-F238E27FC236}">
                <a16:creationId xmlns:a16="http://schemas.microsoft.com/office/drawing/2014/main" id="{D2818F8B-52B7-9143-9BBB-48010D0B81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6932F9-0944-6147-BD07-E8C0D492DF9A}"/>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2739946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E62D1-8EA3-EA41-84A8-55D753FCCE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09ADF2-520A-9C44-A241-9944F89B6BB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019D82F-401F-2942-AAB3-00CDE1F4AF92}"/>
              </a:ext>
            </a:extLst>
          </p:cNvPr>
          <p:cNvSpPr>
            <a:spLocks noGrp="1"/>
          </p:cNvSpPr>
          <p:nvPr>
            <p:ph type="dt" sz="half" idx="10"/>
          </p:nvPr>
        </p:nvSpPr>
        <p:spPr/>
        <p:txBody>
          <a:bodyPr/>
          <a:lstStyle/>
          <a:p>
            <a:fld id="{57DB2162-DD7B-8642-A18C-CE2A3B193302}" type="datetimeFigureOut">
              <a:rPr lang="en-US" smtClean="0"/>
              <a:t>11/1/2019</a:t>
            </a:fld>
            <a:endParaRPr lang="en-US"/>
          </a:p>
        </p:txBody>
      </p:sp>
      <p:sp>
        <p:nvSpPr>
          <p:cNvPr id="5" name="Footer Placeholder 4">
            <a:extLst>
              <a:ext uri="{FF2B5EF4-FFF2-40B4-BE49-F238E27FC236}">
                <a16:creationId xmlns:a16="http://schemas.microsoft.com/office/drawing/2014/main" id="{A3D9D405-50D7-2441-89F9-5A182E9EA5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4E3AA1-D05F-D646-8487-11933056B6C4}"/>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2442979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C29A74-A882-D04B-93D0-1221B59840F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1BC032-510C-304A-AAA0-95001DA8A14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1A272B5-5576-C042-A35A-727EBF31C6B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FE16B2B-3BC2-D643-A603-2C9B34C15DAE}"/>
              </a:ext>
            </a:extLst>
          </p:cNvPr>
          <p:cNvSpPr>
            <a:spLocks noGrp="1"/>
          </p:cNvSpPr>
          <p:nvPr>
            <p:ph type="dt" sz="half" idx="10"/>
          </p:nvPr>
        </p:nvSpPr>
        <p:spPr/>
        <p:txBody>
          <a:bodyPr/>
          <a:lstStyle/>
          <a:p>
            <a:fld id="{57DB2162-DD7B-8642-A18C-CE2A3B193302}" type="datetimeFigureOut">
              <a:rPr lang="en-US" smtClean="0"/>
              <a:t>11/1/2019</a:t>
            </a:fld>
            <a:endParaRPr lang="en-US"/>
          </a:p>
        </p:txBody>
      </p:sp>
      <p:sp>
        <p:nvSpPr>
          <p:cNvPr id="6" name="Footer Placeholder 5">
            <a:extLst>
              <a:ext uri="{FF2B5EF4-FFF2-40B4-BE49-F238E27FC236}">
                <a16:creationId xmlns:a16="http://schemas.microsoft.com/office/drawing/2014/main" id="{36BF417D-0B0D-0E42-8C9D-5BCBA7CF3D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C953EA-1275-8D45-A7B5-6F1533C78E9B}"/>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886487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1C013-2B2E-0746-99BD-511194828BB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C844DCE-423D-8046-AE5E-EA851F98AE5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E6DB2D5-33BC-C04E-843A-42FEC86351E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3DAC427-38E8-9842-A935-D310F8D7B4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29A905-1D82-0C4D-9A79-55155B73D44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6AC0FC1-725D-694D-9390-599ABA3A8FE1}"/>
              </a:ext>
            </a:extLst>
          </p:cNvPr>
          <p:cNvSpPr>
            <a:spLocks noGrp="1"/>
          </p:cNvSpPr>
          <p:nvPr>
            <p:ph type="dt" sz="half" idx="10"/>
          </p:nvPr>
        </p:nvSpPr>
        <p:spPr/>
        <p:txBody>
          <a:bodyPr/>
          <a:lstStyle/>
          <a:p>
            <a:fld id="{57DB2162-DD7B-8642-A18C-CE2A3B193302}" type="datetimeFigureOut">
              <a:rPr lang="en-US" smtClean="0"/>
              <a:t>11/1/2019</a:t>
            </a:fld>
            <a:endParaRPr lang="en-US"/>
          </a:p>
        </p:txBody>
      </p:sp>
      <p:sp>
        <p:nvSpPr>
          <p:cNvPr id="8" name="Footer Placeholder 7">
            <a:extLst>
              <a:ext uri="{FF2B5EF4-FFF2-40B4-BE49-F238E27FC236}">
                <a16:creationId xmlns:a16="http://schemas.microsoft.com/office/drawing/2014/main" id="{C8FBB8E0-E6C7-A949-9DA1-7CD7893704A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BA004FF-D93F-0048-A120-F93D70DE2639}"/>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2692364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B249F-7A26-EC4B-8892-27C9BAD0C91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ED240A0-8708-D343-A333-C6C1C7DA2783}"/>
              </a:ext>
            </a:extLst>
          </p:cNvPr>
          <p:cNvSpPr>
            <a:spLocks noGrp="1"/>
          </p:cNvSpPr>
          <p:nvPr>
            <p:ph type="dt" sz="half" idx="10"/>
          </p:nvPr>
        </p:nvSpPr>
        <p:spPr/>
        <p:txBody>
          <a:bodyPr/>
          <a:lstStyle/>
          <a:p>
            <a:fld id="{57DB2162-DD7B-8642-A18C-CE2A3B193302}" type="datetimeFigureOut">
              <a:rPr lang="en-US" smtClean="0"/>
              <a:t>11/1/2019</a:t>
            </a:fld>
            <a:endParaRPr lang="en-US"/>
          </a:p>
        </p:txBody>
      </p:sp>
      <p:sp>
        <p:nvSpPr>
          <p:cNvPr id="4" name="Footer Placeholder 3">
            <a:extLst>
              <a:ext uri="{FF2B5EF4-FFF2-40B4-BE49-F238E27FC236}">
                <a16:creationId xmlns:a16="http://schemas.microsoft.com/office/drawing/2014/main" id="{AFD47FEA-2916-834E-8FE3-B0B3F4B778D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BA6070B-CE8B-B24A-9E72-32D7773219A5}"/>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140166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D0BB09-5B0D-4B4E-8917-CBDFB5194E36}"/>
              </a:ext>
            </a:extLst>
          </p:cNvPr>
          <p:cNvSpPr>
            <a:spLocks noGrp="1"/>
          </p:cNvSpPr>
          <p:nvPr>
            <p:ph type="dt" sz="half" idx="10"/>
          </p:nvPr>
        </p:nvSpPr>
        <p:spPr/>
        <p:txBody>
          <a:bodyPr/>
          <a:lstStyle/>
          <a:p>
            <a:fld id="{57DB2162-DD7B-8642-A18C-CE2A3B193302}" type="datetimeFigureOut">
              <a:rPr lang="en-US" smtClean="0"/>
              <a:t>11/1/2019</a:t>
            </a:fld>
            <a:endParaRPr lang="en-US"/>
          </a:p>
        </p:txBody>
      </p:sp>
      <p:sp>
        <p:nvSpPr>
          <p:cNvPr id="3" name="Footer Placeholder 2">
            <a:extLst>
              <a:ext uri="{FF2B5EF4-FFF2-40B4-BE49-F238E27FC236}">
                <a16:creationId xmlns:a16="http://schemas.microsoft.com/office/drawing/2014/main" id="{D0FC5877-4B7E-FE44-AB35-3890E72216C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3E88FB4-5F5F-C24A-B779-BBF9CBA871B9}"/>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1856221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5BDAA-6921-4C45-A25F-B0E2E55975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D47DFE1-D112-FC48-BA18-9D327EED12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56C6F7C-D2D8-614C-8CD3-E23D3D9AD5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E5CAF7E-19F8-2047-B897-2B47BCF47906}"/>
              </a:ext>
            </a:extLst>
          </p:cNvPr>
          <p:cNvSpPr>
            <a:spLocks noGrp="1"/>
          </p:cNvSpPr>
          <p:nvPr>
            <p:ph type="dt" sz="half" idx="10"/>
          </p:nvPr>
        </p:nvSpPr>
        <p:spPr/>
        <p:txBody>
          <a:bodyPr/>
          <a:lstStyle/>
          <a:p>
            <a:fld id="{57DB2162-DD7B-8642-A18C-CE2A3B193302}" type="datetimeFigureOut">
              <a:rPr lang="en-US" smtClean="0"/>
              <a:t>11/1/2019</a:t>
            </a:fld>
            <a:endParaRPr lang="en-US"/>
          </a:p>
        </p:txBody>
      </p:sp>
      <p:sp>
        <p:nvSpPr>
          <p:cNvPr id="6" name="Footer Placeholder 5">
            <a:extLst>
              <a:ext uri="{FF2B5EF4-FFF2-40B4-BE49-F238E27FC236}">
                <a16:creationId xmlns:a16="http://schemas.microsoft.com/office/drawing/2014/main" id="{8A720CA7-7F9A-744A-ABB8-D6021412B6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02EC69-9E1C-D049-A47D-9AFF92D5A3A9}"/>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3272496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29F58-303C-DA4A-958B-29DF971082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15FBB6F-D497-D546-A581-D1F777A80C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D55CF13-068C-CD40-94C9-A6B2A28DE3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E040CD9-4BE0-B443-B958-8B36C4436EEE}"/>
              </a:ext>
            </a:extLst>
          </p:cNvPr>
          <p:cNvSpPr>
            <a:spLocks noGrp="1"/>
          </p:cNvSpPr>
          <p:nvPr>
            <p:ph type="dt" sz="half" idx="10"/>
          </p:nvPr>
        </p:nvSpPr>
        <p:spPr/>
        <p:txBody>
          <a:bodyPr/>
          <a:lstStyle/>
          <a:p>
            <a:fld id="{57DB2162-DD7B-8642-A18C-CE2A3B193302}" type="datetimeFigureOut">
              <a:rPr lang="en-US" smtClean="0"/>
              <a:t>11/1/2019</a:t>
            </a:fld>
            <a:endParaRPr lang="en-US"/>
          </a:p>
        </p:txBody>
      </p:sp>
      <p:sp>
        <p:nvSpPr>
          <p:cNvPr id="6" name="Footer Placeholder 5">
            <a:extLst>
              <a:ext uri="{FF2B5EF4-FFF2-40B4-BE49-F238E27FC236}">
                <a16:creationId xmlns:a16="http://schemas.microsoft.com/office/drawing/2014/main" id="{9954F343-F78E-D648-AF6A-A391B9583D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351404-DCFE-8A4E-88F9-3797B6C97CF8}"/>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3520726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45BDB65-5E8B-0F40-A742-AEE95721DA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84CFF1C-9867-044D-B424-198966E70A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0EDDCC-7890-C44C-B2EF-6E8310453C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DB2162-DD7B-8642-A18C-CE2A3B193302}" type="datetimeFigureOut">
              <a:rPr lang="en-US" smtClean="0"/>
              <a:t>11/1/2019</a:t>
            </a:fld>
            <a:endParaRPr lang="en-US"/>
          </a:p>
        </p:txBody>
      </p:sp>
      <p:sp>
        <p:nvSpPr>
          <p:cNvPr id="5" name="Footer Placeholder 4">
            <a:extLst>
              <a:ext uri="{FF2B5EF4-FFF2-40B4-BE49-F238E27FC236}">
                <a16:creationId xmlns:a16="http://schemas.microsoft.com/office/drawing/2014/main" id="{FC9B95A9-1556-3F4E-95C2-AB3C3A51AF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463C655-1680-E048-9866-289F0DBC35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EC5EA2-46D8-6149-B8D8-35C2AF1569C7}" type="slidenum">
              <a:rPr lang="en-US" smtClean="0"/>
              <a:t>‹#›</a:t>
            </a:fld>
            <a:endParaRPr lang="en-US"/>
          </a:p>
        </p:txBody>
      </p:sp>
    </p:spTree>
    <p:extLst>
      <p:ext uri="{BB962C8B-B14F-4D97-AF65-F5344CB8AC3E}">
        <p14:creationId xmlns:p14="http://schemas.microsoft.com/office/powerpoint/2010/main" val="8718851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hyperlink" Target="https://www.professoren.tum.de/en/haddadin-sami/"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hyperlink" Target="https://www.slicedbreaddesign.com/" TargetMode="External"/><Relationship Id="rId4" Type="http://schemas.openxmlformats.org/officeDocument/2006/relationships/hyperlink" Target="http://www.leilatakayama.org/wp/about-leil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A1EDB5B-DE6A-8F49-A6C7-75219FDA2375}"/>
              </a:ext>
            </a:extLst>
          </p:cNvPr>
          <p:cNvSpPr>
            <a:spLocks noGrp="1"/>
          </p:cNvSpPr>
          <p:nvPr>
            <p:ph type="title"/>
          </p:nvPr>
        </p:nvSpPr>
        <p:spPr/>
        <p:txBody>
          <a:bodyPr>
            <a:noAutofit/>
          </a:bodyPr>
          <a:lstStyle/>
          <a:p>
            <a:r>
              <a:rPr lang="en-US" sz="2600" b="1" dirty="0" smtClean="0">
                <a:solidFill>
                  <a:schemeClr val="accent1">
                    <a:lumMod val="50000"/>
                  </a:schemeClr>
                </a:solidFill>
                <a:latin typeface="Arial" panose="020B0604020202020204" pitchFamily="34" charset="0"/>
                <a:cs typeface="Arial" panose="020B0604020202020204" pitchFamily="34" charset="0"/>
              </a:rPr>
              <a:t>902009 User Experience Design</a:t>
            </a:r>
            <a:endParaRPr lang="en-US" sz="2600" b="1" dirty="0">
              <a:solidFill>
                <a:schemeClr val="accent1">
                  <a:lumMod val="50000"/>
                </a:schemeClr>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3D727734-83D2-6A45-9226-5272F9442FAB}"/>
              </a:ext>
            </a:extLst>
          </p:cNvPr>
          <p:cNvSpPr txBox="1"/>
          <p:nvPr/>
        </p:nvSpPr>
        <p:spPr>
          <a:xfrm>
            <a:off x="955847" y="1347691"/>
            <a:ext cx="9932286" cy="4462760"/>
          </a:xfrm>
          <a:prstGeom prst="rect">
            <a:avLst/>
          </a:prstGeom>
          <a:noFill/>
        </p:spPr>
        <p:txBody>
          <a:bodyPr wrap="square" rtlCol="0">
            <a:spAutoFit/>
          </a:bodyPr>
          <a:lstStyle/>
          <a:p>
            <a:r>
              <a:rPr lang="en-US" sz="2800" dirty="0" smtClean="0">
                <a:latin typeface="Arial" panose="020B0604020202020204" pitchFamily="34" charset="0"/>
                <a:cs typeface="Arial" panose="020B0604020202020204" pitchFamily="34" charset="0"/>
              </a:rPr>
              <a:t>What’s </a:t>
            </a:r>
            <a:r>
              <a:rPr lang="en-US" sz="2800" dirty="0">
                <a:latin typeface="Arial" panose="020B0604020202020204" pitchFamily="34" charset="0"/>
                <a:cs typeface="Arial" panose="020B0604020202020204" pitchFamily="34" charset="0"/>
              </a:rPr>
              <a:t>the fundamental problem, question, or issue you are addressing? </a:t>
            </a:r>
            <a:endParaRPr lang="en-US" sz="2800" dirty="0">
              <a:latin typeface="Arial" panose="020B0604020202020204" pitchFamily="34" charset="0"/>
              <a:cs typeface="Arial" panose="020B0604020202020204" pitchFamily="34" charset="0"/>
            </a:endParaRPr>
          </a:p>
          <a:p>
            <a:pPr lvl="1"/>
            <a:r>
              <a:rPr lang="en-US" dirty="0" smtClean="0"/>
              <a:t>This </a:t>
            </a:r>
            <a:r>
              <a:rPr lang="en-US" dirty="0"/>
              <a:t>project aims to improve AUV interface tools, specifically focusing on vehicle state and mission planning, using user experience (UX) research methods to inform the design of AUV user interfaces to support the needs of science teams. </a:t>
            </a:r>
          </a:p>
          <a:p>
            <a:endParaRPr lang="en-US" sz="2800" dirty="0" smtClean="0">
              <a:latin typeface="Arial" panose="020B0604020202020204" pitchFamily="34" charset="0"/>
              <a:cs typeface="Arial" panose="020B0604020202020204" pitchFamily="34" charset="0"/>
            </a:endParaRPr>
          </a:p>
          <a:p>
            <a:r>
              <a:rPr lang="en-US" sz="2800" dirty="0" smtClean="0">
                <a:latin typeface="Arial" panose="020B0604020202020204" pitchFamily="34" charset="0"/>
                <a:cs typeface="Arial" panose="020B0604020202020204" pitchFamily="34" charset="0"/>
              </a:rPr>
              <a:t>Why </a:t>
            </a:r>
            <a:r>
              <a:rPr lang="en-US" sz="2800" dirty="0">
                <a:latin typeface="Arial" panose="020B0604020202020204" pitchFamily="34" charset="0"/>
                <a:cs typeface="Arial" panose="020B0604020202020204" pitchFamily="34" charset="0"/>
              </a:rPr>
              <a:t>is it important/why should anyone care? </a:t>
            </a:r>
            <a:r>
              <a:rPr lang="en-US" sz="2800" dirty="0">
                <a:latin typeface="Arial" panose="020B0604020202020204" pitchFamily="34" charset="0"/>
                <a:cs typeface="Arial" panose="020B0604020202020204" pitchFamily="34" charset="0"/>
              </a:rPr>
              <a:t> </a:t>
            </a:r>
          </a:p>
          <a:p>
            <a:pPr lvl="1"/>
            <a:r>
              <a:rPr lang="en-US" dirty="0"/>
              <a:t>MBARI operates autonomous platforms at sea well over 300 days per year around the clock. However, many of our systems require an expert, who is deeply familiar with the platform, to determine the vehicles’ state and overall plan. This makes the AUV very limited in their extensibility and exportability.</a:t>
            </a:r>
            <a:endParaRPr lang="en-US" sz="2800" dirty="0">
              <a:latin typeface="Arial" panose="020B0604020202020204" pitchFamily="34" charset="0"/>
              <a:cs typeface="Arial" panose="020B0604020202020204" pitchFamily="34" charset="0"/>
            </a:endParaRPr>
          </a:p>
          <a:p>
            <a:r>
              <a:rPr lang="en-US" dirty="0" smtClean="0"/>
              <a:t> </a:t>
            </a:r>
            <a:endParaRPr lang="en-US" dirty="0"/>
          </a:p>
          <a:p>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7568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0" end="0"/>
                                            </p:txEl>
                                          </p:spTgt>
                                        </p:tgtEl>
                                        <p:attrNameLst>
                                          <p:attrName>ppt_c</p:attrName>
                                        </p:attrNameLst>
                                      </p:cBhvr>
                                      <p:to>
                                        <a:srgbClr val="ABABAB"/>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1" end="1"/>
                                            </p:txEl>
                                          </p:spTgt>
                                        </p:tgtEl>
                                        <p:attrNameLst>
                                          <p:attrName>ppt_c</p:attrName>
                                        </p:attrNameLst>
                                      </p:cBhvr>
                                      <p:to>
                                        <a:srgbClr val="ABABAB"/>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3" end="3"/>
                                            </p:txEl>
                                          </p:spTgt>
                                        </p:tgtEl>
                                        <p:attrNameLst>
                                          <p:attrName>ppt_c</p:attrName>
                                        </p:attrNameLst>
                                      </p:cBhvr>
                                      <p:to>
                                        <a:srgbClr val="ABABAB"/>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4" end="4"/>
                                            </p:txEl>
                                          </p:spTgt>
                                        </p:tgtEl>
                                        <p:attrNameLst>
                                          <p:attrName>ppt_c</p:attrName>
                                        </p:attrNameLst>
                                      </p:cBhvr>
                                      <p:to>
                                        <a:srgbClr val="ABABAB"/>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5" end="5"/>
                                            </p:txEl>
                                          </p:spTgt>
                                        </p:tgtEl>
                                        <p:attrNameLst>
                                          <p:attrName>ppt_c</p:attrName>
                                        </p:attrNameLst>
                                      </p:cBhvr>
                                      <p:to>
                                        <a:srgbClr val="ABABAB"/>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A1EDB5B-DE6A-8F49-A6C7-75219FDA2375}"/>
              </a:ext>
            </a:extLst>
          </p:cNvPr>
          <p:cNvSpPr>
            <a:spLocks noGrp="1"/>
          </p:cNvSpPr>
          <p:nvPr>
            <p:ph type="title"/>
          </p:nvPr>
        </p:nvSpPr>
        <p:spPr/>
        <p:txBody>
          <a:bodyPr>
            <a:noAutofit/>
          </a:bodyPr>
          <a:lstStyle/>
          <a:p>
            <a:r>
              <a:rPr lang="en-US" sz="2600" b="1" dirty="0" smtClean="0">
                <a:solidFill>
                  <a:schemeClr val="accent1">
                    <a:lumMod val="50000"/>
                  </a:schemeClr>
                </a:solidFill>
                <a:latin typeface="Arial" panose="020B0604020202020204" pitchFamily="34" charset="0"/>
                <a:cs typeface="Arial" panose="020B0604020202020204" pitchFamily="34" charset="0"/>
              </a:rPr>
              <a:t>902009 User Experience Design</a:t>
            </a:r>
            <a:endParaRPr lang="en-US" sz="2600" b="1" dirty="0">
              <a:solidFill>
                <a:schemeClr val="accent1">
                  <a:lumMod val="50000"/>
                </a:schemeClr>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3D727734-83D2-6A45-9226-5272F9442FAB}"/>
              </a:ext>
            </a:extLst>
          </p:cNvPr>
          <p:cNvSpPr txBox="1"/>
          <p:nvPr/>
        </p:nvSpPr>
        <p:spPr>
          <a:xfrm>
            <a:off x="955847" y="1347691"/>
            <a:ext cx="9932286" cy="5170646"/>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What are we doing about it/what’s MBARI’s unique contribution?</a:t>
            </a:r>
          </a:p>
          <a:p>
            <a:pPr lvl="1"/>
            <a:r>
              <a:rPr lang="en-US" dirty="0"/>
              <a:t>Dr. Sami </a:t>
            </a:r>
            <a:r>
              <a:rPr lang="en-US" dirty="0" err="1"/>
              <a:t>Haddadin</a:t>
            </a:r>
            <a:r>
              <a:rPr lang="en-US" dirty="0"/>
              <a:t> </a:t>
            </a:r>
            <a:r>
              <a:rPr lang="en-US" dirty="0">
                <a:hlinkClick r:id="rId3"/>
              </a:rPr>
              <a:t>https://www.professoren.tum.de/en/haddadin-sami/</a:t>
            </a:r>
            <a:r>
              <a:rPr lang="en-US" dirty="0"/>
              <a:t> and graduate student Kevin Weatherwax will join Dr. </a:t>
            </a:r>
            <a:r>
              <a:rPr lang="en-US" dirty="0" err="1"/>
              <a:t>Takayama</a:t>
            </a:r>
            <a:r>
              <a:rPr lang="en-US" dirty="0"/>
              <a:t> in reviewing data from our LRAUV fleet and interview science and engineering users to understand existing pain points that will help shape the design. </a:t>
            </a:r>
            <a:endParaRPr lang="en-US" sz="2800" dirty="0">
              <a:latin typeface="Arial" panose="020B06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What are your project plans for next year (2020)?</a:t>
            </a:r>
          </a:p>
          <a:p>
            <a:pPr lvl="1"/>
            <a:r>
              <a:rPr lang="en-US" dirty="0"/>
              <a:t>Through a collaboration with Dr. Leila </a:t>
            </a:r>
            <a:r>
              <a:rPr lang="en-US" dirty="0" err="1"/>
              <a:t>Takayama</a:t>
            </a:r>
            <a:r>
              <a:rPr lang="en-US" dirty="0"/>
              <a:t> (</a:t>
            </a:r>
            <a:r>
              <a:rPr lang="en-US" u="sng" dirty="0">
                <a:hlinkClick r:id="rId4"/>
              </a:rPr>
              <a:t>http://www.leilatakayama.org/wp/about-leila/</a:t>
            </a:r>
            <a:r>
              <a:rPr lang="en-US" dirty="0"/>
              <a:t>) we have an opportunity to more holistically address our user interface tools by using User Experience (UX) research methods to prioritize scientific use cases, learn from existing users, and make design recommendations for future versions of MBARI’s AUV user interfaces. Additionally Sliced Bread, designers of the Charge Point EV charger UI, (</a:t>
            </a:r>
            <a:r>
              <a:rPr lang="en-US" dirty="0">
                <a:hlinkClick r:id="rId5"/>
              </a:rPr>
              <a:t>https://www.slicedbreaddesign.com/</a:t>
            </a:r>
            <a:r>
              <a:rPr lang="en-US" dirty="0"/>
              <a:t>) will be storyboarding our design at a significant cost reduction.</a:t>
            </a:r>
            <a:endParaRPr lang="en-US" sz="2800" dirty="0" smtClean="0">
              <a:latin typeface="Arial" panose="020B0604020202020204" pitchFamily="34" charset="0"/>
              <a:cs typeface="Arial" panose="020B0604020202020204" pitchFamily="34" charset="0"/>
            </a:endParaRPr>
          </a:p>
          <a:p>
            <a:endParaRPr lang="en-US" sz="2800" dirty="0" smtClean="0">
              <a:latin typeface="Arial" panose="020B0604020202020204" pitchFamily="34" charset="0"/>
              <a:cs typeface="Arial" panose="020B0604020202020204" pitchFamily="34" charset="0"/>
            </a:endParaRPr>
          </a:p>
          <a:p>
            <a:endParaRPr lang="en-US" sz="28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9719612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TotalTime>
  <Words>46</Words>
  <Application>Microsoft Office PowerPoint</Application>
  <PresentationFormat>Widescreen</PresentationFormat>
  <Paragraphs>15</Paragraphs>
  <Slides>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Calibri Light</vt:lpstr>
      <vt:lpstr>Office Theme</vt:lpstr>
      <vt:lpstr>902009 User Experience Design</vt:lpstr>
      <vt:lpstr>902009 User Experience Design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name of project here (e.g. – 901023 Continental Margins)</dc:title>
  <dc:creator>Mandy Allen</dc:creator>
  <cp:lastModifiedBy>Brian Kieft</cp:lastModifiedBy>
  <cp:revision>9</cp:revision>
  <dcterms:created xsi:type="dcterms:W3CDTF">2019-10-09T22:33:11Z</dcterms:created>
  <dcterms:modified xsi:type="dcterms:W3CDTF">2019-11-01T21:03:37Z</dcterms:modified>
</cp:coreProperties>
</file>