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3" r:id="rId4"/>
    <p:sldMasterId id="214748366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5143500" cx="9144000"/>
  <p:notesSz cx="6858000" cy="9144000"/>
  <p:embeddedFontLst>
    <p:embeddedFont>
      <p:font typeface="Roboto"/>
      <p:regular r:id="rId20"/>
      <p:bold r:id="rId21"/>
      <p:italic r:id="rId22"/>
      <p:boldItalic r:id="rId23"/>
    </p:embeddedFont>
    <p:embeddedFont>
      <p:font typeface="Roboto Condensed"/>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22" Type="http://schemas.openxmlformats.org/officeDocument/2006/relationships/font" Target="fonts/Roboto-italic.fntdata"/><Relationship Id="rId21" Type="http://schemas.openxmlformats.org/officeDocument/2006/relationships/font" Target="fonts/Roboto-bold.fntdata"/><Relationship Id="rId24" Type="http://schemas.openxmlformats.org/officeDocument/2006/relationships/font" Target="fonts/RobotoCondensed-regular.fntdata"/><Relationship Id="rId23" Type="http://schemas.openxmlformats.org/officeDocument/2006/relationships/font" Target="fonts/Roboto-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RobotoCondensed-italic.fntdata"/><Relationship Id="rId25" Type="http://schemas.openxmlformats.org/officeDocument/2006/relationships/font" Target="fonts/RobotoCondensed-bold.fntdata"/><Relationship Id="rId27" Type="http://schemas.openxmlformats.org/officeDocument/2006/relationships/font" Target="fonts/RobotoCondensed-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 name="Shape 60"/>
        <p:cNvGrpSpPr/>
        <p:nvPr/>
      </p:nvGrpSpPr>
      <p:grpSpPr>
        <a:xfrm>
          <a:off x="0" y="0"/>
          <a:ext cx="0" cy="0"/>
          <a:chOff x="0" y="0"/>
          <a:chExt cx="0" cy="0"/>
        </a:xfrm>
      </p:grpSpPr>
      <p:sp>
        <p:nvSpPr>
          <p:cNvPr id="61" name="Google Shape;61;g56daab544b_0_0:notes"/>
          <p:cNvSpPr txBox="1"/>
          <p:nvPr>
            <p:ph idx="1" type="body"/>
          </p:nvPr>
        </p:nvSpPr>
        <p:spPr>
          <a:xfrm>
            <a:off x="685801"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rPr lang="en"/>
              <a:t>Brian starts here at 1:30pm</a:t>
            </a:r>
            <a:endParaRPr/>
          </a:p>
        </p:txBody>
      </p:sp>
      <p:sp>
        <p:nvSpPr>
          <p:cNvPr id="62" name="Google Shape;62;g56daab544b_0_0:notes"/>
          <p:cNvSpPr/>
          <p:nvPr>
            <p:ph idx="2" type="sldImg"/>
          </p:nvPr>
        </p:nvSpPr>
        <p:spPr>
          <a:xfrm>
            <a:off x="1852155" y="685800"/>
            <a:ext cx="3153600" cy="3428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5" name="Shape 235"/>
        <p:cNvGrpSpPr/>
        <p:nvPr/>
      </p:nvGrpSpPr>
      <p:grpSpPr>
        <a:xfrm>
          <a:off x="0" y="0"/>
          <a:ext cx="0" cy="0"/>
          <a:chOff x="0" y="0"/>
          <a:chExt cx="0" cy="0"/>
        </a:xfrm>
      </p:grpSpPr>
      <p:sp>
        <p:nvSpPr>
          <p:cNvPr id="236" name="Google Shape;236;g56e8744948_1_22:notes"/>
          <p:cNvSpPr/>
          <p:nvPr>
            <p:ph idx="2" type="sldImg"/>
          </p:nvPr>
        </p:nvSpPr>
        <p:spPr>
          <a:xfrm>
            <a:off x="1852155" y="685800"/>
            <a:ext cx="3153600" cy="3428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g56e8744948_1_22:notes"/>
          <p:cNvSpPr txBox="1"/>
          <p:nvPr>
            <p:ph idx="1" type="body"/>
          </p:nvPr>
        </p:nvSpPr>
        <p:spPr>
          <a:xfrm>
            <a:off x="685801"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238" name="Google Shape;238;g56e8744948_1_22:notes"/>
          <p:cNvSpPr txBox="1"/>
          <p:nvPr>
            <p:ph idx="3" type="hdr"/>
          </p:nvPr>
        </p:nvSpPr>
        <p:spPr>
          <a:xfrm>
            <a:off x="0" y="0"/>
            <a:ext cx="2971800"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
              <a:buFont typeface="Calibri"/>
              <a:buNone/>
            </a:pPr>
            <a:r>
              <a:rPr b="0" i="0" lang="en" sz="1200" u="none" cap="none" strike="noStrike">
                <a:solidFill>
                  <a:schemeClr val="dk1"/>
                </a:solidFill>
                <a:latin typeface="Calibri"/>
                <a:ea typeface="Calibri"/>
                <a:cs typeface="Calibri"/>
                <a:sym typeface="Calibri"/>
              </a:rPr>
              <a:t>My First Template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2" name="Shape 272"/>
        <p:cNvGrpSpPr/>
        <p:nvPr/>
      </p:nvGrpSpPr>
      <p:grpSpPr>
        <a:xfrm>
          <a:off x="0" y="0"/>
          <a:ext cx="0" cy="0"/>
          <a:chOff x="0" y="0"/>
          <a:chExt cx="0" cy="0"/>
        </a:xfrm>
      </p:grpSpPr>
      <p:sp>
        <p:nvSpPr>
          <p:cNvPr id="273" name="Google Shape;273;g56e8744948_1_68:notes"/>
          <p:cNvSpPr/>
          <p:nvPr>
            <p:ph idx="2" type="sldImg"/>
          </p:nvPr>
        </p:nvSpPr>
        <p:spPr>
          <a:xfrm>
            <a:off x="1852155" y="685800"/>
            <a:ext cx="3153600" cy="3428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g56e8744948_1_68:notes"/>
          <p:cNvSpPr txBox="1"/>
          <p:nvPr>
            <p:ph idx="1" type="body"/>
          </p:nvPr>
        </p:nvSpPr>
        <p:spPr>
          <a:xfrm>
            <a:off x="685801"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400"/>
              <a:buFont typeface="Arial"/>
              <a:buNone/>
            </a:pPr>
            <a:r>
              <a:rPr lang="en" sz="1400">
                <a:solidFill>
                  <a:schemeClr val="dk1"/>
                </a:solidFill>
                <a:latin typeface="Calibri"/>
                <a:ea typeface="Calibri"/>
                <a:cs typeface="Calibri"/>
                <a:sym typeface="Calibri"/>
              </a:rPr>
              <a:t>Mention labor for engineering teams</a:t>
            </a:r>
            <a:endParaRPr b="0" i="0" sz="1400" u="none" cap="none" strike="noStrike">
              <a:solidFill>
                <a:schemeClr val="dk1"/>
              </a:solidFill>
              <a:latin typeface="Calibri"/>
              <a:ea typeface="Calibri"/>
              <a:cs typeface="Calibri"/>
              <a:sym typeface="Calibri"/>
            </a:endParaRPr>
          </a:p>
        </p:txBody>
      </p:sp>
      <p:sp>
        <p:nvSpPr>
          <p:cNvPr id="275" name="Google Shape;275;g56e8744948_1_68:notes"/>
          <p:cNvSpPr txBox="1"/>
          <p:nvPr>
            <p:ph idx="3" type="hdr"/>
          </p:nvPr>
        </p:nvSpPr>
        <p:spPr>
          <a:xfrm>
            <a:off x="0" y="0"/>
            <a:ext cx="2971800"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
              <a:buFont typeface="Calibri"/>
              <a:buNone/>
            </a:pPr>
            <a:r>
              <a:rPr b="0" i="0" lang="en" sz="1200" u="none" cap="none" strike="noStrike">
                <a:solidFill>
                  <a:schemeClr val="dk1"/>
                </a:solidFill>
                <a:latin typeface="Calibri"/>
                <a:ea typeface="Calibri"/>
                <a:cs typeface="Calibri"/>
                <a:sym typeface="Calibri"/>
              </a:rPr>
              <a:t>My First Template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9" name="Shape 289"/>
        <p:cNvGrpSpPr/>
        <p:nvPr/>
      </p:nvGrpSpPr>
      <p:grpSpPr>
        <a:xfrm>
          <a:off x="0" y="0"/>
          <a:ext cx="0" cy="0"/>
          <a:chOff x="0" y="0"/>
          <a:chExt cx="0" cy="0"/>
        </a:xfrm>
      </p:grpSpPr>
      <p:sp>
        <p:nvSpPr>
          <p:cNvPr id="290" name="Google Shape;290;g56daab544b_0_152:notes"/>
          <p:cNvSpPr/>
          <p:nvPr>
            <p:ph idx="2" type="sldImg"/>
          </p:nvPr>
        </p:nvSpPr>
        <p:spPr>
          <a:xfrm>
            <a:off x="1852155" y="685800"/>
            <a:ext cx="3153600" cy="3428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g56daab544b_0_152:notes"/>
          <p:cNvSpPr txBox="1"/>
          <p:nvPr>
            <p:ph idx="1" type="body"/>
          </p:nvPr>
        </p:nvSpPr>
        <p:spPr>
          <a:xfrm>
            <a:off x="685801"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400"/>
              <a:buFont typeface="Arial"/>
              <a:buNone/>
            </a:pPr>
            <a:r>
              <a:rPr lang="en" sz="1400">
                <a:solidFill>
                  <a:schemeClr val="dk1"/>
                </a:solidFill>
                <a:latin typeface="Calibri"/>
                <a:ea typeface="Calibri"/>
                <a:cs typeface="Calibri"/>
                <a:sym typeface="Calibri"/>
              </a:rPr>
              <a:t>Brian starts here</a:t>
            </a:r>
            <a:endParaRPr b="0" i="0" sz="1400" u="none" cap="none" strike="noStrike">
              <a:solidFill>
                <a:schemeClr val="dk1"/>
              </a:solidFill>
              <a:latin typeface="Calibri"/>
              <a:ea typeface="Calibri"/>
              <a:cs typeface="Calibri"/>
              <a:sym typeface="Calibri"/>
            </a:endParaRPr>
          </a:p>
        </p:txBody>
      </p:sp>
      <p:sp>
        <p:nvSpPr>
          <p:cNvPr id="292" name="Google Shape;292;g56daab544b_0_152:notes"/>
          <p:cNvSpPr txBox="1"/>
          <p:nvPr>
            <p:ph idx="3" type="hdr"/>
          </p:nvPr>
        </p:nvSpPr>
        <p:spPr>
          <a:xfrm>
            <a:off x="0" y="0"/>
            <a:ext cx="2971800"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
              <a:buFont typeface="Calibri"/>
              <a:buNone/>
            </a:pPr>
            <a:r>
              <a:rPr b="0" i="0" lang="en" sz="1200" u="none" cap="none" strike="noStrike">
                <a:solidFill>
                  <a:schemeClr val="dk1"/>
                </a:solidFill>
                <a:latin typeface="Calibri"/>
                <a:ea typeface="Calibri"/>
                <a:cs typeface="Calibri"/>
                <a:sym typeface="Calibri"/>
              </a:rPr>
              <a:t>My First Template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9" name="Shape 349"/>
        <p:cNvGrpSpPr/>
        <p:nvPr/>
      </p:nvGrpSpPr>
      <p:grpSpPr>
        <a:xfrm>
          <a:off x="0" y="0"/>
          <a:ext cx="0" cy="0"/>
          <a:chOff x="0" y="0"/>
          <a:chExt cx="0" cy="0"/>
        </a:xfrm>
      </p:grpSpPr>
      <p:sp>
        <p:nvSpPr>
          <p:cNvPr id="350" name="Google Shape;350;g56daab544b_0_211:notes"/>
          <p:cNvSpPr txBox="1"/>
          <p:nvPr>
            <p:ph idx="1" type="body"/>
          </p:nvPr>
        </p:nvSpPr>
        <p:spPr>
          <a:xfrm>
            <a:off x="685801"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t/>
            </a:r>
            <a:endParaRPr/>
          </a:p>
        </p:txBody>
      </p:sp>
      <p:sp>
        <p:nvSpPr>
          <p:cNvPr id="351" name="Google Shape;351;g56daab544b_0_211:notes"/>
          <p:cNvSpPr/>
          <p:nvPr>
            <p:ph idx="2" type="sldImg"/>
          </p:nvPr>
        </p:nvSpPr>
        <p:spPr>
          <a:xfrm>
            <a:off x="1852155" y="685800"/>
            <a:ext cx="3153600" cy="3428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g5a41c04d8e_0_0:notes"/>
          <p:cNvSpPr/>
          <p:nvPr>
            <p:ph idx="2" type="sldImg"/>
          </p:nvPr>
        </p:nvSpPr>
        <p:spPr>
          <a:xfrm>
            <a:off x="1852155" y="685800"/>
            <a:ext cx="3153600" cy="3428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g5a41c04d8e_0_0:notes"/>
          <p:cNvSpPr txBox="1"/>
          <p:nvPr>
            <p:ph idx="1" type="body"/>
          </p:nvPr>
        </p:nvSpPr>
        <p:spPr>
          <a:xfrm>
            <a:off x="685801"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72" name="Google Shape;72;g5a41c04d8e_0_0:notes"/>
          <p:cNvSpPr txBox="1"/>
          <p:nvPr>
            <p:ph idx="3" type="hdr"/>
          </p:nvPr>
        </p:nvSpPr>
        <p:spPr>
          <a:xfrm>
            <a:off x="0" y="0"/>
            <a:ext cx="2971800"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
              <a:buFont typeface="Calibri"/>
              <a:buNone/>
            </a:pPr>
            <a:r>
              <a:rPr b="0" i="0" lang="en" sz="1200" u="none" cap="none" strike="noStrike">
                <a:solidFill>
                  <a:schemeClr val="dk1"/>
                </a:solidFill>
                <a:latin typeface="Calibri"/>
                <a:ea typeface="Calibri"/>
                <a:cs typeface="Calibri"/>
                <a:sym typeface="Calibri"/>
              </a:rPr>
              <a:t>My First Template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g5a5e654507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5a5e654507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Images source: </a:t>
            </a:r>
            <a:r>
              <a:rPr lang="en"/>
              <a:t>https://medium.com/@VicTheSlowMo/whats-missing-from-that-ux-path-analogy-6cf1c68ea049</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 name="Shape 86"/>
        <p:cNvGrpSpPr/>
        <p:nvPr/>
      </p:nvGrpSpPr>
      <p:grpSpPr>
        <a:xfrm>
          <a:off x="0" y="0"/>
          <a:ext cx="0" cy="0"/>
          <a:chOff x="0" y="0"/>
          <a:chExt cx="0" cy="0"/>
        </a:xfrm>
      </p:grpSpPr>
      <p:sp>
        <p:nvSpPr>
          <p:cNvPr id="87" name="Google Shape;87;g56daab544b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56daab544b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g56daab544b_0_235:notes"/>
          <p:cNvSpPr/>
          <p:nvPr>
            <p:ph idx="2" type="sldImg"/>
          </p:nvPr>
        </p:nvSpPr>
        <p:spPr>
          <a:xfrm>
            <a:off x="1852155" y="685800"/>
            <a:ext cx="3153600" cy="3428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56daab544b_0_235:notes"/>
          <p:cNvSpPr txBox="1"/>
          <p:nvPr>
            <p:ph idx="1" type="body"/>
          </p:nvPr>
        </p:nvSpPr>
        <p:spPr>
          <a:xfrm>
            <a:off x="685801"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400"/>
              <a:buFont typeface="Arial"/>
              <a:buNone/>
            </a:pPr>
            <a:r>
              <a:rPr lang="en" sz="1400">
                <a:solidFill>
                  <a:schemeClr val="dk1"/>
                </a:solidFill>
                <a:latin typeface="Calibri"/>
                <a:ea typeface="Calibri"/>
                <a:cs typeface="Calibri"/>
                <a:sym typeface="Calibri"/>
              </a:rPr>
              <a:t>Leila starts here</a:t>
            </a:r>
            <a:endParaRPr b="0" i="0" sz="1400" u="none" cap="none" strike="noStrike">
              <a:solidFill>
                <a:schemeClr val="dk1"/>
              </a:solidFill>
              <a:latin typeface="Calibri"/>
              <a:ea typeface="Calibri"/>
              <a:cs typeface="Calibri"/>
              <a:sym typeface="Calibri"/>
            </a:endParaRPr>
          </a:p>
        </p:txBody>
      </p:sp>
      <p:sp>
        <p:nvSpPr>
          <p:cNvPr id="95" name="Google Shape;95;g56daab544b_0_235:notes"/>
          <p:cNvSpPr txBox="1"/>
          <p:nvPr>
            <p:ph idx="3" type="hdr"/>
          </p:nvPr>
        </p:nvSpPr>
        <p:spPr>
          <a:xfrm>
            <a:off x="0" y="0"/>
            <a:ext cx="2971800"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
              <a:buFont typeface="Calibri"/>
              <a:buNone/>
            </a:pPr>
            <a:r>
              <a:rPr b="0" i="0" lang="en" sz="1200" u="none" cap="none" strike="noStrike">
                <a:solidFill>
                  <a:schemeClr val="dk1"/>
                </a:solidFill>
                <a:latin typeface="Calibri"/>
                <a:ea typeface="Calibri"/>
                <a:cs typeface="Calibri"/>
                <a:sym typeface="Calibri"/>
              </a:rPr>
              <a:t>My First Template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Google Shape;124;g56daab544b_0_44:notes"/>
          <p:cNvSpPr/>
          <p:nvPr>
            <p:ph idx="2" type="sldImg"/>
          </p:nvPr>
        </p:nvSpPr>
        <p:spPr>
          <a:xfrm>
            <a:off x="1852155" y="685800"/>
            <a:ext cx="3153600" cy="3428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g56daab544b_0_44:notes"/>
          <p:cNvSpPr txBox="1"/>
          <p:nvPr>
            <p:ph idx="1" type="body"/>
          </p:nvPr>
        </p:nvSpPr>
        <p:spPr>
          <a:xfrm>
            <a:off x="685801"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26" name="Google Shape;126;g56daab544b_0_44:notes"/>
          <p:cNvSpPr txBox="1"/>
          <p:nvPr>
            <p:ph idx="3" type="hdr"/>
          </p:nvPr>
        </p:nvSpPr>
        <p:spPr>
          <a:xfrm>
            <a:off x="0" y="0"/>
            <a:ext cx="2971800"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
              <a:buFont typeface="Calibri"/>
              <a:buNone/>
            </a:pPr>
            <a:r>
              <a:rPr b="0" i="0" lang="en" sz="1200" u="none" cap="none" strike="noStrike">
                <a:solidFill>
                  <a:schemeClr val="dk1"/>
                </a:solidFill>
                <a:latin typeface="Calibri"/>
                <a:ea typeface="Calibri"/>
                <a:cs typeface="Calibri"/>
                <a:sym typeface="Calibri"/>
              </a:rPr>
              <a:t>My First Template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6" name="Shape 146"/>
        <p:cNvGrpSpPr/>
        <p:nvPr/>
      </p:nvGrpSpPr>
      <p:grpSpPr>
        <a:xfrm>
          <a:off x="0" y="0"/>
          <a:ext cx="0" cy="0"/>
          <a:chOff x="0" y="0"/>
          <a:chExt cx="0" cy="0"/>
        </a:xfrm>
      </p:grpSpPr>
      <p:sp>
        <p:nvSpPr>
          <p:cNvPr id="147" name="Google Shape;147;g56daab544b_0_66:notes"/>
          <p:cNvSpPr/>
          <p:nvPr>
            <p:ph idx="2" type="sldImg"/>
          </p:nvPr>
        </p:nvSpPr>
        <p:spPr>
          <a:xfrm>
            <a:off x="1852155" y="685800"/>
            <a:ext cx="3153600" cy="3428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g56daab544b_0_66:notes"/>
          <p:cNvSpPr txBox="1"/>
          <p:nvPr>
            <p:ph idx="1" type="body"/>
          </p:nvPr>
        </p:nvSpPr>
        <p:spPr>
          <a:xfrm>
            <a:off x="685801"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49" name="Google Shape;149;g56daab544b_0_66:notes"/>
          <p:cNvSpPr txBox="1"/>
          <p:nvPr>
            <p:ph idx="3" type="hdr"/>
          </p:nvPr>
        </p:nvSpPr>
        <p:spPr>
          <a:xfrm>
            <a:off x="0" y="0"/>
            <a:ext cx="2971800"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
              <a:buFont typeface="Calibri"/>
              <a:buNone/>
            </a:pPr>
            <a:r>
              <a:rPr b="0" i="0" lang="en" sz="1200" u="none" cap="none" strike="noStrike">
                <a:solidFill>
                  <a:schemeClr val="dk1"/>
                </a:solidFill>
                <a:latin typeface="Calibri"/>
                <a:ea typeface="Calibri"/>
                <a:cs typeface="Calibri"/>
                <a:sym typeface="Calibri"/>
              </a:rPr>
              <a:t>My First Template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 name="Shape 169"/>
        <p:cNvGrpSpPr/>
        <p:nvPr/>
      </p:nvGrpSpPr>
      <p:grpSpPr>
        <a:xfrm>
          <a:off x="0" y="0"/>
          <a:ext cx="0" cy="0"/>
          <a:chOff x="0" y="0"/>
          <a:chExt cx="0" cy="0"/>
        </a:xfrm>
      </p:grpSpPr>
      <p:sp>
        <p:nvSpPr>
          <p:cNvPr id="170" name="Google Shape;170;g56daab544b_0_88:notes"/>
          <p:cNvSpPr/>
          <p:nvPr>
            <p:ph idx="2" type="sldImg"/>
          </p:nvPr>
        </p:nvSpPr>
        <p:spPr>
          <a:xfrm>
            <a:off x="1852155" y="685800"/>
            <a:ext cx="3153600" cy="3428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g56daab544b_0_88:notes"/>
          <p:cNvSpPr txBox="1"/>
          <p:nvPr>
            <p:ph idx="1" type="body"/>
          </p:nvPr>
        </p:nvSpPr>
        <p:spPr>
          <a:xfrm>
            <a:off x="685801"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72" name="Google Shape;172;g56daab544b_0_88:notes"/>
          <p:cNvSpPr txBox="1"/>
          <p:nvPr>
            <p:ph idx="3" type="hdr"/>
          </p:nvPr>
        </p:nvSpPr>
        <p:spPr>
          <a:xfrm>
            <a:off x="0" y="0"/>
            <a:ext cx="2971800"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
              <a:buFont typeface="Calibri"/>
              <a:buNone/>
            </a:pPr>
            <a:r>
              <a:rPr b="0" i="0" lang="en" sz="1200" u="none" cap="none" strike="noStrike">
                <a:solidFill>
                  <a:schemeClr val="dk1"/>
                </a:solidFill>
                <a:latin typeface="Calibri"/>
                <a:ea typeface="Calibri"/>
                <a:cs typeface="Calibri"/>
                <a:sym typeface="Calibri"/>
              </a:rPr>
              <a:t>My First Template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 name="Shape 204"/>
        <p:cNvGrpSpPr/>
        <p:nvPr/>
      </p:nvGrpSpPr>
      <p:grpSpPr>
        <a:xfrm>
          <a:off x="0" y="0"/>
          <a:ext cx="0" cy="0"/>
          <a:chOff x="0" y="0"/>
          <a:chExt cx="0" cy="0"/>
        </a:xfrm>
      </p:grpSpPr>
      <p:sp>
        <p:nvSpPr>
          <p:cNvPr id="205" name="Google Shape;205;g56daab544b_0_122:notes"/>
          <p:cNvSpPr/>
          <p:nvPr>
            <p:ph idx="2" type="sldImg"/>
          </p:nvPr>
        </p:nvSpPr>
        <p:spPr>
          <a:xfrm>
            <a:off x="1852155" y="685800"/>
            <a:ext cx="3153600" cy="3428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g56daab544b_0_122:notes"/>
          <p:cNvSpPr txBox="1"/>
          <p:nvPr>
            <p:ph idx="1" type="body"/>
          </p:nvPr>
        </p:nvSpPr>
        <p:spPr>
          <a:xfrm>
            <a:off x="685801"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400"/>
              <a:buFont typeface="Arial"/>
              <a:buNone/>
            </a:pPr>
            <a:r>
              <a:rPr lang="en" sz="1400">
                <a:solidFill>
                  <a:schemeClr val="dk1"/>
                </a:solidFill>
                <a:latin typeface="Calibri"/>
                <a:ea typeface="Calibri"/>
                <a:cs typeface="Calibri"/>
                <a:sym typeface="Calibri"/>
              </a:rPr>
              <a:t>TRR</a:t>
            </a:r>
            <a:endParaRPr b="0" i="0" sz="1400" u="none" cap="none" strike="noStrike">
              <a:solidFill>
                <a:schemeClr val="dk1"/>
              </a:solidFill>
              <a:latin typeface="Calibri"/>
              <a:ea typeface="Calibri"/>
              <a:cs typeface="Calibri"/>
              <a:sym typeface="Calibri"/>
            </a:endParaRPr>
          </a:p>
        </p:txBody>
      </p:sp>
      <p:sp>
        <p:nvSpPr>
          <p:cNvPr id="207" name="Google Shape;207;g56daab544b_0_122:notes"/>
          <p:cNvSpPr txBox="1"/>
          <p:nvPr>
            <p:ph idx="3" type="hdr"/>
          </p:nvPr>
        </p:nvSpPr>
        <p:spPr>
          <a:xfrm>
            <a:off x="0" y="0"/>
            <a:ext cx="2971800"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
              <a:buFont typeface="Calibri"/>
              <a:buNone/>
            </a:pPr>
            <a:r>
              <a:rPr b="0" i="0" lang="en" sz="1200" u="none" cap="none" strike="noStrike">
                <a:solidFill>
                  <a:schemeClr val="dk1"/>
                </a:solidFill>
                <a:latin typeface="Calibri"/>
                <a:ea typeface="Calibri"/>
                <a:cs typeface="Calibri"/>
                <a:sym typeface="Calibri"/>
              </a:rPr>
              <a:t>My First Template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FullSlide">
  <p:cSld name="FullSlide">
    <p:spTree>
      <p:nvGrpSpPr>
        <p:cNvPr id="51" name="Shape 51"/>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lideNumber">
  <p:cSld name="SlideNumber">
    <p:spTree>
      <p:nvGrpSpPr>
        <p:cNvPr id="52" name="Shape 52"/>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asic">
  <p:cSld name="Basic">
    <p:spTree>
      <p:nvGrpSpPr>
        <p:cNvPr id="53" name="Shape 53"/>
        <p:cNvGrpSpPr/>
        <p:nvPr/>
      </p:nvGrpSpPr>
      <p:grpSpPr>
        <a:xfrm>
          <a:off x="0" y="0"/>
          <a:ext cx="0" cy="0"/>
          <a:chOff x="0" y="0"/>
          <a:chExt cx="0" cy="0"/>
        </a:xfrm>
      </p:grpSpPr>
      <p:sp>
        <p:nvSpPr>
          <p:cNvPr id="54" name="Google Shape;54;p16"/>
          <p:cNvSpPr txBox="1"/>
          <p:nvPr>
            <p:ph idx="1" type="subTitle"/>
          </p:nvPr>
        </p:nvSpPr>
        <p:spPr>
          <a:xfrm>
            <a:off x="351322" y="780749"/>
            <a:ext cx="8441400" cy="210600"/>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rgbClr val="999999"/>
              </a:buClr>
              <a:buSzPts val="1200"/>
              <a:buFont typeface="Roboto"/>
              <a:buNone/>
              <a:defRPr b="0" i="0" sz="1200" u="none" cap="none" strike="noStrike">
                <a:solidFill>
                  <a:srgbClr val="999999"/>
                </a:solidFill>
                <a:latin typeface="Roboto"/>
                <a:ea typeface="Roboto"/>
                <a:cs typeface="Roboto"/>
                <a:sym typeface="Roboto"/>
              </a:defRPr>
            </a:lvl1pPr>
            <a:lvl2pPr lvl="1" marR="0" rtl="0" algn="l">
              <a:lnSpc>
                <a:spcPct val="100000"/>
              </a:lnSpc>
              <a:spcBef>
                <a:spcPts val="0"/>
              </a:spcBef>
              <a:spcAft>
                <a:spcPts val="0"/>
              </a:spcAft>
              <a:buClr>
                <a:srgbClr val="999999"/>
              </a:buClr>
              <a:buSzPts val="1200"/>
              <a:buFont typeface="Arial"/>
              <a:buNone/>
              <a:defRPr b="0" i="0" sz="1200" u="none" cap="none" strike="noStrike">
                <a:solidFill>
                  <a:srgbClr val="999999"/>
                </a:solidFill>
                <a:latin typeface="Arial"/>
                <a:ea typeface="Arial"/>
                <a:cs typeface="Arial"/>
                <a:sym typeface="Arial"/>
              </a:defRPr>
            </a:lvl2pPr>
            <a:lvl3pPr lvl="2" marR="0" rtl="0" algn="l">
              <a:lnSpc>
                <a:spcPct val="100000"/>
              </a:lnSpc>
              <a:spcBef>
                <a:spcPts val="0"/>
              </a:spcBef>
              <a:spcAft>
                <a:spcPts val="0"/>
              </a:spcAft>
              <a:buClr>
                <a:srgbClr val="999999"/>
              </a:buClr>
              <a:buSzPts val="1200"/>
              <a:buFont typeface="Arial"/>
              <a:buNone/>
              <a:defRPr b="0" i="0" sz="1200" u="none" cap="none" strike="noStrike">
                <a:solidFill>
                  <a:srgbClr val="999999"/>
                </a:solidFill>
                <a:latin typeface="Arial"/>
                <a:ea typeface="Arial"/>
                <a:cs typeface="Arial"/>
                <a:sym typeface="Arial"/>
              </a:defRPr>
            </a:lvl3pPr>
            <a:lvl4pPr lvl="3" marR="0" rtl="0" algn="l">
              <a:lnSpc>
                <a:spcPct val="100000"/>
              </a:lnSpc>
              <a:spcBef>
                <a:spcPts val="0"/>
              </a:spcBef>
              <a:spcAft>
                <a:spcPts val="0"/>
              </a:spcAft>
              <a:buClr>
                <a:srgbClr val="999999"/>
              </a:buClr>
              <a:buSzPts val="1200"/>
              <a:buFont typeface="Arial"/>
              <a:buNone/>
              <a:defRPr b="0" i="0" sz="1200" u="none" cap="none" strike="noStrike">
                <a:solidFill>
                  <a:srgbClr val="999999"/>
                </a:solidFill>
                <a:latin typeface="Arial"/>
                <a:ea typeface="Arial"/>
                <a:cs typeface="Arial"/>
                <a:sym typeface="Arial"/>
              </a:defRPr>
            </a:lvl4pPr>
            <a:lvl5pPr lvl="4" marR="0" rtl="0" algn="l">
              <a:lnSpc>
                <a:spcPct val="100000"/>
              </a:lnSpc>
              <a:spcBef>
                <a:spcPts val="0"/>
              </a:spcBef>
              <a:spcAft>
                <a:spcPts val="0"/>
              </a:spcAft>
              <a:buClr>
                <a:srgbClr val="999999"/>
              </a:buClr>
              <a:buSzPts val="1200"/>
              <a:buFont typeface="Arial"/>
              <a:buNone/>
              <a:defRPr b="0" i="0" sz="1200" u="none" cap="none" strike="noStrike">
                <a:solidFill>
                  <a:srgbClr val="999999"/>
                </a:solidFill>
                <a:latin typeface="Arial"/>
                <a:ea typeface="Arial"/>
                <a:cs typeface="Arial"/>
                <a:sym typeface="Arial"/>
              </a:defRPr>
            </a:lvl5pPr>
            <a:lvl6pPr lvl="5" marR="0" rtl="0" algn="l">
              <a:lnSpc>
                <a:spcPct val="100000"/>
              </a:lnSpc>
              <a:spcBef>
                <a:spcPts val="0"/>
              </a:spcBef>
              <a:spcAft>
                <a:spcPts val="0"/>
              </a:spcAft>
              <a:buClr>
                <a:srgbClr val="999999"/>
              </a:buClr>
              <a:buSzPts val="1200"/>
              <a:buFont typeface="Arial"/>
              <a:buNone/>
              <a:defRPr b="0" i="0" sz="1200" u="none" cap="none" strike="noStrike">
                <a:solidFill>
                  <a:srgbClr val="999999"/>
                </a:solidFill>
                <a:latin typeface="Arial"/>
                <a:ea typeface="Arial"/>
                <a:cs typeface="Arial"/>
                <a:sym typeface="Arial"/>
              </a:defRPr>
            </a:lvl6pPr>
            <a:lvl7pPr lvl="6" marR="0" rtl="0" algn="l">
              <a:lnSpc>
                <a:spcPct val="100000"/>
              </a:lnSpc>
              <a:spcBef>
                <a:spcPts val="0"/>
              </a:spcBef>
              <a:spcAft>
                <a:spcPts val="0"/>
              </a:spcAft>
              <a:buClr>
                <a:srgbClr val="999999"/>
              </a:buClr>
              <a:buSzPts val="1200"/>
              <a:buFont typeface="Arial"/>
              <a:buNone/>
              <a:defRPr b="0" i="0" sz="1200" u="none" cap="none" strike="noStrike">
                <a:solidFill>
                  <a:srgbClr val="999999"/>
                </a:solidFill>
                <a:latin typeface="Arial"/>
                <a:ea typeface="Arial"/>
                <a:cs typeface="Arial"/>
                <a:sym typeface="Arial"/>
              </a:defRPr>
            </a:lvl7pPr>
            <a:lvl8pPr lvl="7" marR="0" rtl="0" algn="l">
              <a:lnSpc>
                <a:spcPct val="100000"/>
              </a:lnSpc>
              <a:spcBef>
                <a:spcPts val="0"/>
              </a:spcBef>
              <a:spcAft>
                <a:spcPts val="0"/>
              </a:spcAft>
              <a:buClr>
                <a:srgbClr val="999999"/>
              </a:buClr>
              <a:buSzPts val="1200"/>
              <a:buFont typeface="Arial"/>
              <a:buNone/>
              <a:defRPr b="0" i="0" sz="1200" u="none" cap="none" strike="noStrike">
                <a:solidFill>
                  <a:srgbClr val="999999"/>
                </a:solidFill>
                <a:latin typeface="Arial"/>
                <a:ea typeface="Arial"/>
                <a:cs typeface="Arial"/>
                <a:sym typeface="Arial"/>
              </a:defRPr>
            </a:lvl8pPr>
            <a:lvl9pPr lvl="8" marR="0" rtl="0" algn="l">
              <a:lnSpc>
                <a:spcPct val="100000"/>
              </a:lnSpc>
              <a:spcBef>
                <a:spcPts val="0"/>
              </a:spcBef>
              <a:spcAft>
                <a:spcPts val="0"/>
              </a:spcAft>
              <a:buClr>
                <a:srgbClr val="999999"/>
              </a:buClr>
              <a:buSzPts val="1200"/>
              <a:buFont typeface="Arial"/>
              <a:buNone/>
              <a:defRPr b="0" i="0" sz="1200" u="none" cap="none" strike="noStrike">
                <a:solidFill>
                  <a:srgbClr val="999999"/>
                </a:solidFill>
                <a:latin typeface="Arial"/>
                <a:ea typeface="Arial"/>
                <a:cs typeface="Arial"/>
                <a:sym typeface="Arial"/>
              </a:defRPr>
            </a:lvl9pPr>
          </a:lstStyle>
          <a:p/>
        </p:txBody>
      </p:sp>
      <p:sp>
        <p:nvSpPr>
          <p:cNvPr id="55" name="Google Shape;55;p16"/>
          <p:cNvSpPr txBox="1"/>
          <p:nvPr>
            <p:ph type="title"/>
          </p:nvPr>
        </p:nvSpPr>
        <p:spPr>
          <a:xfrm>
            <a:off x="351322" y="384921"/>
            <a:ext cx="8441400" cy="371400"/>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rgbClr val="999999"/>
              </a:buClr>
              <a:buSzPts val="3000"/>
              <a:buFont typeface="Roboto"/>
              <a:buNone/>
              <a:defRPr b="0" i="0" sz="3000" u="none" cap="none" strike="noStrike">
                <a:solidFill>
                  <a:srgbClr val="999999"/>
                </a:solidFill>
                <a:latin typeface="Roboto"/>
                <a:ea typeface="Roboto"/>
                <a:cs typeface="Roboto"/>
                <a:sym typeface="Roboto"/>
              </a:defRPr>
            </a:lvl1pPr>
            <a:lvl2pPr lvl="1" rtl="0" algn="ctr">
              <a:spcBef>
                <a:spcPts val="0"/>
              </a:spcBef>
              <a:spcAft>
                <a:spcPts val="0"/>
              </a:spcAft>
              <a:buClr>
                <a:srgbClr val="999999"/>
              </a:buClr>
              <a:buSzPts val="3000"/>
              <a:buFont typeface="Roboto"/>
              <a:buNone/>
              <a:defRPr sz="3000">
                <a:solidFill>
                  <a:srgbClr val="999999"/>
                </a:solidFill>
                <a:latin typeface="Roboto"/>
                <a:ea typeface="Roboto"/>
                <a:cs typeface="Roboto"/>
                <a:sym typeface="Roboto"/>
              </a:defRPr>
            </a:lvl2pPr>
            <a:lvl3pPr lvl="2" rtl="0" algn="ctr">
              <a:spcBef>
                <a:spcPts val="0"/>
              </a:spcBef>
              <a:spcAft>
                <a:spcPts val="0"/>
              </a:spcAft>
              <a:buClr>
                <a:srgbClr val="999999"/>
              </a:buClr>
              <a:buSzPts val="3000"/>
              <a:buFont typeface="Roboto"/>
              <a:buNone/>
              <a:defRPr sz="3000">
                <a:solidFill>
                  <a:srgbClr val="999999"/>
                </a:solidFill>
                <a:latin typeface="Roboto"/>
                <a:ea typeface="Roboto"/>
                <a:cs typeface="Roboto"/>
                <a:sym typeface="Roboto"/>
              </a:defRPr>
            </a:lvl3pPr>
            <a:lvl4pPr lvl="3" rtl="0" algn="ctr">
              <a:spcBef>
                <a:spcPts val="0"/>
              </a:spcBef>
              <a:spcAft>
                <a:spcPts val="0"/>
              </a:spcAft>
              <a:buClr>
                <a:srgbClr val="999999"/>
              </a:buClr>
              <a:buSzPts val="3000"/>
              <a:buFont typeface="Roboto"/>
              <a:buNone/>
              <a:defRPr sz="3000">
                <a:solidFill>
                  <a:srgbClr val="999999"/>
                </a:solidFill>
                <a:latin typeface="Roboto"/>
                <a:ea typeface="Roboto"/>
                <a:cs typeface="Roboto"/>
                <a:sym typeface="Roboto"/>
              </a:defRPr>
            </a:lvl4pPr>
            <a:lvl5pPr lvl="4" rtl="0" algn="ctr">
              <a:spcBef>
                <a:spcPts val="0"/>
              </a:spcBef>
              <a:spcAft>
                <a:spcPts val="0"/>
              </a:spcAft>
              <a:buClr>
                <a:srgbClr val="999999"/>
              </a:buClr>
              <a:buSzPts val="3000"/>
              <a:buFont typeface="Roboto"/>
              <a:buNone/>
              <a:defRPr sz="3000">
                <a:solidFill>
                  <a:srgbClr val="999999"/>
                </a:solidFill>
                <a:latin typeface="Roboto"/>
                <a:ea typeface="Roboto"/>
                <a:cs typeface="Roboto"/>
                <a:sym typeface="Roboto"/>
              </a:defRPr>
            </a:lvl5pPr>
            <a:lvl6pPr lvl="5" rtl="0" algn="ctr">
              <a:spcBef>
                <a:spcPts val="0"/>
              </a:spcBef>
              <a:spcAft>
                <a:spcPts val="0"/>
              </a:spcAft>
              <a:buClr>
                <a:srgbClr val="999999"/>
              </a:buClr>
              <a:buSzPts val="3000"/>
              <a:buFont typeface="Roboto"/>
              <a:buNone/>
              <a:defRPr sz="3000">
                <a:solidFill>
                  <a:srgbClr val="999999"/>
                </a:solidFill>
                <a:latin typeface="Roboto"/>
                <a:ea typeface="Roboto"/>
                <a:cs typeface="Roboto"/>
                <a:sym typeface="Roboto"/>
              </a:defRPr>
            </a:lvl6pPr>
            <a:lvl7pPr lvl="6" rtl="0" algn="ctr">
              <a:spcBef>
                <a:spcPts val="0"/>
              </a:spcBef>
              <a:spcAft>
                <a:spcPts val="0"/>
              </a:spcAft>
              <a:buClr>
                <a:srgbClr val="999999"/>
              </a:buClr>
              <a:buSzPts val="3000"/>
              <a:buFont typeface="Roboto"/>
              <a:buNone/>
              <a:defRPr sz="3000">
                <a:solidFill>
                  <a:srgbClr val="999999"/>
                </a:solidFill>
                <a:latin typeface="Roboto"/>
                <a:ea typeface="Roboto"/>
                <a:cs typeface="Roboto"/>
                <a:sym typeface="Roboto"/>
              </a:defRPr>
            </a:lvl7pPr>
            <a:lvl8pPr lvl="7" rtl="0" algn="ctr">
              <a:spcBef>
                <a:spcPts val="0"/>
              </a:spcBef>
              <a:spcAft>
                <a:spcPts val="0"/>
              </a:spcAft>
              <a:buClr>
                <a:srgbClr val="999999"/>
              </a:buClr>
              <a:buSzPts val="3000"/>
              <a:buFont typeface="Roboto"/>
              <a:buNone/>
              <a:defRPr sz="3000">
                <a:solidFill>
                  <a:srgbClr val="999999"/>
                </a:solidFill>
                <a:latin typeface="Roboto"/>
                <a:ea typeface="Roboto"/>
                <a:cs typeface="Roboto"/>
                <a:sym typeface="Roboto"/>
              </a:defRPr>
            </a:lvl8pPr>
            <a:lvl9pPr lvl="8" rtl="0" algn="ctr">
              <a:spcBef>
                <a:spcPts val="0"/>
              </a:spcBef>
              <a:spcAft>
                <a:spcPts val="0"/>
              </a:spcAft>
              <a:buClr>
                <a:srgbClr val="999999"/>
              </a:buClr>
              <a:buSzPts val="3000"/>
              <a:buFont typeface="Roboto"/>
              <a:buNone/>
              <a:defRPr sz="3000">
                <a:solidFill>
                  <a:srgbClr val="999999"/>
                </a:solidFill>
                <a:latin typeface="Roboto"/>
                <a:ea typeface="Roboto"/>
                <a:cs typeface="Roboto"/>
                <a:sym typeface="Roboto"/>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6" name="Shape 56"/>
        <p:cNvGrpSpPr/>
        <p:nvPr/>
      </p:nvGrpSpPr>
      <p:grpSpPr>
        <a:xfrm>
          <a:off x="0" y="0"/>
          <a:ext cx="0" cy="0"/>
          <a:chOff x="0" y="0"/>
          <a:chExt cx="0" cy="0"/>
        </a:xfrm>
      </p:grpSpPr>
      <p:sp>
        <p:nvSpPr>
          <p:cNvPr id="57" name="Google Shape;57;p17"/>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lstStyle>
            <a:lvl1pPr lvl="0" rtl="0" algn="ctr">
              <a:spcBef>
                <a:spcPts val="0"/>
              </a:spcBef>
              <a:spcAft>
                <a:spcPts val="0"/>
              </a:spcAft>
              <a:buSzPts val="5200"/>
              <a:buChar char="●"/>
              <a:defRPr sz="5200"/>
            </a:lvl1pPr>
            <a:lvl2pPr lvl="1" rtl="0" algn="ctr">
              <a:spcBef>
                <a:spcPts val="0"/>
              </a:spcBef>
              <a:spcAft>
                <a:spcPts val="0"/>
              </a:spcAft>
              <a:buSzPts val="5200"/>
              <a:buChar char="○"/>
              <a:defRPr sz="5200"/>
            </a:lvl2pPr>
            <a:lvl3pPr lvl="2" rtl="0" algn="ctr">
              <a:spcBef>
                <a:spcPts val="0"/>
              </a:spcBef>
              <a:spcAft>
                <a:spcPts val="0"/>
              </a:spcAft>
              <a:buSzPts val="5200"/>
              <a:buChar char="■"/>
              <a:defRPr sz="5200"/>
            </a:lvl3pPr>
            <a:lvl4pPr lvl="3" rtl="0" algn="ctr">
              <a:spcBef>
                <a:spcPts val="0"/>
              </a:spcBef>
              <a:spcAft>
                <a:spcPts val="0"/>
              </a:spcAft>
              <a:buSzPts val="5200"/>
              <a:buChar char="●"/>
              <a:defRPr sz="5200"/>
            </a:lvl4pPr>
            <a:lvl5pPr lvl="4" rtl="0" algn="ctr">
              <a:spcBef>
                <a:spcPts val="0"/>
              </a:spcBef>
              <a:spcAft>
                <a:spcPts val="0"/>
              </a:spcAft>
              <a:buSzPts val="5200"/>
              <a:buChar char="○"/>
              <a:defRPr sz="5200"/>
            </a:lvl5pPr>
            <a:lvl6pPr lvl="5" rtl="0" algn="ctr">
              <a:spcBef>
                <a:spcPts val="0"/>
              </a:spcBef>
              <a:spcAft>
                <a:spcPts val="0"/>
              </a:spcAft>
              <a:buSzPts val="5200"/>
              <a:buChar char="■"/>
              <a:defRPr sz="5200"/>
            </a:lvl6pPr>
            <a:lvl7pPr lvl="6" rtl="0" algn="ctr">
              <a:spcBef>
                <a:spcPts val="0"/>
              </a:spcBef>
              <a:spcAft>
                <a:spcPts val="0"/>
              </a:spcAft>
              <a:buSzPts val="5200"/>
              <a:buChar char="●"/>
              <a:defRPr sz="5200"/>
            </a:lvl7pPr>
            <a:lvl8pPr lvl="7" rtl="0" algn="ctr">
              <a:spcBef>
                <a:spcPts val="0"/>
              </a:spcBef>
              <a:spcAft>
                <a:spcPts val="0"/>
              </a:spcAft>
              <a:buSzPts val="5200"/>
              <a:buChar char="○"/>
              <a:defRPr sz="5200"/>
            </a:lvl8pPr>
            <a:lvl9pPr lvl="8" rtl="0" algn="ctr">
              <a:spcBef>
                <a:spcPts val="0"/>
              </a:spcBef>
              <a:spcAft>
                <a:spcPts val="0"/>
              </a:spcAft>
              <a:buSzPts val="5200"/>
              <a:buChar char="■"/>
              <a:defRPr sz="5200"/>
            </a:lvl9pPr>
          </a:lstStyle>
          <a:p/>
        </p:txBody>
      </p:sp>
      <p:sp>
        <p:nvSpPr>
          <p:cNvPr id="58" name="Google Shape;58;p17"/>
          <p:cNvSpPr txBox="1"/>
          <p:nvPr>
            <p:ph idx="1" type="subTitle"/>
          </p:nvPr>
        </p:nvSpPr>
        <p:spPr>
          <a:xfrm>
            <a:off x="311700" y="2834125"/>
            <a:ext cx="8520600" cy="792600"/>
          </a:xfrm>
          <a:prstGeom prst="rect">
            <a:avLst/>
          </a:prstGeom>
          <a:noFill/>
          <a:ln>
            <a:noFill/>
          </a:ln>
        </p:spPr>
        <p:txBody>
          <a:bodyPr anchorCtr="0" anchor="ctr" bIns="91425" lIns="91425" spcFirstLastPara="1" rIns="91425" wrap="square" tIns="91425"/>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9" name="Google Shape;59;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0" name="Shape 50"/>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4.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3.jpg"/><Relationship Id="rId4" Type="http://schemas.openxmlformats.org/officeDocument/2006/relationships/image" Target="../media/image8.jpg"/><Relationship Id="rId5"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 name="Shape 63"/>
        <p:cNvGrpSpPr/>
        <p:nvPr/>
      </p:nvGrpSpPr>
      <p:grpSpPr>
        <a:xfrm>
          <a:off x="0" y="0"/>
          <a:ext cx="0" cy="0"/>
          <a:chOff x="0" y="0"/>
          <a:chExt cx="0" cy="0"/>
        </a:xfrm>
      </p:grpSpPr>
      <p:pic>
        <p:nvPicPr>
          <p:cNvPr id="64" name="Google Shape;64;p18"/>
          <p:cNvPicPr preferRelativeResize="0"/>
          <p:nvPr/>
        </p:nvPicPr>
        <p:blipFill rotWithShape="1">
          <a:blip r:embed="rId3">
            <a:alphaModFix/>
          </a:blip>
          <a:srcRect b="0" l="15776" r="15776" t="0"/>
          <a:stretch/>
        </p:blipFill>
        <p:spPr>
          <a:xfrm>
            <a:off x="675" y="0"/>
            <a:ext cx="9144000" cy="5143498"/>
          </a:xfrm>
          <a:prstGeom prst="rect">
            <a:avLst/>
          </a:prstGeom>
          <a:noFill/>
          <a:ln>
            <a:noFill/>
          </a:ln>
        </p:spPr>
      </p:pic>
      <p:sp>
        <p:nvSpPr>
          <p:cNvPr id="65" name="Google Shape;65;p18"/>
          <p:cNvSpPr/>
          <p:nvPr/>
        </p:nvSpPr>
        <p:spPr>
          <a:xfrm>
            <a:off x="947458" y="699447"/>
            <a:ext cx="7258500" cy="3744600"/>
          </a:xfrm>
          <a:prstGeom prst="roundRect">
            <a:avLst>
              <a:gd fmla="val 4263" name="adj"/>
            </a:avLst>
          </a:prstGeom>
          <a:solidFill>
            <a:schemeClr val="lt1">
              <a:alpha val="5137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66" name="Google Shape;66;p18"/>
          <p:cNvSpPr txBox="1"/>
          <p:nvPr/>
        </p:nvSpPr>
        <p:spPr>
          <a:xfrm>
            <a:off x="1412350" y="1469700"/>
            <a:ext cx="6253800" cy="9015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50"/>
              <a:buFont typeface="Roboto Condensed"/>
              <a:buNone/>
            </a:pPr>
            <a:r>
              <a:rPr lang="en" sz="2000">
                <a:solidFill>
                  <a:schemeClr val="dk1"/>
                </a:solidFill>
                <a:latin typeface="Roboto Condensed"/>
                <a:ea typeface="Roboto Condensed"/>
                <a:cs typeface="Roboto Condensed"/>
                <a:sym typeface="Roboto Condensed"/>
              </a:rPr>
              <a:t>Project P</a:t>
            </a:r>
            <a:r>
              <a:rPr lang="en" sz="2000">
                <a:solidFill>
                  <a:schemeClr val="dk1"/>
                </a:solidFill>
                <a:latin typeface="Roboto Condensed"/>
                <a:ea typeface="Roboto Condensed"/>
                <a:cs typeface="Roboto Condensed"/>
                <a:sym typeface="Roboto Condensed"/>
              </a:rPr>
              <a:t>roposal:</a:t>
            </a:r>
            <a:endParaRPr sz="2000">
              <a:solidFill>
                <a:schemeClr val="dk1"/>
              </a:solidFill>
              <a:latin typeface="Roboto Condensed"/>
              <a:ea typeface="Roboto Condensed"/>
              <a:cs typeface="Roboto Condensed"/>
              <a:sym typeface="Roboto Condensed"/>
            </a:endParaRPr>
          </a:p>
          <a:p>
            <a:pPr indent="0" lvl="0" marL="0" marR="0" rtl="0" algn="ctr">
              <a:lnSpc>
                <a:spcPct val="100000"/>
              </a:lnSpc>
              <a:spcBef>
                <a:spcPts val="0"/>
              </a:spcBef>
              <a:spcAft>
                <a:spcPts val="0"/>
              </a:spcAft>
              <a:buClr>
                <a:schemeClr val="dk1"/>
              </a:buClr>
              <a:buSzPts val="350"/>
              <a:buFont typeface="Roboto Condensed"/>
              <a:buNone/>
            </a:pPr>
            <a:r>
              <a:rPr lang="en" sz="2200">
                <a:solidFill>
                  <a:schemeClr val="dk1"/>
                </a:solidFill>
                <a:latin typeface="Roboto Condensed"/>
                <a:ea typeface="Roboto Condensed"/>
                <a:cs typeface="Roboto Condensed"/>
                <a:sym typeface="Roboto Condensed"/>
              </a:rPr>
              <a:t>User-centered design for </a:t>
            </a:r>
            <a:endParaRPr sz="2200">
              <a:solidFill>
                <a:schemeClr val="dk1"/>
              </a:solidFill>
              <a:latin typeface="Roboto Condensed"/>
              <a:ea typeface="Roboto Condensed"/>
              <a:cs typeface="Roboto Condensed"/>
              <a:sym typeface="Roboto Condensed"/>
            </a:endParaRPr>
          </a:p>
          <a:p>
            <a:pPr indent="0" lvl="0" marL="0" marR="0" rtl="0" algn="ctr">
              <a:lnSpc>
                <a:spcPct val="100000"/>
              </a:lnSpc>
              <a:spcBef>
                <a:spcPts val="0"/>
              </a:spcBef>
              <a:spcAft>
                <a:spcPts val="0"/>
              </a:spcAft>
              <a:buClr>
                <a:schemeClr val="dk1"/>
              </a:buClr>
              <a:buSzPts val="350"/>
              <a:buFont typeface="Roboto Condensed"/>
              <a:buNone/>
            </a:pPr>
            <a:r>
              <a:rPr lang="en" sz="2200">
                <a:solidFill>
                  <a:schemeClr val="dk1"/>
                </a:solidFill>
                <a:latin typeface="Roboto Condensed"/>
                <a:ea typeface="Roboto Condensed"/>
                <a:cs typeface="Roboto Condensed"/>
                <a:sym typeface="Roboto Condensed"/>
              </a:rPr>
              <a:t>operating autonomous systems</a:t>
            </a:r>
            <a:endParaRPr sz="2200">
              <a:solidFill>
                <a:schemeClr val="dk1"/>
              </a:solidFill>
              <a:latin typeface="Roboto Condensed"/>
              <a:ea typeface="Roboto Condensed"/>
              <a:cs typeface="Roboto Condensed"/>
              <a:sym typeface="Roboto Condensed"/>
            </a:endParaRPr>
          </a:p>
        </p:txBody>
      </p:sp>
      <p:pic>
        <p:nvPicPr>
          <p:cNvPr id="67" name="Google Shape;67;p18"/>
          <p:cNvPicPr preferRelativeResize="0"/>
          <p:nvPr/>
        </p:nvPicPr>
        <p:blipFill>
          <a:blip r:embed="rId4">
            <a:alphaModFix/>
          </a:blip>
          <a:stretch>
            <a:fillRect/>
          </a:stretch>
        </p:blipFill>
        <p:spPr>
          <a:xfrm>
            <a:off x="2988525" y="3434775"/>
            <a:ext cx="1184550" cy="731474"/>
          </a:xfrm>
          <a:prstGeom prst="rect">
            <a:avLst/>
          </a:prstGeom>
          <a:noFill/>
          <a:ln>
            <a:noFill/>
          </a:ln>
        </p:spPr>
      </p:pic>
      <p:pic>
        <p:nvPicPr>
          <p:cNvPr id="68" name="Google Shape;68;p18"/>
          <p:cNvPicPr preferRelativeResize="0"/>
          <p:nvPr/>
        </p:nvPicPr>
        <p:blipFill>
          <a:blip r:embed="rId5">
            <a:alphaModFix/>
          </a:blip>
          <a:stretch>
            <a:fillRect/>
          </a:stretch>
        </p:blipFill>
        <p:spPr>
          <a:xfrm>
            <a:off x="4782125" y="3259425"/>
            <a:ext cx="1310700" cy="9830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9" name="Shape 239"/>
        <p:cNvGrpSpPr/>
        <p:nvPr/>
      </p:nvGrpSpPr>
      <p:grpSpPr>
        <a:xfrm>
          <a:off x="0" y="0"/>
          <a:ext cx="0" cy="0"/>
          <a:chOff x="0" y="0"/>
          <a:chExt cx="0" cy="0"/>
        </a:xfrm>
      </p:grpSpPr>
      <p:grpSp>
        <p:nvGrpSpPr>
          <p:cNvPr id="240" name="Google Shape;240;p27"/>
          <p:cNvGrpSpPr/>
          <p:nvPr/>
        </p:nvGrpSpPr>
        <p:grpSpPr>
          <a:xfrm>
            <a:off x="769873" y="1698450"/>
            <a:ext cx="2621765" cy="672812"/>
            <a:chOff x="885088" y="1438599"/>
            <a:chExt cx="2621765" cy="672812"/>
          </a:xfrm>
        </p:grpSpPr>
        <p:sp>
          <p:nvSpPr>
            <p:cNvPr id="241" name="Google Shape;241;p27"/>
            <p:cNvSpPr txBox="1"/>
            <p:nvPr/>
          </p:nvSpPr>
          <p:spPr>
            <a:xfrm>
              <a:off x="885088" y="1438599"/>
              <a:ext cx="2621700" cy="21540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chemeClr val="accent1"/>
                </a:buClr>
                <a:buSzPts val="350"/>
                <a:buFont typeface="Roboto"/>
                <a:buNone/>
              </a:pPr>
              <a:r>
                <a:rPr b="1" lang="en">
                  <a:solidFill>
                    <a:schemeClr val="accent1"/>
                  </a:solidFill>
                  <a:latin typeface="Roboto"/>
                  <a:ea typeface="Roboto"/>
                  <a:cs typeface="Roboto"/>
                  <a:sym typeface="Roboto"/>
                </a:rPr>
                <a:t>Science and Ops Team Time</a:t>
              </a:r>
              <a:endParaRPr>
                <a:latin typeface="Roboto"/>
                <a:ea typeface="Roboto"/>
                <a:cs typeface="Roboto"/>
                <a:sym typeface="Roboto"/>
              </a:endParaRPr>
            </a:p>
          </p:txBody>
        </p:sp>
        <p:sp>
          <p:nvSpPr>
            <p:cNvPr id="242" name="Google Shape;242;p27"/>
            <p:cNvSpPr txBox="1"/>
            <p:nvPr/>
          </p:nvSpPr>
          <p:spPr>
            <a:xfrm>
              <a:off x="885153" y="1649711"/>
              <a:ext cx="2621700" cy="4617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929292"/>
                </a:buClr>
                <a:buSzPts val="250"/>
                <a:buFont typeface="Roboto Condensed"/>
                <a:buNone/>
              </a:pPr>
              <a:r>
                <a:rPr lang="en" sz="1000">
                  <a:solidFill>
                    <a:srgbClr val="929292"/>
                  </a:solidFill>
                  <a:latin typeface="Roboto Condensed"/>
                  <a:ea typeface="Roboto Condensed"/>
                  <a:cs typeface="Roboto Condensed"/>
                  <a:sym typeface="Roboto Condensed"/>
                </a:rPr>
                <a:t>Up to 8 hours of interview and user study time with each of the science and operation team members, who are willing to participate in this study</a:t>
              </a:r>
              <a:endParaRPr/>
            </a:p>
          </p:txBody>
        </p:sp>
      </p:grpSp>
      <p:sp>
        <p:nvSpPr>
          <p:cNvPr id="243" name="Google Shape;243;p27"/>
          <p:cNvSpPr/>
          <p:nvPr/>
        </p:nvSpPr>
        <p:spPr>
          <a:xfrm>
            <a:off x="3463332" y="1698440"/>
            <a:ext cx="723900" cy="703200"/>
          </a:xfrm>
          <a:prstGeom prst="ellipse">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113E5C"/>
              </a:solidFill>
              <a:latin typeface="Arial"/>
              <a:ea typeface="Arial"/>
              <a:cs typeface="Arial"/>
              <a:sym typeface="Arial"/>
            </a:endParaRPr>
          </a:p>
        </p:txBody>
      </p:sp>
      <p:grpSp>
        <p:nvGrpSpPr>
          <p:cNvPr id="244" name="Google Shape;244;p27"/>
          <p:cNvGrpSpPr/>
          <p:nvPr/>
        </p:nvGrpSpPr>
        <p:grpSpPr>
          <a:xfrm>
            <a:off x="769938" y="2715375"/>
            <a:ext cx="2621700" cy="665444"/>
            <a:chOff x="885153" y="2455524"/>
            <a:chExt cx="2621700" cy="665444"/>
          </a:xfrm>
        </p:grpSpPr>
        <p:sp>
          <p:nvSpPr>
            <p:cNvPr id="245" name="Google Shape;245;p27"/>
            <p:cNvSpPr txBox="1"/>
            <p:nvPr/>
          </p:nvSpPr>
          <p:spPr>
            <a:xfrm>
              <a:off x="1524663" y="2455524"/>
              <a:ext cx="1982100" cy="2154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chemeClr val="accent3"/>
                </a:buClr>
                <a:buSzPts val="350"/>
                <a:buFont typeface="Roboto Condensed"/>
                <a:buNone/>
              </a:pPr>
              <a:r>
                <a:rPr b="1" lang="en">
                  <a:solidFill>
                    <a:schemeClr val="accent2"/>
                  </a:solidFill>
                  <a:latin typeface="Roboto"/>
                  <a:ea typeface="Roboto"/>
                  <a:cs typeface="Roboto"/>
                  <a:sym typeface="Roboto"/>
                </a:rPr>
                <a:t>Engineering Team Time</a:t>
              </a:r>
              <a:endParaRPr>
                <a:solidFill>
                  <a:schemeClr val="accent2"/>
                </a:solidFill>
                <a:latin typeface="Roboto"/>
                <a:ea typeface="Roboto"/>
                <a:cs typeface="Roboto"/>
                <a:sym typeface="Roboto"/>
              </a:endParaRPr>
            </a:p>
          </p:txBody>
        </p:sp>
        <p:sp>
          <p:nvSpPr>
            <p:cNvPr id="246" name="Google Shape;246;p27"/>
            <p:cNvSpPr txBox="1"/>
            <p:nvPr/>
          </p:nvSpPr>
          <p:spPr>
            <a:xfrm>
              <a:off x="885153" y="2659268"/>
              <a:ext cx="2621700" cy="4617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Clr>
                  <a:srgbClr val="929292"/>
                </a:buClr>
                <a:buSzPts val="250"/>
                <a:buFont typeface="Roboto Condensed"/>
                <a:buNone/>
              </a:pPr>
              <a:r>
                <a:rPr lang="en" sz="1000">
                  <a:solidFill>
                    <a:srgbClr val="929292"/>
                  </a:solidFill>
                  <a:latin typeface="Roboto Condensed"/>
                  <a:ea typeface="Roboto Condensed"/>
                  <a:cs typeface="Roboto Condensed"/>
                  <a:sym typeface="Roboto Condensed"/>
                </a:rPr>
                <a:t>Monthly 1-hour project meetings with UCSC team and participation in a 1-day ideation workshop</a:t>
              </a:r>
              <a:endParaRPr/>
            </a:p>
          </p:txBody>
        </p:sp>
      </p:grpSp>
      <p:sp>
        <p:nvSpPr>
          <p:cNvPr id="247" name="Google Shape;247;p27"/>
          <p:cNvSpPr/>
          <p:nvPr/>
        </p:nvSpPr>
        <p:spPr>
          <a:xfrm>
            <a:off x="3463332" y="2705128"/>
            <a:ext cx="723900" cy="7032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4E5F27"/>
              </a:solidFill>
              <a:latin typeface="Roboto Condensed"/>
              <a:ea typeface="Roboto Condensed"/>
              <a:cs typeface="Roboto Condensed"/>
              <a:sym typeface="Roboto Condensed"/>
            </a:endParaRPr>
          </a:p>
        </p:txBody>
      </p:sp>
      <p:grpSp>
        <p:nvGrpSpPr>
          <p:cNvPr id="248" name="Google Shape;248;p27"/>
          <p:cNvGrpSpPr/>
          <p:nvPr/>
        </p:nvGrpSpPr>
        <p:grpSpPr>
          <a:xfrm>
            <a:off x="769937" y="3723500"/>
            <a:ext cx="2621700" cy="674967"/>
            <a:chOff x="885151" y="3463649"/>
            <a:chExt cx="2621700" cy="674967"/>
          </a:xfrm>
        </p:grpSpPr>
        <p:sp>
          <p:nvSpPr>
            <p:cNvPr id="249" name="Google Shape;249;p27"/>
            <p:cNvSpPr txBox="1"/>
            <p:nvPr/>
          </p:nvSpPr>
          <p:spPr>
            <a:xfrm>
              <a:off x="1207813" y="3463649"/>
              <a:ext cx="2298900" cy="21540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chemeClr val="accent3"/>
                </a:buClr>
                <a:buSzPts val="350"/>
                <a:buFont typeface="Roboto Condensed"/>
                <a:buNone/>
              </a:pPr>
              <a:r>
                <a:rPr b="1" lang="en">
                  <a:solidFill>
                    <a:schemeClr val="accent3"/>
                  </a:solidFill>
                  <a:latin typeface="Roboto"/>
                  <a:ea typeface="Roboto"/>
                  <a:cs typeface="Roboto"/>
                  <a:sym typeface="Roboto"/>
                </a:rPr>
                <a:t>Money</a:t>
              </a:r>
              <a:endParaRPr b="1">
                <a:solidFill>
                  <a:schemeClr val="accent3"/>
                </a:solidFill>
                <a:latin typeface="Roboto"/>
                <a:ea typeface="Roboto"/>
                <a:cs typeface="Roboto"/>
                <a:sym typeface="Roboto"/>
              </a:endParaRPr>
            </a:p>
          </p:txBody>
        </p:sp>
        <p:sp>
          <p:nvSpPr>
            <p:cNvPr id="250" name="Google Shape;250;p27"/>
            <p:cNvSpPr txBox="1"/>
            <p:nvPr/>
          </p:nvSpPr>
          <p:spPr>
            <a:xfrm>
              <a:off x="885151" y="3676916"/>
              <a:ext cx="2621700" cy="4617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Clr>
                  <a:srgbClr val="929292"/>
                </a:buClr>
                <a:buSzPts val="250"/>
                <a:buFont typeface="Roboto Condensed"/>
                <a:buNone/>
              </a:pPr>
              <a:r>
                <a:rPr lang="en" sz="1000">
                  <a:solidFill>
                    <a:srgbClr val="929292"/>
                  </a:solidFill>
                  <a:latin typeface="Roboto Condensed"/>
                  <a:ea typeface="Roboto Condensed"/>
                  <a:cs typeface="Roboto Condensed"/>
                  <a:sym typeface="Roboto Condensed"/>
                </a:rPr>
                <a:t>Up to </a:t>
              </a:r>
              <a:r>
                <a:rPr lang="en" sz="1000">
                  <a:solidFill>
                    <a:srgbClr val="929292"/>
                  </a:solidFill>
                  <a:latin typeface="Roboto Condensed"/>
                  <a:ea typeface="Roboto Condensed"/>
                  <a:cs typeface="Roboto Condensed"/>
                  <a:sym typeface="Roboto Condensed"/>
                </a:rPr>
                <a:t>$18K</a:t>
              </a:r>
              <a:r>
                <a:rPr lang="en" sz="1000">
                  <a:solidFill>
                    <a:srgbClr val="929292"/>
                  </a:solidFill>
                  <a:latin typeface="Roboto Condensed"/>
                  <a:ea typeface="Roboto Condensed"/>
                  <a:cs typeface="Roboto Condensed"/>
                  <a:sym typeface="Roboto Condensed"/>
                </a:rPr>
                <a:t> to support a freelance designer to sketch storyboards and low fidelity prototype</a:t>
              </a:r>
              <a:endParaRPr sz="1000">
                <a:solidFill>
                  <a:srgbClr val="929292"/>
                </a:solidFill>
                <a:latin typeface="Roboto Condensed"/>
                <a:ea typeface="Roboto Condensed"/>
                <a:cs typeface="Roboto Condensed"/>
                <a:sym typeface="Roboto Condensed"/>
              </a:endParaRPr>
            </a:p>
            <a:p>
              <a:pPr indent="0" lvl="0" marL="0" rtl="0" algn="r">
                <a:spcBef>
                  <a:spcPts val="0"/>
                </a:spcBef>
                <a:spcAft>
                  <a:spcPts val="0"/>
                </a:spcAft>
                <a:buClr>
                  <a:srgbClr val="929292"/>
                </a:buClr>
                <a:buSzPts val="250"/>
                <a:buFont typeface="Roboto Condensed"/>
                <a:buNone/>
              </a:pPr>
              <a:r>
                <a:rPr lang="en" sz="1000">
                  <a:solidFill>
                    <a:srgbClr val="929292"/>
                  </a:solidFill>
                  <a:latin typeface="Roboto Condensed"/>
                  <a:ea typeface="Roboto Condensed"/>
                  <a:cs typeface="Roboto Condensed"/>
                  <a:sym typeface="Roboto Condensed"/>
                </a:rPr>
                <a:t>for user feedback and engineering design review</a:t>
              </a:r>
              <a:endParaRPr sz="1000">
                <a:solidFill>
                  <a:srgbClr val="929292"/>
                </a:solidFill>
                <a:latin typeface="Roboto Condensed"/>
                <a:ea typeface="Roboto Condensed"/>
                <a:cs typeface="Roboto Condensed"/>
                <a:sym typeface="Roboto Condensed"/>
              </a:endParaRPr>
            </a:p>
            <a:p>
              <a:pPr indent="0" lvl="0" marL="0" rtl="0" algn="r">
                <a:spcBef>
                  <a:spcPts val="0"/>
                </a:spcBef>
                <a:spcAft>
                  <a:spcPts val="0"/>
                </a:spcAft>
                <a:buClr>
                  <a:srgbClr val="929292"/>
                </a:buClr>
                <a:buSzPts val="250"/>
                <a:buFont typeface="Roboto Condensed"/>
                <a:buNone/>
              </a:pPr>
              <a:r>
                <a:t/>
              </a:r>
              <a:endParaRPr sz="1000">
                <a:solidFill>
                  <a:srgbClr val="929292"/>
                </a:solidFill>
                <a:latin typeface="Roboto Condensed"/>
                <a:ea typeface="Roboto Condensed"/>
                <a:cs typeface="Roboto Condensed"/>
                <a:sym typeface="Roboto Condensed"/>
              </a:endParaRPr>
            </a:p>
            <a:p>
              <a:pPr indent="0" lvl="0" marL="0" rtl="0" algn="r">
                <a:spcBef>
                  <a:spcPts val="0"/>
                </a:spcBef>
                <a:spcAft>
                  <a:spcPts val="0"/>
                </a:spcAft>
                <a:buClr>
                  <a:srgbClr val="929292"/>
                </a:buClr>
                <a:buSzPts val="250"/>
                <a:buFont typeface="Roboto Condensed"/>
                <a:buNone/>
              </a:pPr>
              <a:r>
                <a:t/>
              </a:r>
              <a:endParaRPr sz="1000">
                <a:solidFill>
                  <a:srgbClr val="929292"/>
                </a:solidFill>
                <a:latin typeface="Roboto Condensed"/>
                <a:ea typeface="Roboto Condensed"/>
                <a:cs typeface="Roboto Condensed"/>
                <a:sym typeface="Roboto Condensed"/>
              </a:endParaRPr>
            </a:p>
            <a:p>
              <a:pPr indent="0" lvl="0" marL="0" marR="0" rtl="0" algn="r">
                <a:lnSpc>
                  <a:spcPct val="100000"/>
                </a:lnSpc>
                <a:spcBef>
                  <a:spcPts val="0"/>
                </a:spcBef>
                <a:spcAft>
                  <a:spcPts val="0"/>
                </a:spcAft>
                <a:buClr>
                  <a:srgbClr val="929292"/>
                </a:buClr>
                <a:buSzPts val="250"/>
                <a:buFont typeface="Roboto Condensed"/>
                <a:buNone/>
              </a:pPr>
              <a:r>
                <a:t/>
              </a:r>
              <a:endParaRPr sz="1000">
                <a:solidFill>
                  <a:srgbClr val="929292"/>
                </a:solidFill>
                <a:latin typeface="Roboto Condensed"/>
                <a:ea typeface="Roboto Condensed"/>
                <a:cs typeface="Roboto Condensed"/>
                <a:sym typeface="Roboto Condensed"/>
              </a:endParaRPr>
            </a:p>
          </p:txBody>
        </p:sp>
      </p:grpSp>
      <p:sp>
        <p:nvSpPr>
          <p:cNvPr id="251" name="Google Shape;251;p27"/>
          <p:cNvSpPr/>
          <p:nvPr/>
        </p:nvSpPr>
        <p:spPr>
          <a:xfrm>
            <a:off x="3463332" y="3713251"/>
            <a:ext cx="723900" cy="703200"/>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rgbClr val="5F1B15"/>
              </a:solidFill>
              <a:latin typeface="Roboto Condensed"/>
              <a:ea typeface="Roboto Condensed"/>
              <a:cs typeface="Roboto Condensed"/>
              <a:sym typeface="Roboto Condensed"/>
            </a:endParaRPr>
          </a:p>
        </p:txBody>
      </p:sp>
      <p:grpSp>
        <p:nvGrpSpPr>
          <p:cNvPr id="252" name="Google Shape;252;p27"/>
          <p:cNvGrpSpPr/>
          <p:nvPr/>
        </p:nvGrpSpPr>
        <p:grpSpPr>
          <a:xfrm>
            <a:off x="5724151" y="1707250"/>
            <a:ext cx="2867100" cy="665450"/>
            <a:chOff x="5638274" y="1447399"/>
            <a:chExt cx="2867100" cy="665450"/>
          </a:xfrm>
        </p:grpSpPr>
        <p:sp>
          <p:nvSpPr>
            <p:cNvPr id="253" name="Google Shape;253;p27"/>
            <p:cNvSpPr txBox="1"/>
            <p:nvPr/>
          </p:nvSpPr>
          <p:spPr>
            <a:xfrm>
              <a:off x="5638280" y="1447399"/>
              <a:ext cx="2621700" cy="2154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4"/>
                </a:buClr>
                <a:buSzPts val="350"/>
                <a:buFont typeface="Roboto"/>
                <a:buNone/>
              </a:pPr>
              <a:r>
                <a:rPr b="1" lang="en">
                  <a:solidFill>
                    <a:schemeClr val="accent4"/>
                  </a:solidFill>
                  <a:latin typeface="Roboto"/>
                  <a:ea typeface="Roboto"/>
                  <a:cs typeface="Roboto"/>
                  <a:sym typeface="Roboto"/>
                </a:rPr>
                <a:t>Becoming User-Centered</a:t>
              </a:r>
              <a:endParaRPr>
                <a:latin typeface="Roboto"/>
                <a:ea typeface="Roboto"/>
                <a:cs typeface="Roboto"/>
                <a:sym typeface="Roboto"/>
              </a:endParaRPr>
            </a:p>
          </p:txBody>
        </p:sp>
        <p:sp>
          <p:nvSpPr>
            <p:cNvPr id="254" name="Google Shape;254;p27"/>
            <p:cNvSpPr txBox="1"/>
            <p:nvPr/>
          </p:nvSpPr>
          <p:spPr>
            <a:xfrm>
              <a:off x="5638274" y="1651149"/>
              <a:ext cx="28671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929292"/>
                </a:buClr>
                <a:buSzPts val="250"/>
                <a:buFont typeface="Roboto Condensed"/>
                <a:buNone/>
              </a:pPr>
              <a:r>
                <a:rPr lang="en" sz="1000">
                  <a:solidFill>
                    <a:srgbClr val="929292"/>
                  </a:solidFill>
                  <a:latin typeface="Roboto Condensed"/>
                  <a:ea typeface="Roboto Condensed"/>
                  <a:cs typeface="Roboto Condensed"/>
                  <a:sym typeface="Roboto Condensed"/>
                </a:rPr>
                <a:t>By adopting UX research methods, this project will capture and prioritize the perspectives and mental models of science and operations teams to form design priorities and guide user interface development</a:t>
              </a:r>
              <a:endParaRPr/>
            </a:p>
          </p:txBody>
        </p:sp>
      </p:grpSp>
      <p:sp>
        <p:nvSpPr>
          <p:cNvPr id="255" name="Google Shape;255;p27"/>
          <p:cNvSpPr/>
          <p:nvPr/>
        </p:nvSpPr>
        <p:spPr>
          <a:xfrm>
            <a:off x="4917642" y="1697006"/>
            <a:ext cx="723900" cy="7032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rgbClr val="0A554A"/>
              </a:solidFill>
              <a:latin typeface="Arial"/>
              <a:ea typeface="Arial"/>
              <a:cs typeface="Arial"/>
              <a:sym typeface="Arial"/>
            </a:endParaRPr>
          </a:p>
        </p:txBody>
      </p:sp>
      <p:grpSp>
        <p:nvGrpSpPr>
          <p:cNvPr id="256" name="Google Shape;256;p27"/>
          <p:cNvGrpSpPr/>
          <p:nvPr/>
        </p:nvGrpSpPr>
        <p:grpSpPr>
          <a:xfrm>
            <a:off x="5724139" y="2682750"/>
            <a:ext cx="2649900" cy="698069"/>
            <a:chOff x="5638262" y="2422899"/>
            <a:chExt cx="2649900" cy="698069"/>
          </a:xfrm>
        </p:grpSpPr>
        <p:sp>
          <p:nvSpPr>
            <p:cNvPr id="257" name="Google Shape;257;p27"/>
            <p:cNvSpPr txBox="1"/>
            <p:nvPr/>
          </p:nvSpPr>
          <p:spPr>
            <a:xfrm>
              <a:off x="5638276" y="2422899"/>
              <a:ext cx="1906800" cy="2154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5"/>
                </a:buClr>
                <a:buSzPts val="350"/>
                <a:buFont typeface="Roboto Condensed"/>
                <a:buNone/>
              </a:pPr>
              <a:r>
                <a:rPr b="1" lang="en">
                  <a:solidFill>
                    <a:schemeClr val="accent5"/>
                  </a:solidFill>
                  <a:latin typeface="Roboto"/>
                  <a:ea typeface="Roboto"/>
                  <a:cs typeface="Roboto"/>
                  <a:sym typeface="Roboto"/>
                </a:rPr>
                <a:t>Holistic Design</a:t>
              </a:r>
              <a:endParaRPr>
                <a:latin typeface="Roboto"/>
                <a:ea typeface="Roboto"/>
                <a:cs typeface="Roboto"/>
                <a:sym typeface="Roboto"/>
              </a:endParaRPr>
            </a:p>
          </p:txBody>
        </p:sp>
        <p:sp>
          <p:nvSpPr>
            <p:cNvPr id="258" name="Google Shape;258;p27"/>
            <p:cNvSpPr txBox="1"/>
            <p:nvPr/>
          </p:nvSpPr>
          <p:spPr>
            <a:xfrm>
              <a:off x="5638262" y="2659268"/>
              <a:ext cx="26499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929292"/>
                </a:buClr>
                <a:buSzPts val="250"/>
                <a:buFont typeface="Roboto Condensed"/>
                <a:buNone/>
              </a:pPr>
              <a:r>
                <a:rPr lang="en" sz="1000">
                  <a:solidFill>
                    <a:srgbClr val="929292"/>
                  </a:solidFill>
                  <a:latin typeface="Roboto Condensed"/>
                  <a:ea typeface="Roboto Condensed"/>
                  <a:cs typeface="Roboto Condensed"/>
                  <a:sym typeface="Roboto Condensed"/>
                </a:rPr>
                <a:t>Rather than play whack-a-mole with fix-it tickets, we will work toward more holistic design changes to make LRAUV operations more user-friendly</a:t>
              </a:r>
              <a:endParaRPr/>
            </a:p>
          </p:txBody>
        </p:sp>
      </p:grpSp>
      <p:sp>
        <p:nvSpPr>
          <p:cNvPr id="259" name="Google Shape;259;p27"/>
          <p:cNvSpPr/>
          <p:nvPr/>
        </p:nvSpPr>
        <p:spPr>
          <a:xfrm>
            <a:off x="4917642" y="2705130"/>
            <a:ext cx="723900" cy="703200"/>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7B4E07"/>
              </a:solidFill>
              <a:latin typeface="Arial"/>
              <a:ea typeface="Arial"/>
              <a:cs typeface="Arial"/>
              <a:sym typeface="Arial"/>
            </a:endParaRPr>
          </a:p>
        </p:txBody>
      </p:sp>
      <p:grpSp>
        <p:nvGrpSpPr>
          <p:cNvPr id="260" name="Google Shape;260;p27"/>
          <p:cNvGrpSpPr/>
          <p:nvPr/>
        </p:nvGrpSpPr>
        <p:grpSpPr>
          <a:xfrm>
            <a:off x="5724139" y="3713975"/>
            <a:ext cx="3420011" cy="665442"/>
            <a:chOff x="5638262" y="3454124"/>
            <a:chExt cx="3420011" cy="665442"/>
          </a:xfrm>
        </p:grpSpPr>
        <p:sp>
          <p:nvSpPr>
            <p:cNvPr id="261" name="Google Shape;261;p27"/>
            <p:cNvSpPr txBox="1"/>
            <p:nvPr/>
          </p:nvSpPr>
          <p:spPr>
            <a:xfrm>
              <a:off x="5638273" y="3454124"/>
              <a:ext cx="3420000" cy="2154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6"/>
                </a:buClr>
                <a:buSzPts val="350"/>
                <a:buFont typeface="Roboto Condensed"/>
                <a:buNone/>
              </a:pPr>
              <a:r>
                <a:rPr b="1" lang="en">
                  <a:solidFill>
                    <a:schemeClr val="accent6"/>
                  </a:solidFill>
                  <a:latin typeface="Roboto"/>
                  <a:ea typeface="Roboto"/>
                  <a:cs typeface="Roboto"/>
                  <a:sym typeface="Roboto"/>
                </a:rPr>
                <a:t>Smoother, Efficient LRAUV Missions</a:t>
              </a:r>
              <a:endParaRPr>
                <a:latin typeface="Roboto"/>
                <a:ea typeface="Roboto"/>
                <a:cs typeface="Roboto"/>
                <a:sym typeface="Roboto"/>
              </a:endParaRPr>
            </a:p>
          </p:txBody>
        </p:sp>
        <p:sp>
          <p:nvSpPr>
            <p:cNvPr id="262" name="Google Shape;262;p27"/>
            <p:cNvSpPr txBox="1"/>
            <p:nvPr/>
          </p:nvSpPr>
          <p:spPr>
            <a:xfrm>
              <a:off x="5638262" y="3657866"/>
              <a:ext cx="26499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929292"/>
                </a:buClr>
                <a:buSzPts val="250"/>
                <a:buFont typeface="Roboto Condensed"/>
                <a:buNone/>
              </a:pPr>
              <a:r>
                <a:rPr lang="en" sz="1000">
                  <a:solidFill>
                    <a:srgbClr val="929292"/>
                  </a:solidFill>
                  <a:latin typeface="Roboto Condensed"/>
                  <a:ea typeface="Roboto Condensed"/>
                  <a:cs typeface="Roboto Condensed"/>
                  <a:sym typeface="Roboto Condensed"/>
                </a:rPr>
                <a:t>Overall, we aim to decrease the cognitive load for science and operations teams and to decrease the total time spent using the LRAUV user interfaces so that scientists can focus on doing science</a:t>
              </a:r>
              <a:endParaRPr/>
            </a:p>
          </p:txBody>
        </p:sp>
      </p:grpSp>
      <p:sp>
        <p:nvSpPr>
          <p:cNvPr id="263" name="Google Shape;263;p27"/>
          <p:cNvSpPr/>
          <p:nvPr/>
        </p:nvSpPr>
        <p:spPr>
          <a:xfrm>
            <a:off x="4917642" y="3713251"/>
            <a:ext cx="723900" cy="7032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311823"/>
              </a:solidFill>
              <a:latin typeface="Roboto Condensed"/>
              <a:ea typeface="Roboto Condensed"/>
              <a:cs typeface="Roboto Condensed"/>
              <a:sym typeface="Roboto Condensed"/>
            </a:endParaRPr>
          </a:p>
        </p:txBody>
      </p:sp>
      <p:cxnSp>
        <p:nvCxnSpPr>
          <p:cNvPr id="264" name="Google Shape;264;p27"/>
          <p:cNvCxnSpPr/>
          <p:nvPr/>
        </p:nvCxnSpPr>
        <p:spPr>
          <a:xfrm rot="10800000">
            <a:off x="4572000" y="1648167"/>
            <a:ext cx="0" cy="2746200"/>
          </a:xfrm>
          <a:prstGeom prst="straightConnector1">
            <a:avLst/>
          </a:prstGeom>
          <a:noFill/>
          <a:ln cap="flat" cmpd="sng" w="19050">
            <a:solidFill>
              <a:srgbClr val="BFBFBF"/>
            </a:solidFill>
            <a:prstDash val="dot"/>
            <a:round/>
            <a:headEnd len="med" w="med" type="diamond"/>
            <a:tailEnd len="med" w="med" type="diamond"/>
          </a:ln>
        </p:spPr>
      </p:cxnSp>
      <p:sp>
        <p:nvSpPr>
          <p:cNvPr id="265" name="Google Shape;265;p27"/>
          <p:cNvSpPr/>
          <p:nvPr/>
        </p:nvSpPr>
        <p:spPr>
          <a:xfrm>
            <a:off x="5131285" y="2840039"/>
            <a:ext cx="296640" cy="433374"/>
          </a:xfrm>
          <a:custGeom>
            <a:rect b="b" l="l" r="r" t="t"/>
            <a:pathLst>
              <a:path extrusionOk="0" h="102" w="70">
                <a:moveTo>
                  <a:pt x="35" y="0"/>
                </a:moveTo>
                <a:cubicBezTo>
                  <a:pt x="16" y="0"/>
                  <a:pt x="0" y="16"/>
                  <a:pt x="0" y="35"/>
                </a:cubicBezTo>
                <a:cubicBezTo>
                  <a:pt x="0" y="48"/>
                  <a:pt x="12" y="62"/>
                  <a:pt x="16" y="74"/>
                </a:cubicBezTo>
                <a:cubicBezTo>
                  <a:pt x="22" y="91"/>
                  <a:pt x="22" y="102"/>
                  <a:pt x="35" y="102"/>
                </a:cubicBezTo>
                <a:cubicBezTo>
                  <a:pt x="49" y="102"/>
                  <a:pt x="48" y="92"/>
                  <a:pt x="54" y="74"/>
                </a:cubicBezTo>
                <a:cubicBezTo>
                  <a:pt x="58" y="62"/>
                  <a:pt x="70" y="48"/>
                  <a:pt x="70" y="35"/>
                </a:cubicBezTo>
                <a:cubicBezTo>
                  <a:pt x="70" y="16"/>
                  <a:pt x="54" y="0"/>
                  <a:pt x="35" y="0"/>
                </a:cubicBezTo>
                <a:close/>
                <a:moveTo>
                  <a:pt x="43" y="87"/>
                </a:moveTo>
                <a:cubicBezTo>
                  <a:pt x="27" y="89"/>
                  <a:pt x="27" y="89"/>
                  <a:pt x="27" y="89"/>
                </a:cubicBezTo>
                <a:cubicBezTo>
                  <a:pt x="27" y="87"/>
                  <a:pt x="26" y="85"/>
                  <a:pt x="26" y="83"/>
                </a:cubicBezTo>
                <a:cubicBezTo>
                  <a:pt x="26" y="83"/>
                  <a:pt x="26" y="83"/>
                  <a:pt x="26" y="83"/>
                </a:cubicBezTo>
                <a:cubicBezTo>
                  <a:pt x="45" y="80"/>
                  <a:pt x="45" y="80"/>
                  <a:pt x="45" y="80"/>
                </a:cubicBezTo>
                <a:cubicBezTo>
                  <a:pt x="45" y="81"/>
                  <a:pt x="45" y="82"/>
                  <a:pt x="44" y="83"/>
                </a:cubicBezTo>
                <a:cubicBezTo>
                  <a:pt x="44" y="84"/>
                  <a:pt x="44" y="86"/>
                  <a:pt x="43" y="87"/>
                </a:cubicBezTo>
                <a:close/>
                <a:moveTo>
                  <a:pt x="25" y="79"/>
                </a:moveTo>
                <a:cubicBezTo>
                  <a:pt x="24" y="78"/>
                  <a:pt x="23" y="76"/>
                  <a:pt x="23" y="73"/>
                </a:cubicBezTo>
                <a:cubicBezTo>
                  <a:pt x="47" y="73"/>
                  <a:pt x="47" y="73"/>
                  <a:pt x="47" y="73"/>
                </a:cubicBezTo>
                <a:cubicBezTo>
                  <a:pt x="47" y="75"/>
                  <a:pt x="47" y="76"/>
                  <a:pt x="46" y="77"/>
                </a:cubicBezTo>
                <a:lnTo>
                  <a:pt x="25" y="79"/>
                </a:lnTo>
                <a:close/>
                <a:moveTo>
                  <a:pt x="35" y="96"/>
                </a:moveTo>
                <a:cubicBezTo>
                  <a:pt x="32" y="96"/>
                  <a:pt x="30" y="95"/>
                  <a:pt x="29" y="92"/>
                </a:cubicBezTo>
                <a:cubicBezTo>
                  <a:pt x="42" y="90"/>
                  <a:pt x="42" y="90"/>
                  <a:pt x="42" y="90"/>
                </a:cubicBezTo>
                <a:cubicBezTo>
                  <a:pt x="40" y="95"/>
                  <a:pt x="39" y="96"/>
                  <a:pt x="35" y="96"/>
                </a:cubicBezTo>
                <a:close/>
                <a:moveTo>
                  <a:pt x="50" y="67"/>
                </a:moveTo>
                <a:cubicBezTo>
                  <a:pt x="20" y="67"/>
                  <a:pt x="20" y="67"/>
                  <a:pt x="20" y="67"/>
                </a:cubicBezTo>
                <a:cubicBezTo>
                  <a:pt x="19" y="64"/>
                  <a:pt x="17" y="60"/>
                  <a:pt x="15" y="57"/>
                </a:cubicBezTo>
                <a:cubicBezTo>
                  <a:pt x="11" y="49"/>
                  <a:pt x="6" y="41"/>
                  <a:pt x="6" y="35"/>
                </a:cubicBezTo>
                <a:cubicBezTo>
                  <a:pt x="6" y="19"/>
                  <a:pt x="19" y="6"/>
                  <a:pt x="35" y="6"/>
                </a:cubicBezTo>
                <a:cubicBezTo>
                  <a:pt x="51" y="6"/>
                  <a:pt x="64" y="19"/>
                  <a:pt x="64" y="35"/>
                </a:cubicBezTo>
                <a:cubicBezTo>
                  <a:pt x="64" y="41"/>
                  <a:pt x="60" y="49"/>
                  <a:pt x="55" y="57"/>
                </a:cubicBezTo>
                <a:cubicBezTo>
                  <a:pt x="53" y="60"/>
                  <a:pt x="52" y="64"/>
                  <a:pt x="50" y="67"/>
                </a:cubicBezTo>
                <a:close/>
                <a:moveTo>
                  <a:pt x="50" y="67"/>
                </a:moveTo>
                <a:cubicBezTo>
                  <a:pt x="50" y="67"/>
                  <a:pt x="50" y="67"/>
                  <a:pt x="50" y="67"/>
                </a:cubicBezTo>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266" name="Google Shape;266;p27"/>
          <p:cNvSpPr/>
          <p:nvPr/>
        </p:nvSpPr>
        <p:spPr>
          <a:xfrm>
            <a:off x="5127923" y="1892773"/>
            <a:ext cx="303360" cy="284160"/>
          </a:xfrm>
          <a:custGeom>
            <a:rect b="b" l="l" r="r" t="t"/>
            <a:pathLst>
              <a:path extrusionOk="0" h="68" w="73">
                <a:moveTo>
                  <a:pt x="13" y="39"/>
                </a:moveTo>
                <a:cubicBezTo>
                  <a:pt x="8" y="39"/>
                  <a:pt x="8" y="39"/>
                  <a:pt x="8" y="39"/>
                </a:cubicBezTo>
                <a:cubicBezTo>
                  <a:pt x="4" y="39"/>
                  <a:pt x="0" y="37"/>
                  <a:pt x="0" y="33"/>
                </a:cubicBezTo>
                <a:cubicBezTo>
                  <a:pt x="0" y="29"/>
                  <a:pt x="0" y="19"/>
                  <a:pt x="5" y="19"/>
                </a:cubicBezTo>
                <a:cubicBezTo>
                  <a:pt x="6" y="19"/>
                  <a:pt x="10" y="22"/>
                  <a:pt x="15" y="22"/>
                </a:cubicBezTo>
                <a:cubicBezTo>
                  <a:pt x="17" y="22"/>
                  <a:pt x="18" y="22"/>
                  <a:pt x="20" y="21"/>
                </a:cubicBezTo>
                <a:cubicBezTo>
                  <a:pt x="20" y="22"/>
                  <a:pt x="20" y="23"/>
                  <a:pt x="20" y="24"/>
                </a:cubicBezTo>
                <a:cubicBezTo>
                  <a:pt x="20" y="27"/>
                  <a:pt x="21" y="31"/>
                  <a:pt x="23" y="34"/>
                </a:cubicBezTo>
                <a:cubicBezTo>
                  <a:pt x="19" y="34"/>
                  <a:pt x="15" y="36"/>
                  <a:pt x="13" y="39"/>
                </a:cubicBezTo>
                <a:close/>
                <a:moveTo>
                  <a:pt x="15" y="19"/>
                </a:moveTo>
                <a:cubicBezTo>
                  <a:pt x="10" y="19"/>
                  <a:pt x="5" y="15"/>
                  <a:pt x="5" y="9"/>
                </a:cubicBezTo>
                <a:cubicBezTo>
                  <a:pt x="5" y="4"/>
                  <a:pt x="10" y="0"/>
                  <a:pt x="15" y="0"/>
                </a:cubicBezTo>
                <a:cubicBezTo>
                  <a:pt x="20" y="0"/>
                  <a:pt x="25" y="4"/>
                  <a:pt x="25" y="9"/>
                </a:cubicBezTo>
                <a:cubicBezTo>
                  <a:pt x="25" y="15"/>
                  <a:pt x="20" y="19"/>
                  <a:pt x="15" y="19"/>
                </a:cubicBezTo>
                <a:close/>
                <a:moveTo>
                  <a:pt x="53" y="68"/>
                </a:moveTo>
                <a:cubicBezTo>
                  <a:pt x="20" y="68"/>
                  <a:pt x="20" y="68"/>
                  <a:pt x="20" y="68"/>
                </a:cubicBezTo>
                <a:cubicBezTo>
                  <a:pt x="14" y="68"/>
                  <a:pt x="10" y="64"/>
                  <a:pt x="10" y="58"/>
                </a:cubicBezTo>
                <a:cubicBezTo>
                  <a:pt x="10" y="49"/>
                  <a:pt x="12" y="36"/>
                  <a:pt x="23" y="36"/>
                </a:cubicBezTo>
                <a:cubicBezTo>
                  <a:pt x="25" y="36"/>
                  <a:pt x="29" y="41"/>
                  <a:pt x="37" y="41"/>
                </a:cubicBezTo>
                <a:cubicBezTo>
                  <a:pt x="44" y="41"/>
                  <a:pt x="49" y="36"/>
                  <a:pt x="50" y="36"/>
                </a:cubicBezTo>
                <a:cubicBezTo>
                  <a:pt x="62" y="36"/>
                  <a:pt x="64" y="49"/>
                  <a:pt x="64" y="58"/>
                </a:cubicBezTo>
                <a:cubicBezTo>
                  <a:pt x="64" y="64"/>
                  <a:pt x="60" y="68"/>
                  <a:pt x="53" y="68"/>
                </a:cubicBezTo>
                <a:close/>
                <a:moveTo>
                  <a:pt x="37" y="39"/>
                </a:moveTo>
                <a:cubicBezTo>
                  <a:pt x="29" y="39"/>
                  <a:pt x="22" y="32"/>
                  <a:pt x="22" y="24"/>
                </a:cubicBezTo>
                <a:cubicBezTo>
                  <a:pt x="22" y="16"/>
                  <a:pt x="29" y="9"/>
                  <a:pt x="37" y="9"/>
                </a:cubicBezTo>
                <a:cubicBezTo>
                  <a:pt x="45" y="9"/>
                  <a:pt x="51" y="16"/>
                  <a:pt x="51" y="24"/>
                </a:cubicBezTo>
                <a:cubicBezTo>
                  <a:pt x="51" y="32"/>
                  <a:pt x="45" y="39"/>
                  <a:pt x="37" y="39"/>
                </a:cubicBezTo>
                <a:close/>
                <a:moveTo>
                  <a:pt x="59" y="19"/>
                </a:moveTo>
                <a:cubicBezTo>
                  <a:pt x="53" y="19"/>
                  <a:pt x="49" y="15"/>
                  <a:pt x="49" y="9"/>
                </a:cubicBezTo>
                <a:cubicBezTo>
                  <a:pt x="49" y="4"/>
                  <a:pt x="53" y="0"/>
                  <a:pt x="59" y="0"/>
                </a:cubicBezTo>
                <a:cubicBezTo>
                  <a:pt x="64" y="0"/>
                  <a:pt x="68" y="4"/>
                  <a:pt x="68" y="9"/>
                </a:cubicBezTo>
                <a:cubicBezTo>
                  <a:pt x="68" y="15"/>
                  <a:pt x="64" y="19"/>
                  <a:pt x="59" y="19"/>
                </a:cubicBezTo>
                <a:close/>
                <a:moveTo>
                  <a:pt x="66" y="39"/>
                </a:moveTo>
                <a:cubicBezTo>
                  <a:pt x="61" y="39"/>
                  <a:pt x="61" y="39"/>
                  <a:pt x="61" y="39"/>
                </a:cubicBezTo>
                <a:cubicBezTo>
                  <a:pt x="58" y="36"/>
                  <a:pt x="55" y="34"/>
                  <a:pt x="51" y="34"/>
                </a:cubicBezTo>
                <a:cubicBezTo>
                  <a:pt x="53" y="31"/>
                  <a:pt x="54" y="27"/>
                  <a:pt x="54" y="24"/>
                </a:cubicBezTo>
                <a:cubicBezTo>
                  <a:pt x="54" y="23"/>
                  <a:pt x="54" y="22"/>
                  <a:pt x="54" y="21"/>
                </a:cubicBezTo>
                <a:cubicBezTo>
                  <a:pt x="55" y="22"/>
                  <a:pt x="57" y="22"/>
                  <a:pt x="59" y="22"/>
                </a:cubicBezTo>
                <a:cubicBezTo>
                  <a:pt x="64" y="22"/>
                  <a:pt x="68" y="19"/>
                  <a:pt x="69" y="19"/>
                </a:cubicBezTo>
                <a:cubicBezTo>
                  <a:pt x="73" y="19"/>
                  <a:pt x="73" y="29"/>
                  <a:pt x="73" y="33"/>
                </a:cubicBezTo>
                <a:cubicBezTo>
                  <a:pt x="73" y="37"/>
                  <a:pt x="70" y="39"/>
                  <a:pt x="66" y="3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267" name="Google Shape;267;p27"/>
          <p:cNvSpPr txBox="1"/>
          <p:nvPr>
            <p:ph type="title"/>
          </p:nvPr>
        </p:nvSpPr>
        <p:spPr>
          <a:xfrm>
            <a:off x="351322" y="384921"/>
            <a:ext cx="8441400" cy="371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rgbClr val="999999"/>
              </a:buClr>
              <a:buSzPts val="3000"/>
              <a:buFont typeface="Roboto"/>
              <a:buNone/>
            </a:pPr>
            <a:r>
              <a:rPr lang="en"/>
              <a:t>Estimated Costs and Benefits</a:t>
            </a:r>
            <a:endParaRPr/>
          </a:p>
        </p:txBody>
      </p:sp>
      <p:sp>
        <p:nvSpPr>
          <p:cNvPr id="268" name="Google Shape;268;p27"/>
          <p:cNvSpPr/>
          <p:nvPr/>
        </p:nvSpPr>
        <p:spPr>
          <a:xfrm>
            <a:off x="3622811" y="3913549"/>
            <a:ext cx="404935" cy="351157"/>
          </a:xfrm>
          <a:custGeom>
            <a:rect b="b" l="l" r="r" t="t"/>
            <a:pathLst>
              <a:path extrusionOk="0" h="51" w="59">
                <a:moveTo>
                  <a:pt x="59" y="26"/>
                </a:moveTo>
                <a:cubicBezTo>
                  <a:pt x="59" y="27"/>
                  <a:pt x="58" y="28"/>
                  <a:pt x="57" y="28"/>
                </a:cubicBezTo>
                <a:cubicBezTo>
                  <a:pt x="20" y="32"/>
                  <a:pt x="20" y="32"/>
                  <a:pt x="20" y="32"/>
                </a:cubicBezTo>
                <a:cubicBezTo>
                  <a:pt x="20" y="33"/>
                  <a:pt x="20" y="34"/>
                  <a:pt x="20" y="35"/>
                </a:cubicBezTo>
                <a:cubicBezTo>
                  <a:pt x="20" y="36"/>
                  <a:pt x="20" y="36"/>
                  <a:pt x="19" y="37"/>
                </a:cubicBezTo>
                <a:cubicBezTo>
                  <a:pt x="52" y="37"/>
                  <a:pt x="52" y="37"/>
                  <a:pt x="52" y="37"/>
                </a:cubicBezTo>
                <a:cubicBezTo>
                  <a:pt x="54" y="37"/>
                  <a:pt x="55" y="38"/>
                  <a:pt x="55" y="39"/>
                </a:cubicBezTo>
                <a:cubicBezTo>
                  <a:pt x="55" y="41"/>
                  <a:pt x="54" y="42"/>
                  <a:pt x="52" y="42"/>
                </a:cubicBezTo>
                <a:cubicBezTo>
                  <a:pt x="16" y="42"/>
                  <a:pt x="16" y="42"/>
                  <a:pt x="16" y="42"/>
                </a:cubicBezTo>
                <a:cubicBezTo>
                  <a:pt x="15" y="42"/>
                  <a:pt x="13" y="41"/>
                  <a:pt x="13" y="39"/>
                </a:cubicBezTo>
                <a:cubicBezTo>
                  <a:pt x="13" y="38"/>
                  <a:pt x="15" y="35"/>
                  <a:pt x="16" y="34"/>
                </a:cubicBezTo>
                <a:cubicBezTo>
                  <a:pt x="9" y="5"/>
                  <a:pt x="9" y="5"/>
                  <a:pt x="9" y="5"/>
                </a:cubicBezTo>
                <a:cubicBezTo>
                  <a:pt x="2" y="5"/>
                  <a:pt x="2" y="5"/>
                  <a:pt x="2" y="5"/>
                </a:cubicBezTo>
                <a:cubicBezTo>
                  <a:pt x="1" y="5"/>
                  <a:pt x="0" y="4"/>
                  <a:pt x="0" y="3"/>
                </a:cubicBezTo>
                <a:cubicBezTo>
                  <a:pt x="0" y="2"/>
                  <a:pt x="1" y="0"/>
                  <a:pt x="2" y="0"/>
                </a:cubicBezTo>
                <a:cubicBezTo>
                  <a:pt x="11" y="0"/>
                  <a:pt x="11" y="0"/>
                  <a:pt x="11" y="0"/>
                </a:cubicBezTo>
                <a:cubicBezTo>
                  <a:pt x="14" y="0"/>
                  <a:pt x="14" y="3"/>
                  <a:pt x="14" y="5"/>
                </a:cubicBezTo>
                <a:cubicBezTo>
                  <a:pt x="57" y="5"/>
                  <a:pt x="57" y="5"/>
                  <a:pt x="57" y="5"/>
                </a:cubicBezTo>
                <a:cubicBezTo>
                  <a:pt x="58" y="5"/>
                  <a:pt x="59" y="6"/>
                  <a:pt x="59" y="7"/>
                </a:cubicBezTo>
                <a:lnTo>
                  <a:pt x="59" y="26"/>
                </a:lnTo>
                <a:close/>
                <a:moveTo>
                  <a:pt x="18" y="51"/>
                </a:moveTo>
                <a:cubicBezTo>
                  <a:pt x="16" y="51"/>
                  <a:pt x="13" y="49"/>
                  <a:pt x="13" y="46"/>
                </a:cubicBezTo>
                <a:cubicBezTo>
                  <a:pt x="13" y="44"/>
                  <a:pt x="16" y="42"/>
                  <a:pt x="18" y="42"/>
                </a:cubicBezTo>
                <a:cubicBezTo>
                  <a:pt x="21" y="42"/>
                  <a:pt x="23" y="44"/>
                  <a:pt x="23" y="46"/>
                </a:cubicBezTo>
                <a:cubicBezTo>
                  <a:pt x="23" y="49"/>
                  <a:pt x="21" y="51"/>
                  <a:pt x="18" y="51"/>
                </a:cubicBezTo>
                <a:close/>
                <a:moveTo>
                  <a:pt x="50" y="51"/>
                </a:moveTo>
                <a:cubicBezTo>
                  <a:pt x="47" y="51"/>
                  <a:pt x="45" y="49"/>
                  <a:pt x="45" y="46"/>
                </a:cubicBezTo>
                <a:cubicBezTo>
                  <a:pt x="45" y="44"/>
                  <a:pt x="47" y="42"/>
                  <a:pt x="50" y="42"/>
                </a:cubicBezTo>
                <a:cubicBezTo>
                  <a:pt x="53" y="42"/>
                  <a:pt x="55" y="44"/>
                  <a:pt x="55" y="46"/>
                </a:cubicBezTo>
                <a:cubicBezTo>
                  <a:pt x="55" y="49"/>
                  <a:pt x="53" y="51"/>
                  <a:pt x="50" y="5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269" name="Google Shape;269;p27"/>
          <p:cNvSpPr/>
          <p:nvPr/>
        </p:nvSpPr>
        <p:spPr>
          <a:xfrm>
            <a:off x="3673642" y="2909594"/>
            <a:ext cx="304439" cy="299683"/>
          </a:xfrm>
          <a:custGeom>
            <a:rect b="b" l="l" r="r" t="t"/>
            <a:pathLst>
              <a:path extrusionOk="0" h="58" w="59">
                <a:moveTo>
                  <a:pt x="30" y="58"/>
                </a:moveTo>
                <a:cubicBezTo>
                  <a:pt x="13" y="58"/>
                  <a:pt x="0" y="45"/>
                  <a:pt x="0" y="29"/>
                </a:cubicBezTo>
                <a:cubicBezTo>
                  <a:pt x="0" y="13"/>
                  <a:pt x="13" y="0"/>
                  <a:pt x="30" y="0"/>
                </a:cubicBezTo>
                <a:cubicBezTo>
                  <a:pt x="46" y="0"/>
                  <a:pt x="59" y="13"/>
                  <a:pt x="59" y="29"/>
                </a:cubicBezTo>
                <a:cubicBezTo>
                  <a:pt x="59" y="45"/>
                  <a:pt x="46" y="58"/>
                  <a:pt x="30" y="58"/>
                </a:cubicBezTo>
                <a:close/>
                <a:moveTo>
                  <a:pt x="30" y="8"/>
                </a:moveTo>
                <a:cubicBezTo>
                  <a:pt x="18" y="8"/>
                  <a:pt x="9" y="17"/>
                  <a:pt x="9" y="29"/>
                </a:cubicBezTo>
                <a:cubicBezTo>
                  <a:pt x="9" y="40"/>
                  <a:pt x="18" y="49"/>
                  <a:pt x="30" y="49"/>
                </a:cubicBezTo>
                <a:cubicBezTo>
                  <a:pt x="41" y="49"/>
                  <a:pt x="50" y="40"/>
                  <a:pt x="50" y="29"/>
                </a:cubicBezTo>
                <a:cubicBezTo>
                  <a:pt x="50" y="17"/>
                  <a:pt x="41" y="8"/>
                  <a:pt x="30" y="8"/>
                </a:cubicBezTo>
                <a:close/>
                <a:moveTo>
                  <a:pt x="34" y="32"/>
                </a:moveTo>
                <a:cubicBezTo>
                  <a:pt x="34" y="33"/>
                  <a:pt x="34" y="34"/>
                  <a:pt x="33" y="34"/>
                </a:cubicBezTo>
                <a:cubicBezTo>
                  <a:pt x="21" y="34"/>
                  <a:pt x="21" y="34"/>
                  <a:pt x="21" y="34"/>
                </a:cubicBezTo>
                <a:cubicBezTo>
                  <a:pt x="20" y="34"/>
                  <a:pt x="20" y="33"/>
                  <a:pt x="20" y="32"/>
                </a:cubicBezTo>
                <a:cubicBezTo>
                  <a:pt x="20" y="30"/>
                  <a:pt x="20" y="30"/>
                  <a:pt x="20" y="30"/>
                </a:cubicBezTo>
                <a:cubicBezTo>
                  <a:pt x="20" y="29"/>
                  <a:pt x="20" y="29"/>
                  <a:pt x="21" y="29"/>
                </a:cubicBezTo>
                <a:cubicBezTo>
                  <a:pt x="30" y="29"/>
                  <a:pt x="30" y="29"/>
                  <a:pt x="30" y="29"/>
                </a:cubicBezTo>
                <a:cubicBezTo>
                  <a:pt x="30" y="15"/>
                  <a:pt x="30" y="15"/>
                  <a:pt x="30" y="15"/>
                </a:cubicBezTo>
                <a:cubicBezTo>
                  <a:pt x="30" y="15"/>
                  <a:pt x="30" y="14"/>
                  <a:pt x="31" y="14"/>
                </a:cubicBezTo>
                <a:cubicBezTo>
                  <a:pt x="33" y="14"/>
                  <a:pt x="33" y="14"/>
                  <a:pt x="33" y="14"/>
                </a:cubicBezTo>
                <a:cubicBezTo>
                  <a:pt x="34" y="14"/>
                  <a:pt x="34" y="15"/>
                  <a:pt x="34" y="15"/>
                </a:cubicBezTo>
                <a:lnTo>
                  <a:pt x="34" y="32"/>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270" name="Google Shape;270;p27"/>
          <p:cNvSpPr/>
          <p:nvPr/>
        </p:nvSpPr>
        <p:spPr>
          <a:xfrm>
            <a:off x="3673055" y="1900207"/>
            <a:ext cx="304439" cy="299683"/>
          </a:xfrm>
          <a:custGeom>
            <a:rect b="b" l="l" r="r" t="t"/>
            <a:pathLst>
              <a:path extrusionOk="0" h="58" w="59">
                <a:moveTo>
                  <a:pt x="30" y="58"/>
                </a:moveTo>
                <a:cubicBezTo>
                  <a:pt x="13" y="58"/>
                  <a:pt x="0" y="45"/>
                  <a:pt x="0" y="29"/>
                </a:cubicBezTo>
                <a:cubicBezTo>
                  <a:pt x="0" y="13"/>
                  <a:pt x="13" y="0"/>
                  <a:pt x="30" y="0"/>
                </a:cubicBezTo>
                <a:cubicBezTo>
                  <a:pt x="46" y="0"/>
                  <a:pt x="59" y="13"/>
                  <a:pt x="59" y="29"/>
                </a:cubicBezTo>
                <a:cubicBezTo>
                  <a:pt x="59" y="45"/>
                  <a:pt x="46" y="58"/>
                  <a:pt x="30" y="58"/>
                </a:cubicBezTo>
                <a:close/>
                <a:moveTo>
                  <a:pt x="30" y="8"/>
                </a:moveTo>
                <a:cubicBezTo>
                  <a:pt x="18" y="8"/>
                  <a:pt x="9" y="17"/>
                  <a:pt x="9" y="29"/>
                </a:cubicBezTo>
                <a:cubicBezTo>
                  <a:pt x="9" y="40"/>
                  <a:pt x="18" y="49"/>
                  <a:pt x="30" y="49"/>
                </a:cubicBezTo>
                <a:cubicBezTo>
                  <a:pt x="41" y="49"/>
                  <a:pt x="50" y="40"/>
                  <a:pt x="50" y="29"/>
                </a:cubicBezTo>
                <a:cubicBezTo>
                  <a:pt x="50" y="17"/>
                  <a:pt x="41" y="8"/>
                  <a:pt x="30" y="8"/>
                </a:cubicBezTo>
                <a:close/>
                <a:moveTo>
                  <a:pt x="34" y="32"/>
                </a:moveTo>
                <a:cubicBezTo>
                  <a:pt x="34" y="33"/>
                  <a:pt x="34" y="34"/>
                  <a:pt x="33" y="34"/>
                </a:cubicBezTo>
                <a:cubicBezTo>
                  <a:pt x="21" y="34"/>
                  <a:pt x="21" y="34"/>
                  <a:pt x="21" y="34"/>
                </a:cubicBezTo>
                <a:cubicBezTo>
                  <a:pt x="20" y="34"/>
                  <a:pt x="20" y="33"/>
                  <a:pt x="20" y="32"/>
                </a:cubicBezTo>
                <a:cubicBezTo>
                  <a:pt x="20" y="30"/>
                  <a:pt x="20" y="30"/>
                  <a:pt x="20" y="30"/>
                </a:cubicBezTo>
                <a:cubicBezTo>
                  <a:pt x="20" y="29"/>
                  <a:pt x="20" y="29"/>
                  <a:pt x="21" y="29"/>
                </a:cubicBezTo>
                <a:cubicBezTo>
                  <a:pt x="30" y="29"/>
                  <a:pt x="30" y="29"/>
                  <a:pt x="30" y="29"/>
                </a:cubicBezTo>
                <a:cubicBezTo>
                  <a:pt x="30" y="15"/>
                  <a:pt x="30" y="15"/>
                  <a:pt x="30" y="15"/>
                </a:cubicBezTo>
                <a:cubicBezTo>
                  <a:pt x="30" y="15"/>
                  <a:pt x="30" y="14"/>
                  <a:pt x="31" y="14"/>
                </a:cubicBezTo>
                <a:cubicBezTo>
                  <a:pt x="33" y="14"/>
                  <a:pt x="33" y="14"/>
                  <a:pt x="33" y="14"/>
                </a:cubicBezTo>
                <a:cubicBezTo>
                  <a:pt x="34" y="14"/>
                  <a:pt x="34" y="15"/>
                  <a:pt x="34" y="15"/>
                </a:cubicBezTo>
                <a:lnTo>
                  <a:pt x="34" y="32"/>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271" name="Google Shape;271;p27"/>
          <p:cNvSpPr/>
          <p:nvPr/>
        </p:nvSpPr>
        <p:spPr>
          <a:xfrm>
            <a:off x="5116249" y="3936536"/>
            <a:ext cx="378879" cy="284160"/>
          </a:xfrm>
          <a:custGeom>
            <a:rect b="b" l="l" r="r" t="t"/>
            <a:pathLst>
              <a:path extrusionOk="0" h="58" w="78">
                <a:moveTo>
                  <a:pt x="78" y="58"/>
                </a:moveTo>
                <a:cubicBezTo>
                  <a:pt x="0" y="58"/>
                  <a:pt x="0" y="58"/>
                  <a:pt x="0" y="58"/>
                </a:cubicBezTo>
                <a:cubicBezTo>
                  <a:pt x="0" y="0"/>
                  <a:pt x="0" y="0"/>
                  <a:pt x="0" y="0"/>
                </a:cubicBezTo>
                <a:cubicBezTo>
                  <a:pt x="5" y="0"/>
                  <a:pt x="5" y="0"/>
                  <a:pt x="5" y="0"/>
                </a:cubicBezTo>
                <a:cubicBezTo>
                  <a:pt x="5" y="53"/>
                  <a:pt x="5" y="53"/>
                  <a:pt x="5" y="53"/>
                </a:cubicBezTo>
                <a:cubicBezTo>
                  <a:pt x="78" y="53"/>
                  <a:pt x="78" y="53"/>
                  <a:pt x="78" y="53"/>
                </a:cubicBezTo>
                <a:lnTo>
                  <a:pt x="78" y="58"/>
                </a:lnTo>
                <a:close/>
                <a:moveTo>
                  <a:pt x="73" y="22"/>
                </a:moveTo>
                <a:cubicBezTo>
                  <a:pt x="73" y="23"/>
                  <a:pt x="71" y="24"/>
                  <a:pt x="71" y="23"/>
                </a:cubicBezTo>
                <a:cubicBezTo>
                  <a:pt x="66" y="18"/>
                  <a:pt x="66" y="18"/>
                  <a:pt x="66" y="18"/>
                </a:cubicBezTo>
                <a:cubicBezTo>
                  <a:pt x="42" y="42"/>
                  <a:pt x="42" y="42"/>
                  <a:pt x="42" y="42"/>
                </a:cubicBezTo>
                <a:cubicBezTo>
                  <a:pt x="41" y="43"/>
                  <a:pt x="41" y="43"/>
                  <a:pt x="40" y="42"/>
                </a:cubicBezTo>
                <a:cubicBezTo>
                  <a:pt x="31" y="34"/>
                  <a:pt x="31" y="34"/>
                  <a:pt x="31" y="34"/>
                </a:cubicBezTo>
                <a:cubicBezTo>
                  <a:pt x="16" y="49"/>
                  <a:pt x="16" y="49"/>
                  <a:pt x="16" y="49"/>
                </a:cubicBezTo>
                <a:cubicBezTo>
                  <a:pt x="8" y="42"/>
                  <a:pt x="8" y="42"/>
                  <a:pt x="8" y="42"/>
                </a:cubicBezTo>
                <a:cubicBezTo>
                  <a:pt x="30" y="20"/>
                  <a:pt x="30" y="20"/>
                  <a:pt x="30" y="20"/>
                </a:cubicBezTo>
                <a:cubicBezTo>
                  <a:pt x="31" y="19"/>
                  <a:pt x="32" y="19"/>
                  <a:pt x="32" y="20"/>
                </a:cubicBezTo>
                <a:cubicBezTo>
                  <a:pt x="41" y="29"/>
                  <a:pt x="41" y="29"/>
                  <a:pt x="41" y="29"/>
                </a:cubicBezTo>
                <a:cubicBezTo>
                  <a:pt x="59" y="11"/>
                  <a:pt x="59" y="11"/>
                  <a:pt x="59" y="11"/>
                </a:cubicBezTo>
                <a:cubicBezTo>
                  <a:pt x="54" y="6"/>
                  <a:pt x="54" y="6"/>
                  <a:pt x="54" y="6"/>
                </a:cubicBezTo>
                <a:cubicBezTo>
                  <a:pt x="53" y="6"/>
                  <a:pt x="54" y="4"/>
                  <a:pt x="55" y="4"/>
                </a:cubicBezTo>
                <a:cubicBezTo>
                  <a:pt x="71" y="4"/>
                  <a:pt x="71" y="4"/>
                  <a:pt x="71" y="4"/>
                </a:cubicBezTo>
                <a:cubicBezTo>
                  <a:pt x="72" y="4"/>
                  <a:pt x="73" y="5"/>
                  <a:pt x="73" y="6"/>
                </a:cubicBezTo>
                <a:lnTo>
                  <a:pt x="73" y="22"/>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6" name="Shape 276"/>
        <p:cNvGrpSpPr/>
        <p:nvPr/>
      </p:nvGrpSpPr>
      <p:grpSpPr>
        <a:xfrm>
          <a:off x="0" y="0"/>
          <a:ext cx="0" cy="0"/>
          <a:chOff x="0" y="0"/>
          <a:chExt cx="0" cy="0"/>
        </a:xfrm>
      </p:grpSpPr>
      <p:sp>
        <p:nvSpPr>
          <p:cNvPr id="277" name="Google Shape;277;p28"/>
          <p:cNvSpPr txBox="1"/>
          <p:nvPr>
            <p:ph type="title"/>
          </p:nvPr>
        </p:nvSpPr>
        <p:spPr>
          <a:xfrm>
            <a:off x="351322" y="384921"/>
            <a:ext cx="8441400" cy="371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rgbClr val="999999"/>
              </a:buClr>
              <a:buSzPts val="3000"/>
              <a:buFont typeface="Roboto"/>
              <a:buNone/>
            </a:pPr>
            <a:r>
              <a:rPr lang="en"/>
              <a:t>LRAUV UX Research Project Team</a:t>
            </a:r>
            <a:endParaRPr/>
          </a:p>
        </p:txBody>
      </p:sp>
      <p:sp>
        <p:nvSpPr>
          <p:cNvPr id="278" name="Google Shape;278;p28"/>
          <p:cNvSpPr txBox="1"/>
          <p:nvPr/>
        </p:nvSpPr>
        <p:spPr>
          <a:xfrm>
            <a:off x="2038662" y="3255955"/>
            <a:ext cx="1009500" cy="4308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5B5B5B"/>
              </a:buClr>
              <a:buSzPts val="350"/>
              <a:buFont typeface="Roboto Condensed"/>
              <a:buNone/>
            </a:pPr>
            <a:r>
              <a:rPr b="1" lang="en">
                <a:solidFill>
                  <a:srgbClr val="5B5B5B"/>
                </a:solidFill>
                <a:latin typeface="Roboto Condensed"/>
                <a:ea typeface="Roboto Condensed"/>
                <a:cs typeface="Roboto Condensed"/>
                <a:sym typeface="Roboto Condensed"/>
              </a:rPr>
              <a:t>Brian Kieft</a:t>
            </a:r>
            <a:endParaRPr/>
          </a:p>
          <a:p>
            <a:pPr indent="0" lvl="0" marL="0" marR="0" rtl="0" algn="ctr">
              <a:lnSpc>
                <a:spcPct val="100000"/>
              </a:lnSpc>
              <a:spcBef>
                <a:spcPts val="0"/>
              </a:spcBef>
              <a:spcAft>
                <a:spcPts val="0"/>
              </a:spcAft>
              <a:buClr>
                <a:schemeClr val="accent1"/>
              </a:buClr>
              <a:buSzPts val="350"/>
              <a:buFont typeface="Roboto Condensed"/>
              <a:buNone/>
            </a:pPr>
            <a:r>
              <a:rPr b="1" lang="en">
                <a:solidFill>
                  <a:schemeClr val="accent1"/>
                </a:solidFill>
                <a:latin typeface="Roboto Condensed"/>
                <a:ea typeface="Roboto Condensed"/>
                <a:cs typeface="Roboto Condensed"/>
                <a:sym typeface="Roboto Condensed"/>
              </a:rPr>
              <a:t>MBARI</a:t>
            </a:r>
            <a:endParaRPr/>
          </a:p>
        </p:txBody>
      </p:sp>
      <p:sp>
        <p:nvSpPr>
          <p:cNvPr id="279" name="Google Shape;279;p28"/>
          <p:cNvSpPr txBox="1"/>
          <p:nvPr/>
        </p:nvSpPr>
        <p:spPr>
          <a:xfrm>
            <a:off x="1745350" y="3718900"/>
            <a:ext cx="1596000" cy="7896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929292"/>
              </a:buClr>
              <a:buSzPts val="250"/>
              <a:buFont typeface="Roboto Condensed"/>
              <a:buNone/>
            </a:pPr>
            <a:r>
              <a:rPr b="1" lang="en" sz="1000">
                <a:solidFill>
                  <a:srgbClr val="929292"/>
                </a:solidFill>
                <a:latin typeface="Roboto Condensed"/>
                <a:ea typeface="Roboto Condensed"/>
                <a:cs typeface="Roboto Condensed"/>
                <a:sym typeface="Roboto Condensed"/>
              </a:rPr>
              <a:t>PI and Project Manager</a:t>
            </a:r>
            <a:endParaRPr b="1" sz="1000">
              <a:solidFill>
                <a:srgbClr val="929292"/>
              </a:solidFill>
              <a:latin typeface="Roboto Condensed"/>
              <a:ea typeface="Roboto Condensed"/>
              <a:cs typeface="Roboto Condensed"/>
              <a:sym typeface="Roboto Condensed"/>
            </a:endParaRPr>
          </a:p>
          <a:p>
            <a:pPr indent="0" lvl="0" marL="0" marR="0" rtl="0" algn="ctr">
              <a:lnSpc>
                <a:spcPct val="100000"/>
              </a:lnSpc>
              <a:spcBef>
                <a:spcPts val="0"/>
              </a:spcBef>
              <a:spcAft>
                <a:spcPts val="0"/>
              </a:spcAft>
              <a:buClr>
                <a:srgbClr val="929292"/>
              </a:buClr>
              <a:buSzPts val="250"/>
              <a:buFont typeface="Roboto Condensed"/>
              <a:buNone/>
            </a:pPr>
            <a:r>
              <a:rPr b="1" lang="en" sz="1000">
                <a:solidFill>
                  <a:srgbClr val="929292"/>
                </a:solidFill>
                <a:latin typeface="Roboto Condensed"/>
                <a:ea typeface="Roboto Condensed"/>
                <a:cs typeface="Roboto Condensed"/>
                <a:sym typeface="Roboto Condensed"/>
              </a:rPr>
              <a:t>LRAUV Engineering Team</a:t>
            </a:r>
            <a:endParaRPr b="1" sz="1000">
              <a:solidFill>
                <a:srgbClr val="929292"/>
              </a:solidFill>
              <a:latin typeface="Roboto Condensed"/>
              <a:ea typeface="Roboto Condensed"/>
              <a:cs typeface="Roboto Condensed"/>
              <a:sym typeface="Roboto Condensed"/>
            </a:endParaRPr>
          </a:p>
        </p:txBody>
      </p:sp>
      <p:sp>
        <p:nvSpPr>
          <p:cNvPr id="280" name="Google Shape;280;p28"/>
          <p:cNvSpPr txBox="1"/>
          <p:nvPr/>
        </p:nvSpPr>
        <p:spPr>
          <a:xfrm>
            <a:off x="3869650" y="3255950"/>
            <a:ext cx="1355100" cy="4308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5B5B5B"/>
              </a:buClr>
              <a:buSzPts val="350"/>
              <a:buFont typeface="Roboto Condensed"/>
              <a:buNone/>
            </a:pPr>
            <a:r>
              <a:rPr b="1" lang="en">
                <a:solidFill>
                  <a:srgbClr val="5B5B5B"/>
                </a:solidFill>
                <a:latin typeface="Roboto Condensed"/>
                <a:ea typeface="Roboto Condensed"/>
                <a:cs typeface="Roboto Condensed"/>
                <a:sym typeface="Roboto Condensed"/>
              </a:rPr>
              <a:t>Ben Yair Raanan</a:t>
            </a:r>
            <a:endParaRPr/>
          </a:p>
          <a:p>
            <a:pPr indent="0" lvl="0" marL="0" marR="0" rtl="0" algn="ctr">
              <a:lnSpc>
                <a:spcPct val="100000"/>
              </a:lnSpc>
              <a:spcBef>
                <a:spcPts val="0"/>
              </a:spcBef>
              <a:spcAft>
                <a:spcPts val="0"/>
              </a:spcAft>
              <a:buClr>
                <a:schemeClr val="accent2"/>
              </a:buClr>
              <a:buSzPts val="350"/>
              <a:buFont typeface="Roboto Condensed"/>
              <a:buNone/>
            </a:pPr>
            <a:r>
              <a:rPr b="1" lang="en">
                <a:solidFill>
                  <a:schemeClr val="accent2"/>
                </a:solidFill>
                <a:latin typeface="Roboto Condensed"/>
                <a:ea typeface="Roboto Condensed"/>
                <a:cs typeface="Roboto Condensed"/>
                <a:sym typeface="Roboto Condensed"/>
              </a:rPr>
              <a:t>MBARI</a:t>
            </a:r>
            <a:endParaRPr/>
          </a:p>
        </p:txBody>
      </p:sp>
      <p:sp>
        <p:nvSpPr>
          <p:cNvPr id="281" name="Google Shape;281;p28"/>
          <p:cNvSpPr txBox="1"/>
          <p:nvPr/>
        </p:nvSpPr>
        <p:spPr>
          <a:xfrm>
            <a:off x="3774024" y="3718900"/>
            <a:ext cx="1596000" cy="7896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929292"/>
              </a:buClr>
              <a:buSzPts val="250"/>
              <a:buFont typeface="Roboto Condensed"/>
              <a:buNone/>
            </a:pPr>
            <a:r>
              <a:rPr b="1" lang="en" sz="1000">
                <a:solidFill>
                  <a:srgbClr val="929292"/>
                </a:solidFill>
                <a:latin typeface="Roboto Condensed"/>
                <a:ea typeface="Roboto Condensed"/>
                <a:cs typeface="Roboto Condensed"/>
                <a:sym typeface="Roboto Condensed"/>
              </a:rPr>
              <a:t>Lead</a:t>
            </a:r>
            <a:r>
              <a:rPr b="1" lang="en" sz="1000">
                <a:solidFill>
                  <a:srgbClr val="929292"/>
                </a:solidFill>
                <a:latin typeface="Roboto Condensed"/>
                <a:ea typeface="Roboto Condensed"/>
                <a:cs typeface="Roboto Condensed"/>
                <a:sym typeface="Roboto Condensed"/>
              </a:rPr>
              <a:t> Engineer</a:t>
            </a:r>
            <a:endParaRPr b="1" sz="1000">
              <a:solidFill>
                <a:srgbClr val="929292"/>
              </a:solidFill>
              <a:latin typeface="Roboto Condensed"/>
              <a:ea typeface="Roboto Condensed"/>
              <a:cs typeface="Roboto Condensed"/>
              <a:sym typeface="Roboto Condensed"/>
            </a:endParaRPr>
          </a:p>
          <a:p>
            <a:pPr indent="0" lvl="0" marL="0" marR="0" rtl="0" algn="ctr">
              <a:lnSpc>
                <a:spcPct val="100000"/>
              </a:lnSpc>
              <a:spcBef>
                <a:spcPts val="0"/>
              </a:spcBef>
              <a:spcAft>
                <a:spcPts val="0"/>
              </a:spcAft>
              <a:buClr>
                <a:srgbClr val="929292"/>
              </a:buClr>
              <a:buSzPts val="250"/>
              <a:buFont typeface="Roboto Condensed"/>
              <a:buNone/>
            </a:pPr>
            <a:r>
              <a:rPr b="1" lang="en" sz="1000">
                <a:solidFill>
                  <a:srgbClr val="929292"/>
                </a:solidFill>
                <a:latin typeface="Roboto Condensed"/>
                <a:ea typeface="Roboto Condensed"/>
                <a:cs typeface="Roboto Condensed"/>
                <a:sym typeface="Roboto Condensed"/>
              </a:rPr>
              <a:t>LRAUV Engineering Team</a:t>
            </a:r>
            <a:endParaRPr b="1" sz="1000">
              <a:solidFill>
                <a:srgbClr val="929292"/>
              </a:solidFill>
              <a:latin typeface="Roboto Condensed"/>
              <a:ea typeface="Roboto Condensed"/>
              <a:cs typeface="Roboto Condensed"/>
              <a:sym typeface="Roboto Condensed"/>
            </a:endParaRPr>
          </a:p>
        </p:txBody>
      </p:sp>
      <p:sp>
        <p:nvSpPr>
          <p:cNvPr id="282" name="Google Shape;282;p28"/>
          <p:cNvSpPr txBox="1"/>
          <p:nvPr/>
        </p:nvSpPr>
        <p:spPr>
          <a:xfrm>
            <a:off x="6022101" y="3255955"/>
            <a:ext cx="1157400" cy="4308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5B5B5B"/>
              </a:buClr>
              <a:buSzPts val="350"/>
              <a:buFont typeface="Roboto Condensed"/>
              <a:buNone/>
            </a:pPr>
            <a:r>
              <a:rPr b="1" lang="en">
                <a:solidFill>
                  <a:srgbClr val="5B5B5B"/>
                </a:solidFill>
                <a:latin typeface="Roboto Condensed"/>
                <a:ea typeface="Roboto Condensed"/>
                <a:cs typeface="Roboto Condensed"/>
                <a:sym typeface="Roboto Condensed"/>
              </a:rPr>
              <a:t>Leila Takayama</a:t>
            </a:r>
            <a:endParaRPr/>
          </a:p>
          <a:p>
            <a:pPr indent="0" lvl="0" marL="0" marR="0" rtl="0" algn="ctr">
              <a:lnSpc>
                <a:spcPct val="100000"/>
              </a:lnSpc>
              <a:spcBef>
                <a:spcPts val="0"/>
              </a:spcBef>
              <a:spcAft>
                <a:spcPts val="0"/>
              </a:spcAft>
              <a:buClr>
                <a:schemeClr val="accent3"/>
              </a:buClr>
              <a:buSzPts val="350"/>
              <a:buFont typeface="Roboto Condensed"/>
              <a:buNone/>
            </a:pPr>
            <a:r>
              <a:rPr b="1" lang="en">
                <a:solidFill>
                  <a:schemeClr val="accent3"/>
                </a:solidFill>
                <a:latin typeface="Roboto Condensed"/>
                <a:ea typeface="Roboto Condensed"/>
                <a:cs typeface="Roboto Condensed"/>
                <a:sym typeface="Roboto Condensed"/>
              </a:rPr>
              <a:t>UC Santa Cruz</a:t>
            </a:r>
            <a:endParaRPr/>
          </a:p>
        </p:txBody>
      </p:sp>
      <p:sp>
        <p:nvSpPr>
          <p:cNvPr id="283" name="Google Shape;283;p28"/>
          <p:cNvSpPr txBox="1"/>
          <p:nvPr/>
        </p:nvSpPr>
        <p:spPr>
          <a:xfrm>
            <a:off x="5802698" y="3718900"/>
            <a:ext cx="1596000" cy="7896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929292"/>
              </a:buClr>
              <a:buSzPts val="250"/>
              <a:buFont typeface="Roboto Condensed"/>
              <a:buNone/>
            </a:pPr>
            <a:r>
              <a:rPr b="1" lang="en" sz="1000">
                <a:solidFill>
                  <a:srgbClr val="929292"/>
                </a:solidFill>
                <a:latin typeface="Roboto Condensed"/>
                <a:ea typeface="Roboto Condensed"/>
                <a:cs typeface="Roboto Condensed"/>
                <a:sym typeface="Roboto Condensed"/>
              </a:rPr>
              <a:t>Associate Professor of Computational Media </a:t>
            </a:r>
            <a:endParaRPr b="1" sz="1000">
              <a:solidFill>
                <a:srgbClr val="929292"/>
              </a:solidFill>
              <a:latin typeface="Roboto Condensed"/>
              <a:ea typeface="Roboto Condensed"/>
              <a:cs typeface="Roboto Condensed"/>
              <a:sym typeface="Roboto Condensed"/>
            </a:endParaRPr>
          </a:p>
          <a:p>
            <a:pPr indent="0" lvl="0" marL="0" marR="0" rtl="0" algn="ctr">
              <a:lnSpc>
                <a:spcPct val="100000"/>
              </a:lnSpc>
              <a:spcBef>
                <a:spcPts val="0"/>
              </a:spcBef>
              <a:spcAft>
                <a:spcPts val="0"/>
              </a:spcAft>
              <a:buClr>
                <a:srgbClr val="929292"/>
              </a:buClr>
              <a:buSzPts val="250"/>
              <a:buFont typeface="Roboto Condensed"/>
              <a:buNone/>
            </a:pPr>
            <a:r>
              <a:t/>
            </a:r>
            <a:endParaRPr b="1" sz="1000">
              <a:solidFill>
                <a:srgbClr val="929292"/>
              </a:solidFill>
              <a:latin typeface="Roboto Condensed"/>
              <a:ea typeface="Roboto Condensed"/>
              <a:cs typeface="Roboto Condensed"/>
              <a:sym typeface="Roboto Condensed"/>
            </a:endParaRPr>
          </a:p>
          <a:p>
            <a:pPr indent="0" lvl="0" marL="0" marR="0" rtl="0" algn="ctr">
              <a:lnSpc>
                <a:spcPct val="100000"/>
              </a:lnSpc>
              <a:spcBef>
                <a:spcPts val="0"/>
              </a:spcBef>
              <a:spcAft>
                <a:spcPts val="0"/>
              </a:spcAft>
              <a:buClr>
                <a:srgbClr val="929292"/>
              </a:buClr>
              <a:buSzPts val="250"/>
              <a:buFont typeface="Roboto Condensed"/>
              <a:buNone/>
            </a:pPr>
            <a:r>
              <a:rPr b="1" lang="en" sz="1000">
                <a:solidFill>
                  <a:srgbClr val="929292"/>
                </a:solidFill>
                <a:latin typeface="Roboto Condensed"/>
                <a:ea typeface="Roboto Condensed"/>
                <a:cs typeface="Roboto Condensed"/>
                <a:sym typeface="Roboto Condensed"/>
              </a:rPr>
              <a:t>Human-Robot Interaction</a:t>
            </a:r>
            <a:endParaRPr b="1" sz="1000">
              <a:solidFill>
                <a:srgbClr val="929292"/>
              </a:solidFill>
              <a:latin typeface="Roboto Condensed"/>
              <a:ea typeface="Roboto Condensed"/>
              <a:cs typeface="Roboto Condensed"/>
              <a:sym typeface="Roboto Condensed"/>
            </a:endParaRPr>
          </a:p>
          <a:p>
            <a:pPr indent="0" lvl="0" marL="0" marR="0" rtl="0" algn="ctr">
              <a:lnSpc>
                <a:spcPct val="100000"/>
              </a:lnSpc>
              <a:spcBef>
                <a:spcPts val="0"/>
              </a:spcBef>
              <a:spcAft>
                <a:spcPts val="0"/>
              </a:spcAft>
              <a:buClr>
                <a:srgbClr val="929292"/>
              </a:buClr>
              <a:buSzPts val="250"/>
              <a:buFont typeface="Roboto Condensed"/>
              <a:buNone/>
            </a:pPr>
            <a:r>
              <a:t/>
            </a:r>
            <a:endParaRPr b="1" sz="1000">
              <a:solidFill>
                <a:srgbClr val="929292"/>
              </a:solidFill>
              <a:latin typeface="Roboto Condensed"/>
              <a:ea typeface="Roboto Condensed"/>
              <a:cs typeface="Roboto Condensed"/>
              <a:sym typeface="Roboto Condensed"/>
            </a:endParaRPr>
          </a:p>
          <a:p>
            <a:pPr indent="0" lvl="0" marL="0" marR="0" rtl="0" algn="ctr">
              <a:lnSpc>
                <a:spcPct val="100000"/>
              </a:lnSpc>
              <a:spcBef>
                <a:spcPts val="0"/>
              </a:spcBef>
              <a:spcAft>
                <a:spcPts val="0"/>
              </a:spcAft>
              <a:buClr>
                <a:srgbClr val="929292"/>
              </a:buClr>
              <a:buSzPts val="250"/>
              <a:buFont typeface="Roboto Condensed"/>
              <a:buNone/>
            </a:pPr>
            <a:r>
              <a:t/>
            </a:r>
            <a:endParaRPr b="1" sz="1000">
              <a:solidFill>
                <a:srgbClr val="929292"/>
              </a:solidFill>
              <a:latin typeface="Roboto Condensed"/>
              <a:ea typeface="Roboto Condensed"/>
              <a:cs typeface="Roboto Condensed"/>
              <a:sym typeface="Roboto Condensed"/>
            </a:endParaRPr>
          </a:p>
        </p:txBody>
      </p:sp>
      <p:pic>
        <p:nvPicPr>
          <p:cNvPr id="284" name="Google Shape;284;p28"/>
          <p:cNvPicPr preferRelativeResize="0"/>
          <p:nvPr/>
        </p:nvPicPr>
        <p:blipFill rotWithShape="1">
          <a:blip r:embed="rId3">
            <a:alphaModFix/>
          </a:blip>
          <a:srcRect b="0" l="0" r="0" t="0"/>
          <a:stretch/>
        </p:blipFill>
        <p:spPr>
          <a:xfrm>
            <a:off x="1832978" y="1581013"/>
            <a:ext cx="1420800" cy="1420800"/>
          </a:xfrm>
          <a:prstGeom prst="ellipse">
            <a:avLst/>
          </a:prstGeom>
          <a:noFill/>
          <a:ln cap="flat" cmpd="sng" w="19050">
            <a:solidFill>
              <a:schemeClr val="accent1"/>
            </a:solidFill>
            <a:prstDash val="solid"/>
            <a:round/>
            <a:headEnd len="sm" w="sm" type="none"/>
            <a:tailEnd len="sm" w="sm" type="none"/>
          </a:ln>
        </p:spPr>
      </p:pic>
      <p:pic>
        <p:nvPicPr>
          <p:cNvPr id="285" name="Google Shape;285;p28"/>
          <p:cNvPicPr preferRelativeResize="0"/>
          <p:nvPr/>
        </p:nvPicPr>
        <p:blipFill rotWithShape="1">
          <a:blip r:embed="rId4">
            <a:alphaModFix/>
          </a:blip>
          <a:srcRect b="0" l="0" r="0" t="0"/>
          <a:stretch/>
        </p:blipFill>
        <p:spPr>
          <a:xfrm>
            <a:off x="3869641" y="1581013"/>
            <a:ext cx="1420800" cy="1420800"/>
          </a:xfrm>
          <a:prstGeom prst="ellipse">
            <a:avLst/>
          </a:prstGeom>
          <a:noFill/>
          <a:ln cap="flat" cmpd="sng" w="19050">
            <a:solidFill>
              <a:schemeClr val="accent2"/>
            </a:solidFill>
            <a:prstDash val="solid"/>
            <a:round/>
            <a:headEnd len="sm" w="sm" type="none"/>
            <a:tailEnd len="sm" w="sm" type="none"/>
          </a:ln>
        </p:spPr>
      </p:pic>
      <p:pic>
        <p:nvPicPr>
          <p:cNvPr id="286" name="Google Shape;286;p28"/>
          <p:cNvPicPr preferRelativeResize="0"/>
          <p:nvPr/>
        </p:nvPicPr>
        <p:blipFill rotWithShape="1">
          <a:blip r:embed="rId5">
            <a:alphaModFix/>
          </a:blip>
          <a:srcRect b="0" l="0" r="0" t="0"/>
          <a:stretch/>
        </p:blipFill>
        <p:spPr>
          <a:xfrm>
            <a:off x="5906300" y="1579600"/>
            <a:ext cx="1420800" cy="1422300"/>
          </a:xfrm>
          <a:prstGeom prst="ellipse">
            <a:avLst/>
          </a:prstGeom>
          <a:noFill/>
          <a:ln cap="flat" cmpd="sng" w="19050">
            <a:solidFill>
              <a:schemeClr val="accent3"/>
            </a:solidFill>
            <a:prstDash val="solid"/>
            <a:round/>
            <a:headEnd len="sm" w="sm" type="none"/>
            <a:tailEnd len="sm" w="sm" type="none"/>
          </a:ln>
        </p:spPr>
      </p:pic>
      <p:sp>
        <p:nvSpPr>
          <p:cNvPr id="287" name="Google Shape;287;p28"/>
          <p:cNvSpPr/>
          <p:nvPr/>
        </p:nvSpPr>
        <p:spPr>
          <a:xfrm>
            <a:off x="7492925" y="3306700"/>
            <a:ext cx="1489200" cy="1670100"/>
          </a:xfrm>
          <a:prstGeom prst="wedgeRoundRectCallout">
            <a:avLst>
              <a:gd fmla="val -66712" name="adj1"/>
              <a:gd fmla="val -41101" name="adj2"/>
              <a:gd fmla="val 0" name="adj3"/>
            </a:avLst>
          </a:prstGeom>
          <a:solidFill>
            <a:srgbClr val="EFEFEF"/>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999999"/>
                </a:solidFill>
                <a:latin typeface="Roboto Condensed"/>
                <a:ea typeface="Roboto Condensed"/>
                <a:cs typeface="Roboto Condensed"/>
                <a:sym typeface="Roboto Condensed"/>
              </a:rPr>
              <a:t>+ </a:t>
            </a:r>
            <a:r>
              <a:rPr lang="en" sz="1200">
                <a:solidFill>
                  <a:srgbClr val="999999"/>
                </a:solidFill>
                <a:latin typeface="Roboto Condensed"/>
                <a:ea typeface="Roboto Condensed"/>
                <a:cs typeface="Roboto Condensed"/>
                <a:sym typeface="Roboto Condensed"/>
              </a:rPr>
              <a:t>Technical University Munich (TUM) Fellow with paid support for </a:t>
            </a:r>
            <a:endParaRPr sz="1200">
              <a:solidFill>
                <a:srgbClr val="999999"/>
              </a:solidFill>
              <a:latin typeface="Roboto Condensed"/>
              <a:ea typeface="Roboto Condensed"/>
              <a:cs typeface="Roboto Condensed"/>
              <a:sym typeface="Roboto Condensed"/>
            </a:endParaRPr>
          </a:p>
          <a:p>
            <a:pPr indent="0" lvl="0" marL="0" rtl="0" algn="l">
              <a:spcBef>
                <a:spcPts val="0"/>
              </a:spcBef>
              <a:spcAft>
                <a:spcPts val="0"/>
              </a:spcAft>
              <a:buNone/>
            </a:pPr>
            <a:r>
              <a:rPr lang="en" sz="1200">
                <a:solidFill>
                  <a:srgbClr val="999999"/>
                </a:solidFill>
                <a:latin typeface="Roboto Condensed"/>
                <a:ea typeface="Roboto Condensed"/>
                <a:cs typeface="Roboto Condensed"/>
                <a:sym typeface="Roboto Condensed"/>
              </a:rPr>
              <a:t>3 years of a PhD student to </a:t>
            </a:r>
            <a:r>
              <a:rPr lang="en" sz="1200">
                <a:solidFill>
                  <a:srgbClr val="999999"/>
                </a:solidFill>
                <a:latin typeface="Roboto Condensed"/>
                <a:ea typeface="Roboto Condensed"/>
                <a:cs typeface="Roboto Condensed"/>
                <a:sym typeface="Roboto Condensed"/>
              </a:rPr>
              <a:t>develop</a:t>
            </a:r>
            <a:r>
              <a:rPr lang="en" sz="1200">
                <a:solidFill>
                  <a:srgbClr val="999999"/>
                </a:solidFill>
                <a:latin typeface="Roboto Condensed"/>
                <a:ea typeface="Roboto Condensed"/>
                <a:cs typeface="Roboto Condensed"/>
                <a:sym typeface="Roboto Condensed"/>
              </a:rPr>
              <a:t> multi-AUV user interfaces</a:t>
            </a:r>
            <a:endParaRPr sz="1200">
              <a:solidFill>
                <a:srgbClr val="999999"/>
              </a:solidFill>
              <a:latin typeface="Roboto Condensed"/>
              <a:ea typeface="Roboto Condensed"/>
              <a:cs typeface="Roboto Condensed"/>
              <a:sym typeface="Roboto Condensed"/>
            </a:endParaRPr>
          </a:p>
        </p:txBody>
      </p:sp>
      <p:sp>
        <p:nvSpPr>
          <p:cNvPr id="288" name="Google Shape;288;p28"/>
          <p:cNvSpPr/>
          <p:nvPr/>
        </p:nvSpPr>
        <p:spPr>
          <a:xfrm>
            <a:off x="7492925" y="2435600"/>
            <a:ext cx="1489200" cy="696600"/>
          </a:xfrm>
          <a:prstGeom prst="wedgeRoundRectCallout">
            <a:avLst>
              <a:gd fmla="val -71228" name="adj1"/>
              <a:gd fmla="val 67807" name="adj2"/>
              <a:gd fmla="val 0" name="adj3"/>
            </a:avLst>
          </a:prstGeom>
          <a:solidFill>
            <a:srgbClr val="EFEFEF"/>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999999"/>
                </a:solidFill>
                <a:latin typeface="Roboto Condensed"/>
                <a:ea typeface="Roboto Condensed"/>
                <a:cs typeface="Roboto Condensed"/>
                <a:sym typeface="Roboto Condensed"/>
              </a:rPr>
              <a:t>1 UCSC PhD </a:t>
            </a:r>
            <a:r>
              <a:rPr lang="en" sz="1200">
                <a:solidFill>
                  <a:srgbClr val="999999"/>
                </a:solidFill>
                <a:latin typeface="Roboto Condensed"/>
                <a:ea typeface="Roboto Condensed"/>
                <a:cs typeface="Roboto Condensed"/>
                <a:sym typeface="Roboto Condensed"/>
              </a:rPr>
              <a:t>student</a:t>
            </a:r>
            <a:r>
              <a:rPr lang="en" sz="1200">
                <a:solidFill>
                  <a:srgbClr val="999999"/>
                </a:solidFill>
                <a:latin typeface="Roboto Condensed"/>
                <a:ea typeface="Roboto Condensed"/>
                <a:cs typeface="Roboto Condensed"/>
                <a:sym typeface="Roboto Condensed"/>
              </a:rPr>
              <a:t> for 10 weeks of research (1 quarter)</a:t>
            </a:r>
            <a:endParaRPr sz="1200">
              <a:solidFill>
                <a:srgbClr val="999999"/>
              </a:solidFill>
              <a:latin typeface="Roboto Condensed"/>
              <a:ea typeface="Roboto Condensed"/>
              <a:cs typeface="Roboto Condensed"/>
              <a:sym typeface="Roboto Condense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3" name="Shape 293"/>
        <p:cNvGrpSpPr/>
        <p:nvPr/>
      </p:nvGrpSpPr>
      <p:grpSpPr>
        <a:xfrm>
          <a:off x="0" y="0"/>
          <a:ext cx="0" cy="0"/>
          <a:chOff x="0" y="0"/>
          <a:chExt cx="0" cy="0"/>
        </a:xfrm>
      </p:grpSpPr>
      <p:grpSp>
        <p:nvGrpSpPr>
          <p:cNvPr id="294" name="Google Shape;294;p29"/>
          <p:cNvGrpSpPr/>
          <p:nvPr/>
        </p:nvGrpSpPr>
        <p:grpSpPr>
          <a:xfrm>
            <a:off x="3508375" y="1425575"/>
            <a:ext cx="1882775" cy="3086100"/>
            <a:chOff x="3508375" y="1425575"/>
            <a:chExt cx="1882775" cy="3086100"/>
          </a:xfrm>
        </p:grpSpPr>
        <p:sp>
          <p:nvSpPr>
            <p:cNvPr id="295" name="Google Shape;295;p29"/>
            <p:cNvSpPr/>
            <p:nvPr/>
          </p:nvSpPr>
          <p:spPr>
            <a:xfrm>
              <a:off x="4619625" y="1911350"/>
              <a:ext cx="471488" cy="144462"/>
            </a:xfrm>
            <a:custGeom>
              <a:rect b="b" l="l" r="r" t="t"/>
              <a:pathLst>
                <a:path extrusionOk="0" h="91" w="297">
                  <a:moveTo>
                    <a:pt x="0" y="40"/>
                  </a:moveTo>
                  <a:lnTo>
                    <a:pt x="160" y="0"/>
                  </a:lnTo>
                  <a:lnTo>
                    <a:pt x="223" y="0"/>
                  </a:lnTo>
                  <a:lnTo>
                    <a:pt x="297" y="91"/>
                  </a:lnTo>
                  <a:lnTo>
                    <a:pt x="0" y="40"/>
                  </a:lnTo>
                  <a:close/>
                </a:path>
              </a:pathLst>
            </a:custGeom>
            <a:solidFill>
              <a:schemeClr val="accent1">
                <a:alpha val="69410"/>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296" name="Google Shape;296;p29"/>
            <p:cNvSpPr/>
            <p:nvPr/>
          </p:nvSpPr>
          <p:spPr>
            <a:xfrm>
              <a:off x="4249737" y="1876425"/>
              <a:ext cx="369888" cy="200025"/>
            </a:xfrm>
            <a:custGeom>
              <a:rect b="b" l="l" r="r" t="t"/>
              <a:pathLst>
                <a:path extrusionOk="0" h="126" w="233">
                  <a:moveTo>
                    <a:pt x="233" y="62"/>
                  </a:moveTo>
                  <a:lnTo>
                    <a:pt x="0" y="126"/>
                  </a:lnTo>
                  <a:lnTo>
                    <a:pt x="8" y="19"/>
                  </a:lnTo>
                  <a:lnTo>
                    <a:pt x="100" y="0"/>
                  </a:lnTo>
                  <a:lnTo>
                    <a:pt x="233" y="6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297" name="Google Shape;297;p29"/>
            <p:cNvSpPr/>
            <p:nvPr/>
          </p:nvSpPr>
          <p:spPr>
            <a:xfrm>
              <a:off x="3708400" y="2071688"/>
              <a:ext cx="496888" cy="1049338"/>
            </a:xfrm>
            <a:custGeom>
              <a:rect b="b" l="l" r="r" t="t"/>
              <a:pathLst>
                <a:path extrusionOk="0" h="661" w="313">
                  <a:moveTo>
                    <a:pt x="0" y="549"/>
                  </a:moveTo>
                  <a:lnTo>
                    <a:pt x="42" y="212"/>
                  </a:lnTo>
                  <a:lnTo>
                    <a:pt x="187" y="0"/>
                  </a:lnTo>
                  <a:lnTo>
                    <a:pt x="191" y="0"/>
                  </a:lnTo>
                  <a:lnTo>
                    <a:pt x="313" y="661"/>
                  </a:lnTo>
                  <a:lnTo>
                    <a:pt x="0" y="549"/>
                  </a:lnTo>
                  <a:close/>
                </a:path>
              </a:pathLst>
            </a:custGeom>
            <a:solidFill>
              <a:schemeClr val="accent1">
                <a:alpha val="69410"/>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298" name="Google Shape;298;p29"/>
            <p:cNvSpPr/>
            <p:nvPr/>
          </p:nvSpPr>
          <p:spPr>
            <a:xfrm>
              <a:off x="4011612" y="2071688"/>
              <a:ext cx="503238" cy="1049338"/>
            </a:xfrm>
            <a:custGeom>
              <a:rect b="b" l="l" r="r" t="t"/>
              <a:pathLst>
                <a:path extrusionOk="0" h="661" w="317">
                  <a:moveTo>
                    <a:pt x="150" y="3"/>
                  </a:moveTo>
                  <a:lnTo>
                    <a:pt x="317" y="228"/>
                  </a:lnTo>
                  <a:lnTo>
                    <a:pt x="122" y="661"/>
                  </a:lnTo>
                  <a:lnTo>
                    <a:pt x="0" y="0"/>
                  </a:lnTo>
                  <a:lnTo>
                    <a:pt x="150" y="3"/>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299" name="Google Shape;299;p29"/>
            <p:cNvSpPr/>
            <p:nvPr/>
          </p:nvSpPr>
          <p:spPr>
            <a:xfrm>
              <a:off x="4362450" y="3494087"/>
              <a:ext cx="479425" cy="866775"/>
            </a:xfrm>
            <a:custGeom>
              <a:rect b="b" l="l" r="r" t="t"/>
              <a:pathLst>
                <a:path extrusionOk="0" h="546" w="302">
                  <a:moveTo>
                    <a:pt x="290" y="357"/>
                  </a:moveTo>
                  <a:lnTo>
                    <a:pt x="82" y="225"/>
                  </a:lnTo>
                  <a:lnTo>
                    <a:pt x="82" y="546"/>
                  </a:lnTo>
                  <a:lnTo>
                    <a:pt x="2" y="10"/>
                  </a:lnTo>
                  <a:lnTo>
                    <a:pt x="2" y="10"/>
                  </a:lnTo>
                  <a:lnTo>
                    <a:pt x="0" y="0"/>
                  </a:lnTo>
                  <a:lnTo>
                    <a:pt x="302" y="296"/>
                  </a:lnTo>
                  <a:lnTo>
                    <a:pt x="290" y="357"/>
                  </a:lnTo>
                  <a:close/>
                </a:path>
              </a:pathLst>
            </a:custGeom>
            <a:solidFill>
              <a:schemeClr val="accent1">
                <a:alpha val="60000"/>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300" name="Google Shape;300;p29"/>
            <p:cNvSpPr/>
            <p:nvPr/>
          </p:nvSpPr>
          <p:spPr>
            <a:xfrm>
              <a:off x="3508375" y="2962275"/>
              <a:ext cx="976313" cy="511175"/>
            </a:xfrm>
            <a:custGeom>
              <a:rect b="b" l="l" r="r" t="t"/>
              <a:pathLst>
                <a:path extrusionOk="0" h="322" w="615">
                  <a:moveTo>
                    <a:pt x="0" y="49"/>
                  </a:moveTo>
                  <a:lnTo>
                    <a:pt x="100" y="0"/>
                  </a:lnTo>
                  <a:lnTo>
                    <a:pt x="233" y="177"/>
                  </a:lnTo>
                  <a:lnTo>
                    <a:pt x="439" y="100"/>
                  </a:lnTo>
                  <a:lnTo>
                    <a:pt x="615" y="223"/>
                  </a:lnTo>
                  <a:lnTo>
                    <a:pt x="608" y="225"/>
                  </a:lnTo>
                  <a:lnTo>
                    <a:pt x="610" y="225"/>
                  </a:lnTo>
                  <a:lnTo>
                    <a:pt x="286" y="322"/>
                  </a:lnTo>
                  <a:lnTo>
                    <a:pt x="191" y="235"/>
                  </a:lnTo>
                  <a:lnTo>
                    <a:pt x="110" y="56"/>
                  </a:lnTo>
                  <a:lnTo>
                    <a:pt x="44" y="87"/>
                  </a:lnTo>
                  <a:lnTo>
                    <a:pt x="0" y="49"/>
                  </a:lnTo>
                  <a:close/>
                </a:path>
              </a:pathLst>
            </a:custGeom>
            <a:solidFill>
              <a:schemeClr val="accent1">
                <a:alpha val="69410"/>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301" name="Google Shape;301;p29"/>
            <p:cNvSpPr/>
            <p:nvPr/>
          </p:nvSpPr>
          <p:spPr>
            <a:xfrm>
              <a:off x="4408487" y="1425575"/>
              <a:ext cx="211137" cy="549275"/>
            </a:xfrm>
            <a:custGeom>
              <a:rect b="b" l="l" r="r" t="t"/>
              <a:pathLst>
                <a:path extrusionOk="0" h="346" w="133">
                  <a:moveTo>
                    <a:pt x="123" y="0"/>
                  </a:moveTo>
                  <a:lnTo>
                    <a:pt x="133" y="346"/>
                  </a:lnTo>
                  <a:lnTo>
                    <a:pt x="0" y="284"/>
                  </a:lnTo>
                  <a:lnTo>
                    <a:pt x="123" y="0"/>
                  </a:lnTo>
                  <a:close/>
                </a:path>
              </a:pathLst>
            </a:custGeom>
            <a:solidFill>
              <a:schemeClr val="accent1">
                <a:alpha val="69410"/>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302" name="Google Shape;302;p29"/>
            <p:cNvSpPr/>
            <p:nvPr/>
          </p:nvSpPr>
          <p:spPr>
            <a:xfrm>
              <a:off x="4249737" y="1974850"/>
              <a:ext cx="908050" cy="458788"/>
            </a:xfrm>
            <a:custGeom>
              <a:rect b="b" l="l" r="r" t="t"/>
              <a:pathLst>
                <a:path extrusionOk="0" h="289" w="572">
                  <a:moveTo>
                    <a:pt x="315" y="153"/>
                  </a:moveTo>
                  <a:lnTo>
                    <a:pt x="167" y="289"/>
                  </a:lnTo>
                  <a:lnTo>
                    <a:pt x="0" y="64"/>
                  </a:lnTo>
                  <a:lnTo>
                    <a:pt x="233" y="0"/>
                  </a:lnTo>
                  <a:lnTo>
                    <a:pt x="530" y="51"/>
                  </a:lnTo>
                  <a:lnTo>
                    <a:pt x="572" y="182"/>
                  </a:lnTo>
                  <a:lnTo>
                    <a:pt x="315" y="153"/>
                  </a:lnTo>
                  <a:close/>
                </a:path>
              </a:pathLst>
            </a:custGeom>
            <a:solidFill>
              <a:schemeClr val="accent1">
                <a:alpha val="69410"/>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303" name="Google Shape;303;p29"/>
            <p:cNvSpPr/>
            <p:nvPr/>
          </p:nvSpPr>
          <p:spPr>
            <a:xfrm>
              <a:off x="4603750" y="1425575"/>
              <a:ext cx="269875" cy="549275"/>
            </a:xfrm>
            <a:custGeom>
              <a:rect b="b" l="l" r="r" t="t"/>
              <a:pathLst>
                <a:path extrusionOk="0" h="346" w="170">
                  <a:moveTo>
                    <a:pt x="170" y="306"/>
                  </a:moveTo>
                  <a:lnTo>
                    <a:pt x="10" y="346"/>
                  </a:lnTo>
                  <a:lnTo>
                    <a:pt x="0" y="0"/>
                  </a:lnTo>
                  <a:lnTo>
                    <a:pt x="170" y="306"/>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304" name="Google Shape;304;p29"/>
            <p:cNvSpPr/>
            <p:nvPr/>
          </p:nvSpPr>
          <p:spPr>
            <a:xfrm>
              <a:off x="3667125" y="2943225"/>
              <a:ext cx="538163" cy="300037"/>
            </a:xfrm>
            <a:custGeom>
              <a:rect b="b" l="l" r="r" t="t"/>
              <a:pathLst>
                <a:path extrusionOk="0" h="189" w="339">
                  <a:moveTo>
                    <a:pt x="0" y="12"/>
                  </a:moveTo>
                  <a:lnTo>
                    <a:pt x="26" y="0"/>
                  </a:lnTo>
                  <a:lnTo>
                    <a:pt x="339" y="112"/>
                  </a:lnTo>
                  <a:lnTo>
                    <a:pt x="133" y="189"/>
                  </a:lnTo>
                  <a:lnTo>
                    <a:pt x="0" y="1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305" name="Google Shape;305;p29"/>
            <p:cNvSpPr/>
            <p:nvPr/>
          </p:nvSpPr>
          <p:spPr>
            <a:xfrm>
              <a:off x="3962400" y="3316287"/>
              <a:ext cx="919163" cy="647700"/>
            </a:xfrm>
            <a:custGeom>
              <a:rect b="b" l="l" r="r" t="t"/>
              <a:pathLst>
                <a:path extrusionOk="0" h="408" w="579">
                  <a:moveTo>
                    <a:pt x="0" y="99"/>
                  </a:moveTo>
                  <a:lnTo>
                    <a:pt x="324" y="2"/>
                  </a:lnTo>
                  <a:lnTo>
                    <a:pt x="329" y="0"/>
                  </a:lnTo>
                  <a:lnTo>
                    <a:pt x="453" y="184"/>
                  </a:lnTo>
                  <a:lnTo>
                    <a:pt x="535" y="102"/>
                  </a:lnTo>
                  <a:lnTo>
                    <a:pt x="579" y="216"/>
                  </a:lnTo>
                  <a:lnTo>
                    <a:pt x="554" y="408"/>
                  </a:lnTo>
                  <a:lnTo>
                    <a:pt x="252" y="112"/>
                  </a:lnTo>
                  <a:lnTo>
                    <a:pt x="254" y="122"/>
                  </a:lnTo>
                  <a:lnTo>
                    <a:pt x="254" y="122"/>
                  </a:lnTo>
                  <a:lnTo>
                    <a:pt x="182" y="185"/>
                  </a:lnTo>
                  <a:lnTo>
                    <a:pt x="121" y="360"/>
                  </a:lnTo>
                  <a:lnTo>
                    <a:pt x="0" y="99"/>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306" name="Google Shape;306;p29"/>
            <p:cNvSpPr/>
            <p:nvPr/>
          </p:nvSpPr>
          <p:spPr>
            <a:xfrm>
              <a:off x="4484687" y="2792413"/>
              <a:ext cx="841375" cy="866775"/>
            </a:xfrm>
            <a:custGeom>
              <a:rect b="b" l="l" r="r" t="t"/>
              <a:pathLst>
                <a:path extrusionOk="0" h="546" w="530">
                  <a:moveTo>
                    <a:pt x="0" y="330"/>
                  </a:moveTo>
                  <a:lnTo>
                    <a:pt x="276" y="247"/>
                  </a:lnTo>
                  <a:lnTo>
                    <a:pt x="298" y="25"/>
                  </a:lnTo>
                  <a:lnTo>
                    <a:pt x="419" y="0"/>
                  </a:lnTo>
                  <a:lnTo>
                    <a:pt x="530" y="245"/>
                  </a:lnTo>
                  <a:lnTo>
                    <a:pt x="400" y="435"/>
                  </a:lnTo>
                  <a:lnTo>
                    <a:pt x="250" y="546"/>
                  </a:lnTo>
                  <a:lnTo>
                    <a:pt x="206" y="432"/>
                  </a:lnTo>
                  <a:lnTo>
                    <a:pt x="124" y="514"/>
                  </a:lnTo>
                  <a:lnTo>
                    <a:pt x="0" y="330"/>
                  </a:lnTo>
                  <a:lnTo>
                    <a:pt x="2" y="330"/>
                  </a:lnTo>
                  <a:lnTo>
                    <a:pt x="0" y="330"/>
                  </a:lnTo>
                  <a:close/>
                </a:path>
              </a:pathLst>
            </a:custGeom>
            <a:solidFill>
              <a:schemeClr val="accent1">
                <a:alpha val="69410"/>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307" name="Google Shape;307;p29"/>
            <p:cNvSpPr/>
            <p:nvPr/>
          </p:nvSpPr>
          <p:spPr>
            <a:xfrm>
              <a:off x="4205287" y="2433638"/>
              <a:ext cx="752475" cy="882650"/>
            </a:xfrm>
            <a:custGeom>
              <a:rect b="b" l="l" r="r" t="t"/>
              <a:pathLst>
                <a:path extrusionOk="0" h="556" w="474">
                  <a:moveTo>
                    <a:pt x="176" y="556"/>
                  </a:moveTo>
                  <a:lnTo>
                    <a:pt x="0" y="433"/>
                  </a:lnTo>
                  <a:lnTo>
                    <a:pt x="195" y="0"/>
                  </a:lnTo>
                  <a:lnTo>
                    <a:pt x="474" y="251"/>
                  </a:lnTo>
                  <a:lnTo>
                    <a:pt x="254" y="231"/>
                  </a:lnTo>
                  <a:lnTo>
                    <a:pt x="176" y="556"/>
                  </a:lnTo>
                  <a:close/>
                </a:path>
              </a:pathLst>
            </a:custGeom>
            <a:solidFill>
              <a:schemeClr val="accent1">
                <a:alpha val="69410"/>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308" name="Google Shape;308;p29"/>
            <p:cNvSpPr/>
            <p:nvPr/>
          </p:nvSpPr>
          <p:spPr>
            <a:xfrm>
              <a:off x="4484687" y="2800350"/>
              <a:ext cx="473075" cy="515938"/>
            </a:xfrm>
            <a:custGeom>
              <a:rect b="b" l="l" r="r" t="t"/>
              <a:pathLst>
                <a:path extrusionOk="0" h="325" w="298">
                  <a:moveTo>
                    <a:pt x="298" y="20"/>
                  </a:moveTo>
                  <a:lnTo>
                    <a:pt x="276" y="242"/>
                  </a:lnTo>
                  <a:lnTo>
                    <a:pt x="0" y="325"/>
                  </a:lnTo>
                  <a:lnTo>
                    <a:pt x="78" y="0"/>
                  </a:lnTo>
                  <a:lnTo>
                    <a:pt x="298" y="2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309" name="Google Shape;309;p29"/>
            <p:cNvSpPr/>
            <p:nvPr/>
          </p:nvSpPr>
          <p:spPr>
            <a:xfrm>
              <a:off x="4749800" y="2217738"/>
              <a:ext cx="641350" cy="963613"/>
            </a:xfrm>
            <a:custGeom>
              <a:rect b="b" l="l" r="r" t="t"/>
              <a:pathLst>
                <a:path extrusionOk="0" h="607" w="404">
                  <a:moveTo>
                    <a:pt x="363" y="607"/>
                  </a:moveTo>
                  <a:lnTo>
                    <a:pt x="252" y="362"/>
                  </a:lnTo>
                  <a:lnTo>
                    <a:pt x="131" y="387"/>
                  </a:lnTo>
                  <a:lnTo>
                    <a:pt x="0" y="0"/>
                  </a:lnTo>
                  <a:lnTo>
                    <a:pt x="245" y="287"/>
                  </a:lnTo>
                  <a:lnTo>
                    <a:pt x="358" y="144"/>
                  </a:lnTo>
                  <a:lnTo>
                    <a:pt x="404" y="207"/>
                  </a:lnTo>
                  <a:lnTo>
                    <a:pt x="404" y="478"/>
                  </a:lnTo>
                  <a:lnTo>
                    <a:pt x="365" y="449"/>
                  </a:lnTo>
                  <a:lnTo>
                    <a:pt x="363" y="607"/>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310" name="Google Shape;310;p29"/>
            <p:cNvSpPr/>
            <p:nvPr/>
          </p:nvSpPr>
          <p:spPr>
            <a:xfrm>
              <a:off x="4749800" y="2217738"/>
              <a:ext cx="568325" cy="455613"/>
            </a:xfrm>
            <a:custGeom>
              <a:rect b="b" l="l" r="r" t="t"/>
              <a:pathLst>
                <a:path extrusionOk="0" h="287" w="358">
                  <a:moveTo>
                    <a:pt x="0" y="0"/>
                  </a:moveTo>
                  <a:lnTo>
                    <a:pt x="257" y="29"/>
                  </a:lnTo>
                  <a:lnTo>
                    <a:pt x="358" y="144"/>
                  </a:lnTo>
                  <a:lnTo>
                    <a:pt x="245" y="287"/>
                  </a:lnTo>
                  <a:lnTo>
                    <a:pt x="0" y="0"/>
                  </a:lnTo>
                  <a:close/>
                </a:path>
              </a:pathLst>
            </a:custGeom>
            <a:solidFill>
              <a:srgbClr val="6AB4E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311" name="Google Shape;311;p29"/>
            <p:cNvSpPr/>
            <p:nvPr/>
          </p:nvSpPr>
          <p:spPr>
            <a:xfrm>
              <a:off x="4514850" y="2217738"/>
              <a:ext cx="442913" cy="614363"/>
            </a:xfrm>
            <a:custGeom>
              <a:rect b="b" l="l" r="r" t="t"/>
              <a:pathLst>
                <a:path extrusionOk="0" h="387" w="279">
                  <a:moveTo>
                    <a:pt x="0" y="136"/>
                  </a:moveTo>
                  <a:lnTo>
                    <a:pt x="148" y="0"/>
                  </a:lnTo>
                  <a:lnTo>
                    <a:pt x="279" y="387"/>
                  </a:lnTo>
                  <a:lnTo>
                    <a:pt x="0" y="136"/>
                  </a:lnTo>
                  <a:close/>
                </a:path>
              </a:pathLst>
            </a:custGeom>
            <a:solidFill>
              <a:schemeClr val="accent1">
                <a:alpha val="60000"/>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312" name="Google Shape;312;p29"/>
            <p:cNvSpPr/>
            <p:nvPr/>
          </p:nvSpPr>
          <p:spPr>
            <a:xfrm>
              <a:off x="4154487" y="3509962"/>
              <a:ext cx="233362" cy="1001713"/>
            </a:xfrm>
            <a:custGeom>
              <a:rect b="b" l="l" r="r" t="t"/>
              <a:pathLst>
                <a:path extrusionOk="0" h="631" w="147">
                  <a:moveTo>
                    <a:pt x="133" y="0"/>
                  </a:moveTo>
                  <a:lnTo>
                    <a:pt x="147" y="631"/>
                  </a:lnTo>
                  <a:lnTo>
                    <a:pt x="0" y="347"/>
                  </a:lnTo>
                  <a:lnTo>
                    <a:pt x="0" y="238"/>
                  </a:lnTo>
                  <a:lnTo>
                    <a:pt x="61" y="63"/>
                  </a:lnTo>
                  <a:lnTo>
                    <a:pt x="133" y="0"/>
                  </a:lnTo>
                  <a:close/>
                </a:path>
              </a:pathLst>
            </a:custGeom>
            <a:solidFill>
              <a:schemeClr val="accent1">
                <a:alpha val="69410"/>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313" name="Google Shape;313;p29"/>
            <p:cNvSpPr/>
            <p:nvPr/>
          </p:nvSpPr>
          <p:spPr>
            <a:xfrm>
              <a:off x="4492625" y="3851275"/>
              <a:ext cx="330200" cy="550863"/>
            </a:xfrm>
            <a:custGeom>
              <a:rect b="b" l="l" r="r" t="t"/>
              <a:pathLst>
                <a:path extrusionOk="0" h="347" w="208">
                  <a:moveTo>
                    <a:pt x="0" y="321"/>
                  </a:moveTo>
                  <a:lnTo>
                    <a:pt x="0" y="0"/>
                  </a:lnTo>
                  <a:lnTo>
                    <a:pt x="208" y="132"/>
                  </a:lnTo>
                  <a:lnTo>
                    <a:pt x="138" y="347"/>
                  </a:lnTo>
                  <a:lnTo>
                    <a:pt x="0" y="321"/>
                  </a:lnTo>
                  <a:close/>
                </a:path>
              </a:pathLst>
            </a:custGeom>
            <a:solidFill>
              <a:schemeClr val="accent1">
                <a:alpha val="69410"/>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314" name="Google Shape;314;p29"/>
            <p:cNvSpPr/>
            <p:nvPr/>
          </p:nvSpPr>
          <p:spPr>
            <a:xfrm>
              <a:off x="4365625" y="3509962"/>
              <a:ext cx="127000" cy="1001713"/>
            </a:xfrm>
            <a:custGeom>
              <a:rect b="b" l="l" r="r" t="t"/>
              <a:pathLst>
                <a:path extrusionOk="0" h="631" w="80">
                  <a:moveTo>
                    <a:pt x="14" y="631"/>
                  </a:moveTo>
                  <a:lnTo>
                    <a:pt x="0" y="0"/>
                  </a:lnTo>
                  <a:lnTo>
                    <a:pt x="80" y="536"/>
                  </a:lnTo>
                  <a:lnTo>
                    <a:pt x="14" y="631"/>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315" name="Google Shape;315;p29"/>
            <p:cNvSpPr/>
            <p:nvPr/>
          </p:nvSpPr>
          <p:spPr>
            <a:xfrm>
              <a:off x="3508375" y="2408238"/>
              <a:ext cx="266700" cy="631825"/>
            </a:xfrm>
            <a:custGeom>
              <a:rect b="b" l="l" r="r" t="t"/>
              <a:pathLst>
                <a:path extrusionOk="0" h="398" w="168">
                  <a:moveTo>
                    <a:pt x="168" y="0"/>
                  </a:moveTo>
                  <a:lnTo>
                    <a:pt x="126" y="337"/>
                  </a:lnTo>
                  <a:lnTo>
                    <a:pt x="100" y="349"/>
                  </a:lnTo>
                  <a:lnTo>
                    <a:pt x="0" y="398"/>
                  </a:lnTo>
                  <a:lnTo>
                    <a:pt x="44" y="320"/>
                  </a:lnTo>
                  <a:lnTo>
                    <a:pt x="34" y="108"/>
                  </a:lnTo>
                  <a:lnTo>
                    <a:pt x="168" y="0"/>
                  </a:lnTo>
                  <a:close/>
                </a:path>
              </a:pathLst>
            </a:custGeom>
            <a:solidFill>
              <a:schemeClr val="accent1">
                <a:alpha val="60000"/>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grpSp>
      <p:sp>
        <p:nvSpPr>
          <p:cNvPr id="316" name="Google Shape;316;p29"/>
          <p:cNvSpPr/>
          <p:nvPr/>
        </p:nvSpPr>
        <p:spPr>
          <a:xfrm>
            <a:off x="30" y="2338314"/>
            <a:ext cx="9144000" cy="2792400"/>
          </a:xfrm>
          <a:prstGeom prst="rect">
            <a:avLst/>
          </a:prstGeom>
          <a:solidFill>
            <a:schemeClr val="accent1">
              <a:alpha val="47450"/>
            </a:schemeClr>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317" name="Google Shape;317;p29"/>
          <p:cNvSpPr/>
          <p:nvPr/>
        </p:nvSpPr>
        <p:spPr>
          <a:xfrm>
            <a:off x="4402916" y="3133692"/>
            <a:ext cx="149400" cy="149400"/>
          </a:xfrm>
          <a:prstGeom prst="ellipse">
            <a:avLst/>
          </a:prstGeom>
          <a:solidFill>
            <a:schemeClr val="lt1"/>
          </a:solidFill>
          <a:ln cap="flat" cmpd="sng" w="19050">
            <a:solidFill>
              <a:srgbClr val="113E5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318" name="Google Shape;318;p29"/>
          <p:cNvSpPr/>
          <p:nvPr/>
        </p:nvSpPr>
        <p:spPr>
          <a:xfrm>
            <a:off x="4402916" y="3672632"/>
            <a:ext cx="149400" cy="149400"/>
          </a:xfrm>
          <a:prstGeom prst="ellipse">
            <a:avLst/>
          </a:prstGeom>
          <a:solidFill>
            <a:schemeClr val="lt1"/>
          </a:solidFill>
          <a:ln cap="flat" cmpd="sng" w="19050">
            <a:solidFill>
              <a:srgbClr val="113E5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319" name="Google Shape;319;p29"/>
          <p:cNvSpPr/>
          <p:nvPr/>
        </p:nvSpPr>
        <p:spPr>
          <a:xfrm>
            <a:off x="4402916" y="2594752"/>
            <a:ext cx="149400" cy="149400"/>
          </a:xfrm>
          <a:prstGeom prst="ellipse">
            <a:avLst/>
          </a:prstGeom>
          <a:solidFill>
            <a:schemeClr val="lt1"/>
          </a:solidFill>
          <a:ln cap="flat" cmpd="sng" w="19050">
            <a:solidFill>
              <a:srgbClr val="113E5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320" name="Google Shape;320;p29"/>
          <p:cNvSpPr/>
          <p:nvPr/>
        </p:nvSpPr>
        <p:spPr>
          <a:xfrm>
            <a:off x="4402916" y="2055813"/>
            <a:ext cx="149400" cy="149400"/>
          </a:xfrm>
          <a:prstGeom prst="ellipse">
            <a:avLst/>
          </a:prstGeom>
          <a:solidFill>
            <a:schemeClr val="lt1"/>
          </a:solidFill>
          <a:ln cap="flat" cmpd="sng" w="19050">
            <a:solidFill>
              <a:srgbClr val="113E5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321" name="Google Shape;321;p29"/>
          <p:cNvSpPr/>
          <p:nvPr/>
        </p:nvSpPr>
        <p:spPr>
          <a:xfrm>
            <a:off x="4402916" y="4211575"/>
            <a:ext cx="149400" cy="149400"/>
          </a:xfrm>
          <a:prstGeom prst="ellipse">
            <a:avLst/>
          </a:prstGeom>
          <a:solidFill>
            <a:schemeClr val="lt1"/>
          </a:solidFill>
          <a:ln cap="flat" cmpd="sng" w="19050">
            <a:solidFill>
              <a:srgbClr val="113E5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cxnSp>
        <p:nvCxnSpPr>
          <p:cNvPr id="322" name="Google Shape;322;p29"/>
          <p:cNvCxnSpPr/>
          <p:nvPr/>
        </p:nvCxnSpPr>
        <p:spPr>
          <a:xfrm rot="10800000">
            <a:off x="4483161" y="3213188"/>
            <a:ext cx="1471800" cy="1500"/>
          </a:xfrm>
          <a:prstGeom prst="straightConnector1">
            <a:avLst/>
          </a:prstGeom>
          <a:noFill/>
          <a:ln cap="flat" cmpd="sng" w="19050">
            <a:solidFill>
              <a:schemeClr val="lt1"/>
            </a:solidFill>
            <a:prstDash val="solid"/>
            <a:round/>
            <a:headEnd len="med" w="med" type="oval"/>
            <a:tailEnd len="med" w="med" type="oval"/>
          </a:ln>
        </p:spPr>
      </p:cxnSp>
      <p:grpSp>
        <p:nvGrpSpPr>
          <p:cNvPr id="323" name="Google Shape;323;p29"/>
          <p:cNvGrpSpPr/>
          <p:nvPr/>
        </p:nvGrpSpPr>
        <p:grpSpPr>
          <a:xfrm>
            <a:off x="6152042" y="2971024"/>
            <a:ext cx="2680508" cy="484051"/>
            <a:chOff x="844717" y="1923746"/>
            <a:chExt cx="2680508" cy="484051"/>
          </a:xfrm>
        </p:grpSpPr>
        <p:sp>
          <p:nvSpPr>
            <p:cNvPr id="324" name="Google Shape;324;p29"/>
            <p:cNvSpPr txBox="1"/>
            <p:nvPr/>
          </p:nvSpPr>
          <p:spPr>
            <a:xfrm>
              <a:off x="844725" y="2099997"/>
              <a:ext cx="2680500" cy="307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lt1"/>
                </a:buClr>
                <a:buSzPts val="250"/>
                <a:buFont typeface="Roboto Condensed"/>
                <a:buNone/>
              </a:pPr>
              <a:r>
                <a:rPr b="1" lang="en" sz="1000">
                  <a:solidFill>
                    <a:schemeClr val="lt1"/>
                  </a:solidFill>
                  <a:latin typeface="Roboto Condensed"/>
                  <a:ea typeface="Roboto Condensed"/>
                  <a:cs typeface="Roboto Condensed"/>
                  <a:sym typeface="Roboto Condensed"/>
                </a:rPr>
                <a:t>User test and iterate </a:t>
              </a:r>
              <a:r>
                <a:rPr lang="en" sz="1000">
                  <a:solidFill>
                    <a:schemeClr val="lt1"/>
                  </a:solidFill>
                  <a:latin typeface="Roboto Condensed"/>
                  <a:ea typeface="Roboto Condensed"/>
                  <a:cs typeface="Roboto Condensed"/>
                  <a:sym typeface="Roboto Condensed"/>
                </a:rPr>
                <a:t>upon the design of the vehicle state and mission planning UIs for LRAUVs</a:t>
              </a:r>
              <a:endParaRPr/>
            </a:p>
          </p:txBody>
        </p:sp>
        <p:sp>
          <p:nvSpPr>
            <p:cNvPr id="325" name="Google Shape;325;p29"/>
            <p:cNvSpPr txBox="1"/>
            <p:nvPr/>
          </p:nvSpPr>
          <p:spPr>
            <a:xfrm>
              <a:off x="844717" y="1923746"/>
              <a:ext cx="1471800" cy="184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lt1"/>
                </a:buClr>
                <a:buSzPts val="300"/>
                <a:buFont typeface="Roboto Condensed"/>
                <a:buNone/>
              </a:pPr>
              <a:r>
                <a:rPr b="1" lang="en" sz="1200">
                  <a:solidFill>
                    <a:schemeClr val="lt1"/>
                  </a:solidFill>
                  <a:latin typeface="Roboto Condensed"/>
                  <a:ea typeface="Roboto Condensed"/>
                  <a:cs typeface="Roboto Condensed"/>
                  <a:sym typeface="Roboto Condensed"/>
                </a:rPr>
                <a:t>Year 3</a:t>
              </a:r>
              <a:endParaRPr/>
            </a:p>
          </p:txBody>
        </p:sp>
      </p:grpSp>
      <p:cxnSp>
        <p:nvCxnSpPr>
          <p:cNvPr id="326" name="Google Shape;326;p29"/>
          <p:cNvCxnSpPr/>
          <p:nvPr/>
        </p:nvCxnSpPr>
        <p:spPr>
          <a:xfrm rot="10800000">
            <a:off x="4483161" y="4265701"/>
            <a:ext cx="1471800" cy="1500"/>
          </a:xfrm>
          <a:prstGeom prst="straightConnector1">
            <a:avLst/>
          </a:prstGeom>
          <a:noFill/>
          <a:ln cap="flat" cmpd="sng" w="19050">
            <a:solidFill>
              <a:schemeClr val="lt1"/>
            </a:solidFill>
            <a:prstDash val="solid"/>
            <a:round/>
            <a:headEnd len="med" w="med" type="oval"/>
            <a:tailEnd len="med" w="med" type="oval"/>
          </a:ln>
        </p:spPr>
      </p:cxnSp>
      <p:cxnSp>
        <p:nvCxnSpPr>
          <p:cNvPr id="327" name="Google Shape;327;p29"/>
          <p:cNvCxnSpPr/>
          <p:nvPr/>
        </p:nvCxnSpPr>
        <p:spPr>
          <a:xfrm rot="10800000">
            <a:off x="3001774" y="2660738"/>
            <a:ext cx="1471800" cy="1500"/>
          </a:xfrm>
          <a:prstGeom prst="straightConnector1">
            <a:avLst/>
          </a:prstGeom>
          <a:noFill/>
          <a:ln cap="flat" cmpd="sng" w="19050">
            <a:solidFill>
              <a:schemeClr val="lt1"/>
            </a:solidFill>
            <a:prstDash val="solid"/>
            <a:round/>
            <a:headEnd len="med" w="med" type="oval"/>
            <a:tailEnd len="med" w="med" type="oval"/>
          </a:ln>
        </p:spPr>
      </p:cxnSp>
      <p:grpSp>
        <p:nvGrpSpPr>
          <p:cNvPr id="328" name="Google Shape;328;p29"/>
          <p:cNvGrpSpPr/>
          <p:nvPr/>
        </p:nvGrpSpPr>
        <p:grpSpPr>
          <a:xfrm>
            <a:off x="6152045" y="4023600"/>
            <a:ext cx="2991905" cy="484050"/>
            <a:chOff x="844720" y="1923738"/>
            <a:chExt cx="2991905" cy="484050"/>
          </a:xfrm>
        </p:grpSpPr>
        <p:sp>
          <p:nvSpPr>
            <p:cNvPr id="329" name="Google Shape;329;p29"/>
            <p:cNvSpPr txBox="1"/>
            <p:nvPr/>
          </p:nvSpPr>
          <p:spPr>
            <a:xfrm>
              <a:off x="844725" y="2099988"/>
              <a:ext cx="2991900" cy="307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lt1"/>
                </a:buClr>
                <a:buSzPts val="250"/>
                <a:buFont typeface="Roboto Condensed"/>
                <a:buNone/>
              </a:pPr>
              <a:r>
                <a:rPr lang="en" sz="1000">
                  <a:solidFill>
                    <a:schemeClr val="lt1"/>
                  </a:solidFill>
                  <a:latin typeface="Roboto Condensed"/>
                  <a:ea typeface="Roboto Condensed"/>
                  <a:cs typeface="Roboto Condensed"/>
                  <a:sym typeface="Roboto Condensed"/>
                </a:rPr>
                <a:t>Extend the vehicle state, mission planning, and data collection design to </a:t>
              </a:r>
              <a:r>
                <a:rPr b="1" lang="en" sz="1000">
                  <a:solidFill>
                    <a:schemeClr val="lt1"/>
                  </a:solidFill>
                  <a:latin typeface="Roboto Condensed"/>
                  <a:ea typeface="Roboto Condensed"/>
                  <a:cs typeface="Roboto Condensed"/>
                  <a:sym typeface="Roboto Condensed"/>
                </a:rPr>
                <a:t>include other vehicles,</a:t>
              </a:r>
              <a:r>
                <a:rPr lang="en" sz="1000">
                  <a:solidFill>
                    <a:schemeClr val="lt1"/>
                  </a:solidFill>
                  <a:latin typeface="Roboto Condensed"/>
                  <a:ea typeface="Roboto Condensed"/>
                  <a:cs typeface="Roboto Condensed"/>
                  <a:sym typeface="Roboto Condensed"/>
                </a:rPr>
                <a:t> e.g., gliders</a:t>
              </a:r>
              <a:endParaRPr sz="1000">
                <a:solidFill>
                  <a:schemeClr val="lt1"/>
                </a:solidFill>
                <a:latin typeface="Roboto Condensed"/>
                <a:ea typeface="Roboto Condensed"/>
                <a:cs typeface="Roboto Condensed"/>
                <a:sym typeface="Roboto Condensed"/>
              </a:endParaRPr>
            </a:p>
            <a:p>
              <a:pPr indent="0" lvl="0" marL="0" rtl="0" algn="l">
                <a:spcBef>
                  <a:spcPts val="0"/>
                </a:spcBef>
                <a:spcAft>
                  <a:spcPts val="0"/>
                </a:spcAft>
                <a:buClr>
                  <a:schemeClr val="lt1"/>
                </a:buClr>
                <a:buSzPts val="250"/>
                <a:buFont typeface="Roboto Condensed"/>
                <a:buNone/>
              </a:pPr>
              <a:r>
                <a:t/>
              </a:r>
              <a:endParaRPr sz="1000">
                <a:solidFill>
                  <a:schemeClr val="lt1"/>
                </a:solidFill>
                <a:latin typeface="Roboto Condensed"/>
                <a:ea typeface="Roboto Condensed"/>
                <a:cs typeface="Roboto Condensed"/>
                <a:sym typeface="Roboto Condensed"/>
              </a:endParaRPr>
            </a:p>
            <a:p>
              <a:pPr indent="0" lvl="0" marL="0" marR="0" rtl="0" algn="l">
                <a:lnSpc>
                  <a:spcPct val="100000"/>
                </a:lnSpc>
                <a:spcBef>
                  <a:spcPts val="0"/>
                </a:spcBef>
                <a:spcAft>
                  <a:spcPts val="0"/>
                </a:spcAft>
                <a:buClr>
                  <a:schemeClr val="lt1"/>
                </a:buClr>
                <a:buSzPts val="250"/>
                <a:buFont typeface="Roboto Condensed"/>
                <a:buNone/>
              </a:pPr>
              <a:r>
                <a:rPr lang="en" sz="1000">
                  <a:solidFill>
                    <a:schemeClr val="lt1"/>
                  </a:solidFill>
                  <a:latin typeface="Roboto Condensed"/>
                  <a:ea typeface="Roboto Condensed"/>
                  <a:cs typeface="Roboto Condensed"/>
                  <a:sym typeface="Roboto Condensed"/>
                </a:rPr>
                <a:t>Extend the UIs for </a:t>
              </a:r>
              <a:r>
                <a:rPr b="1" lang="en" sz="1000">
                  <a:solidFill>
                    <a:schemeClr val="lt1"/>
                  </a:solidFill>
                  <a:latin typeface="Roboto Condensed"/>
                  <a:ea typeface="Roboto Condensed"/>
                  <a:cs typeface="Roboto Condensed"/>
                  <a:sym typeface="Roboto Condensed"/>
                </a:rPr>
                <a:t>multi-vehicle coordination</a:t>
              </a:r>
              <a:r>
                <a:rPr lang="en" sz="1000">
                  <a:solidFill>
                    <a:schemeClr val="lt1"/>
                  </a:solidFill>
                  <a:latin typeface="Roboto Condensed"/>
                  <a:ea typeface="Roboto Condensed"/>
                  <a:cs typeface="Roboto Condensed"/>
                  <a:sym typeface="Roboto Condensed"/>
                </a:rPr>
                <a:t> across heterogeneous fleets of AUVs and gliders</a:t>
              </a:r>
              <a:endParaRPr/>
            </a:p>
          </p:txBody>
        </p:sp>
        <p:sp>
          <p:nvSpPr>
            <p:cNvPr id="330" name="Google Shape;330;p29"/>
            <p:cNvSpPr txBox="1"/>
            <p:nvPr/>
          </p:nvSpPr>
          <p:spPr>
            <a:xfrm>
              <a:off x="844720" y="1923738"/>
              <a:ext cx="1239300" cy="184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lt1"/>
                </a:buClr>
                <a:buSzPts val="300"/>
                <a:buFont typeface="Roboto Condensed"/>
                <a:buNone/>
              </a:pPr>
              <a:r>
                <a:rPr b="1" lang="en" sz="1200">
                  <a:solidFill>
                    <a:schemeClr val="lt1"/>
                  </a:solidFill>
                  <a:latin typeface="Roboto Condensed"/>
                  <a:ea typeface="Roboto Condensed"/>
                  <a:cs typeface="Roboto Condensed"/>
                  <a:sym typeface="Roboto Condensed"/>
                </a:rPr>
                <a:t>Years 5+</a:t>
              </a:r>
              <a:endParaRPr/>
            </a:p>
          </p:txBody>
        </p:sp>
      </p:grpSp>
      <p:grpSp>
        <p:nvGrpSpPr>
          <p:cNvPr id="331" name="Google Shape;331;p29"/>
          <p:cNvGrpSpPr/>
          <p:nvPr/>
        </p:nvGrpSpPr>
        <p:grpSpPr>
          <a:xfrm>
            <a:off x="580478" y="2428950"/>
            <a:ext cx="2287221" cy="484037"/>
            <a:chOff x="844733" y="1923748"/>
            <a:chExt cx="2287221" cy="484037"/>
          </a:xfrm>
        </p:grpSpPr>
        <p:sp>
          <p:nvSpPr>
            <p:cNvPr id="332" name="Google Shape;332;p29"/>
            <p:cNvSpPr txBox="1"/>
            <p:nvPr/>
          </p:nvSpPr>
          <p:spPr>
            <a:xfrm>
              <a:off x="844733" y="2099985"/>
              <a:ext cx="2287200" cy="3078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chemeClr val="lt1"/>
                </a:buClr>
                <a:buSzPts val="250"/>
                <a:buFont typeface="Roboto Condensed"/>
                <a:buNone/>
              </a:pPr>
              <a:r>
                <a:rPr b="1" lang="en" sz="1000">
                  <a:solidFill>
                    <a:schemeClr val="lt1"/>
                  </a:solidFill>
                  <a:latin typeface="Roboto Condensed"/>
                  <a:ea typeface="Roboto Condensed"/>
                  <a:cs typeface="Roboto Condensed"/>
                  <a:sym typeface="Roboto Condensed"/>
                </a:rPr>
                <a:t>Develop prototype </a:t>
              </a:r>
              <a:r>
                <a:rPr lang="en" sz="1000">
                  <a:solidFill>
                    <a:schemeClr val="lt1"/>
                  </a:solidFill>
                  <a:latin typeface="Roboto Condensed"/>
                  <a:ea typeface="Roboto Condensed"/>
                  <a:cs typeface="Roboto Condensed"/>
                  <a:sym typeface="Roboto Condensed"/>
                </a:rPr>
                <a:t>of new vehicle state and mission planning UIs for use with LRAUVs</a:t>
              </a:r>
              <a:endParaRPr/>
            </a:p>
          </p:txBody>
        </p:sp>
        <p:sp>
          <p:nvSpPr>
            <p:cNvPr id="333" name="Google Shape;333;p29"/>
            <p:cNvSpPr txBox="1"/>
            <p:nvPr/>
          </p:nvSpPr>
          <p:spPr>
            <a:xfrm>
              <a:off x="1660154" y="1923748"/>
              <a:ext cx="1471800" cy="18480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chemeClr val="lt1"/>
                </a:buClr>
                <a:buSzPts val="300"/>
                <a:buFont typeface="Roboto Condensed"/>
                <a:buNone/>
              </a:pPr>
              <a:r>
                <a:rPr b="1" lang="en" sz="1200">
                  <a:solidFill>
                    <a:schemeClr val="lt1"/>
                  </a:solidFill>
                  <a:latin typeface="Roboto Condensed"/>
                  <a:ea typeface="Roboto Condensed"/>
                  <a:cs typeface="Roboto Condensed"/>
                  <a:sym typeface="Roboto Condensed"/>
                </a:rPr>
                <a:t>Year 2</a:t>
              </a:r>
              <a:endParaRPr/>
            </a:p>
          </p:txBody>
        </p:sp>
      </p:grpSp>
      <p:cxnSp>
        <p:nvCxnSpPr>
          <p:cNvPr id="334" name="Google Shape;334;p29"/>
          <p:cNvCxnSpPr/>
          <p:nvPr/>
        </p:nvCxnSpPr>
        <p:spPr>
          <a:xfrm rot="10800000">
            <a:off x="3001774" y="3739396"/>
            <a:ext cx="1471800" cy="1500"/>
          </a:xfrm>
          <a:prstGeom prst="straightConnector1">
            <a:avLst/>
          </a:prstGeom>
          <a:noFill/>
          <a:ln cap="flat" cmpd="sng" w="19050">
            <a:solidFill>
              <a:schemeClr val="lt1"/>
            </a:solidFill>
            <a:prstDash val="solid"/>
            <a:round/>
            <a:headEnd len="med" w="med" type="oval"/>
            <a:tailEnd len="med" w="med" type="oval"/>
          </a:ln>
        </p:spPr>
      </p:cxnSp>
      <p:grpSp>
        <p:nvGrpSpPr>
          <p:cNvPr id="335" name="Google Shape;335;p29"/>
          <p:cNvGrpSpPr/>
          <p:nvPr/>
        </p:nvGrpSpPr>
        <p:grpSpPr>
          <a:xfrm>
            <a:off x="580478" y="3492499"/>
            <a:ext cx="2287246" cy="484048"/>
            <a:chOff x="844733" y="1923737"/>
            <a:chExt cx="2287246" cy="484048"/>
          </a:xfrm>
        </p:grpSpPr>
        <p:sp>
          <p:nvSpPr>
            <p:cNvPr id="336" name="Google Shape;336;p29"/>
            <p:cNvSpPr txBox="1"/>
            <p:nvPr/>
          </p:nvSpPr>
          <p:spPr>
            <a:xfrm>
              <a:off x="844733" y="2099985"/>
              <a:ext cx="2287200" cy="3078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chemeClr val="lt1"/>
                </a:buClr>
                <a:buSzPts val="250"/>
                <a:buFont typeface="Roboto Condensed"/>
                <a:buNone/>
              </a:pPr>
              <a:r>
                <a:rPr lang="en" sz="1000">
                  <a:solidFill>
                    <a:schemeClr val="lt1"/>
                  </a:solidFill>
                  <a:latin typeface="Roboto Condensed"/>
                  <a:ea typeface="Roboto Condensed"/>
                  <a:cs typeface="Roboto Condensed"/>
                  <a:sym typeface="Roboto Condensed"/>
                </a:rPr>
                <a:t>Improve the </a:t>
              </a:r>
              <a:r>
                <a:rPr b="1" lang="en" sz="1000">
                  <a:solidFill>
                    <a:schemeClr val="lt1"/>
                  </a:solidFill>
                  <a:latin typeface="Roboto Condensed"/>
                  <a:ea typeface="Roboto Condensed"/>
                  <a:cs typeface="Roboto Condensed"/>
                  <a:sym typeface="Roboto Condensed"/>
                </a:rPr>
                <a:t>data collection</a:t>
              </a:r>
              <a:r>
                <a:rPr lang="en" sz="1000">
                  <a:solidFill>
                    <a:schemeClr val="lt1"/>
                  </a:solidFill>
                  <a:latin typeface="Roboto Condensed"/>
                  <a:ea typeface="Roboto Condensed"/>
                  <a:cs typeface="Roboto Condensed"/>
                  <a:sym typeface="Roboto Condensed"/>
                </a:rPr>
                <a:t> planning and process for scientists using LRAUVs</a:t>
              </a:r>
              <a:endParaRPr/>
            </a:p>
          </p:txBody>
        </p:sp>
        <p:sp>
          <p:nvSpPr>
            <p:cNvPr id="337" name="Google Shape;337;p29"/>
            <p:cNvSpPr txBox="1"/>
            <p:nvPr/>
          </p:nvSpPr>
          <p:spPr>
            <a:xfrm>
              <a:off x="1249179" y="1923737"/>
              <a:ext cx="1882800" cy="18480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chemeClr val="lt1"/>
                </a:buClr>
                <a:buSzPts val="300"/>
                <a:buFont typeface="Roboto Condensed"/>
                <a:buNone/>
              </a:pPr>
              <a:r>
                <a:rPr b="1" lang="en" sz="1200">
                  <a:solidFill>
                    <a:schemeClr val="lt1"/>
                  </a:solidFill>
                  <a:latin typeface="Roboto Condensed"/>
                  <a:ea typeface="Roboto Condensed"/>
                  <a:cs typeface="Roboto Condensed"/>
                  <a:sym typeface="Roboto Condensed"/>
                </a:rPr>
                <a:t>Year 4 </a:t>
              </a:r>
              <a:endParaRPr/>
            </a:p>
          </p:txBody>
        </p:sp>
      </p:grpSp>
      <p:cxnSp>
        <p:nvCxnSpPr>
          <p:cNvPr id="338" name="Google Shape;338;p29"/>
          <p:cNvCxnSpPr/>
          <p:nvPr/>
        </p:nvCxnSpPr>
        <p:spPr>
          <a:xfrm rot="10800000">
            <a:off x="4483161" y="2133688"/>
            <a:ext cx="1471800" cy="1500"/>
          </a:xfrm>
          <a:prstGeom prst="straightConnector1">
            <a:avLst/>
          </a:prstGeom>
          <a:noFill/>
          <a:ln cap="flat" cmpd="sng" w="19050">
            <a:solidFill>
              <a:schemeClr val="accent1"/>
            </a:solidFill>
            <a:prstDash val="solid"/>
            <a:round/>
            <a:headEnd len="med" w="med" type="oval"/>
            <a:tailEnd len="med" w="med" type="oval"/>
          </a:ln>
        </p:spPr>
      </p:cxnSp>
      <p:grpSp>
        <p:nvGrpSpPr>
          <p:cNvPr id="339" name="Google Shape;339;p29"/>
          <p:cNvGrpSpPr/>
          <p:nvPr/>
        </p:nvGrpSpPr>
        <p:grpSpPr>
          <a:xfrm>
            <a:off x="6104419" y="1842375"/>
            <a:ext cx="2287214" cy="484047"/>
            <a:chOff x="844719" y="1923738"/>
            <a:chExt cx="2287214" cy="484047"/>
          </a:xfrm>
        </p:grpSpPr>
        <p:sp>
          <p:nvSpPr>
            <p:cNvPr id="340" name="Google Shape;340;p29"/>
            <p:cNvSpPr txBox="1"/>
            <p:nvPr/>
          </p:nvSpPr>
          <p:spPr>
            <a:xfrm>
              <a:off x="844733" y="2099985"/>
              <a:ext cx="2287200" cy="307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5B5B5B"/>
                </a:buClr>
                <a:buSzPts val="250"/>
                <a:buFont typeface="Roboto Condensed"/>
                <a:buNone/>
              </a:pPr>
              <a:r>
                <a:rPr b="1" lang="en" sz="1000">
                  <a:solidFill>
                    <a:srgbClr val="5B5B5B"/>
                  </a:solidFill>
                  <a:latin typeface="Roboto Condensed"/>
                  <a:ea typeface="Roboto Condensed"/>
                  <a:cs typeface="Roboto Condensed"/>
                  <a:sym typeface="Roboto Condensed"/>
                </a:rPr>
                <a:t>Vehicle state</a:t>
              </a:r>
              <a:r>
                <a:rPr lang="en" sz="1000">
                  <a:solidFill>
                    <a:srgbClr val="5B5B5B"/>
                  </a:solidFill>
                  <a:latin typeface="Roboto Condensed"/>
                  <a:ea typeface="Roboto Condensed"/>
                  <a:cs typeface="Roboto Condensed"/>
                  <a:sym typeface="Roboto Condensed"/>
                </a:rPr>
                <a:t> and </a:t>
              </a:r>
              <a:r>
                <a:rPr b="1" lang="en" sz="1000">
                  <a:solidFill>
                    <a:srgbClr val="5B5B5B"/>
                  </a:solidFill>
                  <a:latin typeface="Roboto Condensed"/>
                  <a:ea typeface="Roboto Condensed"/>
                  <a:cs typeface="Roboto Condensed"/>
                  <a:sym typeface="Roboto Condensed"/>
                </a:rPr>
                <a:t>mission planning </a:t>
              </a:r>
              <a:r>
                <a:rPr lang="en" sz="1000">
                  <a:solidFill>
                    <a:srgbClr val="5B5B5B"/>
                  </a:solidFill>
                  <a:latin typeface="Roboto Condensed"/>
                  <a:ea typeface="Roboto Condensed"/>
                  <a:cs typeface="Roboto Condensed"/>
                  <a:sym typeface="Roboto Condensed"/>
                </a:rPr>
                <a:t>UI design study with LRAUVs </a:t>
              </a:r>
              <a:endParaRPr/>
            </a:p>
          </p:txBody>
        </p:sp>
        <p:sp>
          <p:nvSpPr>
            <p:cNvPr id="341" name="Google Shape;341;p29"/>
            <p:cNvSpPr txBox="1"/>
            <p:nvPr/>
          </p:nvSpPr>
          <p:spPr>
            <a:xfrm>
              <a:off x="844719" y="1923738"/>
              <a:ext cx="1380000" cy="184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B5B5B"/>
                </a:buClr>
                <a:buSzPts val="300"/>
                <a:buFont typeface="Roboto Condensed"/>
                <a:buNone/>
              </a:pPr>
              <a:r>
                <a:rPr b="1" lang="en" sz="1200">
                  <a:solidFill>
                    <a:srgbClr val="5B5B5B"/>
                  </a:solidFill>
                  <a:latin typeface="Roboto Condensed"/>
                  <a:ea typeface="Roboto Condensed"/>
                  <a:cs typeface="Roboto Condensed"/>
                  <a:sym typeface="Roboto Condensed"/>
                </a:rPr>
                <a:t>Year 1</a:t>
              </a:r>
              <a:endParaRPr/>
            </a:p>
          </p:txBody>
        </p:sp>
      </p:grpSp>
      <p:sp>
        <p:nvSpPr>
          <p:cNvPr id="342" name="Google Shape;342;p29"/>
          <p:cNvSpPr txBox="1"/>
          <p:nvPr/>
        </p:nvSpPr>
        <p:spPr>
          <a:xfrm>
            <a:off x="5484273" y="1788950"/>
            <a:ext cx="470700" cy="2769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accent1"/>
              </a:buClr>
              <a:buSzPts val="450"/>
              <a:buFont typeface="Arial"/>
              <a:buNone/>
            </a:pPr>
            <a:r>
              <a:rPr b="1" lang="en" sz="1800">
                <a:solidFill>
                  <a:schemeClr val="accent1"/>
                </a:solidFill>
                <a:latin typeface="Roboto Condensed"/>
                <a:ea typeface="Roboto Condensed"/>
                <a:cs typeface="Roboto Condensed"/>
                <a:sym typeface="Roboto Condensed"/>
              </a:rPr>
              <a:t>2019</a:t>
            </a:r>
            <a:endParaRPr/>
          </a:p>
        </p:txBody>
      </p:sp>
      <p:sp>
        <p:nvSpPr>
          <p:cNvPr id="343" name="Google Shape;343;p29"/>
          <p:cNvSpPr txBox="1"/>
          <p:nvPr/>
        </p:nvSpPr>
        <p:spPr>
          <a:xfrm>
            <a:off x="5485073" y="2879575"/>
            <a:ext cx="470700" cy="2769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accent1"/>
              </a:buClr>
              <a:buSzPts val="450"/>
              <a:buFont typeface="Arial"/>
              <a:buNone/>
            </a:pPr>
            <a:r>
              <a:rPr b="1" lang="en" sz="1800">
                <a:solidFill>
                  <a:schemeClr val="accent1"/>
                </a:solidFill>
                <a:latin typeface="Roboto Condensed"/>
                <a:ea typeface="Roboto Condensed"/>
                <a:cs typeface="Roboto Condensed"/>
                <a:sym typeface="Roboto Condensed"/>
              </a:rPr>
              <a:t>2021</a:t>
            </a:r>
            <a:endParaRPr/>
          </a:p>
        </p:txBody>
      </p:sp>
      <p:sp>
        <p:nvSpPr>
          <p:cNvPr id="344" name="Google Shape;344;p29"/>
          <p:cNvSpPr txBox="1"/>
          <p:nvPr/>
        </p:nvSpPr>
        <p:spPr>
          <a:xfrm>
            <a:off x="3050646" y="2383650"/>
            <a:ext cx="564000" cy="2769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accent1"/>
              </a:buClr>
              <a:buSzPts val="450"/>
              <a:buFont typeface="Arial"/>
              <a:buNone/>
            </a:pPr>
            <a:r>
              <a:rPr b="1" lang="en" sz="1800">
                <a:solidFill>
                  <a:schemeClr val="accent1"/>
                </a:solidFill>
                <a:latin typeface="Roboto Condensed"/>
                <a:ea typeface="Roboto Condensed"/>
                <a:cs typeface="Roboto Condensed"/>
                <a:sym typeface="Roboto Condensed"/>
              </a:rPr>
              <a:t>2020</a:t>
            </a:r>
            <a:endParaRPr/>
          </a:p>
        </p:txBody>
      </p:sp>
      <p:sp>
        <p:nvSpPr>
          <p:cNvPr id="345" name="Google Shape;345;p29"/>
          <p:cNvSpPr txBox="1"/>
          <p:nvPr/>
        </p:nvSpPr>
        <p:spPr>
          <a:xfrm>
            <a:off x="5391148" y="3970175"/>
            <a:ext cx="564000" cy="2769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accent1"/>
              </a:buClr>
              <a:buSzPts val="450"/>
              <a:buFont typeface="Arial"/>
              <a:buNone/>
            </a:pPr>
            <a:r>
              <a:rPr b="1" lang="en" sz="1800">
                <a:solidFill>
                  <a:schemeClr val="accent1"/>
                </a:solidFill>
                <a:latin typeface="Roboto Condensed"/>
                <a:ea typeface="Roboto Condensed"/>
                <a:cs typeface="Roboto Condensed"/>
                <a:sym typeface="Roboto Condensed"/>
              </a:rPr>
              <a:t>2023</a:t>
            </a:r>
            <a:endParaRPr/>
          </a:p>
        </p:txBody>
      </p:sp>
      <p:sp>
        <p:nvSpPr>
          <p:cNvPr id="346" name="Google Shape;346;p29"/>
          <p:cNvSpPr txBox="1"/>
          <p:nvPr/>
        </p:nvSpPr>
        <p:spPr>
          <a:xfrm>
            <a:off x="3098746" y="3455075"/>
            <a:ext cx="564000" cy="2769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accent1"/>
              </a:buClr>
              <a:buSzPts val="450"/>
              <a:buFont typeface="Arial"/>
              <a:buNone/>
            </a:pPr>
            <a:r>
              <a:rPr b="1" lang="en" sz="1800">
                <a:solidFill>
                  <a:schemeClr val="accent1"/>
                </a:solidFill>
                <a:latin typeface="Roboto Condensed"/>
                <a:ea typeface="Roboto Condensed"/>
                <a:cs typeface="Roboto Condensed"/>
                <a:sym typeface="Roboto Condensed"/>
              </a:rPr>
              <a:t>2022</a:t>
            </a:r>
            <a:endParaRPr/>
          </a:p>
        </p:txBody>
      </p:sp>
      <p:sp>
        <p:nvSpPr>
          <p:cNvPr id="347" name="Google Shape;347;p29"/>
          <p:cNvSpPr txBox="1"/>
          <p:nvPr>
            <p:ph idx="1" type="subTitle"/>
          </p:nvPr>
        </p:nvSpPr>
        <p:spPr>
          <a:xfrm>
            <a:off x="351322" y="916749"/>
            <a:ext cx="8441400" cy="21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rgbClr val="999999"/>
              </a:buClr>
              <a:buSzPts val="1200"/>
              <a:buFont typeface="Roboto"/>
              <a:buNone/>
            </a:pPr>
            <a:r>
              <a:rPr lang="en"/>
              <a:t>This initial study can be used to develop our expertise in UX research methods </a:t>
            </a:r>
            <a:endParaRPr/>
          </a:p>
          <a:p>
            <a:pPr indent="0" lvl="0" marL="0" rtl="0" algn="ctr">
              <a:lnSpc>
                <a:spcPct val="100000"/>
              </a:lnSpc>
              <a:spcBef>
                <a:spcPts val="0"/>
              </a:spcBef>
              <a:spcAft>
                <a:spcPts val="0"/>
              </a:spcAft>
              <a:buClr>
                <a:srgbClr val="999999"/>
              </a:buClr>
              <a:buSzPts val="1200"/>
              <a:buFont typeface="Roboto"/>
              <a:buNone/>
            </a:pPr>
            <a:r>
              <a:rPr lang="en"/>
              <a:t>to improve MBARI’s science, operations, and engineering effectiveness</a:t>
            </a:r>
            <a:endParaRPr/>
          </a:p>
        </p:txBody>
      </p:sp>
      <p:sp>
        <p:nvSpPr>
          <p:cNvPr id="348" name="Google Shape;348;p29"/>
          <p:cNvSpPr txBox="1"/>
          <p:nvPr>
            <p:ph type="title"/>
          </p:nvPr>
        </p:nvSpPr>
        <p:spPr>
          <a:xfrm>
            <a:off x="351322" y="384921"/>
            <a:ext cx="8441400" cy="371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rgbClr val="999999"/>
              </a:buClr>
              <a:buSzPts val="3000"/>
              <a:buFont typeface="Roboto"/>
              <a:buNone/>
            </a:pPr>
            <a:r>
              <a:rPr lang="en" sz="2600"/>
              <a:t>This is just the beginning</a:t>
            </a:r>
            <a:endParaRPr sz="26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2" name="Shape 352"/>
        <p:cNvGrpSpPr/>
        <p:nvPr/>
      </p:nvGrpSpPr>
      <p:grpSpPr>
        <a:xfrm>
          <a:off x="0" y="0"/>
          <a:ext cx="0" cy="0"/>
          <a:chOff x="0" y="0"/>
          <a:chExt cx="0" cy="0"/>
        </a:xfrm>
      </p:grpSpPr>
      <p:sp>
        <p:nvSpPr>
          <p:cNvPr id="353" name="Google Shape;353;p30"/>
          <p:cNvSpPr/>
          <p:nvPr/>
        </p:nvSpPr>
        <p:spPr>
          <a:xfrm>
            <a:off x="-42350" y="0"/>
            <a:ext cx="9144000" cy="5143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cxnSp>
        <p:nvCxnSpPr>
          <p:cNvPr id="354" name="Google Shape;354;p30"/>
          <p:cNvCxnSpPr/>
          <p:nvPr/>
        </p:nvCxnSpPr>
        <p:spPr>
          <a:xfrm rot="10800000">
            <a:off x="2958868" y="4093530"/>
            <a:ext cx="1368300" cy="0"/>
          </a:xfrm>
          <a:prstGeom prst="straightConnector1">
            <a:avLst/>
          </a:prstGeom>
          <a:noFill/>
          <a:ln cap="flat" cmpd="sng" w="9525">
            <a:solidFill>
              <a:schemeClr val="lt1"/>
            </a:solidFill>
            <a:prstDash val="solid"/>
            <a:round/>
            <a:headEnd len="sm" w="sm" type="none"/>
            <a:tailEnd len="sm" w="sm" type="none"/>
          </a:ln>
        </p:spPr>
      </p:cxnSp>
      <p:cxnSp>
        <p:nvCxnSpPr>
          <p:cNvPr id="355" name="Google Shape;355;p30"/>
          <p:cNvCxnSpPr/>
          <p:nvPr/>
        </p:nvCxnSpPr>
        <p:spPr>
          <a:xfrm rot="10800000">
            <a:off x="4816688" y="4093530"/>
            <a:ext cx="1310700" cy="0"/>
          </a:xfrm>
          <a:prstGeom prst="straightConnector1">
            <a:avLst/>
          </a:prstGeom>
          <a:noFill/>
          <a:ln cap="flat" cmpd="sng" w="9525">
            <a:solidFill>
              <a:schemeClr val="lt1"/>
            </a:solidFill>
            <a:prstDash val="solid"/>
            <a:round/>
            <a:headEnd len="sm" w="sm" type="none"/>
            <a:tailEnd len="sm" w="sm" type="none"/>
          </a:ln>
        </p:spPr>
      </p:cxnSp>
      <p:sp>
        <p:nvSpPr>
          <p:cNvPr id="356" name="Google Shape;356;p30"/>
          <p:cNvSpPr/>
          <p:nvPr/>
        </p:nvSpPr>
        <p:spPr>
          <a:xfrm rot="5400000">
            <a:off x="3095549" y="333449"/>
            <a:ext cx="2952900" cy="2286000"/>
          </a:xfrm>
          <a:prstGeom prst="homePlate">
            <a:avLst>
              <a:gd fmla="val 50000" name="adj"/>
            </a:avLst>
          </a:prstGeom>
          <a:solidFill>
            <a:srgbClr val="F2F2F2"/>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pic>
        <p:nvPicPr>
          <p:cNvPr id="357" name="Google Shape;357;p30"/>
          <p:cNvPicPr preferRelativeResize="0"/>
          <p:nvPr/>
        </p:nvPicPr>
        <p:blipFill>
          <a:blip r:embed="rId3">
            <a:alphaModFix/>
          </a:blip>
          <a:stretch>
            <a:fillRect/>
          </a:stretch>
        </p:blipFill>
        <p:spPr>
          <a:xfrm>
            <a:off x="3940175" y="1381988"/>
            <a:ext cx="1310700" cy="983025"/>
          </a:xfrm>
          <a:prstGeom prst="rect">
            <a:avLst/>
          </a:prstGeom>
          <a:noFill/>
          <a:ln>
            <a:noFill/>
          </a:ln>
        </p:spPr>
      </p:pic>
      <p:pic>
        <p:nvPicPr>
          <p:cNvPr id="358" name="Google Shape;358;p30"/>
          <p:cNvPicPr preferRelativeResize="0"/>
          <p:nvPr/>
        </p:nvPicPr>
        <p:blipFill>
          <a:blip r:embed="rId4">
            <a:alphaModFix/>
          </a:blip>
          <a:stretch>
            <a:fillRect/>
          </a:stretch>
        </p:blipFill>
        <p:spPr>
          <a:xfrm>
            <a:off x="3979725" y="522525"/>
            <a:ext cx="1184550" cy="731474"/>
          </a:xfrm>
          <a:prstGeom prst="rect">
            <a:avLst/>
          </a:prstGeom>
          <a:noFill/>
          <a:ln>
            <a:noFill/>
          </a:ln>
        </p:spPr>
      </p:pic>
      <p:sp>
        <p:nvSpPr>
          <p:cNvPr id="359" name="Google Shape;359;p30"/>
          <p:cNvSpPr txBox="1"/>
          <p:nvPr/>
        </p:nvSpPr>
        <p:spPr>
          <a:xfrm>
            <a:off x="4007700" y="3893425"/>
            <a:ext cx="1128600" cy="4002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500"/>
              <a:buFont typeface="Roboto Condensed"/>
              <a:buNone/>
            </a:pPr>
            <a:r>
              <a:rPr lang="en" sz="2000">
                <a:solidFill>
                  <a:schemeClr val="lt1"/>
                </a:solidFill>
                <a:highlight>
                  <a:schemeClr val="accent1"/>
                </a:highlight>
                <a:latin typeface="Roboto Condensed"/>
                <a:ea typeface="Roboto Condensed"/>
                <a:cs typeface="Roboto Condensed"/>
                <a:sym typeface="Roboto Condensed"/>
              </a:rPr>
              <a:t>Mahalo</a:t>
            </a:r>
            <a:endParaRPr>
              <a:highlight>
                <a:schemeClr val="accent1"/>
              </a:highligh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 name="Shape 73"/>
        <p:cNvGrpSpPr/>
        <p:nvPr/>
      </p:nvGrpSpPr>
      <p:grpSpPr>
        <a:xfrm>
          <a:off x="0" y="0"/>
          <a:ext cx="0" cy="0"/>
          <a:chOff x="0" y="0"/>
          <a:chExt cx="0" cy="0"/>
        </a:xfrm>
      </p:grpSpPr>
      <p:pic>
        <p:nvPicPr>
          <p:cNvPr id="74" name="Google Shape;74;p19"/>
          <p:cNvPicPr preferRelativeResize="0"/>
          <p:nvPr/>
        </p:nvPicPr>
        <p:blipFill>
          <a:blip r:embed="rId3">
            <a:alphaModFix/>
          </a:blip>
          <a:stretch>
            <a:fillRect/>
          </a:stretch>
        </p:blipFill>
        <p:spPr>
          <a:xfrm>
            <a:off x="1486650" y="152400"/>
            <a:ext cx="5316050" cy="3936250"/>
          </a:xfrm>
          <a:prstGeom prst="rect">
            <a:avLst/>
          </a:prstGeom>
          <a:noFill/>
          <a:ln>
            <a:noFill/>
          </a:ln>
        </p:spPr>
      </p:pic>
      <p:sp>
        <p:nvSpPr>
          <p:cNvPr id="75" name="Google Shape;75;p19"/>
          <p:cNvSpPr txBox="1"/>
          <p:nvPr/>
        </p:nvSpPr>
        <p:spPr>
          <a:xfrm>
            <a:off x="440100" y="4030475"/>
            <a:ext cx="8703900" cy="99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600">
                <a:solidFill>
                  <a:srgbClr val="999999"/>
                </a:solidFill>
                <a:latin typeface="Roboto"/>
                <a:ea typeface="Roboto"/>
                <a:cs typeface="Roboto"/>
                <a:sym typeface="Roboto"/>
              </a:rPr>
              <a:t>Challenge: Enabling science teams to operate LRAUVs</a:t>
            </a:r>
            <a:endParaRPr sz="2600">
              <a:solidFill>
                <a:srgbClr val="999999"/>
              </a:solidFill>
              <a:latin typeface="Roboto"/>
              <a:ea typeface="Roboto"/>
              <a:cs typeface="Roboto"/>
              <a:sym typeface="Roboto"/>
            </a:endParaRPr>
          </a:p>
          <a:p>
            <a:pPr indent="0" lvl="0" marL="0" rtl="0" algn="ctr">
              <a:spcBef>
                <a:spcPts val="0"/>
              </a:spcBef>
              <a:spcAft>
                <a:spcPts val="0"/>
              </a:spcAft>
              <a:buClr>
                <a:srgbClr val="999999"/>
              </a:buClr>
              <a:buSzPts val="1200"/>
              <a:buFont typeface="Roboto"/>
              <a:buNone/>
            </a:pPr>
            <a:r>
              <a:rPr lang="en" sz="1200">
                <a:solidFill>
                  <a:srgbClr val="999999"/>
                </a:solidFill>
                <a:latin typeface="Roboto"/>
                <a:ea typeface="Roboto"/>
                <a:cs typeface="Roboto"/>
                <a:sym typeface="Roboto"/>
              </a:rPr>
              <a:t>without distracting them from their work or asking them to be Engineers</a:t>
            </a:r>
            <a:endParaRPr sz="1200">
              <a:solidFill>
                <a:srgbClr val="999999"/>
              </a:solidFill>
              <a:latin typeface="Roboto"/>
              <a:ea typeface="Roboto"/>
              <a:cs typeface="Roboto"/>
              <a:sym typeface="Roboto"/>
            </a:endParaRPr>
          </a:p>
          <a:p>
            <a:pPr indent="0" lvl="0" marL="0" rtl="0" algn="ctr">
              <a:spcBef>
                <a:spcPts val="0"/>
              </a:spcBef>
              <a:spcAft>
                <a:spcPts val="0"/>
              </a:spcAft>
              <a:buNone/>
            </a:pPr>
            <a:r>
              <a:t/>
            </a:r>
            <a:endParaRPr sz="2600">
              <a:solidFill>
                <a:srgbClr val="999999"/>
              </a:solidFill>
              <a:latin typeface="Roboto"/>
              <a:ea typeface="Roboto"/>
              <a:cs typeface="Roboto"/>
              <a:sym typeface="Roboto"/>
            </a:endParaRPr>
          </a:p>
          <a:p>
            <a:pPr indent="0" lvl="0" marL="0" rtl="0" algn="ctr">
              <a:spcBef>
                <a:spcPts val="0"/>
              </a:spcBef>
              <a:spcAft>
                <a:spcPts val="0"/>
              </a:spcAft>
              <a:buNone/>
            </a:pPr>
            <a:r>
              <a:t/>
            </a:r>
            <a:endParaRPr sz="2600">
              <a:solidFill>
                <a:srgbClr val="999999"/>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 name="Shape 79"/>
        <p:cNvGrpSpPr/>
        <p:nvPr/>
      </p:nvGrpSpPr>
      <p:grpSpPr>
        <a:xfrm>
          <a:off x="0" y="0"/>
          <a:ext cx="0" cy="0"/>
          <a:chOff x="0" y="0"/>
          <a:chExt cx="0" cy="0"/>
        </a:xfrm>
      </p:grpSpPr>
      <p:pic>
        <p:nvPicPr>
          <p:cNvPr id="80" name="Google Shape;80;p20"/>
          <p:cNvPicPr preferRelativeResize="0"/>
          <p:nvPr/>
        </p:nvPicPr>
        <p:blipFill>
          <a:blip r:embed="rId3">
            <a:alphaModFix/>
          </a:blip>
          <a:stretch>
            <a:fillRect/>
          </a:stretch>
        </p:blipFill>
        <p:spPr>
          <a:xfrm>
            <a:off x="133600" y="152400"/>
            <a:ext cx="4838699" cy="4838699"/>
          </a:xfrm>
          <a:prstGeom prst="rect">
            <a:avLst/>
          </a:prstGeom>
          <a:noFill/>
          <a:ln>
            <a:noFill/>
          </a:ln>
        </p:spPr>
      </p:pic>
      <p:pic>
        <p:nvPicPr>
          <p:cNvPr id="81" name="Google Shape;81;p20"/>
          <p:cNvPicPr preferRelativeResize="0"/>
          <p:nvPr/>
        </p:nvPicPr>
        <p:blipFill>
          <a:blip r:embed="rId4">
            <a:alphaModFix/>
          </a:blip>
          <a:stretch>
            <a:fillRect/>
          </a:stretch>
        </p:blipFill>
        <p:spPr>
          <a:xfrm>
            <a:off x="5115274" y="152400"/>
            <a:ext cx="3866900" cy="2900175"/>
          </a:xfrm>
          <a:prstGeom prst="rect">
            <a:avLst/>
          </a:prstGeom>
          <a:noFill/>
          <a:ln>
            <a:noFill/>
          </a:ln>
        </p:spPr>
      </p:pic>
      <p:grpSp>
        <p:nvGrpSpPr>
          <p:cNvPr id="82" name="Google Shape;82;p20"/>
          <p:cNvGrpSpPr/>
          <p:nvPr/>
        </p:nvGrpSpPr>
        <p:grpSpPr>
          <a:xfrm>
            <a:off x="5115275" y="3115550"/>
            <a:ext cx="2110000" cy="1817325"/>
            <a:chOff x="5115275" y="3115550"/>
            <a:chExt cx="2110000" cy="1817325"/>
          </a:xfrm>
        </p:grpSpPr>
        <p:pic>
          <p:nvPicPr>
            <p:cNvPr id="83" name="Google Shape;83;p20"/>
            <p:cNvPicPr preferRelativeResize="0"/>
            <p:nvPr/>
          </p:nvPicPr>
          <p:blipFill rotWithShape="1">
            <a:blip r:embed="rId5">
              <a:alphaModFix/>
            </a:blip>
            <a:srcRect b="3100" l="0" r="0" t="0"/>
            <a:stretch/>
          </p:blipFill>
          <p:spPr>
            <a:xfrm>
              <a:off x="5115275" y="3115550"/>
              <a:ext cx="2110000" cy="1817325"/>
            </a:xfrm>
            <a:prstGeom prst="rect">
              <a:avLst/>
            </a:prstGeom>
            <a:noFill/>
            <a:ln>
              <a:noFill/>
            </a:ln>
          </p:spPr>
        </p:pic>
        <p:sp>
          <p:nvSpPr>
            <p:cNvPr id="84" name="Google Shape;84;p20"/>
            <p:cNvSpPr/>
            <p:nvPr/>
          </p:nvSpPr>
          <p:spPr>
            <a:xfrm>
              <a:off x="5296750" y="4284925"/>
              <a:ext cx="1181100" cy="1554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85" name="Google Shape;85;p20"/>
          <p:cNvPicPr preferRelativeResize="0"/>
          <p:nvPr/>
        </p:nvPicPr>
        <p:blipFill>
          <a:blip r:embed="rId6">
            <a:alphaModFix/>
          </a:blip>
          <a:stretch>
            <a:fillRect/>
          </a:stretch>
        </p:blipFill>
        <p:spPr>
          <a:xfrm>
            <a:off x="7646050" y="3124462"/>
            <a:ext cx="1313450" cy="1799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 name="Shape 89"/>
        <p:cNvGrpSpPr/>
        <p:nvPr/>
      </p:nvGrpSpPr>
      <p:grpSpPr>
        <a:xfrm>
          <a:off x="0" y="0"/>
          <a:ext cx="0" cy="0"/>
          <a:chOff x="0" y="0"/>
          <a:chExt cx="0" cy="0"/>
        </a:xfrm>
      </p:grpSpPr>
      <p:sp>
        <p:nvSpPr>
          <p:cNvPr id="90" name="Google Shape;90;p21"/>
          <p:cNvSpPr txBox="1"/>
          <p:nvPr>
            <p:ph type="title"/>
          </p:nvPr>
        </p:nvSpPr>
        <p:spPr>
          <a:xfrm>
            <a:off x="128300" y="384925"/>
            <a:ext cx="8919900" cy="371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600"/>
              <a:t>Approach: Learn from end-user teams, using our LRAUVs</a:t>
            </a:r>
            <a:endParaRPr sz="2600"/>
          </a:p>
        </p:txBody>
      </p:sp>
      <p:pic>
        <p:nvPicPr>
          <p:cNvPr id="91" name="Google Shape;91;p21"/>
          <p:cNvPicPr preferRelativeResize="0"/>
          <p:nvPr/>
        </p:nvPicPr>
        <p:blipFill>
          <a:blip r:embed="rId3">
            <a:alphaModFix/>
          </a:blip>
          <a:stretch>
            <a:fillRect/>
          </a:stretch>
        </p:blipFill>
        <p:spPr>
          <a:xfrm>
            <a:off x="434538" y="908721"/>
            <a:ext cx="8274915" cy="408237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 name="Shape 96"/>
        <p:cNvGrpSpPr/>
        <p:nvPr/>
      </p:nvGrpSpPr>
      <p:grpSpPr>
        <a:xfrm>
          <a:off x="0" y="0"/>
          <a:ext cx="0" cy="0"/>
          <a:chOff x="0" y="0"/>
          <a:chExt cx="0" cy="0"/>
        </a:xfrm>
      </p:grpSpPr>
      <p:grpSp>
        <p:nvGrpSpPr>
          <p:cNvPr id="97" name="Google Shape;97;p22"/>
          <p:cNvGrpSpPr/>
          <p:nvPr/>
        </p:nvGrpSpPr>
        <p:grpSpPr>
          <a:xfrm>
            <a:off x="1938543" y="1152525"/>
            <a:ext cx="4792800" cy="1154176"/>
            <a:chOff x="1938543" y="1152525"/>
            <a:chExt cx="4792800" cy="1154176"/>
          </a:xfrm>
        </p:grpSpPr>
        <p:sp>
          <p:nvSpPr>
            <p:cNvPr id="98" name="Google Shape;98;p22"/>
            <p:cNvSpPr/>
            <p:nvPr/>
          </p:nvSpPr>
          <p:spPr>
            <a:xfrm flipH="1" rot="10800000">
              <a:off x="1938543" y="1598701"/>
              <a:ext cx="4792800" cy="708000"/>
            </a:xfrm>
            <a:prstGeom prst="round2SameRect">
              <a:avLst>
                <a:gd fmla="val 8813" name="adj1"/>
                <a:gd fmla="val 0" name="adj2"/>
              </a:avLst>
            </a:prstGeom>
            <a:solidFill>
              <a:srgbClr val="E8E8E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Roboto Condensed"/>
                <a:ea typeface="Roboto Condensed"/>
                <a:cs typeface="Roboto Condensed"/>
                <a:sym typeface="Roboto Condensed"/>
              </a:endParaRPr>
            </a:p>
          </p:txBody>
        </p:sp>
        <p:sp>
          <p:nvSpPr>
            <p:cNvPr id="99" name="Google Shape;99;p22"/>
            <p:cNvSpPr/>
            <p:nvPr/>
          </p:nvSpPr>
          <p:spPr>
            <a:xfrm>
              <a:off x="1938543" y="1152525"/>
              <a:ext cx="4792800" cy="405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00"/>
                <a:buFont typeface="Roboto Condensed"/>
                <a:buNone/>
              </a:pPr>
              <a:r>
                <a:rPr lang="en" sz="1600">
                  <a:solidFill>
                    <a:schemeClr val="lt1"/>
                  </a:solidFill>
                  <a:latin typeface="Roboto Condensed"/>
                  <a:ea typeface="Roboto Condensed"/>
                  <a:cs typeface="Roboto Condensed"/>
                  <a:sym typeface="Roboto Condensed"/>
                </a:rPr>
                <a:t>Prioritize science teams’ most important use cases</a:t>
              </a:r>
              <a:endParaRPr/>
            </a:p>
          </p:txBody>
        </p:sp>
      </p:grpSp>
      <p:sp>
        <p:nvSpPr>
          <p:cNvPr id="100" name="Google Shape;100;p22"/>
          <p:cNvSpPr/>
          <p:nvPr/>
        </p:nvSpPr>
        <p:spPr>
          <a:xfrm>
            <a:off x="1094766" y="1152523"/>
            <a:ext cx="641400" cy="405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00"/>
              <a:buFont typeface="Roboto Condensed"/>
              <a:buNone/>
            </a:pPr>
            <a:r>
              <a:rPr b="1" i="0" lang="en" sz="1600" u="none" cap="none" strike="noStrike">
                <a:solidFill>
                  <a:schemeClr val="lt1"/>
                </a:solidFill>
                <a:latin typeface="Roboto Condensed"/>
                <a:ea typeface="Roboto Condensed"/>
                <a:cs typeface="Roboto Condensed"/>
                <a:sym typeface="Roboto Condensed"/>
              </a:rPr>
              <a:t>01</a:t>
            </a:r>
            <a:endParaRPr/>
          </a:p>
        </p:txBody>
      </p:sp>
      <p:sp>
        <p:nvSpPr>
          <p:cNvPr id="101" name="Google Shape;101;p22"/>
          <p:cNvSpPr/>
          <p:nvPr/>
        </p:nvSpPr>
        <p:spPr>
          <a:xfrm>
            <a:off x="1094766" y="2376002"/>
            <a:ext cx="641400" cy="4056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00"/>
              <a:buFont typeface="Roboto Condensed"/>
              <a:buNone/>
            </a:pPr>
            <a:r>
              <a:rPr b="1" i="0" lang="en" sz="1600" u="none" cap="none" strike="noStrike">
                <a:solidFill>
                  <a:schemeClr val="lt1"/>
                </a:solidFill>
                <a:latin typeface="Roboto Condensed"/>
                <a:ea typeface="Roboto Condensed"/>
                <a:cs typeface="Roboto Condensed"/>
                <a:sym typeface="Roboto Condensed"/>
              </a:rPr>
              <a:t>02</a:t>
            </a:r>
            <a:endParaRPr/>
          </a:p>
        </p:txBody>
      </p:sp>
      <p:sp>
        <p:nvSpPr>
          <p:cNvPr id="102" name="Google Shape;102;p22"/>
          <p:cNvSpPr/>
          <p:nvPr/>
        </p:nvSpPr>
        <p:spPr>
          <a:xfrm>
            <a:off x="1094766" y="3610353"/>
            <a:ext cx="641400" cy="4056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00"/>
              <a:buFont typeface="Roboto Condensed"/>
              <a:buNone/>
            </a:pPr>
            <a:r>
              <a:rPr b="1" i="0" lang="en" sz="1600" u="none" cap="none" strike="noStrike">
                <a:solidFill>
                  <a:schemeClr val="lt1"/>
                </a:solidFill>
                <a:latin typeface="Roboto Condensed"/>
                <a:ea typeface="Roboto Condensed"/>
                <a:cs typeface="Roboto Condensed"/>
                <a:sym typeface="Roboto Condensed"/>
              </a:rPr>
              <a:t>03</a:t>
            </a:r>
            <a:endParaRPr/>
          </a:p>
        </p:txBody>
      </p:sp>
      <p:sp>
        <p:nvSpPr>
          <p:cNvPr id="103" name="Google Shape;103;p22"/>
          <p:cNvSpPr/>
          <p:nvPr/>
        </p:nvSpPr>
        <p:spPr>
          <a:xfrm>
            <a:off x="6953959" y="1152525"/>
            <a:ext cx="1080000" cy="1154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Roboto Condensed"/>
              <a:ea typeface="Roboto Condensed"/>
              <a:cs typeface="Roboto Condensed"/>
              <a:sym typeface="Roboto Condensed"/>
            </a:endParaRPr>
          </a:p>
        </p:txBody>
      </p:sp>
      <p:sp>
        <p:nvSpPr>
          <p:cNvPr id="104" name="Google Shape;104;p22"/>
          <p:cNvSpPr/>
          <p:nvPr/>
        </p:nvSpPr>
        <p:spPr>
          <a:xfrm>
            <a:off x="6953959" y="2376003"/>
            <a:ext cx="1080000" cy="11541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Roboto Condensed"/>
              <a:ea typeface="Roboto Condensed"/>
              <a:cs typeface="Roboto Condensed"/>
              <a:sym typeface="Roboto Condensed"/>
            </a:endParaRPr>
          </a:p>
        </p:txBody>
      </p:sp>
      <p:grpSp>
        <p:nvGrpSpPr>
          <p:cNvPr id="105" name="Google Shape;105;p22"/>
          <p:cNvGrpSpPr/>
          <p:nvPr/>
        </p:nvGrpSpPr>
        <p:grpSpPr>
          <a:xfrm>
            <a:off x="1938543" y="2376003"/>
            <a:ext cx="4792800" cy="1154179"/>
            <a:chOff x="1938543" y="2376003"/>
            <a:chExt cx="4792800" cy="1154179"/>
          </a:xfrm>
        </p:grpSpPr>
        <p:sp>
          <p:nvSpPr>
            <p:cNvPr id="106" name="Google Shape;106;p22"/>
            <p:cNvSpPr/>
            <p:nvPr/>
          </p:nvSpPr>
          <p:spPr>
            <a:xfrm>
              <a:off x="1938543" y="2376003"/>
              <a:ext cx="4792800" cy="4056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00"/>
                <a:buFont typeface="Roboto Condensed"/>
                <a:buNone/>
              </a:pPr>
              <a:r>
                <a:rPr lang="en" sz="1600">
                  <a:solidFill>
                    <a:schemeClr val="lt1"/>
                  </a:solidFill>
                  <a:latin typeface="Roboto Condensed"/>
                  <a:ea typeface="Roboto Condensed"/>
                  <a:cs typeface="Roboto Condensed"/>
                  <a:sym typeface="Roboto Condensed"/>
                </a:rPr>
                <a:t>Learn from current uses of LRAUVs</a:t>
              </a:r>
              <a:endParaRPr/>
            </a:p>
          </p:txBody>
        </p:sp>
        <p:sp>
          <p:nvSpPr>
            <p:cNvPr id="107" name="Google Shape;107;p22"/>
            <p:cNvSpPr/>
            <p:nvPr/>
          </p:nvSpPr>
          <p:spPr>
            <a:xfrm flipH="1" rot="10800000">
              <a:off x="1938543" y="2822182"/>
              <a:ext cx="4792800" cy="708000"/>
            </a:xfrm>
            <a:prstGeom prst="round2SameRect">
              <a:avLst>
                <a:gd fmla="val 8813" name="adj1"/>
                <a:gd fmla="val 0" name="adj2"/>
              </a:avLst>
            </a:prstGeom>
            <a:solidFill>
              <a:srgbClr val="E8E8E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Roboto Condensed"/>
                <a:ea typeface="Roboto Condensed"/>
                <a:cs typeface="Roboto Condensed"/>
                <a:sym typeface="Roboto Condensed"/>
              </a:endParaRPr>
            </a:p>
          </p:txBody>
        </p:sp>
      </p:grpSp>
      <p:grpSp>
        <p:nvGrpSpPr>
          <p:cNvPr id="108" name="Google Shape;108;p22"/>
          <p:cNvGrpSpPr/>
          <p:nvPr/>
        </p:nvGrpSpPr>
        <p:grpSpPr>
          <a:xfrm>
            <a:off x="1938543" y="3610353"/>
            <a:ext cx="4792800" cy="1154179"/>
            <a:chOff x="1938543" y="3610353"/>
            <a:chExt cx="4792800" cy="1154179"/>
          </a:xfrm>
        </p:grpSpPr>
        <p:sp>
          <p:nvSpPr>
            <p:cNvPr id="109" name="Google Shape;109;p22"/>
            <p:cNvSpPr/>
            <p:nvPr/>
          </p:nvSpPr>
          <p:spPr>
            <a:xfrm>
              <a:off x="1938543" y="3610353"/>
              <a:ext cx="4792800" cy="4056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00"/>
                <a:buFont typeface="Roboto Condensed"/>
                <a:buNone/>
              </a:pPr>
              <a:r>
                <a:rPr lang="en" sz="1600">
                  <a:solidFill>
                    <a:schemeClr val="lt1"/>
                  </a:solidFill>
                  <a:latin typeface="Roboto Condensed"/>
                  <a:ea typeface="Roboto Condensed"/>
                  <a:cs typeface="Roboto Condensed"/>
                  <a:sym typeface="Roboto Condensed"/>
                </a:rPr>
                <a:t>Make design recommendations</a:t>
              </a:r>
              <a:endParaRPr/>
            </a:p>
          </p:txBody>
        </p:sp>
        <p:sp>
          <p:nvSpPr>
            <p:cNvPr id="110" name="Google Shape;110;p22"/>
            <p:cNvSpPr/>
            <p:nvPr/>
          </p:nvSpPr>
          <p:spPr>
            <a:xfrm flipH="1" rot="10800000">
              <a:off x="1938543" y="4056532"/>
              <a:ext cx="4792800" cy="708000"/>
            </a:xfrm>
            <a:prstGeom prst="round2SameRect">
              <a:avLst>
                <a:gd fmla="val 8813" name="adj1"/>
                <a:gd fmla="val 0" name="adj2"/>
              </a:avLst>
            </a:prstGeom>
            <a:solidFill>
              <a:srgbClr val="E8E8E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Roboto Condensed"/>
                <a:ea typeface="Roboto Condensed"/>
                <a:cs typeface="Roboto Condensed"/>
                <a:sym typeface="Roboto Condensed"/>
              </a:endParaRPr>
            </a:p>
          </p:txBody>
        </p:sp>
      </p:grpSp>
      <p:sp>
        <p:nvSpPr>
          <p:cNvPr id="111" name="Google Shape;111;p22"/>
          <p:cNvSpPr/>
          <p:nvPr/>
        </p:nvSpPr>
        <p:spPr>
          <a:xfrm>
            <a:off x="6953959" y="3610353"/>
            <a:ext cx="1080000" cy="11541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Roboto Condensed"/>
              <a:ea typeface="Roboto Condensed"/>
              <a:cs typeface="Roboto Condensed"/>
              <a:sym typeface="Roboto Condensed"/>
            </a:endParaRPr>
          </a:p>
        </p:txBody>
      </p:sp>
      <p:sp>
        <p:nvSpPr>
          <p:cNvPr id="112" name="Google Shape;112;p22"/>
          <p:cNvSpPr txBox="1"/>
          <p:nvPr/>
        </p:nvSpPr>
        <p:spPr>
          <a:xfrm>
            <a:off x="2514600" y="1783483"/>
            <a:ext cx="4114800" cy="338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5B5B5B"/>
              </a:buClr>
              <a:buSzPts val="275"/>
              <a:buFont typeface="Roboto Condensed"/>
              <a:buNone/>
            </a:pPr>
            <a:r>
              <a:rPr lang="en" sz="1100">
                <a:solidFill>
                  <a:srgbClr val="5B5B5B"/>
                </a:solidFill>
                <a:latin typeface="Roboto Condensed"/>
                <a:ea typeface="Roboto Condensed"/>
                <a:cs typeface="Roboto Condensed"/>
                <a:sym typeface="Roboto Condensed"/>
              </a:rPr>
              <a:t>Identify the most critical and most frequent use cases for LRAUV vehicle state monitoring and mission planning amongst science teams </a:t>
            </a:r>
            <a:endParaRPr/>
          </a:p>
        </p:txBody>
      </p:sp>
      <p:sp>
        <p:nvSpPr>
          <p:cNvPr id="113" name="Google Shape;113;p22"/>
          <p:cNvSpPr/>
          <p:nvPr/>
        </p:nvSpPr>
        <p:spPr>
          <a:xfrm>
            <a:off x="2118451" y="1797275"/>
            <a:ext cx="310967" cy="310967"/>
          </a:xfrm>
          <a:custGeom>
            <a:rect b="b" l="l" r="r" t="t"/>
            <a:pathLst>
              <a:path extrusionOk="0" h="55" w="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114" name="Google Shape;114;p22"/>
          <p:cNvSpPr txBox="1"/>
          <p:nvPr/>
        </p:nvSpPr>
        <p:spPr>
          <a:xfrm>
            <a:off x="2514600" y="3004356"/>
            <a:ext cx="4114800" cy="338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rgbClr val="5B5B5B"/>
              </a:buClr>
              <a:buSzPts val="275"/>
              <a:buFont typeface="Roboto Condensed"/>
              <a:buNone/>
            </a:pPr>
            <a:r>
              <a:rPr lang="en" sz="1100">
                <a:solidFill>
                  <a:srgbClr val="5B5B5B"/>
                </a:solidFill>
                <a:latin typeface="Roboto Condensed"/>
                <a:ea typeface="Roboto Condensed"/>
                <a:cs typeface="Roboto Condensed"/>
                <a:sym typeface="Roboto Condensed"/>
              </a:rPr>
              <a:t>Observe and interview science teams, who are using the new LRAUVs and Dash3 so that we can identify strengths, pain points, and opportunities</a:t>
            </a:r>
            <a:endParaRPr/>
          </a:p>
          <a:p>
            <a:pPr indent="0" lvl="0" marL="0" marR="0" rtl="0" algn="l">
              <a:lnSpc>
                <a:spcPct val="100000"/>
              </a:lnSpc>
              <a:spcBef>
                <a:spcPts val="0"/>
              </a:spcBef>
              <a:spcAft>
                <a:spcPts val="0"/>
              </a:spcAft>
              <a:buClr>
                <a:srgbClr val="5B5B5B"/>
              </a:buClr>
              <a:buSzPts val="275"/>
              <a:buFont typeface="Roboto Condensed"/>
              <a:buNone/>
            </a:pPr>
            <a:r>
              <a:t/>
            </a:r>
            <a:endParaRPr/>
          </a:p>
        </p:txBody>
      </p:sp>
      <p:sp>
        <p:nvSpPr>
          <p:cNvPr id="115" name="Google Shape;115;p22"/>
          <p:cNvSpPr/>
          <p:nvPr/>
        </p:nvSpPr>
        <p:spPr>
          <a:xfrm>
            <a:off x="2118451" y="3018149"/>
            <a:ext cx="310967" cy="310967"/>
          </a:xfrm>
          <a:custGeom>
            <a:rect b="b" l="l" r="r" t="t"/>
            <a:pathLst>
              <a:path extrusionOk="0" h="55" w="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116" name="Google Shape;116;p22"/>
          <p:cNvSpPr txBox="1"/>
          <p:nvPr/>
        </p:nvSpPr>
        <p:spPr>
          <a:xfrm>
            <a:off x="2514600" y="4191201"/>
            <a:ext cx="4114800" cy="338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5B5B5B"/>
              </a:buClr>
              <a:buSzPts val="275"/>
              <a:buFont typeface="Roboto Condensed"/>
              <a:buNone/>
            </a:pPr>
            <a:r>
              <a:rPr lang="en" sz="1100">
                <a:solidFill>
                  <a:srgbClr val="5B5B5B"/>
                </a:solidFill>
                <a:latin typeface="Roboto Condensed"/>
                <a:ea typeface="Roboto Condensed"/>
                <a:cs typeface="Roboto Condensed"/>
                <a:sym typeface="Roboto Condensed"/>
              </a:rPr>
              <a:t>Leverage the UX data to conduct an interdisciplinary workshop with Engineering team and a professional designer to pursue new design directions for LRAUV state monitoring and mission planning use cases</a:t>
            </a:r>
            <a:endParaRPr/>
          </a:p>
        </p:txBody>
      </p:sp>
      <p:sp>
        <p:nvSpPr>
          <p:cNvPr id="117" name="Google Shape;117;p22"/>
          <p:cNvSpPr/>
          <p:nvPr/>
        </p:nvSpPr>
        <p:spPr>
          <a:xfrm>
            <a:off x="2118451" y="4281194"/>
            <a:ext cx="310967" cy="310967"/>
          </a:xfrm>
          <a:custGeom>
            <a:rect b="b" l="l" r="r" t="t"/>
            <a:pathLst>
              <a:path extrusionOk="0" h="55" w="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118" name="Google Shape;118;p22"/>
          <p:cNvSpPr txBox="1"/>
          <p:nvPr>
            <p:ph idx="1" type="subTitle"/>
          </p:nvPr>
        </p:nvSpPr>
        <p:spPr>
          <a:xfrm>
            <a:off x="351322" y="780749"/>
            <a:ext cx="8441400" cy="21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rgbClr val="999999"/>
              </a:buClr>
              <a:buSzPts val="1200"/>
              <a:buFont typeface="Roboto"/>
              <a:buNone/>
            </a:pPr>
            <a:r>
              <a:rPr lang="en"/>
              <a:t>by using User Experience (UX) research methods to inform their design</a:t>
            </a:r>
            <a:endParaRPr/>
          </a:p>
        </p:txBody>
      </p:sp>
      <p:sp>
        <p:nvSpPr>
          <p:cNvPr id="119" name="Google Shape;119;p22"/>
          <p:cNvSpPr txBox="1"/>
          <p:nvPr>
            <p:ph type="title"/>
          </p:nvPr>
        </p:nvSpPr>
        <p:spPr>
          <a:xfrm>
            <a:off x="351322" y="384921"/>
            <a:ext cx="8441400" cy="371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rgbClr val="999999"/>
              </a:buClr>
              <a:buSzPts val="3000"/>
              <a:buFont typeface="Roboto"/>
              <a:buNone/>
            </a:pPr>
            <a:r>
              <a:rPr lang="en" sz="2600"/>
              <a:t>Proposal: Improve LRAUV User Interface Tools</a:t>
            </a:r>
            <a:endParaRPr sz="2600"/>
          </a:p>
        </p:txBody>
      </p:sp>
      <p:sp>
        <p:nvSpPr>
          <p:cNvPr id="120" name="Google Shape;120;p22"/>
          <p:cNvSpPr/>
          <p:nvPr/>
        </p:nvSpPr>
        <p:spPr>
          <a:xfrm>
            <a:off x="7197571" y="1451719"/>
            <a:ext cx="592777" cy="463913"/>
          </a:xfrm>
          <a:custGeom>
            <a:rect b="b" l="l" r="r" t="t"/>
            <a:pathLst>
              <a:path extrusionOk="0" h="50" w="64">
                <a:moveTo>
                  <a:pt x="64" y="48"/>
                </a:moveTo>
                <a:cubicBezTo>
                  <a:pt x="64" y="49"/>
                  <a:pt x="63" y="50"/>
                  <a:pt x="61" y="50"/>
                </a:cubicBezTo>
                <a:cubicBezTo>
                  <a:pt x="2" y="50"/>
                  <a:pt x="2" y="50"/>
                  <a:pt x="2" y="50"/>
                </a:cubicBezTo>
                <a:cubicBezTo>
                  <a:pt x="1" y="50"/>
                  <a:pt x="0" y="49"/>
                  <a:pt x="0" y="48"/>
                </a:cubicBezTo>
                <a:cubicBezTo>
                  <a:pt x="0" y="43"/>
                  <a:pt x="0" y="43"/>
                  <a:pt x="0" y="43"/>
                </a:cubicBezTo>
                <a:cubicBezTo>
                  <a:pt x="0" y="42"/>
                  <a:pt x="1" y="41"/>
                  <a:pt x="2" y="41"/>
                </a:cubicBezTo>
                <a:cubicBezTo>
                  <a:pt x="61" y="41"/>
                  <a:pt x="61" y="41"/>
                  <a:pt x="61" y="41"/>
                </a:cubicBezTo>
                <a:cubicBezTo>
                  <a:pt x="63" y="41"/>
                  <a:pt x="64" y="42"/>
                  <a:pt x="64" y="43"/>
                </a:cubicBezTo>
                <a:lnTo>
                  <a:pt x="64" y="48"/>
                </a:lnTo>
                <a:close/>
                <a:moveTo>
                  <a:pt x="59" y="20"/>
                </a:moveTo>
                <a:cubicBezTo>
                  <a:pt x="59" y="22"/>
                  <a:pt x="58" y="23"/>
                  <a:pt x="57" y="23"/>
                </a:cubicBezTo>
                <a:cubicBezTo>
                  <a:pt x="7" y="23"/>
                  <a:pt x="7" y="23"/>
                  <a:pt x="7" y="23"/>
                </a:cubicBezTo>
                <a:cubicBezTo>
                  <a:pt x="5" y="23"/>
                  <a:pt x="4" y="22"/>
                  <a:pt x="4" y="20"/>
                </a:cubicBezTo>
                <a:cubicBezTo>
                  <a:pt x="4" y="16"/>
                  <a:pt x="4" y="16"/>
                  <a:pt x="4" y="16"/>
                </a:cubicBezTo>
                <a:cubicBezTo>
                  <a:pt x="4" y="14"/>
                  <a:pt x="5" y="13"/>
                  <a:pt x="7" y="13"/>
                </a:cubicBezTo>
                <a:cubicBezTo>
                  <a:pt x="57" y="13"/>
                  <a:pt x="57" y="13"/>
                  <a:pt x="57" y="13"/>
                </a:cubicBezTo>
                <a:cubicBezTo>
                  <a:pt x="58" y="13"/>
                  <a:pt x="59" y="14"/>
                  <a:pt x="59" y="16"/>
                </a:cubicBezTo>
                <a:lnTo>
                  <a:pt x="59" y="20"/>
                </a:lnTo>
                <a:close/>
                <a:moveTo>
                  <a:pt x="50" y="34"/>
                </a:moveTo>
                <a:cubicBezTo>
                  <a:pt x="50" y="35"/>
                  <a:pt x="49" y="36"/>
                  <a:pt x="48" y="36"/>
                </a:cubicBezTo>
                <a:cubicBezTo>
                  <a:pt x="16" y="36"/>
                  <a:pt x="16" y="36"/>
                  <a:pt x="16" y="36"/>
                </a:cubicBezTo>
                <a:cubicBezTo>
                  <a:pt x="15" y="36"/>
                  <a:pt x="13" y="35"/>
                  <a:pt x="13" y="34"/>
                </a:cubicBezTo>
                <a:cubicBezTo>
                  <a:pt x="13" y="29"/>
                  <a:pt x="13" y="29"/>
                  <a:pt x="13" y="29"/>
                </a:cubicBezTo>
                <a:cubicBezTo>
                  <a:pt x="13" y="28"/>
                  <a:pt x="15" y="27"/>
                  <a:pt x="16" y="27"/>
                </a:cubicBezTo>
                <a:cubicBezTo>
                  <a:pt x="48" y="27"/>
                  <a:pt x="48" y="27"/>
                  <a:pt x="48" y="27"/>
                </a:cubicBezTo>
                <a:cubicBezTo>
                  <a:pt x="49" y="27"/>
                  <a:pt x="50" y="28"/>
                  <a:pt x="50" y="29"/>
                </a:cubicBezTo>
                <a:lnTo>
                  <a:pt x="50" y="34"/>
                </a:lnTo>
                <a:close/>
                <a:moveTo>
                  <a:pt x="45" y="7"/>
                </a:moveTo>
                <a:cubicBezTo>
                  <a:pt x="45" y="8"/>
                  <a:pt x="44" y="9"/>
                  <a:pt x="43" y="9"/>
                </a:cubicBezTo>
                <a:cubicBezTo>
                  <a:pt x="20" y="9"/>
                  <a:pt x="20" y="9"/>
                  <a:pt x="20" y="9"/>
                </a:cubicBezTo>
                <a:cubicBezTo>
                  <a:pt x="19" y="9"/>
                  <a:pt x="18" y="8"/>
                  <a:pt x="18" y="7"/>
                </a:cubicBezTo>
                <a:cubicBezTo>
                  <a:pt x="18" y="2"/>
                  <a:pt x="18" y="2"/>
                  <a:pt x="18" y="2"/>
                </a:cubicBezTo>
                <a:cubicBezTo>
                  <a:pt x="18" y="1"/>
                  <a:pt x="19" y="0"/>
                  <a:pt x="20" y="0"/>
                </a:cubicBezTo>
                <a:cubicBezTo>
                  <a:pt x="43" y="0"/>
                  <a:pt x="43" y="0"/>
                  <a:pt x="43" y="0"/>
                </a:cubicBezTo>
                <a:cubicBezTo>
                  <a:pt x="44" y="0"/>
                  <a:pt x="45" y="1"/>
                  <a:pt x="45" y="2"/>
                </a:cubicBezTo>
                <a:lnTo>
                  <a:pt x="45" y="7"/>
                </a:ln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121" name="Google Shape;121;p22"/>
          <p:cNvSpPr/>
          <p:nvPr/>
        </p:nvSpPr>
        <p:spPr>
          <a:xfrm>
            <a:off x="7173247" y="2772788"/>
            <a:ext cx="641400" cy="371400"/>
          </a:xfrm>
          <a:custGeom>
            <a:rect b="b" l="l" r="r" t="t"/>
            <a:pathLst>
              <a:path extrusionOk="0" h="41" w="64">
                <a:moveTo>
                  <a:pt x="63" y="23"/>
                </a:moveTo>
                <a:cubicBezTo>
                  <a:pt x="56" y="34"/>
                  <a:pt x="44" y="41"/>
                  <a:pt x="32" y="41"/>
                </a:cubicBezTo>
                <a:cubicBezTo>
                  <a:pt x="19" y="41"/>
                  <a:pt x="7" y="34"/>
                  <a:pt x="0" y="23"/>
                </a:cubicBezTo>
                <a:cubicBezTo>
                  <a:pt x="0" y="23"/>
                  <a:pt x="0" y="22"/>
                  <a:pt x="0" y="21"/>
                </a:cubicBezTo>
                <a:cubicBezTo>
                  <a:pt x="0" y="20"/>
                  <a:pt x="0" y="19"/>
                  <a:pt x="0" y="18"/>
                </a:cubicBezTo>
                <a:cubicBezTo>
                  <a:pt x="7" y="8"/>
                  <a:pt x="19" y="0"/>
                  <a:pt x="32" y="0"/>
                </a:cubicBezTo>
                <a:cubicBezTo>
                  <a:pt x="44" y="0"/>
                  <a:pt x="56" y="8"/>
                  <a:pt x="63" y="18"/>
                </a:cubicBezTo>
                <a:cubicBezTo>
                  <a:pt x="63" y="19"/>
                  <a:pt x="64" y="20"/>
                  <a:pt x="64" y="21"/>
                </a:cubicBezTo>
                <a:cubicBezTo>
                  <a:pt x="64" y="22"/>
                  <a:pt x="63" y="23"/>
                  <a:pt x="63" y="23"/>
                </a:cubicBezTo>
                <a:close/>
                <a:moveTo>
                  <a:pt x="46" y="8"/>
                </a:moveTo>
                <a:cubicBezTo>
                  <a:pt x="47" y="11"/>
                  <a:pt x="48" y="13"/>
                  <a:pt x="48" y="16"/>
                </a:cubicBezTo>
                <a:cubicBezTo>
                  <a:pt x="48" y="25"/>
                  <a:pt x="41" y="32"/>
                  <a:pt x="32" y="32"/>
                </a:cubicBezTo>
                <a:cubicBezTo>
                  <a:pt x="23" y="32"/>
                  <a:pt x="16" y="25"/>
                  <a:pt x="16" y="16"/>
                </a:cubicBezTo>
                <a:cubicBezTo>
                  <a:pt x="16" y="13"/>
                  <a:pt x="17" y="11"/>
                  <a:pt x="18" y="8"/>
                </a:cubicBezTo>
                <a:cubicBezTo>
                  <a:pt x="12" y="11"/>
                  <a:pt x="8" y="16"/>
                  <a:pt x="4" y="21"/>
                </a:cubicBezTo>
                <a:cubicBezTo>
                  <a:pt x="10" y="30"/>
                  <a:pt x="20" y="37"/>
                  <a:pt x="32" y="37"/>
                </a:cubicBezTo>
                <a:cubicBezTo>
                  <a:pt x="43" y="37"/>
                  <a:pt x="53" y="30"/>
                  <a:pt x="59" y="21"/>
                </a:cubicBezTo>
                <a:cubicBezTo>
                  <a:pt x="56" y="16"/>
                  <a:pt x="51" y="11"/>
                  <a:pt x="46" y="8"/>
                </a:cubicBezTo>
                <a:close/>
                <a:moveTo>
                  <a:pt x="32" y="5"/>
                </a:moveTo>
                <a:cubicBezTo>
                  <a:pt x="26" y="5"/>
                  <a:pt x="21" y="10"/>
                  <a:pt x="21" y="16"/>
                </a:cubicBezTo>
                <a:cubicBezTo>
                  <a:pt x="21" y="17"/>
                  <a:pt x="22" y="18"/>
                  <a:pt x="23" y="18"/>
                </a:cubicBezTo>
                <a:cubicBezTo>
                  <a:pt x="24" y="18"/>
                  <a:pt x="24" y="17"/>
                  <a:pt x="24" y="16"/>
                </a:cubicBezTo>
                <a:cubicBezTo>
                  <a:pt x="24" y="12"/>
                  <a:pt x="28" y="9"/>
                  <a:pt x="32" y="9"/>
                </a:cubicBezTo>
                <a:cubicBezTo>
                  <a:pt x="33" y="9"/>
                  <a:pt x="33" y="8"/>
                  <a:pt x="33" y="7"/>
                </a:cubicBezTo>
                <a:cubicBezTo>
                  <a:pt x="33" y="6"/>
                  <a:pt x="33" y="5"/>
                  <a:pt x="32" y="5"/>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122" name="Google Shape;122;p22"/>
          <p:cNvSpPr/>
          <p:nvPr/>
        </p:nvSpPr>
        <p:spPr>
          <a:xfrm>
            <a:off x="7252199" y="3990481"/>
            <a:ext cx="483500" cy="463900"/>
          </a:xfrm>
          <a:custGeom>
            <a:rect b="b" l="l" r="r" t="t"/>
            <a:pathLst>
              <a:path extrusionOk="0" h="123" w="126">
                <a:moveTo>
                  <a:pt x="112" y="10"/>
                </a:moveTo>
                <a:cubicBezTo>
                  <a:pt x="106" y="4"/>
                  <a:pt x="98" y="0"/>
                  <a:pt x="90" y="0"/>
                </a:cubicBezTo>
                <a:cubicBezTo>
                  <a:pt x="83" y="0"/>
                  <a:pt x="76" y="3"/>
                  <a:pt x="72" y="7"/>
                </a:cubicBezTo>
                <a:cubicBezTo>
                  <a:pt x="53" y="26"/>
                  <a:pt x="53" y="26"/>
                  <a:pt x="53" y="26"/>
                </a:cubicBezTo>
                <a:cubicBezTo>
                  <a:pt x="53" y="26"/>
                  <a:pt x="53" y="26"/>
                  <a:pt x="53" y="26"/>
                </a:cubicBezTo>
                <a:cubicBezTo>
                  <a:pt x="53" y="26"/>
                  <a:pt x="53" y="26"/>
                  <a:pt x="53" y="26"/>
                </a:cubicBezTo>
                <a:cubicBezTo>
                  <a:pt x="53" y="26"/>
                  <a:pt x="53" y="26"/>
                  <a:pt x="53" y="26"/>
                </a:cubicBezTo>
                <a:cubicBezTo>
                  <a:pt x="13" y="66"/>
                  <a:pt x="13" y="66"/>
                  <a:pt x="13" y="66"/>
                </a:cubicBezTo>
                <a:cubicBezTo>
                  <a:pt x="11" y="68"/>
                  <a:pt x="10" y="70"/>
                  <a:pt x="9" y="73"/>
                </a:cubicBezTo>
                <a:cubicBezTo>
                  <a:pt x="0" y="106"/>
                  <a:pt x="0" y="106"/>
                  <a:pt x="0" y="106"/>
                </a:cubicBezTo>
                <a:cubicBezTo>
                  <a:pt x="0" y="106"/>
                  <a:pt x="0" y="108"/>
                  <a:pt x="0" y="110"/>
                </a:cubicBezTo>
                <a:cubicBezTo>
                  <a:pt x="0" y="117"/>
                  <a:pt x="6" y="123"/>
                  <a:pt x="13" y="123"/>
                </a:cubicBezTo>
                <a:cubicBezTo>
                  <a:pt x="15" y="123"/>
                  <a:pt x="17" y="122"/>
                  <a:pt x="18" y="122"/>
                </a:cubicBezTo>
                <a:cubicBezTo>
                  <a:pt x="50" y="114"/>
                  <a:pt x="50" y="114"/>
                  <a:pt x="50" y="114"/>
                </a:cubicBezTo>
                <a:cubicBezTo>
                  <a:pt x="52" y="113"/>
                  <a:pt x="55" y="112"/>
                  <a:pt x="57" y="110"/>
                </a:cubicBezTo>
                <a:cubicBezTo>
                  <a:pt x="115" y="51"/>
                  <a:pt x="115" y="51"/>
                  <a:pt x="115" y="51"/>
                </a:cubicBezTo>
                <a:cubicBezTo>
                  <a:pt x="126" y="40"/>
                  <a:pt x="125" y="22"/>
                  <a:pt x="112" y="10"/>
                </a:cubicBezTo>
                <a:close/>
                <a:moveTo>
                  <a:pt x="61" y="91"/>
                </a:moveTo>
                <a:cubicBezTo>
                  <a:pt x="61" y="88"/>
                  <a:pt x="60" y="85"/>
                  <a:pt x="58" y="81"/>
                </a:cubicBezTo>
                <a:cubicBezTo>
                  <a:pt x="95" y="45"/>
                  <a:pt x="95" y="45"/>
                  <a:pt x="95" y="45"/>
                </a:cubicBezTo>
                <a:cubicBezTo>
                  <a:pt x="97" y="52"/>
                  <a:pt x="96" y="59"/>
                  <a:pt x="91" y="64"/>
                </a:cubicBezTo>
                <a:cubicBezTo>
                  <a:pt x="91" y="64"/>
                  <a:pt x="91" y="64"/>
                  <a:pt x="91" y="64"/>
                </a:cubicBezTo>
                <a:cubicBezTo>
                  <a:pt x="91" y="64"/>
                  <a:pt x="91" y="64"/>
                  <a:pt x="91" y="64"/>
                </a:cubicBezTo>
                <a:cubicBezTo>
                  <a:pt x="61" y="94"/>
                  <a:pt x="61" y="94"/>
                  <a:pt x="61" y="94"/>
                </a:cubicBezTo>
                <a:cubicBezTo>
                  <a:pt x="61" y="93"/>
                  <a:pt x="61" y="92"/>
                  <a:pt x="61" y="91"/>
                </a:cubicBezTo>
                <a:close/>
                <a:moveTo>
                  <a:pt x="56" y="78"/>
                </a:moveTo>
                <a:cubicBezTo>
                  <a:pt x="55" y="76"/>
                  <a:pt x="53" y="73"/>
                  <a:pt x="51" y="71"/>
                </a:cubicBezTo>
                <a:cubicBezTo>
                  <a:pt x="49" y="69"/>
                  <a:pt x="46" y="67"/>
                  <a:pt x="43" y="66"/>
                </a:cubicBezTo>
                <a:cubicBezTo>
                  <a:pt x="80" y="29"/>
                  <a:pt x="80" y="29"/>
                  <a:pt x="80" y="29"/>
                </a:cubicBezTo>
                <a:cubicBezTo>
                  <a:pt x="83" y="30"/>
                  <a:pt x="86" y="32"/>
                  <a:pt x="88" y="34"/>
                </a:cubicBezTo>
                <a:cubicBezTo>
                  <a:pt x="90" y="37"/>
                  <a:pt x="92" y="39"/>
                  <a:pt x="93" y="41"/>
                </a:cubicBezTo>
                <a:lnTo>
                  <a:pt x="56" y="78"/>
                </a:lnTo>
                <a:close/>
                <a:moveTo>
                  <a:pt x="40" y="64"/>
                </a:moveTo>
                <a:cubicBezTo>
                  <a:pt x="36" y="62"/>
                  <a:pt x="33" y="61"/>
                  <a:pt x="29" y="61"/>
                </a:cubicBezTo>
                <a:cubicBezTo>
                  <a:pt x="58" y="32"/>
                  <a:pt x="58" y="32"/>
                  <a:pt x="58" y="32"/>
                </a:cubicBezTo>
                <a:cubicBezTo>
                  <a:pt x="63" y="27"/>
                  <a:pt x="69" y="26"/>
                  <a:pt x="76" y="28"/>
                </a:cubicBezTo>
                <a:lnTo>
                  <a:pt x="40" y="64"/>
                </a:lnTo>
                <a:close/>
                <a:moveTo>
                  <a:pt x="16" y="115"/>
                </a:moveTo>
                <a:cubicBezTo>
                  <a:pt x="15" y="115"/>
                  <a:pt x="14" y="115"/>
                  <a:pt x="13" y="115"/>
                </a:cubicBezTo>
                <a:cubicBezTo>
                  <a:pt x="10" y="115"/>
                  <a:pt x="7" y="113"/>
                  <a:pt x="7" y="110"/>
                </a:cubicBezTo>
                <a:cubicBezTo>
                  <a:pt x="7" y="109"/>
                  <a:pt x="8" y="108"/>
                  <a:pt x="8" y="107"/>
                </a:cubicBezTo>
                <a:cubicBezTo>
                  <a:pt x="12" y="93"/>
                  <a:pt x="12" y="93"/>
                  <a:pt x="12" y="93"/>
                </a:cubicBezTo>
                <a:cubicBezTo>
                  <a:pt x="16" y="93"/>
                  <a:pt x="21" y="94"/>
                  <a:pt x="25" y="98"/>
                </a:cubicBezTo>
                <a:cubicBezTo>
                  <a:pt x="28" y="102"/>
                  <a:pt x="30" y="107"/>
                  <a:pt x="30" y="111"/>
                </a:cubicBezTo>
                <a:lnTo>
                  <a:pt x="16" y="115"/>
                </a:lnTo>
                <a:close/>
                <a:moveTo>
                  <a:pt x="34" y="110"/>
                </a:moveTo>
                <a:cubicBezTo>
                  <a:pt x="34" y="105"/>
                  <a:pt x="31" y="100"/>
                  <a:pt x="27" y="95"/>
                </a:cubicBezTo>
                <a:cubicBezTo>
                  <a:pt x="23" y="91"/>
                  <a:pt x="18" y="89"/>
                  <a:pt x="13" y="89"/>
                </a:cubicBezTo>
                <a:cubicBezTo>
                  <a:pt x="17" y="75"/>
                  <a:pt x="17" y="75"/>
                  <a:pt x="17" y="75"/>
                </a:cubicBezTo>
                <a:cubicBezTo>
                  <a:pt x="17" y="74"/>
                  <a:pt x="17" y="73"/>
                  <a:pt x="18" y="72"/>
                </a:cubicBezTo>
                <a:cubicBezTo>
                  <a:pt x="26" y="67"/>
                  <a:pt x="38" y="68"/>
                  <a:pt x="46" y="77"/>
                </a:cubicBezTo>
                <a:cubicBezTo>
                  <a:pt x="55" y="85"/>
                  <a:pt x="56" y="98"/>
                  <a:pt x="49" y="106"/>
                </a:cubicBezTo>
                <a:cubicBezTo>
                  <a:pt x="49" y="106"/>
                  <a:pt x="48" y="106"/>
                  <a:pt x="48" y="106"/>
                </a:cubicBezTo>
                <a:lnTo>
                  <a:pt x="34" y="110"/>
                </a:lnTo>
                <a:close/>
                <a:moveTo>
                  <a:pt x="110" y="45"/>
                </a:moveTo>
                <a:cubicBezTo>
                  <a:pt x="103" y="52"/>
                  <a:pt x="103" y="52"/>
                  <a:pt x="103" y="52"/>
                </a:cubicBezTo>
                <a:cubicBezTo>
                  <a:pt x="103" y="51"/>
                  <a:pt x="103" y="50"/>
                  <a:pt x="103" y="49"/>
                </a:cubicBezTo>
                <a:cubicBezTo>
                  <a:pt x="103" y="42"/>
                  <a:pt x="99" y="35"/>
                  <a:pt x="93" y="29"/>
                </a:cubicBezTo>
                <a:cubicBezTo>
                  <a:pt x="87" y="23"/>
                  <a:pt x="79" y="19"/>
                  <a:pt x="71" y="19"/>
                </a:cubicBezTo>
                <a:cubicBezTo>
                  <a:pt x="77" y="13"/>
                  <a:pt x="77" y="13"/>
                  <a:pt x="77" y="13"/>
                </a:cubicBezTo>
                <a:cubicBezTo>
                  <a:pt x="80" y="10"/>
                  <a:pt x="85" y="8"/>
                  <a:pt x="90" y="8"/>
                </a:cubicBezTo>
                <a:cubicBezTo>
                  <a:pt x="96" y="8"/>
                  <a:pt x="102" y="11"/>
                  <a:pt x="107" y="16"/>
                </a:cubicBezTo>
                <a:cubicBezTo>
                  <a:pt x="112" y="20"/>
                  <a:pt x="114" y="26"/>
                  <a:pt x="115" y="32"/>
                </a:cubicBezTo>
                <a:cubicBezTo>
                  <a:pt x="115" y="37"/>
                  <a:pt x="113" y="42"/>
                  <a:pt x="110" y="45"/>
                </a:cubicBezTo>
                <a:close/>
                <a:moveTo>
                  <a:pt x="110" y="45"/>
                </a:moveTo>
                <a:cubicBezTo>
                  <a:pt x="110" y="45"/>
                  <a:pt x="110" y="45"/>
                  <a:pt x="110" y="45"/>
                </a:cubicBezTo>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Google Shape;128;p23"/>
          <p:cNvSpPr/>
          <p:nvPr/>
        </p:nvSpPr>
        <p:spPr>
          <a:xfrm>
            <a:off x="560470" y="1352808"/>
            <a:ext cx="1209600" cy="120960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113E5C"/>
              </a:solidFill>
              <a:latin typeface="Arial"/>
              <a:ea typeface="Arial"/>
              <a:cs typeface="Arial"/>
              <a:sym typeface="Arial"/>
            </a:endParaRPr>
          </a:p>
        </p:txBody>
      </p:sp>
      <p:sp>
        <p:nvSpPr>
          <p:cNvPr id="129" name="Google Shape;129;p23"/>
          <p:cNvSpPr/>
          <p:nvPr/>
        </p:nvSpPr>
        <p:spPr>
          <a:xfrm>
            <a:off x="1144170" y="1237594"/>
            <a:ext cx="3341100" cy="1440300"/>
          </a:xfrm>
          <a:prstGeom prst="roundRect">
            <a:avLst>
              <a:gd fmla="val 5551" name="adj"/>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130" name="Google Shape;130;p23"/>
          <p:cNvSpPr txBox="1"/>
          <p:nvPr/>
        </p:nvSpPr>
        <p:spPr>
          <a:xfrm>
            <a:off x="1818342" y="1496016"/>
            <a:ext cx="2580600" cy="923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300"/>
              <a:buFont typeface="Roboto"/>
              <a:buNone/>
            </a:pPr>
            <a:r>
              <a:rPr b="1" lang="en" sz="1200">
                <a:solidFill>
                  <a:schemeClr val="accent1"/>
                </a:solidFill>
                <a:latin typeface="Roboto"/>
                <a:ea typeface="Roboto"/>
                <a:cs typeface="Roboto"/>
                <a:sym typeface="Roboto"/>
              </a:rPr>
              <a:t>What do end-users actually do with our systems and UIs?</a:t>
            </a:r>
            <a:endParaRPr/>
          </a:p>
          <a:p>
            <a:pPr indent="0" lvl="0" marL="0" marR="0" rtl="0" algn="ctr">
              <a:lnSpc>
                <a:spcPct val="100000"/>
              </a:lnSpc>
              <a:spcBef>
                <a:spcPts val="200"/>
              </a:spcBef>
              <a:spcAft>
                <a:spcPts val="0"/>
              </a:spcAft>
              <a:buClr>
                <a:srgbClr val="929292"/>
              </a:buClr>
              <a:buSzPts val="250"/>
              <a:buFont typeface="Roboto Condensed"/>
              <a:buNone/>
            </a:pPr>
            <a:r>
              <a:rPr lang="en" sz="1000">
                <a:solidFill>
                  <a:srgbClr val="929292"/>
                </a:solidFill>
                <a:latin typeface="Roboto Condensed"/>
                <a:ea typeface="Roboto Condensed"/>
                <a:cs typeface="Roboto Condensed"/>
                <a:sym typeface="Roboto Condensed"/>
              </a:rPr>
              <a:t>End-users perceptions and attitudes matter. Their performance and behaviors matter, too.</a:t>
            </a:r>
            <a:endParaRPr sz="1000">
              <a:solidFill>
                <a:srgbClr val="929292"/>
              </a:solidFill>
              <a:latin typeface="Roboto Condensed"/>
              <a:ea typeface="Roboto Condensed"/>
              <a:cs typeface="Roboto Condensed"/>
              <a:sym typeface="Roboto Condensed"/>
            </a:endParaRPr>
          </a:p>
          <a:p>
            <a:pPr indent="0" lvl="0" marL="0" marR="0" rtl="0" algn="ctr">
              <a:lnSpc>
                <a:spcPct val="100000"/>
              </a:lnSpc>
              <a:spcBef>
                <a:spcPts val="200"/>
              </a:spcBef>
              <a:spcAft>
                <a:spcPts val="0"/>
              </a:spcAft>
              <a:buClr>
                <a:srgbClr val="929292"/>
              </a:buClr>
              <a:buSzPts val="250"/>
              <a:buFont typeface="Roboto Condensed"/>
              <a:buNone/>
            </a:pPr>
            <a:r>
              <a:rPr lang="en" sz="1000">
                <a:solidFill>
                  <a:srgbClr val="929292"/>
                </a:solidFill>
                <a:latin typeface="Roboto Condensed"/>
                <a:ea typeface="Roboto Condensed"/>
                <a:cs typeface="Roboto Condensed"/>
                <a:sym typeface="Roboto Condensed"/>
              </a:rPr>
              <a:t>We study both what people say and what people do in order to understand both.</a:t>
            </a:r>
            <a:endParaRPr sz="1000">
              <a:solidFill>
                <a:srgbClr val="929292"/>
              </a:solidFill>
              <a:latin typeface="Roboto Condensed"/>
              <a:ea typeface="Roboto Condensed"/>
              <a:cs typeface="Roboto Condensed"/>
              <a:sym typeface="Roboto Condensed"/>
            </a:endParaRPr>
          </a:p>
        </p:txBody>
      </p:sp>
      <p:sp>
        <p:nvSpPr>
          <p:cNvPr id="131" name="Google Shape;131;p23"/>
          <p:cNvSpPr/>
          <p:nvPr/>
        </p:nvSpPr>
        <p:spPr>
          <a:xfrm>
            <a:off x="4629232" y="1237594"/>
            <a:ext cx="3341100" cy="1440300"/>
          </a:xfrm>
          <a:prstGeom prst="roundRect">
            <a:avLst>
              <a:gd fmla="val 5551" name="adj"/>
            </a:avLst>
          </a:prstGeom>
          <a:no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132" name="Google Shape;132;p23"/>
          <p:cNvSpPr txBox="1"/>
          <p:nvPr/>
        </p:nvSpPr>
        <p:spPr>
          <a:xfrm>
            <a:off x="4755996" y="1496016"/>
            <a:ext cx="2580600" cy="954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2"/>
              </a:buClr>
              <a:buSzPts val="300"/>
              <a:buFont typeface="Roboto Condensed"/>
              <a:buNone/>
            </a:pPr>
            <a:r>
              <a:rPr b="1" lang="en" sz="1200">
                <a:solidFill>
                  <a:schemeClr val="accent2"/>
                </a:solidFill>
                <a:latin typeface="Roboto"/>
                <a:ea typeface="Roboto"/>
                <a:cs typeface="Roboto"/>
                <a:sym typeface="Roboto"/>
              </a:rPr>
              <a:t>Which design is better </a:t>
            </a:r>
            <a:endParaRPr b="1" sz="1200">
              <a:solidFill>
                <a:schemeClr val="accent2"/>
              </a:solidFill>
              <a:latin typeface="Roboto"/>
              <a:ea typeface="Roboto"/>
              <a:cs typeface="Roboto"/>
              <a:sym typeface="Roboto"/>
            </a:endParaRPr>
          </a:p>
          <a:p>
            <a:pPr indent="0" lvl="0" marL="0" marR="0" rtl="0" algn="ctr">
              <a:lnSpc>
                <a:spcPct val="100000"/>
              </a:lnSpc>
              <a:spcBef>
                <a:spcPts val="0"/>
              </a:spcBef>
              <a:spcAft>
                <a:spcPts val="0"/>
              </a:spcAft>
              <a:buClr>
                <a:schemeClr val="accent2"/>
              </a:buClr>
              <a:buSzPts val="300"/>
              <a:buFont typeface="Roboto Condensed"/>
              <a:buNone/>
            </a:pPr>
            <a:r>
              <a:rPr b="1" lang="en" sz="1200">
                <a:solidFill>
                  <a:schemeClr val="accent2"/>
                </a:solidFill>
                <a:latin typeface="Roboto"/>
                <a:ea typeface="Roboto"/>
                <a:cs typeface="Roboto"/>
                <a:sym typeface="Roboto"/>
              </a:rPr>
              <a:t>- this one or that one?</a:t>
            </a:r>
            <a:endParaRPr>
              <a:latin typeface="Roboto"/>
              <a:ea typeface="Roboto"/>
              <a:cs typeface="Roboto"/>
              <a:sym typeface="Roboto"/>
            </a:endParaRPr>
          </a:p>
          <a:p>
            <a:pPr indent="0" lvl="0" marL="0" marR="0" rtl="0" algn="ctr">
              <a:lnSpc>
                <a:spcPct val="100000"/>
              </a:lnSpc>
              <a:spcBef>
                <a:spcPts val="200"/>
              </a:spcBef>
              <a:spcAft>
                <a:spcPts val="0"/>
              </a:spcAft>
              <a:buClr>
                <a:srgbClr val="929292"/>
              </a:buClr>
              <a:buSzPts val="250"/>
              <a:buFont typeface="Roboto Condensed"/>
              <a:buNone/>
            </a:pPr>
            <a:r>
              <a:rPr lang="en" sz="1000">
                <a:solidFill>
                  <a:srgbClr val="929292"/>
                </a:solidFill>
                <a:latin typeface="Roboto Condensed"/>
                <a:ea typeface="Roboto Condensed"/>
                <a:cs typeface="Roboto Condensed"/>
                <a:sym typeface="Roboto Condensed"/>
              </a:rPr>
              <a:t>What happens when we can’t make up our minds about which design to use?</a:t>
            </a:r>
            <a:endParaRPr sz="1000">
              <a:solidFill>
                <a:srgbClr val="929292"/>
              </a:solidFill>
              <a:latin typeface="Roboto Condensed"/>
              <a:ea typeface="Roboto Condensed"/>
              <a:cs typeface="Roboto Condensed"/>
              <a:sym typeface="Roboto Condensed"/>
            </a:endParaRPr>
          </a:p>
          <a:p>
            <a:pPr indent="0" lvl="0" marL="0" marR="0" rtl="0" algn="ctr">
              <a:lnSpc>
                <a:spcPct val="100000"/>
              </a:lnSpc>
              <a:spcBef>
                <a:spcPts val="200"/>
              </a:spcBef>
              <a:spcAft>
                <a:spcPts val="0"/>
              </a:spcAft>
              <a:buClr>
                <a:srgbClr val="929292"/>
              </a:buClr>
              <a:buSzPts val="250"/>
              <a:buFont typeface="Roboto Condensed"/>
              <a:buNone/>
            </a:pPr>
            <a:r>
              <a:rPr lang="en" sz="1000">
                <a:solidFill>
                  <a:srgbClr val="929292"/>
                </a:solidFill>
                <a:latin typeface="Roboto Condensed"/>
                <a:ea typeface="Roboto Condensed"/>
                <a:cs typeface="Roboto Condensed"/>
                <a:sym typeface="Roboto Condensed"/>
              </a:rPr>
              <a:t>We run controlled experiments to see which performs better for our end-users.</a:t>
            </a:r>
            <a:endParaRPr sz="1000">
              <a:solidFill>
                <a:srgbClr val="929292"/>
              </a:solidFill>
              <a:latin typeface="Roboto Condensed"/>
              <a:ea typeface="Roboto Condensed"/>
              <a:cs typeface="Roboto Condensed"/>
              <a:sym typeface="Roboto Condensed"/>
            </a:endParaRPr>
          </a:p>
        </p:txBody>
      </p:sp>
      <p:sp>
        <p:nvSpPr>
          <p:cNvPr id="133" name="Google Shape;133;p23"/>
          <p:cNvSpPr/>
          <p:nvPr/>
        </p:nvSpPr>
        <p:spPr>
          <a:xfrm>
            <a:off x="7388495" y="1352807"/>
            <a:ext cx="1209600" cy="1209600"/>
          </a:xfrm>
          <a:prstGeom prst="roundRect">
            <a:avLst>
              <a:gd fmla="val 16667" name="adj"/>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000"/>
              <a:buFont typeface="Arial"/>
              <a:buNone/>
            </a:pPr>
            <a:r>
              <a:t/>
            </a:r>
            <a:endParaRPr b="0" i="0" sz="6000" u="none" cap="none" strike="noStrike">
              <a:solidFill>
                <a:srgbClr val="0A554A"/>
              </a:solidFill>
              <a:latin typeface="Arial"/>
              <a:ea typeface="Arial"/>
              <a:cs typeface="Arial"/>
              <a:sym typeface="Arial"/>
            </a:endParaRPr>
          </a:p>
        </p:txBody>
      </p:sp>
      <p:sp>
        <p:nvSpPr>
          <p:cNvPr id="134" name="Google Shape;134;p23"/>
          <p:cNvSpPr/>
          <p:nvPr/>
        </p:nvSpPr>
        <p:spPr>
          <a:xfrm>
            <a:off x="1144170" y="2975428"/>
            <a:ext cx="3341100" cy="1440300"/>
          </a:xfrm>
          <a:prstGeom prst="roundRect">
            <a:avLst>
              <a:gd fmla="val 5551" name="adj"/>
            </a:avLst>
          </a:prstGeom>
          <a:noFill/>
          <a:ln cap="flat" cmpd="sng" w="254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135" name="Google Shape;135;p23"/>
          <p:cNvSpPr txBox="1"/>
          <p:nvPr/>
        </p:nvSpPr>
        <p:spPr>
          <a:xfrm>
            <a:off x="1818342" y="3233850"/>
            <a:ext cx="2580600" cy="954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3"/>
              </a:buClr>
              <a:buSzPts val="300"/>
              <a:buFont typeface="Roboto Condensed"/>
              <a:buNone/>
            </a:pPr>
            <a:r>
              <a:rPr b="1" lang="en" sz="1200">
                <a:solidFill>
                  <a:schemeClr val="accent3"/>
                </a:solidFill>
                <a:latin typeface="Roboto"/>
                <a:ea typeface="Roboto"/>
                <a:cs typeface="Roboto"/>
                <a:sym typeface="Roboto"/>
              </a:rPr>
              <a:t>Will this design work for others outside of MBARI?</a:t>
            </a:r>
            <a:endParaRPr>
              <a:latin typeface="Roboto"/>
              <a:ea typeface="Roboto"/>
              <a:cs typeface="Roboto"/>
              <a:sym typeface="Roboto"/>
            </a:endParaRPr>
          </a:p>
          <a:p>
            <a:pPr indent="0" lvl="0" marL="0" marR="0" rtl="0" algn="ctr">
              <a:lnSpc>
                <a:spcPct val="100000"/>
              </a:lnSpc>
              <a:spcBef>
                <a:spcPts val="200"/>
              </a:spcBef>
              <a:spcAft>
                <a:spcPts val="0"/>
              </a:spcAft>
              <a:buClr>
                <a:srgbClr val="929292"/>
              </a:buClr>
              <a:buSzPts val="250"/>
              <a:buFont typeface="Roboto Condensed"/>
              <a:buNone/>
            </a:pPr>
            <a:r>
              <a:rPr lang="en" sz="1000">
                <a:solidFill>
                  <a:srgbClr val="929292"/>
                </a:solidFill>
                <a:latin typeface="Roboto Condensed"/>
                <a:ea typeface="Roboto Condensed"/>
                <a:cs typeface="Roboto Condensed"/>
                <a:sym typeface="Roboto Condensed"/>
              </a:rPr>
              <a:t>While we will focus on MBARI scientists and operators as our primary end-users, we can also expand our studies to include broader user groups beyond MBARI, if needed.</a:t>
            </a:r>
            <a:endParaRPr/>
          </a:p>
        </p:txBody>
      </p:sp>
      <p:sp>
        <p:nvSpPr>
          <p:cNvPr id="136" name="Google Shape;136;p23"/>
          <p:cNvSpPr/>
          <p:nvPr/>
        </p:nvSpPr>
        <p:spPr>
          <a:xfrm>
            <a:off x="4629232" y="2975428"/>
            <a:ext cx="3341100" cy="1440300"/>
          </a:xfrm>
          <a:prstGeom prst="roundRect">
            <a:avLst>
              <a:gd fmla="val 5551" name="adj"/>
            </a:avLst>
          </a:prstGeom>
          <a:noFill/>
          <a:ln cap="flat" cmpd="sng" w="254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137" name="Google Shape;137;p23"/>
          <p:cNvSpPr txBox="1"/>
          <p:nvPr/>
        </p:nvSpPr>
        <p:spPr>
          <a:xfrm>
            <a:off x="4755996" y="3233850"/>
            <a:ext cx="2580600" cy="954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4"/>
              </a:buClr>
              <a:buSzPts val="300"/>
              <a:buFont typeface="Roboto Condensed"/>
              <a:buNone/>
            </a:pPr>
            <a:r>
              <a:rPr b="1" lang="en" sz="1200">
                <a:solidFill>
                  <a:schemeClr val="accent4"/>
                </a:solidFill>
                <a:latin typeface="Roboto"/>
                <a:ea typeface="Roboto"/>
                <a:cs typeface="Roboto"/>
                <a:sym typeface="Roboto"/>
              </a:rPr>
              <a:t>How much confidence will we have in our design decisions?</a:t>
            </a:r>
            <a:endParaRPr>
              <a:latin typeface="Roboto"/>
              <a:ea typeface="Roboto"/>
              <a:cs typeface="Roboto"/>
              <a:sym typeface="Roboto"/>
            </a:endParaRPr>
          </a:p>
          <a:p>
            <a:pPr indent="0" lvl="0" marL="0" marR="0" rtl="0" algn="ctr">
              <a:lnSpc>
                <a:spcPct val="100000"/>
              </a:lnSpc>
              <a:spcBef>
                <a:spcPts val="200"/>
              </a:spcBef>
              <a:spcAft>
                <a:spcPts val="0"/>
              </a:spcAft>
              <a:buClr>
                <a:srgbClr val="929292"/>
              </a:buClr>
              <a:buSzPts val="250"/>
              <a:buFont typeface="Roboto Condensed"/>
              <a:buNone/>
            </a:pPr>
            <a:r>
              <a:rPr lang="en" sz="1000">
                <a:solidFill>
                  <a:srgbClr val="929292"/>
                </a:solidFill>
                <a:latin typeface="Roboto Condensed"/>
                <a:ea typeface="Roboto Condensed"/>
                <a:cs typeface="Roboto Condensed"/>
                <a:sym typeface="Roboto Condensed"/>
              </a:rPr>
              <a:t>Isn’t it just a matter of subjective taste? </a:t>
            </a:r>
            <a:endParaRPr sz="1000">
              <a:solidFill>
                <a:srgbClr val="929292"/>
              </a:solidFill>
              <a:latin typeface="Roboto Condensed"/>
              <a:ea typeface="Roboto Condensed"/>
              <a:cs typeface="Roboto Condensed"/>
              <a:sym typeface="Roboto Condensed"/>
            </a:endParaRPr>
          </a:p>
          <a:p>
            <a:pPr indent="0" lvl="0" marL="0" marR="0" rtl="0" algn="ctr">
              <a:lnSpc>
                <a:spcPct val="100000"/>
              </a:lnSpc>
              <a:spcBef>
                <a:spcPts val="200"/>
              </a:spcBef>
              <a:spcAft>
                <a:spcPts val="0"/>
              </a:spcAft>
              <a:buClr>
                <a:srgbClr val="929292"/>
              </a:buClr>
              <a:buSzPts val="250"/>
              <a:buFont typeface="Roboto Condensed"/>
              <a:buNone/>
            </a:pPr>
            <a:r>
              <a:rPr lang="en" sz="1000">
                <a:solidFill>
                  <a:srgbClr val="929292"/>
                </a:solidFill>
                <a:latin typeface="Roboto Condensed"/>
                <a:ea typeface="Roboto Condensed"/>
                <a:cs typeface="Roboto Condensed"/>
                <a:sym typeface="Roboto Condensed"/>
              </a:rPr>
              <a:t>No, we can observe and measure performance, user experience, etc. quantitatively and qualitatively.</a:t>
            </a:r>
            <a:endParaRPr/>
          </a:p>
        </p:txBody>
      </p:sp>
      <p:sp>
        <p:nvSpPr>
          <p:cNvPr id="138" name="Google Shape;138;p23"/>
          <p:cNvSpPr/>
          <p:nvPr/>
        </p:nvSpPr>
        <p:spPr>
          <a:xfrm>
            <a:off x="560470" y="3106030"/>
            <a:ext cx="1209600" cy="1209600"/>
          </a:xfrm>
          <a:prstGeom prst="roundRect">
            <a:avLst>
              <a:gd fmla="val 16667"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4E5F27"/>
              </a:solidFill>
              <a:latin typeface="Arial"/>
              <a:ea typeface="Arial"/>
              <a:cs typeface="Arial"/>
              <a:sym typeface="Arial"/>
            </a:endParaRPr>
          </a:p>
        </p:txBody>
      </p:sp>
      <p:sp>
        <p:nvSpPr>
          <p:cNvPr id="139" name="Google Shape;139;p23"/>
          <p:cNvSpPr/>
          <p:nvPr/>
        </p:nvSpPr>
        <p:spPr>
          <a:xfrm>
            <a:off x="7391400" y="3086780"/>
            <a:ext cx="1209600" cy="1209600"/>
          </a:xfrm>
          <a:prstGeom prst="roundRect">
            <a:avLst>
              <a:gd fmla="val 16667"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7B4E07"/>
              </a:solidFill>
              <a:latin typeface="Arial"/>
              <a:ea typeface="Arial"/>
              <a:cs typeface="Arial"/>
              <a:sym typeface="Arial"/>
            </a:endParaRPr>
          </a:p>
        </p:txBody>
      </p:sp>
      <p:sp>
        <p:nvSpPr>
          <p:cNvPr id="140" name="Google Shape;140;p23"/>
          <p:cNvSpPr txBox="1"/>
          <p:nvPr>
            <p:ph idx="1" type="subTitle"/>
          </p:nvPr>
        </p:nvSpPr>
        <p:spPr>
          <a:xfrm>
            <a:off x="351322" y="780749"/>
            <a:ext cx="8441400" cy="21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rgbClr val="999999"/>
              </a:buClr>
              <a:buSzPts val="1200"/>
              <a:buFont typeface="Roboto"/>
              <a:buNone/>
            </a:pPr>
            <a:r>
              <a:rPr lang="en"/>
              <a:t>provides insight into more holistically and systematically addressing design issues</a:t>
            </a:r>
            <a:endParaRPr/>
          </a:p>
        </p:txBody>
      </p:sp>
      <p:sp>
        <p:nvSpPr>
          <p:cNvPr id="141" name="Google Shape;141;p23"/>
          <p:cNvSpPr txBox="1"/>
          <p:nvPr>
            <p:ph type="title"/>
          </p:nvPr>
        </p:nvSpPr>
        <p:spPr>
          <a:xfrm>
            <a:off x="351322" y="384921"/>
            <a:ext cx="8441400" cy="371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rgbClr val="999999"/>
              </a:buClr>
              <a:buSzPts val="3000"/>
              <a:buFont typeface="Roboto"/>
              <a:buNone/>
            </a:pPr>
            <a:r>
              <a:rPr lang="en" sz="2600"/>
              <a:t>User Experience Research</a:t>
            </a:r>
            <a:endParaRPr sz="2600"/>
          </a:p>
        </p:txBody>
      </p:sp>
      <p:sp>
        <p:nvSpPr>
          <p:cNvPr id="142" name="Google Shape;142;p23"/>
          <p:cNvSpPr txBox="1"/>
          <p:nvPr/>
        </p:nvSpPr>
        <p:spPr>
          <a:xfrm>
            <a:off x="948825" y="1540575"/>
            <a:ext cx="432900" cy="78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latin typeface="Roboto"/>
                <a:ea typeface="Roboto"/>
                <a:cs typeface="Roboto"/>
                <a:sym typeface="Roboto"/>
              </a:rPr>
              <a:t>?</a:t>
            </a:r>
            <a:endParaRPr sz="4000">
              <a:solidFill>
                <a:srgbClr val="FFFFFF"/>
              </a:solidFill>
              <a:latin typeface="Roboto"/>
              <a:ea typeface="Roboto"/>
              <a:cs typeface="Roboto"/>
              <a:sym typeface="Roboto"/>
            </a:endParaRPr>
          </a:p>
        </p:txBody>
      </p:sp>
      <p:sp>
        <p:nvSpPr>
          <p:cNvPr id="143" name="Google Shape;143;p23"/>
          <p:cNvSpPr txBox="1"/>
          <p:nvPr/>
        </p:nvSpPr>
        <p:spPr>
          <a:xfrm>
            <a:off x="7779750" y="3300975"/>
            <a:ext cx="432900" cy="78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latin typeface="Roboto"/>
                <a:ea typeface="Roboto"/>
                <a:cs typeface="Roboto"/>
                <a:sym typeface="Roboto"/>
              </a:rPr>
              <a:t>?</a:t>
            </a:r>
            <a:endParaRPr sz="4000">
              <a:solidFill>
                <a:srgbClr val="FFFFFF"/>
              </a:solidFill>
              <a:latin typeface="Roboto"/>
              <a:ea typeface="Roboto"/>
              <a:cs typeface="Roboto"/>
              <a:sym typeface="Roboto"/>
            </a:endParaRPr>
          </a:p>
        </p:txBody>
      </p:sp>
      <p:sp>
        <p:nvSpPr>
          <p:cNvPr id="144" name="Google Shape;144;p23"/>
          <p:cNvSpPr txBox="1"/>
          <p:nvPr/>
        </p:nvSpPr>
        <p:spPr>
          <a:xfrm>
            <a:off x="905075" y="3300975"/>
            <a:ext cx="432900" cy="78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latin typeface="Roboto"/>
                <a:ea typeface="Roboto"/>
                <a:cs typeface="Roboto"/>
                <a:sym typeface="Roboto"/>
              </a:rPr>
              <a:t>?</a:t>
            </a:r>
            <a:endParaRPr sz="4000">
              <a:solidFill>
                <a:srgbClr val="FFFFFF"/>
              </a:solidFill>
              <a:latin typeface="Roboto"/>
              <a:ea typeface="Roboto"/>
              <a:cs typeface="Roboto"/>
              <a:sym typeface="Roboto"/>
            </a:endParaRPr>
          </a:p>
        </p:txBody>
      </p:sp>
      <p:sp>
        <p:nvSpPr>
          <p:cNvPr id="145" name="Google Shape;145;p23"/>
          <p:cNvSpPr txBox="1"/>
          <p:nvPr/>
        </p:nvSpPr>
        <p:spPr>
          <a:xfrm>
            <a:off x="7779750" y="1516588"/>
            <a:ext cx="432900" cy="78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latin typeface="Roboto"/>
                <a:ea typeface="Roboto"/>
                <a:cs typeface="Roboto"/>
                <a:sym typeface="Roboto"/>
              </a:rPr>
              <a:t>?</a:t>
            </a:r>
            <a:endParaRPr sz="4000">
              <a:solidFill>
                <a:srgbClr val="FFFFFF"/>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0" name="Shape 150"/>
        <p:cNvGrpSpPr/>
        <p:nvPr/>
      </p:nvGrpSpPr>
      <p:grpSpPr>
        <a:xfrm>
          <a:off x="0" y="0"/>
          <a:ext cx="0" cy="0"/>
          <a:chOff x="0" y="0"/>
          <a:chExt cx="0" cy="0"/>
        </a:xfrm>
      </p:grpSpPr>
      <p:sp>
        <p:nvSpPr>
          <p:cNvPr id="151" name="Google Shape;151;p24"/>
          <p:cNvSpPr/>
          <p:nvPr/>
        </p:nvSpPr>
        <p:spPr>
          <a:xfrm>
            <a:off x="560470" y="1352808"/>
            <a:ext cx="1209600" cy="120960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113E5C"/>
              </a:solidFill>
              <a:latin typeface="Arial"/>
              <a:ea typeface="Arial"/>
              <a:cs typeface="Arial"/>
              <a:sym typeface="Arial"/>
            </a:endParaRPr>
          </a:p>
        </p:txBody>
      </p:sp>
      <p:sp>
        <p:nvSpPr>
          <p:cNvPr id="152" name="Google Shape;152;p24"/>
          <p:cNvSpPr/>
          <p:nvPr/>
        </p:nvSpPr>
        <p:spPr>
          <a:xfrm>
            <a:off x="1144170" y="1237594"/>
            <a:ext cx="3341100" cy="1440300"/>
          </a:xfrm>
          <a:prstGeom prst="roundRect">
            <a:avLst>
              <a:gd fmla="val 5551" name="adj"/>
            </a:avLst>
          </a:prstGeom>
          <a:no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153" name="Google Shape;153;p24"/>
          <p:cNvSpPr txBox="1"/>
          <p:nvPr/>
        </p:nvSpPr>
        <p:spPr>
          <a:xfrm>
            <a:off x="1818342" y="1496016"/>
            <a:ext cx="2580600" cy="923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300"/>
              <a:buFont typeface="Roboto"/>
              <a:buNone/>
            </a:pPr>
            <a:r>
              <a:rPr b="1" lang="en" sz="1200">
                <a:solidFill>
                  <a:schemeClr val="accent1"/>
                </a:solidFill>
                <a:latin typeface="Roboto"/>
                <a:ea typeface="Roboto"/>
                <a:cs typeface="Roboto"/>
                <a:sym typeface="Roboto"/>
              </a:rPr>
              <a:t>Contextual Inquiry</a:t>
            </a:r>
            <a:endParaRPr/>
          </a:p>
          <a:p>
            <a:pPr indent="0" lvl="0" marL="0" marR="0" rtl="0" algn="ctr">
              <a:lnSpc>
                <a:spcPct val="100000"/>
              </a:lnSpc>
              <a:spcBef>
                <a:spcPts val="200"/>
              </a:spcBef>
              <a:spcAft>
                <a:spcPts val="0"/>
              </a:spcAft>
              <a:buClr>
                <a:srgbClr val="929292"/>
              </a:buClr>
              <a:buSzPts val="250"/>
              <a:buFont typeface="Roboto Condensed"/>
              <a:buNone/>
            </a:pPr>
            <a:r>
              <a:rPr lang="en" sz="1000">
                <a:solidFill>
                  <a:srgbClr val="929292"/>
                </a:solidFill>
                <a:latin typeface="Roboto Condensed"/>
                <a:ea typeface="Roboto Condensed"/>
                <a:cs typeface="Roboto Condensed"/>
                <a:sym typeface="Roboto Condensed"/>
              </a:rPr>
              <a:t>We begin with studying the end-user (science and operations team members), observing their use of the systems and interviewing them about their experiences</a:t>
            </a:r>
            <a:endParaRPr/>
          </a:p>
        </p:txBody>
      </p:sp>
      <p:sp>
        <p:nvSpPr>
          <p:cNvPr id="154" name="Google Shape;154;p24"/>
          <p:cNvSpPr/>
          <p:nvPr/>
        </p:nvSpPr>
        <p:spPr>
          <a:xfrm>
            <a:off x="4629232" y="1237594"/>
            <a:ext cx="3341100" cy="1440300"/>
          </a:xfrm>
          <a:prstGeom prst="roundRect">
            <a:avLst>
              <a:gd fmla="val 5551" name="adj"/>
            </a:avLst>
          </a:prstGeom>
          <a:no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155" name="Google Shape;155;p24"/>
          <p:cNvSpPr txBox="1"/>
          <p:nvPr/>
        </p:nvSpPr>
        <p:spPr>
          <a:xfrm>
            <a:off x="4755996" y="1496016"/>
            <a:ext cx="2580600" cy="954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2"/>
              </a:buClr>
              <a:buSzPts val="300"/>
              <a:buFont typeface="Roboto Condensed"/>
              <a:buNone/>
            </a:pPr>
            <a:r>
              <a:rPr b="1" lang="en" sz="1200">
                <a:solidFill>
                  <a:schemeClr val="accent2"/>
                </a:solidFill>
                <a:latin typeface="Roboto"/>
                <a:ea typeface="Roboto"/>
                <a:cs typeface="Roboto"/>
                <a:sym typeface="Roboto"/>
              </a:rPr>
              <a:t>User Studies</a:t>
            </a:r>
            <a:endParaRPr>
              <a:latin typeface="Roboto"/>
              <a:ea typeface="Roboto"/>
              <a:cs typeface="Roboto"/>
              <a:sym typeface="Roboto"/>
            </a:endParaRPr>
          </a:p>
          <a:p>
            <a:pPr indent="0" lvl="0" marL="0" marR="0" rtl="0" algn="ctr">
              <a:lnSpc>
                <a:spcPct val="100000"/>
              </a:lnSpc>
              <a:spcBef>
                <a:spcPts val="200"/>
              </a:spcBef>
              <a:spcAft>
                <a:spcPts val="0"/>
              </a:spcAft>
              <a:buClr>
                <a:srgbClr val="929292"/>
              </a:buClr>
              <a:buSzPts val="250"/>
              <a:buFont typeface="Roboto Condensed"/>
              <a:buNone/>
            </a:pPr>
            <a:r>
              <a:rPr lang="en" sz="1000">
                <a:solidFill>
                  <a:srgbClr val="929292"/>
                </a:solidFill>
                <a:latin typeface="Roboto Condensed"/>
                <a:ea typeface="Roboto Condensed"/>
                <a:cs typeface="Roboto Condensed"/>
                <a:sym typeface="Roboto Condensed"/>
              </a:rPr>
              <a:t>When there are difficult design decisions to make, we can run controlled psychology-style experiments to test performance differences between different versions of the UI</a:t>
            </a:r>
            <a:endParaRPr/>
          </a:p>
        </p:txBody>
      </p:sp>
      <p:sp>
        <p:nvSpPr>
          <p:cNvPr id="156" name="Google Shape;156;p24"/>
          <p:cNvSpPr/>
          <p:nvPr/>
        </p:nvSpPr>
        <p:spPr>
          <a:xfrm>
            <a:off x="7388495" y="1352807"/>
            <a:ext cx="1209600" cy="1209600"/>
          </a:xfrm>
          <a:prstGeom prst="roundRect">
            <a:avLst>
              <a:gd fmla="val 16667" name="adj"/>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000"/>
              <a:buFont typeface="Arial"/>
              <a:buNone/>
            </a:pPr>
            <a:r>
              <a:t/>
            </a:r>
            <a:endParaRPr b="0" i="0" sz="6000" u="none" cap="none" strike="noStrike">
              <a:solidFill>
                <a:srgbClr val="0A554A"/>
              </a:solidFill>
              <a:latin typeface="Arial"/>
              <a:ea typeface="Arial"/>
              <a:cs typeface="Arial"/>
              <a:sym typeface="Arial"/>
            </a:endParaRPr>
          </a:p>
        </p:txBody>
      </p:sp>
      <p:sp>
        <p:nvSpPr>
          <p:cNvPr id="157" name="Google Shape;157;p24"/>
          <p:cNvSpPr/>
          <p:nvPr/>
        </p:nvSpPr>
        <p:spPr>
          <a:xfrm>
            <a:off x="1144170" y="2975428"/>
            <a:ext cx="3341100" cy="1440300"/>
          </a:xfrm>
          <a:prstGeom prst="roundRect">
            <a:avLst>
              <a:gd fmla="val 5551" name="adj"/>
            </a:avLst>
          </a:prstGeom>
          <a:noFill/>
          <a:ln cap="flat" cmpd="sng" w="254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158" name="Google Shape;158;p24"/>
          <p:cNvSpPr txBox="1"/>
          <p:nvPr/>
        </p:nvSpPr>
        <p:spPr>
          <a:xfrm>
            <a:off x="1818342" y="3233850"/>
            <a:ext cx="2580600" cy="954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3"/>
              </a:buClr>
              <a:buSzPts val="300"/>
              <a:buFont typeface="Roboto Condensed"/>
              <a:buNone/>
            </a:pPr>
            <a:r>
              <a:rPr b="1" lang="en" sz="1200">
                <a:solidFill>
                  <a:schemeClr val="accent3"/>
                </a:solidFill>
                <a:latin typeface="Roboto"/>
                <a:ea typeface="Roboto"/>
                <a:cs typeface="Roboto"/>
                <a:sym typeface="Roboto"/>
              </a:rPr>
              <a:t>Surveys</a:t>
            </a:r>
            <a:endParaRPr>
              <a:latin typeface="Roboto"/>
              <a:ea typeface="Roboto"/>
              <a:cs typeface="Roboto"/>
              <a:sym typeface="Roboto"/>
            </a:endParaRPr>
          </a:p>
          <a:p>
            <a:pPr indent="0" lvl="0" marL="0" marR="0" rtl="0" algn="ctr">
              <a:lnSpc>
                <a:spcPct val="100000"/>
              </a:lnSpc>
              <a:spcBef>
                <a:spcPts val="200"/>
              </a:spcBef>
              <a:spcAft>
                <a:spcPts val="0"/>
              </a:spcAft>
              <a:buClr>
                <a:srgbClr val="929292"/>
              </a:buClr>
              <a:buSzPts val="250"/>
              <a:buFont typeface="Roboto Condensed"/>
              <a:buNone/>
            </a:pPr>
            <a:r>
              <a:rPr lang="en" sz="1000">
                <a:solidFill>
                  <a:srgbClr val="929292"/>
                </a:solidFill>
                <a:latin typeface="Roboto Condensed"/>
                <a:ea typeface="Roboto Condensed"/>
                <a:cs typeface="Roboto Condensed"/>
                <a:sym typeface="Roboto Condensed"/>
              </a:rPr>
              <a:t>When we need to check our hypotheses with broader populations of end-users (e.g., scientists at other institutions), we design and run online studies and/or surveys with broader samples</a:t>
            </a:r>
            <a:endParaRPr/>
          </a:p>
        </p:txBody>
      </p:sp>
      <p:sp>
        <p:nvSpPr>
          <p:cNvPr id="159" name="Google Shape;159;p24"/>
          <p:cNvSpPr/>
          <p:nvPr/>
        </p:nvSpPr>
        <p:spPr>
          <a:xfrm>
            <a:off x="4629232" y="2975428"/>
            <a:ext cx="3341100" cy="1440300"/>
          </a:xfrm>
          <a:prstGeom prst="roundRect">
            <a:avLst>
              <a:gd fmla="val 5551" name="adj"/>
            </a:avLst>
          </a:prstGeom>
          <a:noFill/>
          <a:ln cap="flat" cmpd="sng" w="254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160" name="Google Shape;160;p24"/>
          <p:cNvSpPr txBox="1"/>
          <p:nvPr/>
        </p:nvSpPr>
        <p:spPr>
          <a:xfrm>
            <a:off x="4755996" y="3233850"/>
            <a:ext cx="2580600" cy="954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4"/>
              </a:buClr>
              <a:buSzPts val="300"/>
              <a:buFont typeface="Roboto Condensed"/>
              <a:buNone/>
            </a:pPr>
            <a:r>
              <a:rPr b="1" lang="en" sz="1200">
                <a:solidFill>
                  <a:schemeClr val="accent4"/>
                </a:solidFill>
                <a:latin typeface="Roboto"/>
                <a:ea typeface="Roboto"/>
                <a:cs typeface="Roboto"/>
                <a:sym typeface="Roboto"/>
              </a:rPr>
              <a:t>Quantitative Data Analysis</a:t>
            </a:r>
            <a:endParaRPr>
              <a:latin typeface="Roboto"/>
              <a:ea typeface="Roboto"/>
              <a:cs typeface="Roboto"/>
              <a:sym typeface="Roboto"/>
            </a:endParaRPr>
          </a:p>
          <a:p>
            <a:pPr indent="0" lvl="0" marL="0" marR="0" rtl="0" algn="ctr">
              <a:lnSpc>
                <a:spcPct val="100000"/>
              </a:lnSpc>
              <a:spcBef>
                <a:spcPts val="200"/>
              </a:spcBef>
              <a:spcAft>
                <a:spcPts val="0"/>
              </a:spcAft>
              <a:buClr>
                <a:srgbClr val="929292"/>
              </a:buClr>
              <a:buSzPts val="250"/>
              <a:buFont typeface="Roboto Condensed"/>
              <a:buNone/>
            </a:pPr>
            <a:r>
              <a:rPr lang="en" sz="1000">
                <a:solidFill>
                  <a:srgbClr val="929292"/>
                </a:solidFill>
                <a:latin typeface="Roboto Condensed"/>
                <a:ea typeface="Roboto Condensed"/>
                <a:cs typeface="Roboto Condensed"/>
                <a:sym typeface="Roboto Condensed"/>
              </a:rPr>
              <a:t>When possible, we run statistical analyses of quantitative data so that we can test our hypotheses with the rigor of full psychology experiments (e.g., NASA TLX)</a:t>
            </a:r>
            <a:endParaRPr/>
          </a:p>
        </p:txBody>
      </p:sp>
      <p:sp>
        <p:nvSpPr>
          <p:cNvPr id="161" name="Google Shape;161;p24"/>
          <p:cNvSpPr/>
          <p:nvPr/>
        </p:nvSpPr>
        <p:spPr>
          <a:xfrm>
            <a:off x="560470" y="3106030"/>
            <a:ext cx="1209600" cy="1209600"/>
          </a:xfrm>
          <a:prstGeom prst="roundRect">
            <a:avLst>
              <a:gd fmla="val 16667"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4E5F27"/>
              </a:solidFill>
              <a:latin typeface="Arial"/>
              <a:ea typeface="Arial"/>
              <a:cs typeface="Arial"/>
              <a:sym typeface="Arial"/>
            </a:endParaRPr>
          </a:p>
        </p:txBody>
      </p:sp>
      <p:sp>
        <p:nvSpPr>
          <p:cNvPr id="162" name="Google Shape;162;p24"/>
          <p:cNvSpPr/>
          <p:nvPr/>
        </p:nvSpPr>
        <p:spPr>
          <a:xfrm>
            <a:off x="7391400" y="3086780"/>
            <a:ext cx="1209600" cy="1209600"/>
          </a:xfrm>
          <a:prstGeom prst="roundRect">
            <a:avLst>
              <a:gd fmla="val 16667"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7B4E07"/>
              </a:solidFill>
              <a:latin typeface="Arial"/>
              <a:ea typeface="Arial"/>
              <a:cs typeface="Arial"/>
              <a:sym typeface="Arial"/>
            </a:endParaRPr>
          </a:p>
        </p:txBody>
      </p:sp>
      <p:sp>
        <p:nvSpPr>
          <p:cNvPr id="163" name="Google Shape;163;p24"/>
          <p:cNvSpPr/>
          <p:nvPr/>
        </p:nvSpPr>
        <p:spPr>
          <a:xfrm>
            <a:off x="7743846" y="3501508"/>
            <a:ext cx="504719" cy="380138"/>
          </a:xfrm>
          <a:custGeom>
            <a:rect b="b" l="l" r="r" t="t"/>
            <a:pathLst>
              <a:path extrusionOk="0" h="119" w="158">
                <a:moveTo>
                  <a:pt x="158" y="119"/>
                </a:moveTo>
                <a:lnTo>
                  <a:pt x="0" y="119"/>
                </a:lnTo>
                <a:lnTo>
                  <a:pt x="0" y="0"/>
                </a:lnTo>
                <a:lnTo>
                  <a:pt x="9" y="0"/>
                </a:lnTo>
                <a:lnTo>
                  <a:pt x="9" y="108"/>
                </a:lnTo>
                <a:lnTo>
                  <a:pt x="158" y="108"/>
                </a:lnTo>
                <a:lnTo>
                  <a:pt x="158" y="119"/>
                </a:lnTo>
                <a:close/>
                <a:moveTo>
                  <a:pt x="50" y="99"/>
                </a:moveTo>
                <a:lnTo>
                  <a:pt x="29" y="99"/>
                </a:lnTo>
                <a:lnTo>
                  <a:pt x="29" y="60"/>
                </a:lnTo>
                <a:lnTo>
                  <a:pt x="50" y="60"/>
                </a:lnTo>
                <a:lnTo>
                  <a:pt x="50" y="99"/>
                </a:lnTo>
                <a:close/>
                <a:moveTo>
                  <a:pt x="78" y="99"/>
                </a:moveTo>
                <a:lnTo>
                  <a:pt x="59" y="99"/>
                </a:lnTo>
                <a:lnTo>
                  <a:pt x="59" y="19"/>
                </a:lnTo>
                <a:lnTo>
                  <a:pt x="78" y="19"/>
                </a:lnTo>
                <a:lnTo>
                  <a:pt x="78" y="99"/>
                </a:lnTo>
                <a:close/>
                <a:moveTo>
                  <a:pt x="109" y="99"/>
                </a:moveTo>
                <a:lnTo>
                  <a:pt x="89" y="99"/>
                </a:lnTo>
                <a:lnTo>
                  <a:pt x="89" y="39"/>
                </a:lnTo>
                <a:lnTo>
                  <a:pt x="109" y="39"/>
                </a:lnTo>
                <a:lnTo>
                  <a:pt x="109" y="99"/>
                </a:lnTo>
                <a:close/>
                <a:moveTo>
                  <a:pt x="139" y="99"/>
                </a:moveTo>
                <a:lnTo>
                  <a:pt x="119" y="99"/>
                </a:lnTo>
                <a:lnTo>
                  <a:pt x="119" y="11"/>
                </a:lnTo>
                <a:lnTo>
                  <a:pt x="139" y="11"/>
                </a:lnTo>
                <a:lnTo>
                  <a:pt x="139" y="99"/>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164" name="Google Shape;164;p24"/>
          <p:cNvSpPr txBox="1"/>
          <p:nvPr>
            <p:ph idx="1" type="subTitle"/>
          </p:nvPr>
        </p:nvSpPr>
        <p:spPr>
          <a:xfrm>
            <a:off x="351322" y="780749"/>
            <a:ext cx="8441400" cy="21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rgbClr val="999999"/>
              </a:buClr>
              <a:buSzPts val="1200"/>
              <a:buFont typeface="Roboto"/>
              <a:buNone/>
            </a:pPr>
            <a:r>
              <a:rPr lang="en"/>
              <a:t>uses both exploratory and evaluative hypothesis testing methods to provide data-driven design recommendations</a:t>
            </a:r>
            <a:endParaRPr/>
          </a:p>
        </p:txBody>
      </p:sp>
      <p:sp>
        <p:nvSpPr>
          <p:cNvPr id="165" name="Google Shape;165;p24"/>
          <p:cNvSpPr txBox="1"/>
          <p:nvPr>
            <p:ph type="title"/>
          </p:nvPr>
        </p:nvSpPr>
        <p:spPr>
          <a:xfrm>
            <a:off x="351322" y="384921"/>
            <a:ext cx="8441400" cy="371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rgbClr val="999999"/>
              </a:buClr>
              <a:buSzPts val="3000"/>
              <a:buFont typeface="Roboto"/>
              <a:buNone/>
            </a:pPr>
            <a:r>
              <a:rPr lang="en" sz="2600"/>
              <a:t>User Experience Research</a:t>
            </a:r>
            <a:endParaRPr sz="2600"/>
          </a:p>
        </p:txBody>
      </p:sp>
      <p:sp>
        <p:nvSpPr>
          <p:cNvPr id="166" name="Google Shape;166;p24"/>
          <p:cNvSpPr/>
          <p:nvPr/>
        </p:nvSpPr>
        <p:spPr>
          <a:xfrm>
            <a:off x="883675" y="3447375"/>
            <a:ext cx="563200" cy="496400"/>
          </a:xfrm>
          <a:custGeom>
            <a:rect b="b" l="l" r="r" t="t"/>
            <a:pathLst>
              <a:path extrusionOk="0" h="68" w="73">
                <a:moveTo>
                  <a:pt x="13" y="39"/>
                </a:moveTo>
                <a:cubicBezTo>
                  <a:pt x="8" y="39"/>
                  <a:pt x="8" y="39"/>
                  <a:pt x="8" y="39"/>
                </a:cubicBezTo>
                <a:cubicBezTo>
                  <a:pt x="4" y="39"/>
                  <a:pt x="0" y="37"/>
                  <a:pt x="0" y="33"/>
                </a:cubicBezTo>
                <a:cubicBezTo>
                  <a:pt x="0" y="29"/>
                  <a:pt x="0" y="19"/>
                  <a:pt x="5" y="19"/>
                </a:cubicBezTo>
                <a:cubicBezTo>
                  <a:pt x="6" y="19"/>
                  <a:pt x="10" y="22"/>
                  <a:pt x="15" y="22"/>
                </a:cubicBezTo>
                <a:cubicBezTo>
                  <a:pt x="17" y="22"/>
                  <a:pt x="18" y="22"/>
                  <a:pt x="20" y="21"/>
                </a:cubicBezTo>
                <a:cubicBezTo>
                  <a:pt x="20" y="22"/>
                  <a:pt x="20" y="23"/>
                  <a:pt x="20" y="24"/>
                </a:cubicBezTo>
                <a:cubicBezTo>
                  <a:pt x="20" y="27"/>
                  <a:pt x="21" y="31"/>
                  <a:pt x="23" y="34"/>
                </a:cubicBezTo>
                <a:cubicBezTo>
                  <a:pt x="19" y="34"/>
                  <a:pt x="15" y="36"/>
                  <a:pt x="13" y="39"/>
                </a:cubicBezTo>
                <a:close/>
                <a:moveTo>
                  <a:pt x="15" y="19"/>
                </a:moveTo>
                <a:cubicBezTo>
                  <a:pt x="10" y="19"/>
                  <a:pt x="5" y="15"/>
                  <a:pt x="5" y="9"/>
                </a:cubicBezTo>
                <a:cubicBezTo>
                  <a:pt x="5" y="4"/>
                  <a:pt x="10" y="0"/>
                  <a:pt x="15" y="0"/>
                </a:cubicBezTo>
                <a:cubicBezTo>
                  <a:pt x="20" y="0"/>
                  <a:pt x="25" y="4"/>
                  <a:pt x="25" y="9"/>
                </a:cubicBezTo>
                <a:cubicBezTo>
                  <a:pt x="25" y="15"/>
                  <a:pt x="20" y="19"/>
                  <a:pt x="15" y="19"/>
                </a:cubicBezTo>
                <a:close/>
                <a:moveTo>
                  <a:pt x="53" y="68"/>
                </a:moveTo>
                <a:cubicBezTo>
                  <a:pt x="20" y="68"/>
                  <a:pt x="20" y="68"/>
                  <a:pt x="20" y="68"/>
                </a:cubicBezTo>
                <a:cubicBezTo>
                  <a:pt x="14" y="68"/>
                  <a:pt x="10" y="64"/>
                  <a:pt x="10" y="58"/>
                </a:cubicBezTo>
                <a:cubicBezTo>
                  <a:pt x="10" y="49"/>
                  <a:pt x="12" y="36"/>
                  <a:pt x="23" y="36"/>
                </a:cubicBezTo>
                <a:cubicBezTo>
                  <a:pt x="25" y="36"/>
                  <a:pt x="29" y="41"/>
                  <a:pt x="37" y="41"/>
                </a:cubicBezTo>
                <a:cubicBezTo>
                  <a:pt x="44" y="41"/>
                  <a:pt x="49" y="36"/>
                  <a:pt x="50" y="36"/>
                </a:cubicBezTo>
                <a:cubicBezTo>
                  <a:pt x="62" y="36"/>
                  <a:pt x="64" y="49"/>
                  <a:pt x="64" y="58"/>
                </a:cubicBezTo>
                <a:cubicBezTo>
                  <a:pt x="64" y="64"/>
                  <a:pt x="60" y="68"/>
                  <a:pt x="53" y="68"/>
                </a:cubicBezTo>
                <a:close/>
                <a:moveTo>
                  <a:pt x="37" y="39"/>
                </a:moveTo>
                <a:cubicBezTo>
                  <a:pt x="29" y="39"/>
                  <a:pt x="22" y="32"/>
                  <a:pt x="22" y="24"/>
                </a:cubicBezTo>
                <a:cubicBezTo>
                  <a:pt x="22" y="16"/>
                  <a:pt x="29" y="9"/>
                  <a:pt x="37" y="9"/>
                </a:cubicBezTo>
                <a:cubicBezTo>
                  <a:pt x="45" y="9"/>
                  <a:pt x="51" y="16"/>
                  <a:pt x="51" y="24"/>
                </a:cubicBezTo>
                <a:cubicBezTo>
                  <a:pt x="51" y="32"/>
                  <a:pt x="45" y="39"/>
                  <a:pt x="37" y="39"/>
                </a:cubicBezTo>
                <a:close/>
                <a:moveTo>
                  <a:pt x="59" y="19"/>
                </a:moveTo>
                <a:cubicBezTo>
                  <a:pt x="53" y="19"/>
                  <a:pt x="49" y="15"/>
                  <a:pt x="49" y="9"/>
                </a:cubicBezTo>
                <a:cubicBezTo>
                  <a:pt x="49" y="4"/>
                  <a:pt x="53" y="0"/>
                  <a:pt x="59" y="0"/>
                </a:cubicBezTo>
                <a:cubicBezTo>
                  <a:pt x="64" y="0"/>
                  <a:pt x="68" y="4"/>
                  <a:pt x="68" y="9"/>
                </a:cubicBezTo>
                <a:cubicBezTo>
                  <a:pt x="68" y="15"/>
                  <a:pt x="64" y="19"/>
                  <a:pt x="59" y="19"/>
                </a:cubicBezTo>
                <a:close/>
                <a:moveTo>
                  <a:pt x="66" y="39"/>
                </a:moveTo>
                <a:cubicBezTo>
                  <a:pt x="61" y="39"/>
                  <a:pt x="61" y="39"/>
                  <a:pt x="61" y="39"/>
                </a:cubicBezTo>
                <a:cubicBezTo>
                  <a:pt x="58" y="36"/>
                  <a:pt x="55" y="34"/>
                  <a:pt x="51" y="34"/>
                </a:cubicBezTo>
                <a:cubicBezTo>
                  <a:pt x="53" y="31"/>
                  <a:pt x="54" y="27"/>
                  <a:pt x="54" y="24"/>
                </a:cubicBezTo>
                <a:cubicBezTo>
                  <a:pt x="54" y="23"/>
                  <a:pt x="54" y="22"/>
                  <a:pt x="54" y="21"/>
                </a:cubicBezTo>
                <a:cubicBezTo>
                  <a:pt x="55" y="22"/>
                  <a:pt x="57" y="22"/>
                  <a:pt x="59" y="22"/>
                </a:cubicBezTo>
                <a:cubicBezTo>
                  <a:pt x="64" y="22"/>
                  <a:pt x="68" y="19"/>
                  <a:pt x="69" y="19"/>
                </a:cubicBezTo>
                <a:cubicBezTo>
                  <a:pt x="73" y="19"/>
                  <a:pt x="73" y="29"/>
                  <a:pt x="73" y="33"/>
                </a:cubicBezTo>
                <a:cubicBezTo>
                  <a:pt x="73" y="37"/>
                  <a:pt x="70" y="39"/>
                  <a:pt x="66" y="3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167" name="Google Shape;167;p24"/>
          <p:cNvSpPr/>
          <p:nvPr/>
        </p:nvSpPr>
        <p:spPr>
          <a:xfrm>
            <a:off x="912911" y="1745478"/>
            <a:ext cx="504725" cy="371400"/>
          </a:xfrm>
          <a:custGeom>
            <a:rect b="b" l="l" r="r" t="t"/>
            <a:pathLst>
              <a:path extrusionOk="0" h="41" w="64">
                <a:moveTo>
                  <a:pt x="63" y="23"/>
                </a:moveTo>
                <a:cubicBezTo>
                  <a:pt x="56" y="34"/>
                  <a:pt x="44" y="41"/>
                  <a:pt x="32" y="41"/>
                </a:cubicBezTo>
                <a:cubicBezTo>
                  <a:pt x="19" y="41"/>
                  <a:pt x="7" y="34"/>
                  <a:pt x="0" y="23"/>
                </a:cubicBezTo>
                <a:cubicBezTo>
                  <a:pt x="0" y="23"/>
                  <a:pt x="0" y="22"/>
                  <a:pt x="0" y="21"/>
                </a:cubicBezTo>
                <a:cubicBezTo>
                  <a:pt x="0" y="20"/>
                  <a:pt x="0" y="19"/>
                  <a:pt x="0" y="18"/>
                </a:cubicBezTo>
                <a:cubicBezTo>
                  <a:pt x="7" y="8"/>
                  <a:pt x="19" y="0"/>
                  <a:pt x="32" y="0"/>
                </a:cubicBezTo>
                <a:cubicBezTo>
                  <a:pt x="44" y="0"/>
                  <a:pt x="56" y="8"/>
                  <a:pt x="63" y="18"/>
                </a:cubicBezTo>
                <a:cubicBezTo>
                  <a:pt x="63" y="19"/>
                  <a:pt x="64" y="20"/>
                  <a:pt x="64" y="21"/>
                </a:cubicBezTo>
                <a:cubicBezTo>
                  <a:pt x="64" y="22"/>
                  <a:pt x="63" y="23"/>
                  <a:pt x="63" y="23"/>
                </a:cubicBezTo>
                <a:close/>
                <a:moveTo>
                  <a:pt x="46" y="8"/>
                </a:moveTo>
                <a:cubicBezTo>
                  <a:pt x="47" y="11"/>
                  <a:pt x="48" y="13"/>
                  <a:pt x="48" y="16"/>
                </a:cubicBezTo>
                <a:cubicBezTo>
                  <a:pt x="48" y="25"/>
                  <a:pt x="41" y="32"/>
                  <a:pt x="32" y="32"/>
                </a:cubicBezTo>
                <a:cubicBezTo>
                  <a:pt x="23" y="32"/>
                  <a:pt x="16" y="25"/>
                  <a:pt x="16" y="16"/>
                </a:cubicBezTo>
                <a:cubicBezTo>
                  <a:pt x="16" y="13"/>
                  <a:pt x="17" y="11"/>
                  <a:pt x="18" y="8"/>
                </a:cubicBezTo>
                <a:cubicBezTo>
                  <a:pt x="12" y="11"/>
                  <a:pt x="8" y="16"/>
                  <a:pt x="4" y="21"/>
                </a:cubicBezTo>
                <a:cubicBezTo>
                  <a:pt x="10" y="30"/>
                  <a:pt x="20" y="37"/>
                  <a:pt x="32" y="37"/>
                </a:cubicBezTo>
                <a:cubicBezTo>
                  <a:pt x="43" y="37"/>
                  <a:pt x="53" y="30"/>
                  <a:pt x="59" y="21"/>
                </a:cubicBezTo>
                <a:cubicBezTo>
                  <a:pt x="56" y="16"/>
                  <a:pt x="51" y="11"/>
                  <a:pt x="46" y="8"/>
                </a:cubicBezTo>
                <a:close/>
                <a:moveTo>
                  <a:pt x="32" y="5"/>
                </a:moveTo>
                <a:cubicBezTo>
                  <a:pt x="26" y="5"/>
                  <a:pt x="21" y="10"/>
                  <a:pt x="21" y="16"/>
                </a:cubicBezTo>
                <a:cubicBezTo>
                  <a:pt x="21" y="17"/>
                  <a:pt x="22" y="18"/>
                  <a:pt x="23" y="18"/>
                </a:cubicBezTo>
                <a:cubicBezTo>
                  <a:pt x="24" y="18"/>
                  <a:pt x="24" y="17"/>
                  <a:pt x="24" y="16"/>
                </a:cubicBezTo>
                <a:cubicBezTo>
                  <a:pt x="24" y="12"/>
                  <a:pt x="28" y="9"/>
                  <a:pt x="32" y="9"/>
                </a:cubicBezTo>
                <a:cubicBezTo>
                  <a:pt x="33" y="9"/>
                  <a:pt x="33" y="8"/>
                  <a:pt x="33" y="7"/>
                </a:cubicBezTo>
                <a:cubicBezTo>
                  <a:pt x="33" y="6"/>
                  <a:pt x="33" y="5"/>
                  <a:pt x="32" y="5"/>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168" name="Google Shape;168;p24"/>
          <p:cNvSpPr/>
          <p:nvPr/>
        </p:nvSpPr>
        <p:spPr>
          <a:xfrm>
            <a:off x="7815752" y="1595723"/>
            <a:ext cx="432821" cy="651660"/>
          </a:xfrm>
          <a:custGeom>
            <a:rect b="b" l="l" r="r" t="t"/>
            <a:pathLst>
              <a:path extrusionOk="0" h="62" w="41">
                <a:moveTo>
                  <a:pt x="37" y="20"/>
                </a:moveTo>
                <a:cubicBezTo>
                  <a:pt x="37" y="34"/>
                  <a:pt x="27" y="38"/>
                  <a:pt x="20" y="40"/>
                </a:cubicBezTo>
                <a:cubicBezTo>
                  <a:pt x="13" y="42"/>
                  <a:pt x="11" y="43"/>
                  <a:pt x="11" y="47"/>
                </a:cubicBezTo>
                <a:cubicBezTo>
                  <a:pt x="11" y="48"/>
                  <a:pt x="11" y="48"/>
                  <a:pt x="11" y="48"/>
                </a:cubicBezTo>
                <a:cubicBezTo>
                  <a:pt x="14" y="49"/>
                  <a:pt x="15" y="52"/>
                  <a:pt x="15" y="54"/>
                </a:cubicBezTo>
                <a:cubicBezTo>
                  <a:pt x="15" y="59"/>
                  <a:pt x="12" y="62"/>
                  <a:pt x="7" y="62"/>
                </a:cubicBezTo>
                <a:cubicBezTo>
                  <a:pt x="3" y="62"/>
                  <a:pt x="0" y="59"/>
                  <a:pt x="0" y="54"/>
                </a:cubicBezTo>
                <a:cubicBezTo>
                  <a:pt x="0" y="52"/>
                  <a:pt x="1" y="49"/>
                  <a:pt x="4" y="48"/>
                </a:cubicBezTo>
                <a:cubicBezTo>
                  <a:pt x="4" y="15"/>
                  <a:pt x="4" y="15"/>
                  <a:pt x="4" y="15"/>
                </a:cubicBezTo>
                <a:cubicBezTo>
                  <a:pt x="1" y="14"/>
                  <a:pt x="0" y="11"/>
                  <a:pt x="0" y="8"/>
                </a:cubicBezTo>
                <a:cubicBezTo>
                  <a:pt x="0" y="4"/>
                  <a:pt x="3" y="0"/>
                  <a:pt x="7" y="0"/>
                </a:cubicBezTo>
                <a:cubicBezTo>
                  <a:pt x="12" y="0"/>
                  <a:pt x="15" y="4"/>
                  <a:pt x="15" y="8"/>
                </a:cubicBezTo>
                <a:cubicBezTo>
                  <a:pt x="15" y="11"/>
                  <a:pt x="14" y="14"/>
                  <a:pt x="11" y="15"/>
                </a:cubicBezTo>
                <a:cubicBezTo>
                  <a:pt x="11" y="35"/>
                  <a:pt x="11" y="35"/>
                  <a:pt x="11" y="35"/>
                </a:cubicBezTo>
                <a:cubicBezTo>
                  <a:pt x="13" y="34"/>
                  <a:pt x="16" y="33"/>
                  <a:pt x="18" y="33"/>
                </a:cubicBezTo>
                <a:cubicBezTo>
                  <a:pt x="25" y="30"/>
                  <a:pt x="29" y="28"/>
                  <a:pt x="29" y="20"/>
                </a:cubicBezTo>
                <a:cubicBezTo>
                  <a:pt x="27" y="19"/>
                  <a:pt x="25" y="16"/>
                  <a:pt x="25" y="13"/>
                </a:cubicBezTo>
                <a:cubicBezTo>
                  <a:pt x="25" y="9"/>
                  <a:pt x="29" y="6"/>
                  <a:pt x="33" y="6"/>
                </a:cubicBezTo>
                <a:cubicBezTo>
                  <a:pt x="37" y="6"/>
                  <a:pt x="41" y="9"/>
                  <a:pt x="41" y="13"/>
                </a:cubicBezTo>
                <a:cubicBezTo>
                  <a:pt x="41" y="16"/>
                  <a:pt x="39" y="19"/>
                  <a:pt x="37" y="20"/>
                </a:cubicBezTo>
                <a:close/>
                <a:moveTo>
                  <a:pt x="7" y="4"/>
                </a:moveTo>
                <a:cubicBezTo>
                  <a:pt x="5" y="4"/>
                  <a:pt x="4" y="6"/>
                  <a:pt x="4" y="8"/>
                </a:cubicBezTo>
                <a:cubicBezTo>
                  <a:pt x="4" y="10"/>
                  <a:pt x="5" y="12"/>
                  <a:pt x="7" y="12"/>
                </a:cubicBezTo>
                <a:cubicBezTo>
                  <a:pt x="10" y="12"/>
                  <a:pt x="11" y="10"/>
                  <a:pt x="11" y="8"/>
                </a:cubicBezTo>
                <a:cubicBezTo>
                  <a:pt x="11" y="6"/>
                  <a:pt x="10" y="4"/>
                  <a:pt x="7" y="4"/>
                </a:cubicBezTo>
                <a:close/>
                <a:moveTo>
                  <a:pt x="7" y="51"/>
                </a:moveTo>
                <a:cubicBezTo>
                  <a:pt x="5" y="51"/>
                  <a:pt x="4" y="52"/>
                  <a:pt x="4" y="54"/>
                </a:cubicBezTo>
                <a:cubicBezTo>
                  <a:pt x="4" y="57"/>
                  <a:pt x="5" y="58"/>
                  <a:pt x="7" y="58"/>
                </a:cubicBezTo>
                <a:cubicBezTo>
                  <a:pt x="10" y="58"/>
                  <a:pt x="11" y="57"/>
                  <a:pt x="11" y="54"/>
                </a:cubicBezTo>
                <a:cubicBezTo>
                  <a:pt x="11" y="52"/>
                  <a:pt x="10" y="51"/>
                  <a:pt x="7" y="51"/>
                </a:cubicBezTo>
                <a:close/>
                <a:moveTo>
                  <a:pt x="33" y="9"/>
                </a:moveTo>
                <a:cubicBezTo>
                  <a:pt x="31" y="9"/>
                  <a:pt x="29" y="11"/>
                  <a:pt x="29" y="13"/>
                </a:cubicBezTo>
                <a:cubicBezTo>
                  <a:pt x="29" y="15"/>
                  <a:pt x="31" y="17"/>
                  <a:pt x="33" y="17"/>
                </a:cubicBezTo>
                <a:cubicBezTo>
                  <a:pt x="35" y="17"/>
                  <a:pt x="37" y="15"/>
                  <a:pt x="37" y="13"/>
                </a:cubicBezTo>
                <a:cubicBezTo>
                  <a:pt x="37" y="11"/>
                  <a:pt x="35" y="9"/>
                  <a:pt x="33" y="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3" name="Shape 173"/>
        <p:cNvGrpSpPr/>
        <p:nvPr/>
      </p:nvGrpSpPr>
      <p:grpSpPr>
        <a:xfrm>
          <a:off x="0" y="0"/>
          <a:ext cx="0" cy="0"/>
          <a:chOff x="0" y="0"/>
          <a:chExt cx="0" cy="0"/>
        </a:xfrm>
      </p:grpSpPr>
      <p:grpSp>
        <p:nvGrpSpPr>
          <p:cNvPr id="174" name="Google Shape;174;p25"/>
          <p:cNvGrpSpPr/>
          <p:nvPr/>
        </p:nvGrpSpPr>
        <p:grpSpPr>
          <a:xfrm flipH="1" rot="10800000">
            <a:off x="723909" y="2519797"/>
            <a:ext cx="2095508" cy="698104"/>
            <a:chOff x="2514600" y="2724150"/>
            <a:chExt cx="2362200" cy="698104"/>
          </a:xfrm>
        </p:grpSpPr>
        <p:sp>
          <p:nvSpPr>
            <p:cNvPr id="175" name="Google Shape;175;p25"/>
            <p:cNvSpPr/>
            <p:nvPr/>
          </p:nvSpPr>
          <p:spPr>
            <a:xfrm>
              <a:off x="2514600" y="2724150"/>
              <a:ext cx="2362200" cy="53340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176" name="Google Shape;176;p25"/>
            <p:cNvSpPr/>
            <p:nvPr/>
          </p:nvSpPr>
          <p:spPr>
            <a:xfrm rot="10800000">
              <a:off x="3581401" y="3235654"/>
              <a:ext cx="228600" cy="18660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grpSp>
      <p:sp>
        <p:nvSpPr>
          <p:cNvPr id="177" name="Google Shape;177;p25"/>
          <p:cNvSpPr/>
          <p:nvPr/>
        </p:nvSpPr>
        <p:spPr>
          <a:xfrm>
            <a:off x="1377750" y="2749125"/>
            <a:ext cx="919800" cy="3003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lt1"/>
              </a:buClr>
              <a:buSzPts val="350"/>
              <a:buFont typeface="Roboto Condensed"/>
              <a:buNone/>
            </a:pPr>
            <a:r>
              <a:rPr b="1" lang="en">
                <a:solidFill>
                  <a:schemeClr val="lt1"/>
                </a:solidFill>
                <a:latin typeface="Roboto Condensed"/>
                <a:ea typeface="Roboto Condensed"/>
                <a:cs typeface="Roboto Condensed"/>
                <a:sym typeface="Roboto Condensed"/>
              </a:rPr>
              <a:t>Contextual Inquiry</a:t>
            </a:r>
            <a:endParaRPr/>
          </a:p>
        </p:txBody>
      </p:sp>
      <p:sp>
        <p:nvSpPr>
          <p:cNvPr id="178" name="Google Shape;178;p25"/>
          <p:cNvSpPr/>
          <p:nvPr/>
        </p:nvSpPr>
        <p:spPr>
          <a:xfrm>
            <a:off x="914345" y="2794257"/>
            <a:ext cx="304800" cy="300383"/>
          </a:xfrm>
          <a:custGeom>
            <a:rect b="b" l="l" r="r" t="t"/>
            <a:pathLst>
              <a:path extrusionOk="0" h="63" w="64">
                <a:moveTo>
                  <a:pt x="59" y="63"/>
                </a:moveTo>
                <a:cubicBezTo>
                  <a:pt x="57" y="63"/>
                  <a:pt x="56" y="62"/>
                  <a:pt x="55" y="61"/>
                </a:cubicBezTo>
                <a:cubicBezTo>
                  <a:pt x="42" y="48"/>
                  <a:pt x="42" y="48"/>
                  <a:pt x="42" y="48"/>
                </a:cubicBezTo>
                <a:cubicBezTo>
                  <a:pt x="38" y="51"/>
                  <a:pt x="33" y="53"/>
                  <a:pt x="27" y="53"/>
                </a:cubicBezTo>
                <a:cubicBezTo>
                  <a:pt x="12" y="53"/>
                  <a:pt x="0" y="41"/>
                  <a:pt x="0" y="26"/>
                </a:cubicBezTo>
                <a:cubicBezTo>
                  <a:pt x="0" y="12"/>
                  <a:pt x="12" y="0"/>
                  <a:pt x="27" y="0"/>
                </a:cubicBezTo>
                <a:cubicBezTo>
                  <a:pt x="42" y="0"/>
                  <a:pt x="54" y="12"/>
                  <a:pt x="54" y="26"/>
                </a:cubicBezTo>
                <a:cubicBezTo>
                  <a:pt x="54" y="32"/>
                  <a:pt x="52" y="37"/>
                  <a:pt x="49" y="41"/>
                </a:cubicBezTo>
                <a:cubicBezTo>
                  <a:pt x="62" y="54"/>
                  <a:pt x="62" y="54"/>
                  <a:pt x="62" y="54"/>
                </a:cubicBezTo>
                <a:cubicBezTo>
                  <a:pt x="63" y="55"/>
                  <a:pt x="64" y="57"/>
                  <a:pt x="64" y="58"/>
                </a:cubicBezTo>
                <a:cubicBezTo>
                  <a:pt x="64" y="61"/>
                  <a:pt x="61" y="63"/>
                  <a:pt x="59" y="63"/>
                </a:cubicBezTo>
                <a:close/>
                <a:moveTo>
                  <a:pt x="27" y="9"/>
                </a:moveTo>
                <a:cubicBezTo>
                  <a:pt x="18" y="9"/>
                  <a:pt x="10" y="17"/>
                  <a:pt x="10" y="26"/>
                </a:cubicBezTo>
                <a:cubicBezTo>
                  <a:pt x="10" y="36"/>
                  <a:pt x="18" y="43"/>
                  <a:pt x="27" y="43"/>
                </a:cubicBezTo>
                <a:cubicBezTo>
                  <a:pt x="37" y="43"/>
                  <a:pt x="44" y="36"/>
                  <a:pt x="44" y="26"/>
                </a:cubicBezTo>
                <a:cubicBezTo>
                  <a:pt x="44" y="17"/>
                  <a:pt x="37" y="9"/>
                  <a:pt x="27" y="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4E5F27"/>
              </a:solidFill>
              <a:latin typeface="Roboto Condensed"/>
              <a:ea typeface="Roboto Condensed"/>
              <a:cs typeface="Roboto Condensed"/>
              <a:sym typeface="Roboto Condensed"/>
            </a:endParaRPr>
          </a:p>
        </p:txBody>
      </p:sp>
      <p:sp>
        <p:nvSpPr>
          <p:cNvPr id="179" name="Google Shape;179;p25"/>
          <p:cNvSpPr txBox="1"/>
          <p:nvPr/>
        </p:nvSpPr>
        <p:spPr>
          <a:xfrm>
            <a:off x="731520" y="1889688"/>
            <a:ext cx="20118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5B5B5B"/>
              </a:buClr>
              <a:buSzPts val="250"/>
              <a:buFont typeface="Roboto Condensed"/>
              <a:buNone/>
            </a:pPr>
            <a:r>
              <a:rPr lang="en" sz="1000">
                <a:solidFill>
                  <a:srgbClr val="5B5B5B"/>
                </a:solidFill>
                <a:latin typeface="Roboto Condensed"/>
                <a:ea typeface="Roboto Condensed"/>
                <a:cs typeface="Roboto Condensed"/>
                <a:sym typeface="Roboto Condensed"/>
              </a:rPr>
              <a:t>Conduct observations and interviews with MBARI science teams, who use LRAUVs such as Tethys</a:t>
            </a:r>
            <a:endParaRPr/>
          </a:p>
        </p:txBody>
      </p:sp>
      <p:sp>
        <p:nvSpPr>
          <p:cNvPr id="180" name="Google Shape;180;p25"/>
          <p:cNvSpPr/>
          <p:nvPr/>
        </p:nvSpPr>
        <p:spPr>
          <a:xfrm>
            <a:off x="1515169" y="3484601"/>
            <a:ext cx="513000" cy="5541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929292"/>
              </a:buClr>
              <a:buSzPts val="900"/>
              <a:buFont typeface="Roboto Condensed"/>
              <a:buNone/>
            </a:pPr>
            <a:r>
              <a:rPr b="1" lang="en" sz="1800">
                <a:solidFill>
                  <a:srgbClr val="929292"/>
                </a:solidFill>
                <a:latin typeface="Roboto Condensed"/>
                <a:ea typeface="Roboto Condensed"/>
                <a:cs typeface="Roboto Condensed"/>
                <a:sym typeface="Roboto Condensed"/>
              </a:rPr>
              <a:t>4 mo</a:t>
            </a:r>
            <a:endParaRPr sz="1800"/>
          </a:p>
        </p:txBody>
      </p:sp>
      <p:grpSp>
        <p:nvGrpSpPr>
          <p:cNvPr id="181" name="Google Shape;181;p25"/>
          <p:cNvGrpSpPr/>
          <p:nvPr/>
        </p:nvGrpSpPr>
        <p:grpSpPr>
          <a:xfrm>
            <a:off x="2590809" y="2681720"/>
            <a:ext cx="2095508" cy="698104"/>
            <a:chOff x="2514600" y="2724150"/>
            <a:chExt cx="2362200" cy="698104"/>
          </a:xfrm>
        </p:grpSpPr>
        <p:sp>
          <p:nvSpPr>
            <p:cNvPr id="182" name="Google Shape;182;p25"/>
            <p:cNvSpPr/>
            <p:nvPr/>
          </p:nvSpPr>
          <p:spPr>
            <a:xfrm>
              <a:off x="2514600" y="2724150"/>
              <a:ext cx="2362200" cy="533400"/>
            </a:xfrm>
            <a:prstGeom prst="roundRect">
              <a:avLst>
                <a:gd fmla="val 16667" name="adj"/>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183" name="Google Shape;183;p25"/>
            <p:cNvSpPr/>
            <p:nvPr/>
          </p:nvSpPr>
          <p:spPr>
            <a:xfrm rot="10800000">
              <a:off x="3581401" y="3235654"/>
              <a:ext cx="228600" cy="186600"/>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grpSp>
      <p:sp>
        <p:nvSpPr>
          <p:cNvPr id="184" name="Google Shape;184;p25"/>
          <p:cNvSpPr/>
          <p:nvPr/>
        </p:nvSpPr>
        <p:spPr>
          <a:xfrm>
            <a:off x="3111913" y="2834125"/>
            <a:ext cx="1239300" cy="215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lt1"/>
              </a:buClr>
              <a:buSzPts val="350"/>
              <a:buFont typeface="Roboto Condensed"/>
              <a:buNone/>
            </a:pPr>
            <a:r>
              <a:rPr b="1" lang="en">
                <a:solidFill>
                  <a:schemeClr val="lt1"/>
                </a:solidFill>
                <a:latin typeface="Roboto Condensed"/>
                <a:ea typeface="Roboto Condensed"/>
                <a:cs typeface="Roboto Condensed"/>
                <a:sym typeface="Roboto Condensed"/>
              </a:rPr>
              <a:t>Analyze Data</a:t>
            </a:r>
            <a:endParaRPr/>
          </a:p>
        </p:txBody>
      </p:sp>
      <p:sp>
        <p:nvSpPr>
          <p:cNvPr id="185" name="Google Shape;185;p25"/>
          <p:cNvSpPr/>
          <p:nvPr/>
        </p:nvSpPr>
        <p:spPr>
          <a:xfrm>
            <a:off x="2835428" y="2834121"/>
            <a:ext cx="188913" cy="220663"/>
          </a:xfrm>
          <a:custGeom>
            <a:rect b="b" l="l" r="r" t="t"/>
            <a:pathLst>
              <a:path extrusionOk="0" h="64" w="55">
                <a:moveTo>
                  <a:pt x="55" y="9"/>
                </a:moveTo>
                <a:cubicBezTo>
                  <a:pt x="55" y="14"/>
                  <a:pt x="55" y="14"/>
                  <a:pt x="55" y="14"/>
                </a:cubicBezTo>
                <a:cubicBezTo>
                  <a:pt x="55" y="19"/>
                  <a:pt x="42" y="23"/>
                  <a:pt x="27" y="23"/>
                </a:cubicBezTo>
                <a:cubicBezTo>
                  <a:pt x="12" y="23"/>
                  <a:pt x="0" y="19"/>
                  <a:pt x="0" y="14"/>
                </a:cubicBezTo>
                <a:cubicBezTo>
                  <a:pt x="0" y="9"/>
                  <a:pt x="0" y="9"/>
                  <a:pt x="0" y="9"/>
                </a:cubicBezTo>
                <a:cubicBezTo>
                  <a:pt x="0" y="4"/>
                  <a:pt x="12" y="0"/>
                  <a:pt x="27" y="0"/>
                </a:cubicBezTo>
                <a:cubicBezTo>
                  <a:pt x="42" y="0"/>
                  <a:pt x="55" y="4"/>
                  <a:pt x="55" y="9"/>
                </a:cubicBezTo>
                <a:close/>
                <a:moveTo>
                  <a:pt x="55" y="21"/>
                </a:moveTo>
                <a:cubicBezTo>
                  <a:pt x="55" y="27"/>
                  <a:pt x="55" y="27"/>
                  <a:pt x="55" y="27"/>
                </a:cubicBezTo>
                <a:cubicBezTo>
                  <a:pt x="55" y="32"/>
                  <a:pt x="42" y="37"/>
                  <a:pt x="27" y="37"/>
                </a:cubicBezTo>
                <a:cubicBezTo>
                  <a:pt x="12" y="37"/>
                  <a:pt x="0" y="32"/>
                  <a:pt x="0" y="27"/>
                </a:cubicBezTo>
                <a:cubicBezTo>
                  <a:pt x="0" y="21"/>
                  <a:pt x="0" y="21"/>
                  <a:pt x="0" y="21"/>
                </a:cubicBezTo>
                <a:cubicBezTo>
                  <a:pt x="6" y="25"/>
                  <a:pt x="16" y="27"/>
                  <a:pt x="27" y="27"/>
                </a:cubicBezTo>
                <a:cubicBezTo>
                  <a:pt x="38" y="27"/>
                  <a:pt x="49" y="25"/>
                  <a:pt x="55" y="21"/>
                </a:cubicBezTo>
                <a:close/>
                <a:moveTo>
                  <a:pt x="55" y="35"/>
                </a:moveTo>
                <a:cubicBezTo>
                  <a:pt x="55" y="41"/>
                  <a:pt x="55" y="41"/>
                  <a:pt x="55" y="41"/>
                </a:cubicBezTo>
                <a:cubicBezTo>
                  <a:pt x="55" y="46"/>
                  <a:pt x="42" y="50"/>
                  <a:pt x="27" y="50"/>
                </a:cubicBezTo>
                <a:cubicBezTo>
                  <a:pt x="12" y="50"/>
                  <a:pt x="0" y="46"/>
                  <a:pt x="0" y="41"/>
                </a:cubicBezTo>
                <a:cubicBezTo>
                  <a:pt x="0" y="35"/>
                  <a:pt x="0" y="35"/>
                  <a:pt x="0" y="35"/>
                </a:cubicBezTo>
                <a:cubicBezTo>
                  <a:pt x="6" y="39"/>
                  <a:pt x="16" y="41"/>
                  <a:pt x="27" y="41"/>
                </a:cubicBezTo>
                <a:cubicBezTo>
                  <a:pt x="38" y="41"/>
                  <a:pt x="49" y="39"/>
                  <a:pt x="55" y="35"/>
                </a:cubicBezTo>
                <a:close/>
                <a:moveTo>
                  <a:pt x="55" y="49"/>
                </a:moveTo>
                <a:cubicBezTo>
                  <a:pt x="55" y="55"/>
                  <a:pt x="55" y="55"/>
                  <a:pt x="55" y="55"/>
                </a:cubicBezTo>
                <a:cubicBezTo>
                  <a:pt x="55" y="60"/>
                  <a:pt x="42" y="64"/>
                  <a:pt x="27" y="64"/>
                </a:cubicBezTo>
                <a:cubicBezTo>
                  <a:pt x="12" y="64"/>
                  <a:pt x="0" y="60"/>
                  <a:pt x="0" y="55"/>
                </a:cubicBezTo>
                <a:cubicBezTo>
                  <a:pt x="0" y="49"/>
                  <a:pt x="0" y="49"/>
                  <a:pt x="0" y="49"/>
                </a:cubicBezTo>
                <a:cubicBezTo>
                  <a:pt x="6" y="53"/>
                  <a:pt x="16" y="55"/>
                  <a:pt x="27" y="55"/>
                </a:cubicBezTo>
                <a:cubicBezTo>
                  <a:pt x="38" y="55"/>
                  <a:pt x="49" y="53"/>
                  <a:pt x="55" y="4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grpSp>
        <p:nvGrpSpPr>
          <p:cNvPr id="186" name="Google Shape;186;p25"/>
          <p:cNvGrpSpPr/>
          <p:nvPr/>
        </p:nvGrpSpPr>
        <p:grpSpPr>
          <a:xfrm flipH="1" rot="10800000">
            <a:off x="4419609" y="2519797"/>
            <a:ext cx="2095508" cy="698104"/>
            <a:chOff x="2514600" y="2724150"/>
            <a:chExt cx="2362200" cy="698104"/>
          </a:xfrm>
        </p:grpSpPr>
        <p:sp>
          <p:nvSpPr>
            <p:cNvPr id="187" name="Google Shape;187;p25"/>
            <p:cNvSpPr/>
            <p:nvPr/>
          </p:nvSpPr>
          <p:spPr>
            <a:xfrm>
              <a:off x="2514600" y="2724150"/>
              <a:ext cx="2362200" cy="533400"/>
            </a:xfrm>
            <a:prstGeom prst="roundRect">
              <a:avLst>
                <a:gd fmla="val 16667"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188" name="Google Shape;188;p25"/>
            <p:cNvSpPr/>
            <p:nvPr/>
          </p:nvSpPr>
          <p:spPr>
            <a:xfrm rot="10800000">
              <a:off x="3581401" y="3235654"/>
              <a:ext cx="228600" cy="186600"/>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grpSp>
      <p:sp>
        <p:nvSpPr>
          <p:cNvPr id="189" name="Google Shape;189;p25"/>
          <p:cNvSpPr/>
          <p:nvPr/>
        </p:nvSpPr>
        <p:spPr>
          <a:xfrm>
            <a:off x="4855478" y="2757925"/>
            <a:ext cx="1239300" cy="215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lt1"/>
              </a:buClr>
              <a:buSzPts val="350"/>
              <a:buFont typeface="Roboto Condensed"/>
              <a:buNone/>
            </a:pPr>
            <a:r>
              <a:rPr b="1" lang="en">
                <a:solidFill>
                  <a:schemeClr val="lt1"/>
                </a:solidFill>
                <a:latin typeface="Roboto Condensed"/>
                <a:ea typeface="Roboto Condensed"/>
                <a:cs typeface="Roboto Condensed"/>
                <a:sym typeface="Roboto Condensed"/>
              </a:rPr>
              <a:t>Conduct Design Workshop</a:t>
            </a:r>
            <a:endParaRPr/>
          </a:p>
        </p:txBody>
      </p:sp>
      <p:grpSp>
        <p:nvGrpSpPr>
          <p:cNvPr id="190" name="Google Shape;190;p25"/>
          <p:cNvGrpSpPr/>
          <p:nvPr/>
        </p:nvGrpSpPr>
        <p:grpSpPr>
          <a:xfrm>
            <a:off x="6324609" y="2681720"/>
            <a:ext cx="2095508" cy="698104"/>
            <a:chOff x="2514600" y="2724150"/>
            <a:chExt cx="2362200" cy="698104"/>
          </a:xfrm>
        </p:grpSpPr>
        <p:sp>
          <p:nvSpPr>
            <p:cNvPr id="191" name="Google Shape;191;p25"/>
            <p:cNvSpPr/>
            <p:nvPr/>
          </p:nvSpPr>
          <p:spPr>
            <a:xfrm>
              <a:off x="2514600" y="2724150"/>
              <a:ext cx="2362200" cy="533400"/>
            </a:xfrm>
            <a:prstGeom prst="roundRect">
              <a:avLst>
                <a:gd fmla="val 16667"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192" name="Google Shape;192;p25"/>
            <p:cNvSpPr/>
            <p:nvPr/>
          </p:nvSpPr>
          <p:spPr>
            <a:xfrm rot="10800000">
              <a:off x="3581401" y="3235654"/>
              <a:ext cx="228600" cy="186600"/>
            </a:xfrm>
            <a:prstGeom prst="triangle">
              <a:avLst>
                <a:gd fmla="val 5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grpSp>
      <p:sp>
        <p:nvSpPr>
          <p:cNvPr id="193" name="Google Shape;193;p25"/>
          <p:cNvSpPr/>
          <p:nvPr/>
        </p:nvSpPr>
        <p:spPr>
          <a:xfrm>
            <a:off x="6867525" y="2757925"/>
            <a:ext cx="1377000" cy="215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lt1"/>
              </a:buClr>
              <a:buSzPts val="350"/>
              <a:buFont typeface="Roboto Condensed"/>
              <a:buNone/>
            </a:pPr>
            <a:r>
              <a:rPr b="1" lang="en">
                <a:solidFill>
                  <a:schemeClr val="lt1"/>
                </a:solidFill>
                <a:latin typeface="Roboto Condensed"/>
                <a:ea typeface="Roboto Condensed"/>
                <a:cs typeface="Roboto Condensed"/>
                <a:sym typeface="Roboto Condensed"/>
              </a:rPr>
              <a:t>Produce UI Design Recommendations</a:t>
            </a:r>
            <a:endParaRPr/>
          </a:p>
        </p:txBody>
      </p:sp>
      <p:sp>
        <p:nvSpPr>
          <p:cNvPr id="194" name="Google Shape;194;p25"/>
          <p:cNvSpPr/>
          <p:nvPr/>
        </p:nvSpPr>
        <p:spPr>
          <a:xfrm>
            <a:off x="3356305" y="1843521"/>
            <a:ext cx="513000" cy="5541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Clr>
                <a:srgbClr val="929292"/>
              </a:buClr>
              <a:buSzPts val="900"/>
              <a:buFont typeface="Roboto Condensed"/>
              <a:buNone/>
            </a:pPr>
            <a:r>
              <a:rPr b="1" lang="en" sz="1800">
                <a:solidFill>
                  <a:srgbClr val="929292"/>
                </a:solidFill>
                <a:latin typeface="Roboto Condensed"/>
                <a:ea typeface="Roboto Condensed"/>
                <a:cs typeface="Roboto Condensed"/>
                <a:sym typeface="Roboto Condensed"/>
              </a:rPr>
              <a:t>2 mo</a:t>
            </a:r>
            <a:endParaRPr b="1" sz="3600">
              <a:solidFill>
                <a:srgbClr val="929292"/>
              </a:solidFill>
              <a:latin typeface="Roboto Condensed"/>
              <a:ea typeface="Roboto Condensed"/>
              <a:cs typeface="Roboto Condensed"/>
              <a:sym typeface="Roboto Condensed"/>
            </a:endParaRPr>
          </a:p>
        </p:txBody>
      </p:sp>
      <p:sp>
        <p:nvSpPr>
          <p:cNvPr id="195" name="Google Shape;195;p25"/>
          <p:cNvSpPr/>
          <p:nvPr/>
        </p:nvSpPr>
        <p:spPr>
          <a:xfrm>
            <a:off x="7122014" y="1843521"/>
            <a:ext cx="513000" cy="5541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Clr>
                <a:srgbClr val="929292"/>
              </a:buClr>
              <a:buSzPts val="900"/>
              <a:buFont typeface="Roboto Condensed"/>
              <a:buNone/>
            </a:pPr>
            <a:r>
              <a:rPr b="1" lang="en" sz="1800">
                <a:solidFill>
                  <a:srgbClr val="929292"/>
                </a:solidFill>
                <a:latin typeface="Roboto Condensed"/>
                <a:ea typeface="Roboto Condensed"/>
                <a:cs typeface="Roboto Condensed"/>
                <a:sym typeface="Roboto Condensed"/>
              </a:rPr>
              <a:t>5 mo</a:t>
            </a:r>
            <a:endParaRPr b="1" sz="3600">
              <a:solidFill>
                <a:srgbClr val="929292"/>
              </a:solidFill>
              <a:latin typeface="Roboto Condensed"/>
              <a:ea typeface="Roboto Condensed"/>
              <a:cs typeface="Roboto Condensed"/>
              <a:sym typeface="Roboto Condensed"/>
            </a:endParaRPr>
          </a:p>
        </p:txBody>
      </p:sp>
      <p:sp>
        <p:nvSpPr>
          <p:cNvPr id="196" name="Google Shape;196;p25"/>
          <p:cNvSpPr/>
          <p:nvPr/>
        </p:nvSpPr>
        <p:spPr>
          <a:xfrm>
            <a:off x="5169864" y="3484601"/>
            <a:ext cx="513000" cy="5541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Clr>
                <a:srgbClr val="929292"/>
              </a:buClr>
              <a:buSzPts val="900"/>
              <a:buFont typeface="Roboto Condensed"/>
              <a:buNone/>
            </a:pPr>
            <a:r>
              <a:rPr b="1" lang="en" sz="1800">
                <a:solidFill>
                  <a:srgbClr val="929292"/>
                </a:solidFill>
                <a:latin typeface="Roboto Condensed"/>
                <a:ea typeface="Roboto Condensed"/>
                <a:cs typeface="Roboto Condensed"/>
                <a:sym typeface="Roboto Condensed"/>
              </a:rPr>
              <a:t>1 mo</a:t>
            </a:r>
            <a:endParaRPr sz="1800"/>
          </a:p>
          <a:p>
            <a:pPr indent="0" lvl="0" marL="0" marR="0" rtl="0" algn="l">
              <a:lnSpc>
                <a:spcPct val="100000"/>
              </a:lnSpc>
              <a:spcBef>
                <a:spcPts val="0"/>
              </a:spcBef>
              <a:spcAft>
                <a:spcPts val="0"/>
              </a:spcAft>
              <a:buClr>
                <a:srgbClr val="929292"/>
              </a:buClr>
              <a:buSzPts val="900"/>
              <a:buFont typeface="Roboto Condensed"/>
              <a:buNone/>
            </a:pPr>
            <a:r>
              <a:t/>
            </a:r>
            <a:endParaRPr b="1" sz="3600">
              <a:solidFill>
                <a:srgbClr val="929292"/>
              </a:solidFill>
              <a:latin typeface="Roboto Condensed"/>
              <a:ea typeface="Roboto Condensed"/>
              <a:cs typeface="Roboto Condensed"/>
              <a:sym typeface="Roboto Condensed"/>
            </a:endParaRPr>
          </a:p>
        </p:txBody>
      </p:sp>
      <p:sp>
        <p:nvSpPr>
          <p:cNvPr id="197" name="Google Shape;197;p25"/>
          <p:cNvSpPr txBox="1"/>
          <p:nvPr/>
        </p:nvSpPr>
        <p:spPr>
          <a:xfrm>
            <a:off x="4419600" y="1889688"/>
            <a:ext cx="20118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5B5B5B"/>
              </a:buClr>
              <a:buSzPts val="250"/>
              <a:buFont typeface="Roboto Condensed"/>
              <a:buNone/>
            </a:pPr>
            <a:r>
              <a:rPr lang="en" sz="1000">
                <a:solidFill>
                  <a:srgbClr val="5B5B5B"/>
                </a:solidFill>
                <a:latin typeface="Roboto Condensed"/>
                <a:ea typeface="Roboto Condensed"/>
                <a:cs typeface="Roboto Condensed"/>
                <a:sym typeface="Roboto Condensed"/>
              </a:rPr>
              <a:t>Conduct design workshop with MBARI Engineering team, using the data from observing science teams</a:t>
            </a:r>
            <a:endParaRPr/>
          </a:p>
        </p:txBody>
      </p:sp>
      <p:sp>
        <p:nvSpPr>
          <p:cNvPr id="198" name="Google Shape;198;p25"/>
          <p:cNvSpPr txBox="1"/>
          <p:nvPr/>
        </p:nvSpPr>
        <p:spPr>
          <a:xfrm>
            <a:off x="2628900" y="3530769"/>
            <a:ext cx="20118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5B5B5B"/>
              </a:buClr>
              <a:buSzPts val="250"/>
              <a:buFont typeface="Roboto Condensed"/>
              <a:buNone/>
            </a:pPr>
            <a:r>
              <a:rPr lang="en" sz="1000">
                <a:solidFill>
                  <a:srgbClr val="5B5B5B"/>
                </a:solidFill>
                <a:latin typeface="Roboto Condensed"/>
                <a:ea typeface="Roboto Condensed"/>
                <a:cs typeface="Roboto Condensed"/>
                <a:sym typeface="Roboto Condensed"/>
              </a:rPr>
              <a:t>Analyze the qualitative data from contextual inquiry with science teams </a:t>
            </a:r>
            <a:endParaRPr/>
          </a:p>
        </p:txBody>
      </p:sp>
      <p:sp>
        <p:nvSpPr>
          <p:cNvPr id="199" name="Google Shape;199;p25"/>
          <p:cNvSpPr txBox="1"/>
          <p:nvPr/>
        </p:nvSpPr>
        <p:spPr>
          <a:xfrm>
            <a:off x="6381750" y="3530780"/>
            <a:ext cx="2011800" cy="843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5B5B5B"/>
              </a:buClr>
              <a:buSzPts val="250"/>
              <a:buFont typeface="Roboto Condensed"/>
              <a:buNone/>
            </a:pPr>
            <a:r>
              <a:rPr lang="en" sz="1000">
                <a:solidFill>
                  <a:srgbClr val="5B5B5B"/>
                </a:solidFill>
                <a:latin typeface="Roboto Condensed"/>
                <a:ea typeface="Roboto Condensed"/>
                <a:cs typeface="Roboto Condensed"/>
                <a:sym typeface="Roboto Condensed"/>
              </a:rPr>
              <a:t>Iteratively design, user test, and improve upon the design of the top three most critical use cases for monitoring LRAUV state and mission planning</a:t>
            </a:r>
            <a:endParaRPr/>
          </a:p>
        </p:txBody>
      </p:sp>
      <p:sp>
        <p:nvSpPr>
          <p:cNvPr id="200" name="Google Shape;200;p25"/>
          <p:cNvSpPr txBox="1"/>
          <p:nvPr>
            <p:ph idx="1" type="subTitle"/>
          </p:nvPr>
        </p:nvSpPr>
        <p:spPr>
          <a:xfrm>
            <a:off x="351322" y="780749"/>
            <a:ext cx="8441400" cy="21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rgbClr val="999999"/>
              </a:buClr>
              <a:buSzPts val="1200"/>
              <a:buFont typeface="Roboto"/>
              <a:buNone/>
            </a:pPr>
            <a:r>
              <a:rPr lang="en"/>
              <a:t>An initial exploration of adopting user experience (UX) research methods for AUV user interfaces</a:t>
            </a:r>
            <a:endParaRPr/>
          </a:p>
        </p:txBody>
      </p:sp>
      <p:sp>
        <p:nvSpPr>
          <p:cNvPr id="201" name="Google Shape;201;p25"/>
          <p:cNvSpPr txBox="1"/>
          <p:nvPr>
            <p:ph type="title"/>
          </p:nvPr>
        </p:nvSpPr>
        <p:spPr>
          <a:xfrm>
            <a:off x="351322" y="384921"/>
            <a:ext cx="8441400" cy="371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rgbClr val="999999"/>
              </a:buClr>
              <a:buSzPts val="3000"/>
              <a:buFont typeface="Roboto"/>
              <a:buNone/>
            </a:pPr>
            <a:r>
              <a:rPr lang="en" sz="2600"/>
              <a:t>Timeline: Proposed One-Year Study</a:t>
            </a:r>
            <a:endParaRPr sz="2600"/>
          </a:p>
        </p:txBody>
      </p:sp>
      <p:sp>
        <p:nvSpPr>
          <p:cNvPr id="202" name="Google Shape;202;p25"/>
          <p:cNvSpPr/>
          <p:nvPr/>
        </p:nvSpPr>
        <p:spPr>
          <a:xfrm>
            <a:off x="6457952" y="2790940"/>
            <a:ext cx="304800" cy="300300"/>
          </a:xfrm>
          <a:custGeom>
            <a:rect b="b" l="l" r="r" t="t"/>
            <a:pathLst>
              <a:path extrusionOk="0" h="123" w="126">
                <a:moveTo>
                  <a:pt x="112" y="10"/>
                </a:moveTo>
                <a:cubicBezTo>
                  <a:pt x="106" y="4"/>
                  <a:pt x="98" y="0"/>
                  <a:pt x="90" y="0"/>
                </a:cubicBezTo>
                <a:cubicBezTo>
                  <a:pt x="83" y="0"/>
                  <a:pt x="76" y="3"/>
                  <a:pt x="72" y="7"/>
                </a:cubicBezTo>
                <a:cubicBezTo>
                  <a:pt x="53" y="26"/>
                  <a:pt x="53" y="26"/>
                  <a:pt x="53" y="26"/>
                </a:cubicBezTo>
                <a:cubicBezTo>
                  <a:pt x="53" y="26"/>
                  <a:pt x="53" y="26"/>
                  <a:pt x="53" y="26"/>
                </a:cubicBezTo>
                <a:cubicBezTo>
                  <a:pt x="53" y="26"/>
                  <a:pt x="53" y="26"/>
                  <a:pt x="53" y="26"/>
                </a:cubicBezTo>
                <a:cubicBezTo>
                  <a:pt x="53" y="26"/>
                  <a:pt x="53" y="26"/>
                  <a:pt x="53" y="26"/>
                </a:cubicBezTo>
                <a:cubicBezTo>
                  <a:pt x="13" y="66"/>
                  <a:pt x="13" y="66"/>
                  <a:pt x="13" y="66"/>
                </a:cubicBezTo>
                <a:cubicBezTo>
                  <a:pt x="11" y="68"/>
                  <a:pt x="10" y="70"/>
                  <a:pt x="9" y="73"/>
                </a:cubicBezTo>
                <a:cubicBezTo>
                  <a:pt x="0" y="106"/>
                  <a:pt x="0" y="106"/>
                  <a:pt x="0" y="106"/>
                </a:cubicBezTo>
                <a:cubicBezTo>
                  <a:pt x="0" y="106"/>
                  <a:pt x="0" y="108"/>
                  <a:pt x="0" y="110"/>
                </a:cubicBezTo>
                <a:cubicBezTo>
                  <a:pt x="0" y="117"/>
                  <a:pt x="6" y="123"/>
                  <a:pt x="13" y="123"/>
                </a:cubicBezTo>
                <a:cubicBezTo>
                  <a:pt x="15" y="123"/>
                  <a:pt x="17" y="122"/>
                  <a:pt x="18" y="122"/>
                </a:cubicBezTo>
                <a:cubicBezTo>
                  <a:pt x="50" y="114"/>
                  <a:pt x="50" y="114"/>
                  <a:pt x="50" y="114"/>
                </a:cubicBezTo>
                <a:cubicBezTo>
                  <a:pt x="52" y="113"/>
                  <a:pt x="55" y="112"/>
                  <a:pt x="57" y="110"/>
                </a:cubicBezTo>
                <a:cubicBezTo>
                  <a:pt x="115" y="51"/>
                  <a:pt x="115" y="51"/>
                  <a:pt x="115" y="51"/>
                </a:cubicBezTo>
                <a:cubicBezTo>
                  <a:pt x="126" y="40"/>
                  <a:pt x="125" y="22"/>
                  <a:pt x="112" y="10"/>
                </a:cubicBezTo>
                <a:close/>
                <a:moveTo>
                  <a:pt x="61" y="91"/>
                </a:moveTo>
                <a:cubicBezTo>
                  <a:pt x="61" y="88"/>
                  <a:pt x="60" y="85"/>
                  <a:pt x="58" y="81"/>
                </a:cubicBezTo>
                <a:cubicBezTo>
                  <a:pt x="95" y="45"/>
                  <a:pt x="95" y="45"/>
                  <a:pt x="95" y="45"/>
                </a:cubicBezTo>
                <a:cubicBezTo>
                  <a:pt x="97" y="52"/>
                  <a:pt x="96" y="59"/>
                  <a:pt x="91" y="64"/>
                </a:cubicBezTo>
                <a:cubicBezTo>
                  <a:pt x="91" y="64"/>
                  <a:pt x="91" y="64"/>
                  <a:pt x="91" y="64"/>
                </a:cubicBezTo>
                <a:cubicBezTo>
                  <a:pt x="91" y="64"/>
                  <a:pt x="91" y="64"/>
                  <a:pt x="91" y="64"/>
                </a:cubicBezTo>
                <a:cubicBezTo>
                  <a:pt x="61" y="94"/>
                  <a:pt x="61" y="94"/>
                  <a:pt x="61" y="94"/>
                </a:cubicBezTo>
                <a:cubicBezTo>
                  <a:pt x="61" y="93"/>
                  <a:pt x="61" y="92"/>
                  <a:pt x="61" y="91"/>
                </a:cubicBezTo>
                <a:close/>
                <a:moveTo>
                  <a:pt x="56" y="78"/>
                </a:moveTo>
                <a:cubicBezTo>
                  <a:pt x="55" y="76"/>
                  <a:pt x="53" y="73"/>
                  <a:pt x="51" y="71"/>
                </a:cubicBezTo>
                <a:cubicBezTo>
                  <a:pt x="49" y="69"/>
                  <a:pt x="46" y="67"/>
                  <a:pt x="43" y="66"/>
                </a:cubicBezTo>
                <a:cubicBezTo>
                  <a:pt x="80" y="29"/>
                  <a:pt x="80" y="29"/>
                  <a:pt x="80" y="29"/>
                </a:cubicBezTo>
                <a:cubicBezTo>
                  <a:pt x="83" y="30"/>
                  <a:pt x="86" y="32"/>
                  <a:pt x="88" y="34"/>
                </a:cubicBezTo>
                <a:cubicBezTo>
                  <a:pt x="90" y="37"/>
                  <a:pt x="92" y="39"/>
                  <a:pt x="93" y="41"/>
                </a:cubicBezTo>
                <a:lnTo>
                  <a:pt x="56" y="78"/>
                </a:lnTo>
                <a:close/>
                <a:moveTo>
                  <a:pt x="40" y="64"/>
                </a:moveTo>
                <a:cubicBezTo>
                  <a:pt x="36" y="62"/>
                  <a:pt x="33" y="61"/>
                  <a:pt x="29" y="61"/>
                </a:cubicBezTo>
                <a:cubicBezTo>
                  <a:pt x="58" y="32"/>
                  <a:pt x="58" y="32"/>
                  <a:pt x="58" y="32"/>
                </a:cubicBezTo>
                <a:cubicBezTo>
                  <a:pt x="63" y="27"/>
                  <a:pt x="69" y="26"/>
                  <a:pt x="76" y="28"/>
                </a:cubicBezTo>
                <a:lnTo>
                  <a:pt x="40" y="64"/>
                </a:lnTo>
                <a:close/>
                <a:moveTo>
                  <a:pt x="16" y="115"/>
                </a:moveTo>
                <a:cubicBezTo>
                  <a:pt x="15" y="115"/>
                  <a:pt x="14" y="115"/>
                  <a:pt x="13" y="115"/>
                </a:cubicBezTo>
                <a:cubicBezTo>
                  <a:pt x="10" y="115"/>
                  <a:pt x="7" y="113"/>
                  <a:pt x="7" y="110"/>
                </a:cubicBezTo>
                <a:cubicBezTo>
                  <a:pt x="7" y="109"/>
                  <a:pt x="8" y="108"/>
                  <a:pt x="8" y="107"/>
                </a:cubicBezTo>
                <a:cubicBezTo>
                  <a:pt x="12" y="93"/>
                  <a:pt x="12" y="93"/>
                  <a:pt x="12" y="93"/>
                </a:cubicBezTo>
                <a:cubicBezTo>
                  <a:pt x="16" y="93"/>
                  <a:pt x="21" y="94"/>
                  <a:pt x="25" y="98"/>
                </a:cubicBezTo>
                <a:cubicBezTo>
                  <a:pt x="28" y="102"/>
                  <a:pt x="30" y="107"/>
                  <a:pt x="30" y="111"/>
                </a:cubicBezTo>
                <a:lnTo>
                  <a:pt x="16" y="115"/>
                </a:lnTo>
                <a:close/>
                <a:moveTo>
                  <a:pt x="34" y="110"/>
                </a:moveTo>
                <a:cubicBezTo>
                  <a:pt x="34" y="105"/>
                  <a:pt x="31" y="100"/>
                  <a:pt x="27" y="95"/>
                </a:cubicBezTo>
                <a:cubicBezTo>
                  <a:pt x="23" y="91"/>
                  <a:pt x="18" y="89"/>
                  <a:pt x="13" y="89"/>
                </a:cubicBezTo>
                <a:cubicBezTo>
                  <a:pt x="17" y="75"/>
                  <a:pt x="17" y="75"/>
                  <a:pt x="17" y="75"/>
                </a:cubicBezTo>
                <a:cubicBezTo>
                  <a:pt x="17" y="74"/>
                  <a:pt x="17" y="73"/>
                  <a:pt x="18" y="72"/>
                </a:cubicBezTo>
                <a:cubicBezTo>
                  <a:pt x="26" y="67"/>
                  <a:pt x="38" y="68"/>
                  <a:pt x="46" y="77"/>
                </a:cubicBezTo>
                <a:cubicBezTo>
                  <a:pt x="55" y="85"/>
                  <a:pt x="56" y="98"/>
                  <a:pt x="49" y="106"/>
                </a:cubicBezTo>
                <a:cubicBezTo>
                  <a:pt x="49" y="106"/>
                  <a:pt x="48" y="106"/>
                  <a:pt x="48" y="106"/>
                </a:cubicBezTo>
                <a:lnTo>
                  <a:pt x="34" y="110"/>
                </a:lnTo>
                <a:close/>
                <a:moveTo>
                  <a:pt x="110" y="45"/>
                </a:moveTo>
                <a:cubicBezTo>
                  <a:pt x="103" y="52"/>
                  <a:pt x="103" y="52"/>
                  <a:pt x="103" y="52"/>
                </a:cubicBezTo>
                <a:cubicBezTo>
                  <a:pt x="103" y="51"/>
                  <a:pt x="103" y="50"/>
                  <a:pt x="103" y="49"/>
                </a:cubicBezTo>
                <a:cubicBezTo>
                  <a:pt x="103" y="42"/>
                  <a:pt x="99" y="35"/>
                  <a:pt x="93" y="29"/>
                </a:cubicBezTo>
                <a:cubicBezTo>
                  <a:pt x="87" y="23"/>
                  <a:pt x="79" y="19"/>
                  <a:pt x="71" y="19"/>
                </a:cubicBezTo>
                <a:cubicBezTo>
                  <a:pt x="77" y="13"/>
                  <a:pt x="77" y="13"/>
                  <a:pt x="77" y="13"/>
                </a:cubicBezTo>
                <a:cubicBezTo>
                  <a:pt x="80" y="10"/>
                  <a:pt x="85" y="8"/>
                  <a:pt x="90" y="8"/>
                </a:cubicBezTo>
                <a:cubicBezTo>
                  <a:pt x="96" y="8"/>
                  <a:pt x="102" y="11"/>
                  <a:pt x="107" y="16"/>
                </a:cubicBezTo>
                <a:cubicBezTo>
                  <a:pt x="112" y="20"/>
                  <a:pt x="114" y="26"/>
                  <a:pt x="115" y="32"/>
                </a:cubicBezTo>
                <a:cubicBezTo>
                  <a:pt x="115" y="37"/>
                  <a:pt x="113" y="42"/>
                  <a:pt x="110" y="45"/>
                </a:cubicBezTo>
                <a:close/>
                <a:moveTo>
                  <a:pt x="110" y="45"/>
                </a:moveTo>
                <a:cubicBezTo>
                  <a:pt x="110" y="45"/>
                  <a:pt x="110" y="45"/>
                  <a:pt x="110" y="45"/>
                </a:cubicBezTo>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203" name="Google Shape;203;p25"/>
          <p:cNvSpPr/>
          <p:nvPr/>
        </p:nvSpPr>
        <p:spPr>
          <a:xfrm>
            <a:off x="4542276" y="2755388"/>
            <a:ext cx="274550" cy="371400"/>
          </a:xfrm>
          <a:custGeom>
            <a:rect b="b" l="l" r="r" t="t"/>
            <a:pathLst>
              <a:path extrusionOk="0" h="102" w="70">
                <a:moveTo>
                  <a:pt x="35" y="0"/>
                </a:moveTo>
                <a:cubicBezTo>
                  <a:pt x="16" y="0"/>
                  <a:pt x="0" y="16"/>
                  <a:pt x="0" y="35"/>
                </a:cubicBezTo>
                <a:cubicBezTo>
                  <a:pt x="0" y="48"/>
                  <a:pt x="12" y="62"/>
                  <a:pt x="16" y="74"/>
                </a:cubicBezTo>
                <a:cubicBezTo>
                  <a:pt x="22" y="91"/>
                  <a:pt x="22" y="102"/>
                  <a:pt x="35" y="102"/>
                </a:cubicBezTo>
                <a:cubicBezTo>
                  <a:pt x="49" y="102"/>
                  <a:pt x="48" y="92"/>
                  <a:pt x="54" y="74"/>
                </a:cubicBezTo>
                <a:cubicBezTo>
                  <a:pt x="58" y="62"/>
                  <a:pt x="70" y="48"/>
                  <a:pt x="70" y="35"/>
                </a:cubicBezTo>
                <a:cubicBezTo>
                  <a:pt x="70" y="16"/>
                  <a:pt x="54" y="0"/>
                  <a:pt x="35" y="0"/>
                </a:cubicBezTo>
                <a:close/>
                <a:moveTo>
                  <a:pt x="43" y="87"/>
                </a:moveTo>
                <a:cubicBezTo>
                  <a:pt x="27" y="89"/>
                  <a:pt x="27" y="89"/>
                  <a:pt x="27" y="89"/>
                </a:cubicBezTo>
                <a:cubicBezTo>
                  <a:pt x="27" y="87"/>
                  <a:pt x="26" y="85"/>
                  <a:pt x="26" y="83"/>
                </a:cubicBezTo>
                <a:cubicBezTo>
                  <a:pt x="26" y="83"/>
                  <a:pt x="26" y="83"/>
                  <a:pt x="26" y="83"/>
                </a:cubicBezTo>
                <a:cubicBezTo>
                  <a:pt x="45" y="80"/>
                  <a:pt x="45" y="80"/>
                  <a:pt x="45" y="80"/>
                </a:cubicBezTo>
                <a:cubicBezTo>
                  <a:pt x="45" y="81"/>
                  <a:pt x="45" y="82"/>
                  <a:pt x="44" y="83"/>
                </a:cubicBezTo>
                <a:cubicBezTo>
                  <a:pt x="44" y="84"/>
                  <a:pt x="44" y="86"/>
                  <a:pt x="43" y="87"/>
                </a:cubicBezTo>
                <a:close/>
                <a:moveTo>
                  <a:pt x="25" y="79"/>
                </a:moveTo>
                <a:cubicBezTo>
                  <a:pt x="24" y="78"/>
                  <a:pt x="23" y="76"/>
                  <a:pt x="23" y="73"/>
                </a:cubicBezTo>
                <a:cubicBezTo>
                  <a:pt x="47" y="73"/>
                  <a:pt x="47" y="73"/>
                  <a:pt x="47" y="73"/>
                </a:cubicBezTo>
                <a:cubicBezTo>
                  <a:pt x="47" y="75"/>
                  <a:pt x="47" y="76"/>
                  <a:pt x="46" y="77"/>
                </a:cubicBezTo>
                <a:lnTo>
                  <a:pt x="25" y="79"/>
                </a:lnTo>
                <a:close/>
                <a:moveTo>
                  <a:pt x="35" y="96"/>
                </a:moveTo>
                <a:cubicBezTo>
                  <a:pt x="32" y="96"/>
                  <a:pt x="30" y="95"/>
                  <a:pt x="29" y="92"/>
                </a:cubicBezTo>
                <a:cubicBezTo>
                  <a:pt x="42" y="90"/>
                  <a:pt x="42" y="90"/>
                  <a:pt x="42" y="90"/>
                </a:cubicBezTo>
                <a:cubicBezTo>
                  <a:pt x="40" y="95"/>
                  <a:pt x="39" y="96"/>
                  <a:pt x="35" y="96"/>
                </a:cubicBezTo>
                <a:close/>
                <a:moveTo>
                  <a:pt x="50" y="67"/>
                </a:moveTo>
                <a:cubicBezTo>
                  <a:pt x="20" y="67"/>
                  <a:pt x="20" y="67"/>
                  <a:pt x="20" y="67"/>
                </a:cubicBezTo>
                <a:cubicBezTo>
                  <a:pt x="19" y="64"/>
                  <a:pt x="17" y="60"/>
                  <a:pt x="15" y="57"/>
                </a:cubicBezTo>
                <a:cubicBezTo>
                  <a:pt x="11" y="49"/>
                  <a:pt x="6" y="41"/>
                  <a:pt x="6" y="35"/>
                </a:cubicBezTo>
                <a:cubicBezTo>
                  <a:pt x="6" y="19"/>
                  <a:pt x="19" y="6"/>
                  <a:pt x="35" y="6"/>
                </a:cubicBezTo>
                <a:cubicBezTo>
                  <a:pt x="51" y="6"/>
                  <a:pt x="64" y="19"/>
                  <a:pt x="64" y="35"/>
                </a:cubicBezTo>
                <a:cubicBezTo>
                  <a:pt x="64" y="41"/>
                  <a:pt x="60" y="49"/>
                  <a:pt x="55" y="57"/>
                </a:cubicBezTo>
                <a:cubicBezTo>
                  <a:pt x="53" y="60"/>
                  <a:pt x="52" y="64"/>
                  <a:pt x="50" y="67"/>
                </a:cubicBezTo>
                <a:close/>
                <a:moveTo>
                  <a:pt x="50" y="67"/>
                </a:moveTo>
                <a:cubicBezTo>
                  <a:pt x="50" y="67"/>
                  <a:pt x="50" y="67"/>
                  <a:pt x="50" y="67"/>
                </a:cubicBezTo>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8" name="Shape 208"/>
        <p:cNvGrpSpPr/>
        <p:nvPr/>
      </p:nvGrpSpPr>
      <p:grpSpPr>
        <a:xfrm>
          <a:off x="0" y="0"/>
          <a:ext cx="0" cy="0"/>
          <a:chOff x="0" y="0"/>
          <a:chExt cx="0" cy="0"/>
        </a:xfrm>
      </p:grpSpPr>
      <p:grpSp>
        <p:nvGrpSpPr>
          <p:cNvPr id="209" name="Google Shape;209;p26"/>
          <p:cNvGrpSpPr/>
          <p:nvPr/>
        </p:nvGrpSpPr>
        <p:grpSpPr>
          <a:xfrm flipH="1" rot="10800000">
            <a:off x="723909" y="2519797"/>
            <a:ext cx="2095508" cy="698104"/>
            <a:chOff x="2514600" y="2724150"/>
            <a:chExt cx="2362200" cy="698104"/>
          </a:xfrm>
        </p:grpSpPr>
        <p:sp>
          <p:nvSpPr>
            <p:cNvPr id="210" name="Google Shape;210;p26"/>
            <p:cNvSpPr/>
            <p:nvPr/>
          </p:nvSpPr>
          <p:spPr>
            <a:xfrm>
              <a:off x="2514600" y="2724150"/>
              <a:ext cx="2362200" cy="53340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211" name="Google Shape;211;p26"/>
            <p:cNvSpPr/>
            <p:nvPr/>
          </p:nvSpPr>
          <p:spPr>
            <a:xfrm rot="10800000">
              <a:off x="3581401" y="3235654"/>
              <a:ext cx="228600" cy="186600"/>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grpSp>
      <p:sp>
        <p:nvSpPr>
          <p:cNvPr id="212" name="Google Shape;212;p26"/>
          <p:cNvSpPr/>
          <p:nvPr/>
        </p:nvSpPr>
        <p:spPr>
          <a:xfrm>
            <a:off x="1377750" y="2749125"/>
            <a:ext cx="919800" cy="3003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lt1"/>
              </a:buClr>
              <a:buSzPts val="350"/>
              <a:buFont typeface="Roboto Condensed"/>
              <a:buNone/>
            </a:pPr>
            <a:r>
              <a:rPr b="1" lang="en">
                <a:solidFill>
                  <a:schemeClr val="lt1"/>
                </a:solidFill>
                <a:latin typeface="Roboto Condensed"/>
                <a:ea typeface="Roboto Condensed"/>
                <a:cs typeface="Roboto Condensed"/>
                <a:sym typeface="Roboto Condensed"/>
              </a:rPr>
              <a:t>Contextual Inquiry</a:t>
            </a:r>
            <a:endParaRPr/>
          </a:p>
        </p:txBody>
      </p:sp>
      <p:sp>
        <p:nvSpPr>
          <p:cNvPr id="213" name="Google Shape;213;p26"/>
          <p:cNvSpPr/>
          <p:nvPr/>
        </p:nvSpPr>
        <p:spPr>
          <a:xfrm>
            <a:off x="914345" y="2794257"/>
            <a:ext cx="304800" cy="300383"/>
          </a:xfrm>
          <a:custGeom>
            <a:rect b="b" l="l" r="r" t="t"/>
            <a:pathLst>
              <a:path extrusionOk="0" h="63" w="64">
                <a:moveTo>
                  <a:pt x="59" y="63"/>
                </a:moveTo>
                <a:cubicBezTo>
                  <a:pt x="57" y="63"/>
                  <a:pt x="56" y="62"/>
                  <a:pt x="55" y="61"/>
                </a:cubicBezTo>
                <a:cubicBezTo>
                  <a:pt x="42" y="48"/>
                  <a:pt x="42" y="48"/>
                  <a:pt x="42" y="48"/>
                </a:cubicBezTo>
                <a:cubicBezTo>
                  <a:pt x="38" y="51"/>
                  <a:pt x="33" y="53"/>
                  <a:pt x="27" y="53"/>
                </a:cubicBezTo>
                <a:cubicBezTo>
                  <a:pt x="12" y="53"/>
                  <a:pt x="0" y="41"/>
                  <a:pt x="0" y="26"/>
                </a:cubicBezTo>
                <a:cubicBezTo>
                  <a:pt x="0" y="12"/>
                  <a:pt x="12" y="0"/>
                  <a:pt x="27" y="0"/>
                </a:cubicBezTo>
                <a:cubicBezTo>
                  <a:pt x="42" y="0"/>
                  <a:pt x="54" y="12"/>
                  <a:pt x="54" y="26"/>
                </a:cubicBezTo>
                <a:cubicBezTo>
                  <a:pt x="54" y="32"/>
                  <a:pt x="52" y="37"/>
                  <a:pt x="49" y="41"/>
                </a:cubicBezTo>
                <a:cubicBezTo>
                  <a:pt x="62" y="54"/>
                  <a:pt x="62" y="54"/>
                  <a:pt x="62" y="54"/>
                </a:cubicBezTo>
                <a:cubicBezTo>
                  <a:pt x="63" y="55"/>
                  <a:pt x="64" y="57"/>
                  <a:pt x="64" y="58"/>
                </a:cubicBezTo>
                <a:cubicBezTo>
                  <a:pt x="64" y="61"/>
                  <a:pt x="61" y="63"/>
                  <a:pt x="59" y="63"/>
                </a:cubicBezTo>
                <a:close/>
                <a:moveTo>
                  <a:pt x="27" y="9"/>
                </a:moveTo>
                <a:cubicBezTo>
                  <a:pt x="18" y="9"/>
                  <a:pt x="10" y="17"/>
                  <a:pt x="10" y="26"/>
                </a:cubicBezTo>
                <a:cubicBezTo>
                  <a:pt x="10" y="36"/>
                  <a:pt x="18" y="43"/>
                  <a:pt x="27" y="43"/>
                </a:cubicBezTo>
                <a:cubicBezTo>
                  <a:pt x="37" y="43"/>
                  <a:pt x="44" y="36"/>
                  <a:pt x="44" y="26"/>
                </a:cubicBezTo>
                <a:cubicBezTo>
                  <a:pt x="44" y="17"/>
                  <a:pt x="37" y="9"/>
                  <a:pt x="27" y="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4E5F27"/>
              </a:solidFill>
              <a:latin typeface="Roboto Condensed"/>
              <a:ea typeface="Roboto Condensed"/>
              <a:cs typeface="Roboto Condensed"/>
              <a:sym typeface="Roboto Condensed"/>
            </a:endParaRPr>
          </a:p>
        </p:txBody>
      </p:sp>
      <p:sp>
        <p:nvSpPr>
          <p:cNvPr id="214" name="Google Shape;214;p26"/>
          <p:cNvSpPr txBox="1"/>
          <p:nvPr/>
        </p:nvSpPr>
        <p:spPr>
          <a:xfrm>
            <a:off x="731520" y="1889688"/>
            <a:ext cx="2011800" cy="4617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5B5B5B"/>
              </a:buClr>
              <a:buSzPts val="250"/>
              <a:buFont typeface="Roboto Condensed"/>
              <a:buNone/>
            </a:pPr>
            <a:r>
              <a:rPr lang="en">
                <a:solidFill>
                  <a:srgbClr val="5B5B5B"/>
                </a:solidFill>
                <a:latin typeface="Roboto Condensed"/>
                <a:ea typeface="Roboto Condensed"/>
                <a:cs typeface="Roboto Condensed"/>
                <a:sym typeface="Roboto Condensed"/>
              </a:rPr>
              <a:t>Deliverable 1: </a:t>
            </a:r>
            <a:endParaRPr>
              <a:solidFill>
                <a:srgbClr val="5B5B5B"/>
              </a:solidFill>
              <a:latin typeface="Roboto Condensed"/>
              <a:ea typeface="Roboto Condensed"/>
              <a:cs typeface="Roboto Condensed"/>
              <a:sym typeface="Roboto Condensed"/>
            </a:endParaRPr>
          </a:p>
          <a:p>
            <a:pPr indent="0" lvl="0" marL="0" marR="0" rtl="0" algn="ctr">
              <a:lnSpc>
                <a:spcPct val="100000"/>
              </a:lnSpc>
              <a:spcBef>
                <a:spcPts val="0"/>
              </a:spcBef>
              <a:spcAft>
                <a:spcPts val="0"/>
              </a:spcAft>
              <a:buClr>
                <a:srgbClr val="5B5B5B"/>
              </a:buClr>
              <a:buSzPts val="250"/>
              <a:buFont typeface="Roboto Condensed"/>
              <a:buNone/>
            </a:pPr>
            <a:r>
              <a:rPr lang="en">
                <a:solidFill>
                  <a:srgbClr val="5B5B5B"/>
                </a:solidFill>
                <a:latin typeface="Roboto Condensed"/>
                <a:ea typeface="Roboto Condensed"/>
                <a:cs typeface="Roboto Condensed"/>
                <a:sym typeface="Roboto Condensed"/>
              </a:rPr>
              <a:t>Raw Data Sets</a:t>
            </a:r>
            <a:endParaRPr/>
          </a:p>
        </p:txBody>
      </p:sp>
      <p:grpSp>
        <p:nvGrpSpPr>
          <p:cNvPr id="215" name="Google Shape;215;p26"/>
          <p:cNvGrpSpPr/>
          <p:nvPr/>
        </p:nvGrpSpPr>
        <p:grpSpPr>
          <a:xfrm>
            <a:off x="2590809" y="2681720"/>
            <a:ext cx="2095508" cy="698104"/>
            <a:chOff x="2514600" y="2724150"/>
            <a:chExt cx="2362200" cy="698104"/>
          </a:xfrm>
        </p:grpSpPr>
        <p:sp>
          <p:nvSpPr>
            <p:cNvPr id="216" name="Google Shape;216;p26"/>
            <p:cNvSpPr/>
            <p:nvPr/>
          </p:nvSpPr>
          <p:spPr>
            <a:xfrm>
              <a:off x="2514600" y="2724150"/>
              <a:ext cx="2362200" cy="533400"/>
            </a:xfrm>
            <a:prstGeom prst="roundRect">
              <a:avLst>
                <a:gd fmla="val 16667" name="adj"/>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217" name="Google Shape;217;p26"/>
            <p:cNvSpPr/>
            <p:nvPr/>
          </p:nvSpPr>
          <p:spPr>
            <a:xfrm rot="10800000">
              <a:off x="3581401" y="3235654"/>
              <a:ext cx="228600" cy="186600"/>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grpSp>
      <p:sp>
        <p:nvSpPr>
          <p:cNvPr id="218" name="Google Shape;218;p26"/>
          <p:cNvSpPr/>
          <p:nvPr/>
        </p:nvSpPr>
        <p:spPr>
          <a:xfrm>
            <a:off x="3111913" y="2834125"/>
            <a:ext cx="1239300" cy="215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lt1"/>
              </a:buClr>
              <a:buSzPts val="350"/>
              <a:buFont typeface="Roboto Condensed"/>
              <a:buNone/>
            </a:pPr>
            <a:r>
              <a:rPr b="1" lang="en">
                <a:solidFill>
                  <a:schemeClr val="lt1"/>
                </a:solidFill>
                <a:latin typeface="Roboto Condensed"/>
                <a:ea typeface="Roboto Condensed"/>
                <a:cs typeface="Roboto Condensed"/>
                <a:sym typeface="Roboto Condensed"/>
              </a:rPr>
              <a:t>Analyze Data</a:t>
            </a:r>
            <a:endParaRPr/>
          </a:p>
        </p:txBody>
      </p:sp>
      <p:sp>
        <p:nvSpPr>
          <p:cNvPr id="219" name="Google Shape;219;p26"/>
          <p:cNvSpPr/>
          <p:nvPr/>
        </p:nvSpPr>
        <p:spPr>
          <a:xfrm>
            <a:off x="2835428" y="2834121"/>
            <a:ext cx="188913" cy="220663"/>
          </a:xfrm>
          <a:custGeom>
            <a:rect b="b" l="l" r="r" t="t"/>
            <a:pathLst>
              <a:path extrusionOk="0" h="64" w="55">
                <a:moveTo>
                  <a:pt x="55" y="9"/>
                </a:moveTo>
                <a:cubicBezTo>
                  <a:pt x="55" y="14"/>
                  <a:pt x="55" y="14"/>
                  <a:pt x="55" y="14"/>
                </a:cubicBezTo>
                <a:cubicBezTo>
                  <a:pt x="55" y="19"/>
                  <a:pt x="42" y="23"/>
                  <a:pt x="27" y="23"/>
                </a:cubicBezTo>
                <a:cubicBezTo>
                  <a:pt x="12" y="23"/>
                  <a:pt x="0" y="19"/>
                  <a:pt x="0" y="14"/>
                </a:cubicBezTo>
                <a:cubicBezTo>
                  <a:pt x="0" y="9"/>
                  <a:pt x="0" y="9"/>
                  <a:pt x="0" y="9"/>
                </a:cubicBezTo>
                <a:cubicBezTo>
                  <a:pt x="0" y="4"/>
                  <a:pt x="12" y="0"/>
                  <a:pt x="27" y="0"/>
                </a:cubicBezTo>
                <a:cubicBezTo>
                  <a:pt x="42" y="0"/>
                  <a:pt x="55" y="4"/>
                  <a:pt x="55" y="9"/>
                </a:cubicBezTo>
                <a:close/>
                <a:moveTo>
                  <a:pt x="55" y="21"/>
                </a:moveTo>
                <a:cubicBezTo>
                  <a:pt x="55" y="27"/>
                  <a:pt x="55" y="27"/>
                  <a:pt x="55" y="27"/>
                </a:cubicBezTo>
                <a:cubicBezTo>
                  <a:pt x="55" y="32"/>
                  <a:pt x="42" y="37"/>
                  <a:pt x="27" y="37"/>
                </a:cubicBezTo>
                <a:cubicBezTo>
                  <a:pt x="12" y="37"/>
                  <a:pt x="0" y="32"/>
                  <a:pt x="0" y="27"/>
                </a:cubicBezTo>
                <a:cubicBezTo>
                  <a:pt x="0" y="21"/>
                  <a:pt x="0" y="21"/>
                  <a:pt x="0" y="21"/>
                </a:cubicBezTo>
                <a:cubicBezTo>
                  <a:pt x="6" y="25"/>
                  <a:pt x="16" y="27"/>
                  <a:pt x="27" y="27"/>
                </a:cubicBezTo>
                <a:cubicBezTo>
                  <a:pt x="38" y="27"/>
                  <a:pt x="49" y="25"/>
                  <a:pt x="55" y="21"/>
                </a:cubicBezTo>
                <a:close/>
                <a:moveTo>
                  <a:pt x="55" y="35"/>
                </a:moveTo>
                <a:cubicBezTo>
                  <a:pt x="55" y="41"/>
                  <a:pt x="55" y="41"/>
                  <a:pt x="55" y="41"/>
                </a:cubicBezTo>
                <a:cubicBezTo>
                  <a:pt x="55" y="46"/>
                  <a:pt x="42" y="50"/>
                  <a:pt x="27" y="50"/>
                </a:cubicBezTo>
                <a:cubicBezTo>
                  <a:pt x="12" y="50"/>
                  <a:pt x="0" y="46"/>
                  <a:pt x="0" y="41"/>
                </a:cubicBezTo>
                <a:cubicBezTo>
                  <a:pt x="0" y="35"/>
                  <a:pt x="0" y="35"/>
                  <a:pt x="0" y="35"/>
                </a:cubicBezTo>
                <a:cubicBezTo>
                  <a:pt x="6" y="39"/>
                  <a:pt x="16" y="41"/>
                  <a:pt x="27" y="41"/>
                </a:cubicBezTo>
                <a:cubicBezTo>
                  <a:pt x="38" y="41"/>
                  <a:pt x="49" y="39"/>
                  <a:pt x="55" y="35"/>
                </a:cubicBezTo>
                <a:close/>
                <a:moveTo>
                  <a:pt x="55" y="49"/>
                </a:moveTo>
                <a:cubicBezTo>
                  <a:pt x="55" y="55"/>
                  <a:pt x="55" y="55"/>
                  <a:pt x="55" y="55"/>
                </a:cubicBezTo>
                <a:cubicBezTo>
                  <a:pt x="55" y="60"/>
                  <a:pt x="42" y="64"/>
                  <a:pt x="27" y="64"/>
                </a:cubicBezTo>
                <a:cubicBezTo>
                  <a:pt x="12" y="64"/>
                  <a:pt x="0" y="60"/>
                  <a:pt x="0" y="55"/>
                </a:cubicBezTo>
                <a:cubicBezTo>
                  <a:pt x="0" y="49"/>
                  <a:pt x="0" y="49"/>
                  <a:pt x="0" y="49"/>
                </a:cubicBezTo>
                <a:cubicBezTo>
                  <a:pt x="6" y="53"/>
                  <a:pt x="16" y="55"/>
                  <a:pt x="27" y="55"/>
                </a:cubicBezTo>
                <a:cubicBezTo>
                  <a:pt x="38" y="55"/>
                  <a:pt x="49" y="53"/>
                  <a:pt x="55" y="4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grpSp>
        <p:nvGrpSpPr>
          <p:cNvPr id="220" name="Google Shape;220;p26"/>
          <p:cNvGrpSpPr/>
          <p:nvPr/>
        </p:nvGrpSpPr>
        <p:grpSpPr>
          <a:xfrm flipH="1" rot="10800000">
            <a:off x="4419609" y="2519797"/>
            <a:ext cx="2095508" cy="698104"/>
            <a:chOff x="2514600" y="2724150"/>
            <a:chExt cx="2362200" cy="698104"/>
          </a:xfrm>
        </p:grpSpPr>
        <p:sp>
          <p:nvSpPr>
            <p:cNvPr id="221" name="Google Shape;221;p26"/>
            <p:cNvSpPr/>
            <p:nvPr/>
          </p:nvSpPr>
          <p:spPr>
            <a:xfrm>
              <a:off x="2514600" y="2724150"/>
              <a:ext cx="2362200" cy="533400"/>
            </a:xfrm>
            <a:prstGeom prst="roundRect">
              <a:avLst>
                <a:gd fmla="val 16667"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222" name="Google Shape;222;p26"/>
            <p:cNvSpPr/>
            <p:nvPr/>
          </p:nvSpPr>
          <p:spPr>
            <a:xfrm rot="10800000">
              <a:off x="3581401" y="3235654"/>
              <a:ext cx="228600" cy="186600"/>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grpSp>
      <p:sp>
        <p:nvSpPr>
          <p:cNvPr id="223" name="Google Shape;223;p26"/>
          <p:cNvSpPr/>
          <p:nvPr/>
        </p:nvSpPr>
        <p:spPr>
          <a:xfrm>
            <a:off x="4855478" y="2757925"/>
            <a:ext cx="1239300" cy="2154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Clr>
                <a:schemeClr val="lt1"/>
              </a:buClr>
              <a:buSzPts val="350"/>
              <a:buFont typeface="Roboto Condensed"/>
              <a:buNone/>
            </a:pPr>
            <a:r>
              <a:rPr b="1" lang="en">
                <a:solidFill>
                  <a:schemeClr val="lt1"/>
                </a:solidFill>
                <a:latin typeface="Roboto Condensed"/>
                <a:ea typeface="Roboto Condensed"/>
                <a:cs typeface="Roboto Condensed"/>
                <a:sym typeface="Roboto Condensed"/>
              </a:rPr>
              <a:t>Conduct Design Workshop</a:t>
            </a:r>
            <a:endParaRPr/>
          </a:p>
          <a:p>
            <a:pPr indent="0" lvl="0" marL="0" marR="0" rtl="0" algn="ctr">
              <a:lnSpc>
                <a:spcPct val="100000"/>
              </a:lnSpc>
              <a:spcBef>
                <a:spcPts val="0"/>
              </a:spcBef>
              <a:spcAft>
                <a:spcPts val="0"/>
              </a:spcAft>
              <a:buClr>
                <a:schemeClr val="lt1"/>
              </a:buClr>
              <a:buSzPts val="350"/>
              <a:buFont typeface="Roboto Condensed"/>
              <a:buNone/>
            </a:pPr>
            <a:r>
              <a:t/>
            </a:r>
            <a:endParaRPr b="1">
              <a:solidFill>
                <a:schemeClr val="lt1"/>
              </a:solidFill>
              <a:latin typeface="Roboto Condensed"/>
              <a:ea typeface="Roboto Condensed"/>
              <a:cs typeface="Roboto Condensed"/>
              <a:sym typeface="Roboto Condensed"/>
            </a:endParaRPr>
          </a:p>
        </p:txBody>
      </p:sp>
      <p:grpSp>
        <p:nvGrpSpPr>
          <p:cNvPr id="224" name="Google Shape;224;p26"/>
          <p:cNvGrpSpPr/>
          <p:nvPr/>
        </p:nvGrpSpPr>
        <p:grpSpPr>
          <a:xfrm>
            <a:off x="6324609" y="2681720"/>
            <a:ext cx="2095508" cy="698104"/>
            <a:chOff x="2514600" y="2724150"/>
            <a:chExt cx="2362200" cy="698104"/>
          </a:xfrm>
        </p:grpSpPr>
        <p:sp>
          <p:nvSpPr>
            <p:cNvPr id="225" name="Google Shape;225;p26"/>
            <p:cNvSpPr/>
            <p:nvPr/>
          </p:nvSpPr>
          <p:spPr>
            <a:xfrm>
              <a:off x="2514600" y="2724150"/>
              <a:ext cx="2362200" cy="533400"/>
            </a:xfrm>
            <a:prstGeom prst="roundRect">
              <a:avLst>
                <a:gd fmla="val 16667"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sp>
          <p:nvSpPr>
            <p:cNvPr id="226" name="Google Shape;226;p26"/>
            <p:cNvSpPr/>
            <p:nvPr/>
          </p:nvSpPr>
          <p:spPr>
            <a:xfrm rot="10800000">
              <a:off x="3581401" y="3235654"/>
              <a:ext cx="228600" cy="186600"/>
            </a:xfrm>
            <a:prstGeom prst="triangle">
              <a:avLst>
                <a:gd fmla="val 5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Roboto Condensed"/>
                <a:ea typeface="Roboto Condensed"/>
                <a:cs typeface="Roboto Condensed"/>
                <a:sym typeface="Roboto Condensed"/>
              </a:endParaRPr>
            </a:p>
          </p:txBody>
        </p:sp>
      </p:grpSp>
      <p:sp>
        <p:nvSpPr>
          <p:cNvPr id="227" name="Google Shape;227;p26"/>
          <p:cNvSpPr/>
          <p:nvPr/>
        </p:nvSpPr>
        <p:spPr>
          <a:xfrm>
            <a:off x="6867525" y="2757925"/>
            <a:ext cx="1377000" cy="215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lt1"/>
              </a:buClr>
              <a:buSzPts val="350"/>
              <a:buFont typeface="Roboto Condensed"/>
              <a:buNone/>
            </a:pPr>
            <a:r>
              <a:rPr b="1" lang="en">
                <a:solidFill>
                  <a:schemeClr val="lt1"/>
                </a:solidFill>
                <a:latin typeface="Roboto Condensed"/>
                <a:ea typeface="Roboto Condensed"/>
                <a:cs typeface="Roboto Condensed"/>
                <a:sym typeface="Roboto Condensed"/>
              </a:rPr>
              <a:t>Produce UI Design Recommendations</a:t>
            </a:r>
            <a:endParaRPr/>
          </a:p>
        </p:txBody>
      </p:sp>
      <p:sp>
        <p:nvSpPr>
          <p:cNvPr id="228" name="Google Shape;228;p26"/>
          <p:cNvSpPr txBox="1"/>
          <p:nvPr/>
        </p:nvSpPr>
        <p:spPr>
          <a:xfrm>
            <a:off x="4419600" y="1889688"/>
            <a:ext cx="2011800" cy="461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Clr>
                <a:srgbClr val="5B5B5B"/>
              </a:buClr>
              <a:buSzPts val="250"/>
              <a:buFont typeface="Roboto Condensed"/>
              <a:buNone/>
            </a:pPr>
            <a:r>
              <a:rPr lang="en">
                <a:solidFill>
                  <a:srgbClr val="5B5B5B"/>
                </a:solidFill>
                <a:latin typeface="Roboto Condensed"/>
                <a:ea typeface="Roboto Condensed"/>
                <a:cs typeface="Roboto Condensed"/>
                <a:sym typeface="Roboto Condensed"/>
              </a:rPr>
              <a:t>Deliverable 3: </a:t>
            </a:r>
            <a:endParaRPr>
              <a:solidFill>
                <a:srgbClr val="5B5B5B"/>
              </a:solidFill>
              <a:latin typeface="Roboto Condensed"/>
              <a:ea typeface="Roboto Condensed"/>
              <a:cs typeface="Roboto Condensed"/>
              <a:sym typeface="Roboto Condensed"/>
            </a:endParaRPr>
          </a:p>
          <a:p>
            <a:pPr indent="0" lvl="0" marL="0" rtl="0" algn="ctr">
              <a:spcBef>
                <a:spcPts val="0"/>
              </a:spcBef>
              <a:spcAft>
                <a:spcPts val="0"/>
              </a:spcAft>
              <a:buClr>
                <a:srgbClr val="5B5B5B"/>
              </a:buClr>
              <a:buSzPts val="250"/>
              <a:buFont typeface="Roboto Condensed"/>
              <a:buNone/>
            </a:pPr>
            <a:r>
              <a:rPr lang="en">
                <a:solidFill>
                  <a:srgbClr val="5B5B5B"/>
                </a:solidFill>
                <a:latin typeface="Roboto Condensed"/>
                <a:ea typeface="Roboto Condensed"/>
                <a:cs typeface="Roboto Condensed"/>
                <a:sym typeface="Roboto Condensed"/>
              </a:rPr>
              <a:t>Design Ideas</a:t>
            </a:r>
            <a:endParaRPr/>
          </a:p>
          <a:p>
            <a:pPr indent="0" lvl="0" marL="0" marR="0" rtl="0" algn="l">
              <a:lnSpc>
                <a:spcPct val="100000"/>
              </a:lnSpc>
              <a:spcBef>
                <a:spcPts val="0"/>
              </a:spcBef>
              <a:spcAft>
                <a:spcPts val="0"/>
              </a:spcAft>
              <a:buClr>
                <a:srgbClr val="5B5B5B"/>
              </a:buClr>
              <a:buSzPts val="250"/>
              <a:buFont typeface="Roboto Condensed"/>
              <a:buNone/>
            </a:pPr>
            <a:r>
              <a:t/>
            </a:r>
            <a:endParaRPr sz="1000">
              <a:solidFill>
                <a:srgbClr val="5B5B5B"/>
              </a:solidFill>
              <a:latin typeface="Roboto Condensed"/>
              <a:ea typeface="Roboto Condensed"/>
              <a:cs typeface="Roboto Condensed"/>
              <a:sym typeface="Roboto Condensed"/>
            </a:endParaRPr>
          </a:p>
        </p:txBody>
      </p:sp>
      <p:sp>
        <p:nvSpPr>
          <p:cNvPr id="229" name="Google Shape;229;p26"/>
          <p:cNvSpPr txBox="1"/>
          <p:nvPr/>
        </p:nvSpPr>
        <p:spPr>
          <a:xfrm>
            <a:off x="2628900" y="3530769"/>
            <a:ext cx="2011800" cy="4617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5B5B5B"/>
              </a:buClr>
              <a:buSzPts val="250"/>
              <a:buFont typeface="Roboto Condensed"/>
              <a:buNone/>
            </a:pPr>
            <a:r>
              <a:rPr lang="en">
                <a:solidFill>
                  <a:srgbClr val="5B5B5B"/>
                </a:solidFill>
                <a:latin typeface="Roboto Condensed"/>
                <a:ea typeface="Roboto Condensed"/>
                <a:cs typeface="Roboto Condensed"/>
                <a:sym typeface="Roboto Condensed"/>
              </a:rPr>
              <a:t>Deliverable 2: </a:t>
            </a:r>
            <a:endParaRPr>
              <a:solidFill>
                <a:srgbClr val="5B5B5B"/>
              </a:solidFill>
              <a:latin typeface="Roboto Condensed"/>
              <a:ea typeface="Roboto Condensed"/>
              <a:cs typeface="Roboto Condensed"/>
              <a:sym typeface="Roboto Condensed"/>
            </a:endParaRPr>
          </a:p>
          <a:p>
            <a:pPr indent="0" lvl="0" marL="0" marR="0" rtl="0" algn="ctr">
              <a:lnSpc>
                <a:spcPct val="100000"/>
              </a:lnSpc>
              <a:spcBef>
                <a:spcPts val="0"/>
              </a:spcBef>
              <a:spcAft>
                <a:spcPts val="0"/>
              </a:spcAft>
              <a:buClr>
                <a:srgbClr val="5B5B5B"/>
              </a:buClr>
              <a:buSzPts val="250"/>
              <a:buFont typeface="Roboto Condensed"/>
              <a:buNone/>
            </a:pPr>
            <a:r>
              <a:rPr lang="en">
                <a:solidFill>
                  <a:srgbClr val="5B5B5B"/>
                </a:solidFill>
                <a:latin typeface="Roboto Condensed"/>
                <a:ea typeface="Roboto Condensed"/>
                <a:cs typeface="Roboto Condensed"/>
                <a:sym typeface="Roboto Condensed"/>
              </a:rPr>
              <a:t>Prioritized User Needs </a:t>
            </a:r>
            <a:endParaRPr>
              <a:solidFill>
                <a:srgbClr val="5B5B5B"/>
              </a:solidFill>
              <a:latin typeface="Roboto Condensed"/>
              <a:ea typeface="Roboto Condensed"/>
              <a:cs typeface="Roboto Condensed"/>
              <a:sym typeface="Roboto Condensed"/>
            </a:endParaRPr>
          </a:p>
          <a:p>
            <a:pPr indent="0" lvl="0" marL="0" marR="0" rtl="0" algn="ctr">
              <a:lnSpc>
                <a:spcPct val="100000"/>
              </a:lnSpc>
              <a:spcBef>
                <a:spcPts val="0"/>
              </a:spcBef>
              <a:spcAft>
                <a:spcPts val="0"/>
              </a:spcAft>
              <a:buClr>
                <a:srgbClr val="5B5B5B"/>
              </a:buClr>
              <a:buSzPts val="250"/>
              <a:buFont typeface="Roboto Condensed"/>
              <a:buNone/>
            </a:pPr>
            <a:r>
              <a:rPr lang="en">
                <a:solidFill>
                  <a:srgbClr val="5B5B5B"/>
                </a:solidFill>
                <a:latin typeface="Roboto Condensed"/>
                <a:ea typeface="Roboto Condensed"/>
                <a:cs typeface="Roboto Condensed"/>
                <a:sym typeface="Roboto Condensed"/>
              </a:rPr>
              <a:t>and Issues</a:t>
            </a:r>
            <a:endParaRPr/>
          </a:p>
        </p:txBody>
      </p:sp>
      <p:sp>
        <p:nvSpPr>
          <p:cNvPr id="230" name="Google Shape;230;p26"/>
          <p:cNvSpPr txBox="1"/>
          <p:nvPr/>
        </p:nvSpPr>
        <p:spPr>
          <a:xfrm>
            <a:off x="6381750" y="3530769"/>
            <a:ext cx="2011800" cy="461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Clr>
                <a:srgbClr val="5B5B5B"/>
              </a:buClr>
              <a:buSzPts val="250"/>
              <a:buFont typeface="Roboto Condensed"/>
              <a:buNone/>
            </a:pPr>
            <a:r>
              <a:rPr lang="en">
                <a:solidFill>
                  <a:srgbClr val="5B5B5B"/>
                </a:solidFill>
                <a:latin typeface="Roboto Condensed"/>
                <a:ea typeface="Roboto Condensed"/>
                <a:cs typeface="Roboto Condensed"/>
                <a:sym typeface="Roboto Condensed"/>
              </a:rPr>
              <a:t>Deliverable 4: </a:t>
            </a:r>
            <a:endParaRPr>
              <a:solidFill>
                <a:srgbClr val="5B5B5B"/>
              </a:solidFill>
              <a:latin typeface="Roboto Condensed"/>
              <a:ea typeface="Roboto Condensed"/>
              <a:cs typeface="Roboto Condensed"/>
              <a:sym typeface="Roboto Condensed"/>
            </a:endParaRPr>
          </a:p>
          <a:p>
            <a:pPr indent="0" lvl="0" marL="0" rtl="0" algn="ctr">
              <a:spcBef>
                <a:spcPts val="0"/>
              </a:spcBef>
              <a:spcAft>
                <a:spcPts val="0"/>
              </a:spcAft>
              <a:buClr>
                <a:srgbClr val="5B5B5B"/>
              </a:buClr>
              <a:buSzPts val="250"/>
              <a:buFont typeface="Roboto Condensed"/>
              <a:buNone/>
            </a:pPr>
            <a:r>
              <a:rPr lang="en">
                <a:solidFill>
                  <a:srgbClr val="5B5B5B"/>
                </a:solidFill>
                <a:latin typeface="Roboto Condensed"/>
                <a:ea typeface="Roboto Condensed"/>
                <a:cs typeface="Roboto Condensed"/>
                <a:sym typeface="Roboto Condensed"/>
              </a:rPr>
              <a:t>Low Fidelity UI Design Storyboards and Prototypes</a:t>
            </a:r>
            <a:endParaRPr sz="1000">
              <a:solidFill>
                <a:srgbClr val="5B5B5B"/>
              </a:solidFill>
              <a:latin typeface="Roboto Condensed"/>
              <a:ea typeface="Roboto Condensed"/>
              <a:cs typeface="Roboto Condensed"/>
              <a:sym typeface="Roboto Condensed"/>
            </a:endParaRPr>
          </a:p>
        </p:txBody>
      </p:sp>
      <p:sp>
        <p:nvSpPr>
          <p:cNvPr id="231" name="Google Shape;231;p26"/>
          <p:cNvSpPr txBox="1"/>
          <p:nvPr>
            <p:ph idx="1" type="subTitle"/>
          </p:nvPr>
        </p:nvSpPr>
        <p:spPr>
          <a:xfrm>
            <a:off x="351322" y="780749"/>
            <a:ext cx="8441400" cy="210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rgbClr val="999999"/>
              </a:buClr>
              <a:buSzPts val="1200"/>
              <a:buFont typeface="Roboto"/>
              <a:buNone/>
            </a:pPr>
            <a:r>
              <a:rPr lang="en"/>
              <a:t>will be produced through each of the four phases of this project</a:t>
            </a:r>
            <a:endParaRPr/>
          </a:p>
        </p:txBody>
      </p:sp>
      <p:sp>
        <p:nvSpPr>
          <p:cNvPr id="232" name="Google Shape;232;p26"/>
          <p:cNvSpPr txBox="1"/>
          <p:nvPr>
            <p:ph type="title"/>
          </p:nvPr>
        </p:nvSpPr>
        <p:spPr>
          <a:xfrm>
            <a:off x="351322" y="384921"/>
            <a:ext cx="8441400" cy="371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rgbClr val="999999"/>
              </a:buClr>
              <a:buSzPts val="3000"/>
              <a:buFont typeface="Roboto"/>
              <a:buNone/>
            </a:pPr>
            <a:r>
              <a:rPr lang="en" sz="2600"/>
              <a:t>Deliverables</a:t>
            </a:r>
            <a:endParaRPr sz="2600"/>
          </a:p>
        </p:txBody>
      </p:sp>
      <p:sp>
        <p:nvSpPr>
          <p:cNvPr id="233" name="Google Shape;233;p26"/>
          <p:cNvSpPr/>
          <p:nvPr/>
        </p:nvSpPr>
        <p:spPr>
          <a:xfrm>
            <a:off x="6457952" y="2790940"/>
            <a:ext cx="304800" cy="300300"/>
          </a:xfrm>
          <a:custGeom>
            <a:rect b="b" l="l" r="r" t="t"/>
            <a:pathLst>
              <a:path extrusionOk="0" h="123" w="126">
                <a:moveTo>
                  <a:pt x="112" y="10"/>
                </a:moveTo>
                <a:cubicBezTo>
                  <a:pt x="106" y="4"/>
                  <a:pt x="98" y="0"/>
                  <a:pt x="90" y="0"/>
                </a:cubicBezTo>
                <a:cubicBezTo>
                  <a:pt x="83" y="0"/>
                  <a:pt x="76" y="3"/>
                  <a:pt x="72" y="7"/>
                </a:cubicBezTo>
                <a:cubicBezTo>
                  <a:pt x="53" y="26"/>
                  <a:pt x="53" y="26"/>
                  <a:pt x="53" y="26"/>
                </a:cubicBezTo>
                <a:cubicBezTo>
                  <a:pt x="53" y="26"/>
                  <a:pt x="53" y="26"/>
                  <a:pt x="53" y="26"/>
                </a:cubicBezTo>
                <a:cubicBezTo>
                  <a:pt x="53" y="26"/>
                  <a:pt x="53" y="26"/>
                  <a:pt x="53" y="26"/>
                </a:cubicBezTo>
                <a:cubicBezTo>
                  <a:pt x="53" y="26"/>
                  <a:pt x="53" y="26"/>
                  <a:pt x="53" y="26"/>
                </a:cubicBezTo>
                <a:cubicBezTo>
                  <a:pt x="13" y="66"/>
                  <a:pt x="13" y="66"/>
                  <a:pt x="13" y="66"/>
                </a:cubicBezTo>
                <a:cubicBezTo>
                  <a:pt x="11" y="68"/>
                  <a:pt x="10" y="70"/>
                  <a:pt x="9" y="73"/>
                </a:cubicBezTo>
                <a:cubicBezTo>
                  <a:pt x="0" y="106"/>
                  <a:pt x="0" y="106"/>
                  <a:pt x="0" y="106"/>
                </a:cubicBezTo>
                <a:cubicBezTo>
                  <a:pt x="0" y="106"/>
                  <a:pt x="0" y="108"/>
                  <a:pt x="0" y="110"/>
                </a:cubicBezTo>
                <a:cubicBezTo>
                  <a:pt x="0" y="117"/>
                  <a:pt x="6" y="123"/>
                  <a:pt x="13" y="123"/>
                </a:cubicBezTo>
                <a:cubicBezTo>
                  <a:pt x="15" y="123"/>
                  <a:pt x="17" y="122"/>
                  <a:pt x="18" y="122"/>
                </a:cubicBezTo>
                <a:cubicBezTo>
                  <a:pt x="50" y="114"/>
                  <a:pt x="50" y="114"/>
                  <a:pt x="50" y="114"/>
                </a:cubicBezTo>
                <a:cubicBezTo>
                  <a:pt x="52" y="113"/>
                  <a:pt x="55" y="112"/>
                  <a:pt x="57" y="110"/>
                </a:cubicBezTo>
                <a:cubicBezTo>
                  <a:pt x="115" y="51"/>
                  <a:pt x="115" y="51"/>
                  <a:pt x="115" y="51"/>
                </a:cubicBezTo>
                <a:cubicBezTo>
                  <a:pt x="126" y="40"/>
                  <a:pt x="125" y="22"/>
                  <a:pt x="112" y="10"/>
                </a:cubicBezTo>
                <a:close/>
                <a:moveTo>
                  <a:pt x="61" y="91"/>
                </a:moveTo>
                <a:cubicBezTo>
                  <a:pt x="61" y="88"/>
                  <a:pt x="60" y="85"/>
                  <a:pt x="58" y="81"/>
                </a:cubicBezTo>
                <a:cubicBezTo>
                  <a:pt x="95" y="45"/>
                  <a:pt x="95" y="45"/>
                  <a:pt x="95" y="45"/>
                </a:cubicBezTo>
                <a:cubicBezTo>
                  <a:pt x="97" y="52"/>
                  <a:pt x="96" y="59"/>
                  <a:pt x="91" y="64"/>
                </a:cubicBezTo>
                <a:cubicBezTo>
                  <a:pt x="91" y="64"/>
                  <a:pt x="91" y="64"/>
                  <a:pt x="91" y="64"/>
                </a:cubicBezTo>
                <a:cubicBezTo>
                  <a:pt x="91" y="64"/>
                  <a:pt x="91" y="64"/>
                  <a:pt x="91" y="64"/>
                </a:cubicBezTo>
                <a:cubicBezTo>
                  <a:pt x="61" y="94"/>
                  <a:pt x="61" y="94"/>
                  <a:pt x="61" y="94"/>
                </a:cubicBezTo>
                <a:cubicBezTo>
                  <a:pt x="61" y="93"/>
                  <a:pt x="61" y="92"/>
                  <a:pt x="61" y="91"/>
                </a:cubicBezTo>
                <a:close/>
                <a:moveTo>
                  <a:pt x="56" y="78"/>
                </a:moveTo>
                <a:cubicBezTo>
                  <a:pt x="55" y="76"/>
                  <a:pt x="53" y="73"/>
                  <a:pt x="51" y="71"/>
                </a:cubicBezTo>
                <a:cubicBezTo>
                  <a:pt x="49" y="69"/>
                  <a:pt x="46" y="67"/>
                  <a:pt x="43" y="66"/>
                </a:cubicBezTo>
                <a:cubicBezTo>
                  <a:pt x="80" y="29"/>
                  <a:pt x="80" y="29"/>
                  <a:pt x="80" y="29"/>
                </a:cubicBezTo>
                <a:cubicBezTo>
                  <a:pt x="83" y="30"/>
                  <a:pt x="86" y="32"/>
                  <a:pt x="88" y="34"/>
                </a:cubicBezTo>
                <a:cubicBezTo>
                  <a:pt x="90" y="37"/>
                  <a:pt x="92" y="39"/>
                  <a:pt x="93" y="41"/>
                </a:cubicBezTo>
                <a:lnTo>
                  <a:pt x="56" y="78"/>
                </a:lnTo>
                <a:close/>
                <a:moveTo>
                  <a:pt x="40" y="64"/>
                </a:moveTo>
                <a:cubicBezTo>
                  <a:pt x="36" y="62"/>
                  <a:pt x="33" y="61"/>
                  <a:pt x="29" y="61"/>
                </a:cubicBezTo>
                <a:cubicBezTo>
                  <a:pt x="58" y="32"/>
                  <a:pt x="58" y="32"/>
                  <a:pt x="58" y="32"/>
                </a:cubicBezTo>
                <a:cubicBezTo>
                  <a:pt x="63" y="27"/>
                  <a:pt x="69" y="26"/>
                  <a:pt x="76" y="28"/>
                </a:cubicBezTo>
                <a:lnTo>
                  <a:pt x="40" y="64"/>
                </a:lnTo>
                <a:close/>
                <a:moveTo>
                  <a:pt x="16" y="115"/>
                </a:moveTo>
                <a:cubicBezTo>
                  <a:pt x="15" y="115"/>
                  <a:pt x="14" y="115"/>
                  <a:pt x="13" y="115"/>
                </a:cubicBezTo>
                <a:cubicBezTo>
                  <a:pt x="10" y="115"/>
                  <a:pt x="7" y="113"/>
                  <a:pt x="7" y="110"/>
                </a:cubicBezTo>
                <a:cubicBezTo>
                  <a:pt x="7" y="109"/>
                  <a:pt x="8" y="108"/>
                  <a:pt x="8" y="107"/>
                </a:cubicBezTo>
                <a:cubicBezTo>
                  <a:pt x="12" y="93"/>
                  <a:pt x="12" y="93"/>
                  <a:pt x="12" y="93"/>
                </a:cubicBezTo>
                <a:cubicBezTo>
                  <a:pt x="16" y="93"/>
                  <a:pt x="21" y="94"/>
                  <a:pt x="25" y="98"/>
                </a:cubicBezTo>
                <a:cubicBezTo>
                  <a:pt x="28" y="102"/>
                  <a:pt x="30" y="107"/>
                  <a:pt x="30" y="111"/>
                </a:cubicBezTo>
                <a:lnTo>
                  <a:pt x="16" y="115"/>
                </a:lnTo>
                <a:close/>
                <a:moveTo>
                  <a:pt x="34" y="110"/>
                </a:moveTo>
                <a:cubicBezTo>
                  <a:pt x="34" y="105"/>
                  <a:pt x="31" y="100"/>
                  <a:pt x="27" y="95"/>
                </a:cubicBezTo>
                <a:cubicBezTo>
                  <a:pt x="23" y="91"/>
                  <a:pt x="18" y="89"/>
                  <a:pt x="13" y="89"/>
                </a:cubicBezTo>
                <a:cubicBezTo>
                  <a:pt x="17" y="75"/>
                  <a:pt x="17" y="75"/>
                  <a:pt x="17" y="75"/>
                </a:cubicBezTo>
                <a:cubicBezTo>
                  <a:pt x="17" y="74"/>
                  <a:pt x="17" y="73"/>
                  <a:pt x="18" y="72"/>
                </a:cubicBezTo>
                <a:cubicBezTo>
                  <a:pt x="26" y="67"/>
                  <a:pt x="38" y="68"/>
                  <a:pt x="46" y="77"/>
                </a:cubicBezTo>
                <a:cubicBezTo>
                  <a:pt x="55" y="85"/>
                  <a:pt x="56" y="98"/>
                  <a:pt x="49" y="106"/>
                </a:cubicBezTo>
                <a:cubicBezTo>
                  <a:pt x="49" y="106"/>
                  <a:pt x="48" y="106"/>
                  <a:pt x="48" y="106"/>
                </a:cubicBezTo>
                <a:lnTo>
                  <a:pt x="34" y="110"/>
                </a:lnTo>
                <a:close/>
                <a:moveTo>
                  <a:pt x="110" y="45"/>
                </a:moveTo>
                <a:cubicBezTo>
                  <a:pt x="103" y="52"/>
                  <a:pt x="103" y="52"/>
                  <a:pt x="103" y="52"/>
                </a:cubicBezTo>
                <a:cubicBezTo>
                  <a:pt x="103" y="51"/>
                  <a:pt x="103" y="50"/>
                  <a:pt x="103" y="49"/>
                </a:cubicBezTo>
                <a:cubicBezTo>
                  <a:pt x="103" y="42"/>
                  <a:pt x="99" y="35"/>
                  <a:pt x="93" y="29"/>
                </a:cubicBezTo>
                <a:cubicBezTo>
                  <a:pt x="87" y="23"/>
                  <a:pt x="79" y="19"/>
                  <a:pt x="71" y="19"/>
                </a:cubicBezTo>
                <a:cubicBezTo>
                  <a:pt x="77" y="13"/>
                  <a:pt x="77" y="13"/>
                  <a:pt x="77" y="13"/>
                </a:cubicBezTo>
                <a:cubicBezTo>
                  <a:pt x="80" y="10"/>
                  <a:pt x="85" y="8"/>
                  <a:pt x="90" y="8"/>
                </a:cubicBezTo>
                <a:cubicBezTo>
                  <a:pt x="96" y="8"/>
                  <a:pt x="102" y="11"/>
                  <a:pt x="107" y="16"/>
                </a:cubicBezTo>
                <a:cubicBezTo>
                  <a:pt x="112" y="20"/>
                  <a:pt x="114" y="26"/>
                  <a:pt x="115" y="32"/>
                </a:cubicBezTo>
                <a:cubicBezTo>
                  <a:pt x="115" y="37"/>
                  <a:pt x="113" y="42"/>
                  <a:pt x="110" y="45"/>
                </a:cubicBezTo>
                <a:close/>
                <a:moveTo>
                  <a:pt x="110" y="45"/>
                </a:moveTo>
                <a:cubicBezTo>
                  <a:pt x="110" y="45"/>
                  <a:pt x="110" y="45"/>
                  <a:pt x="110" y="45"/>
                </a:cubicBezTo>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
        <p:nvSpPr>
          <p:cNvPr id="234" name="Google Shape;234;p26"/>
          <p:cNvSpPr/>
          <p:nvPr/>
        </p:nvSpPr>
        <p:spPr>
          <a:xfrm>
            <a:off x="4542276" y="2755388"/>
            <a:ext cx="274550" cy="371400"/>
          </a:xfrm>
          <a:custGeom>
            <a:rect b="b" l="l" r="r" t="t"/>
            <a:pathLst>
              <a:path extrusionOk="0" h="102" w="70">
                <a:moveTo>
                  <a:pt x="35" y="0"/>
                </a:moveTo>
                <a:cubicBezTo>
                  <a:pt x="16" y="0"/>
                  <a:pt x="0" y="16"/>
                  <a:pt x="0" y="35"/>
                </a:cubicBezTo>
                <a:cubicBezTo>
                  <a:pt x="0" y="48"/>
                  <a:pt x="12" y="62"/>
                  <a:pt x="16" y="74"/>
                </a:cubicBezTo>
                <a:cubicBezTo>
                  <a:pt x="22" y="91"/>
                  <a:pt x="22" y="102"/>
                  <a:pt x="35" y="102"/>
                </a:cubicBezTo>
                <a:cubicBezTo>
                  <a:pt x="49" y="102"/>
                  <a:pt x="48" y="92"/>
                  <a:pt x="54" y="74"/>
                </a:cubicBezTo>
                <a:cubicBezTo>
                  <a:pt x="58" y="62"/>
                  <a:pt x="70" y="48"/>
                  <a:pt x="70" y="35"/>
                </a:cubicBezTo>
                <a:cubicBezTo>
                  <a:pt x="70" y="16"/>
                  <a:pt x="54" y="0"/>
                  <a:pt x="35" y="0"/>
                </a:cubicBezTo>
                <a:close/>
                <a:moveTo>
                  <a:pt x="43" y="87"/>
                </a:moveTo>
                <a:cubicBezTo>
                  <a:pt x="27" y="89"/>
                  <a:pt x="27" y="89"/>
                  <a:pt x="27" y="89"/>
                </a:cubicBezTo>
                <a:cubicBezTo>
                  <a:pt x="27" y="87"/>
                  <a:pt x="26" y="85"/>
                  <a:pt x="26" y="83"/>
                </a:cubicBezTo>
                <a:cubicBezTo>
                  <a:pt x="26" y="83"/>
                  <a:pt x="26" y="83"/>
                  <a:pt x="26" y="83"/>
                </a:cubicBezTo>
                <a:cubicBezTo>
                  <a:pt x="45" y="80"/>
                  <a:pt x="45" y="80"/>
                  <a:pt x="45" y="80"/>
                </a:cubicBezTo>
                <a:cubicBezTo>
                  <a:pt x="45" y="81"/>
                  <a:pt x="45" y="82"/>
                  <a:pt x="44" y="83"/>
                </a:cubicBezTo>
                <a:cubicBezTo>
                  <a:pt x="44" y="84"/>
                  <a:pt x="44" y="86"/>
                  <a:pt x="43" y="87"/>
                </a:cubicBezTo>
                <a:close/>
                <a:moveTo>
                  <a:pt x="25" y="79"/>
                </a:moveTo>
                <a:cubicBezTo>
                  <a:pt x="24" y="78"/>
                  <a:pt x="23" y="76"/>
                  <a:pt x="23" y="73"/>
                </a:cubicBezTo>
                <a:cubicBezTo>
                  <a:pt x="47" y="73"/>
                  <a:pt x="47" y="73"/>
                  <a:pt x="47" y="73"/>
                </a:cubicBezTo>
                <a:cubicBezTo>
                  <a:pt x="47" y="75"/>
                  <a:pt x="47" y="76"/>
                  <a:pt x="46" y="77"/>
                </a:cubicBezTo>
                <a:lnTo>
                  <a:pt x="25" y="79"/>
                </a:lnTo>
                <a:close/>
                <a:moveTo>
                  <a:pt x="35" y="96"/>
                </a:moveTo>
                <a:cubicBezTo>
                  <a:pt x="32" y="96"/>
                  <a:pt x="30" y="95"/>
                  <a:pt x="29" y="92"/>
                </a:cubicBezTo>
                <a:cubicBezTo>
                  <a:pt x="42" y="90"/>
                  <a:pt x="42" y="90"/>
                  <a:pt x="42" y="90"/>
                </a:cubicBezTo>
                <a:cubicBezTo>
                  <a:pt x="40" y="95"/>
                  <a:pt x="39" y="96"/>
                  <a:pt x="35" y="96"/>
                </a:cubicBezTo>
                <a:close/>
                <a:moveTo>
                  <a:pt x="50" y="67"/>
                </a:moveTo>
                <a:cubicBezTo>
                  <a:pt x="20" y="67"/>
                  <a:pt x="20" y="67"/>
                  <a:pt x="20" y="67"/>
                </a:cubicBezTo>
                <a:cubicBezTo>
                  <a:pt x="19" y="64"/>
                  <a:pt x="17" y="60"/>
                  <a:pt x="15" y="57"/>
                </a:cubicBezTo>
                <a:cubicBezTo>
                  <a:pt x="11" y="49"/>
                  <a:pt x="6" y="41"/>
                  <a:pt x="6" y="35"/>
                </a:cubicBezTo>
                <a:cubicBezTo>
                  <a:pt x="6" y="19"/>
                  <a:pt x="19" y="6"/>
                  <a:pt x="35" y="6"/>
                </a:cubicBezTo>
                <a:cubicBezTo>
                  <a:pt x="51" y="6"/>
                  <a:pt x="64" y="19"/>
                  <a:pt x="64" y="35"/>
                </a:cubicBezTo>
                <a:cubicBezTo>
                  <a:pt x="64" y="41"/>
                  <a:pt x="60" y="49"/>
                  <a:pt x="55" y="57"/>
                </a:cubicBezTo>
                <a:cubicBezTo>
                  <a:pt x="53" y="60"/>
                  <a:pt x="52" y="64"/>
                  <a:pt x="50" y="67"/>
                </a:cubicBezTo>
                <a:close/>
                <a:moveTo>
                  <a:pt x="50" y="67"/>
                </a:moveTo>
                <a:cubicBezTo>
                  <a:pt x="50" y="67"/>
                  <a:pt x="50" y="67"/>
                  <a:pt x="50" y="67"/>
                </a:cubicBezTo>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Roboto Condensed"/>
              <a:ea typeface="Roboto Condensed"/>
              <a:cs typeface="Roboto Condensed"/>
              <a:sym typeface="Roboto Condensed"/>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Custom Design">
  <a:themeElements>
    <a:clrScheme name="Theme 04">
      <a:dk1>
        <a:srgbClr val="262626"/>
      </a:dk1>
      <a:lt1>
        <a:srgbClr val="FFFFFF"/>
      </a:lt1>
      <a:dk2>
        <a:srgbClr val="262626"/>
      </a:dk2>
      <a:lt2>
        <a:srgbClr val="FFFFFF"/>
      </a:lt2>
      <a:accent1>
        <a:srgbClr val="24658D"/>
      </a:accent1>
      <a:accent2>
        <a:srgbClr val="388968"/>
      </a:accent2>
      <a:accent3>
        <a:srgbClr val="8FB140"/>
      </a:accent3>
      <a:accent4>
        <a:srgbClr val="CAD849"/>
      </a:accent4>
      <a:accent5>
        <a:srgbClr val="379A86"/>
      </a:accent5>
      <a:accent6>
        <a:srgbClr val="429EB0"/>
      </a:accent6>
      <a:hlink>
        <a:srgbClr val="FFFFFF"/>
      </a:hlink>
      <a:folHlink>
        <a:srgbClr val="5959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