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
  </p:notesMasterIdLst>
  <p:sldIdLst>
    <p:sldId id="291" r:id="rId3"/>
    <p:sldId id="373" r:id="rId4"/>
    <p:sldId id="372" r:id="rId5"/>
    <p:sldId id="374" r:id="rId6"/>
    <p:sldId id="375" r:id="rId7"/>
    <p:sldId id="25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6" autoAdjust="0"/>
    <p:restoredTop sz="94660"/>
  </p:normalViewPr>
  <p:slideViewPr>
    <p:cSldViewPr snapToGrid="0">
      <p:cViewPr varScale="1">
        <p:scale>
          <a:sx n="104" d="100"/>
          <a:sy n="104" d="100"/>
        </p:scale>
        <p:origin x="168" y="3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B651DA-7C41-4AB2-B775-A6980613F5EC}" type="datetimeFigureOut">
              <a:rPr lang="en-US" smtClean="0"/>
              <a:t>5/19/2023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44C8A-BB68-4F38-A340-2B3FCCC1B578}" type="slidenum">
              <a:rPr lang="en-US" smtClean="0"/>
              <a:t>‹#›</a:t>
            </a:fld>
            <a:endParaRPr lang="en-US"/>
          </a:p>
        </p:txBody>
      </p:sp>
    </p:spTree>
    <p:extLst>
      <p:ext uri="{BB962C8B-B14F-4D97-AF65-F5344CB8AC3E}">
        <p14:creationId xmlns:p14="http://schemas.microsoft.com/office/powerpoint/2010/main" val="388899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trike="sngStrike" dirty="0"/>
              <a:t>I’d like to start my talk today with the title.  For robots to operate in the open ocean, they must have a long range to get there be very reliable so they get back with endurance of weeks to months, at least.  To study Ecology, these robots need be </a:t>
            </a:r>
            <a:r>
              <a:rPr lang="en-US" strike="sngStrike" dirty="0" err="1"/>
              <a:t>equiped</a:t>
            </a:r>
            <a:r>
              <a:rPr lang="en-US" strike="sngStrike" dirty="0"/>
              <a:t> to observe the entire ecosystem: from microbes to whales.  Historically, ocean scientists worked in the open ocean aboard large research vessels, for a week or two, once a year or so.  The ship may have gone back out there with a different crew of scientists with a different set of questions and tools and only rarely was there an expedition to try to observe a complete ecosystem over timescales relevant to those ecosystems.  My colleagues and I at MBARI, with funding from the Packard Foundation,  are trying to develop new technology to make it much easier to observe open ocean ecosystems.</a:t>
            </a:r>
          </a:p>
          <a:p>
            <a:endParaRPr lang="en-US" dirty="0"/>
          </a:p>
          <a:p>
            <a:r>
              <a:rPr lang="en-US" dirty="0"/>
              <a:t>In my presentation today I’m going to start with an introduction to the open ocean environment to hopefully show why an improved understanding of this massive environment is vitally important to us all.  From there, I’m going to review some of the tools ocean scientists use to study the ecology and then get to the topic I’m most familiar with: The development of platforms to carry these tools.  I’ll then present a case study experiment we performed and end with our development plans for the future.</a:t>
            </a:r>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FC56-AB41-4344-BBAC-09C591DAB4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049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FC56-AB41-4344-BBAC-09C591DAB4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7044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FC56-AB41-4344-BBAC-09C591DAB4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7892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FC56-AB41-4344-BBAC-09C591DAB4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2946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FC56-AB41-4344-BBAC-09C591DAB4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8939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67EFF-C8A0-46FD-A87C-2ABCBCCAF1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82BB74-D455-49CB-A25D-357D260B6F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A402D9-7D61-41A4-8246-66C942DB973A}"/>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5" name="Footer Placeholder 4">
            <a:extLst>
              <a:ext uri="{FF2B5EF4-FFF2-40B4-BE49-F238E27FC236}">
                <a16:creationId xmlns:a16="http://schemas.microsoft.com/office/drawing/2014/main" id="{A21824BB-C1B8-414E-93B6-95CB7EB115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1DE089-A54E-469C-B443-06231767D105}"/>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2541434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F2FBF-2BCA-4A53-94CC-EA8C5F5BCF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69F501-E221-453D-91F8-1181326D212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39C15D-A2AC-4A38-A83F-68878896AE64}"/>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5" name="Footer Placeholder 4">
            <a:extLst>
              <a:ext uri="{FF2B5EF4-FFF2-40B4-BE49-F238E27FC236}">
                <a16:creationId xmlns:a16="http://schemas.microsoft.com/office/drawing/2014/main" id="{686E5663-CC3B-4923-9F67-E4D453F708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12F372-9439-480D-AC0F-F93679636BB2}"/>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890891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F8DA48-EB99-4DC3-AA51-189351E0E4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404C9C-A896-43C6-A5DE-389150BBCE5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42F108-6CD7-44F8-BAA4-13C7DE2950F2}"/>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5" name="Footer Placeholder 4">
            <a:extLst>
              <a:ext uri="{FF2B5EF4-FFF2-40B4-BE49-F238E27FC236}">
                <a16:creationId xmlns:a16="http://schemas.microsoft.com/office/drawing/2014/main" id="{516A9D8F-51A8-44A5-BBAF-DC7FCF12E1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C529A6-DB85-4FBC-984F-E20FCC3B7A84}"/>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36566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92D54-2BC8-EC57-0330-D446AE5AF3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4DA2E2-4FB5-0111-8827-C8894E7372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879049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F1E1D-6101-521A-1EBC-C52E86D776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DB22AC-9B65-6244-C90A-428EEA7A11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4165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0608-20B5-3E56-F09B-10BB2EB54F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0C2310-42CD-4CB5-70AB-127779D744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4462884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EA5B-1709-B182-B364-1F427EFF0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841610-16FA-E30B-3249-9A65BBEF79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B4B13A-AA0D-2D52-F6DE-D0C25871DC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5952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9233A-0C97-B628-6044-AFD1A69C160D}"/>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B488F124-0B3B-9527-981E-01A592DAAD08}"/>
              </a:ext>
            </a:extLst>
          </p:cNvPr>
          <p:cNvSpPr>
            <a:spLocks noGrp="1"/>
          </p:cNvSpPr>
          <p:nvPr>
            <p:ph type="body" idx="1"/>
          </p:nvPr>
        </p:nvSpPr>
        <p:spPr>
          <a:xfrm>
            <a:off x="839788" y="1681163"/>
            <a:ext cx="5157787" cy="823912"/>
          </a:xfrm>
        </p:spPr>
        <p:txBody>
          <a:bodyPr anchor="b"/>
          <a:lstStyle>
            <a:lvl1pPr marL="0" indent="0">
              <a:buNone/>
              <a:defRPr sz="2400" b="1">
                <a:solidFill>
                  <a:srgbClr val="B75F4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67FB38A-BA1D-B9DC-F59A-AD8B245CE0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0245ED-347E-C0AE-717A-191D72628EEA}"/>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B75F4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65CA4F9-667C-AA12-E288-07A64D2C7F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9804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F0E2D-6BBC-1757-6F8C-91312F53302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148285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343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27AA8-E99A-993B-C8CF-A1DD749102C9}"/>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89B1F0D2-084C-9CA4-99B0-80288411C7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630E76-3969-2874-806B-FB1B48DE2A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023833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FAD18-AFAF-4975-A4C5-6C1692C95B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2BDA57-AB4D-48B4-B966-6C1BD611CD2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ACB5E2-6E46-44DA-8A8D-372BF8B20245}"/>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5" name="Footer Placeholder 4">
            <a:extLst>
              <a:ext uri="{FF2B5EF4-FFF2-40B4-BE49-F238E27FC236}">
                <a16:creationId xmlns:a16="http://schemas.microsoft.com/office/drawing/2014/main" id="{C9BD3700-278E-47F0-AD0E-5938D4D016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833EF-0F35-49A2-AC66-F70C5FDF14A0}"/>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37794228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407AA-9853-75DE-D896-8388B47B41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8133F6-2CBC-2C75-630C-5600EF53AB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94A4EE6-BCF6-986D-14D3-3A18053B08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3778765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EC3B-100E-471C-5DA8-AEFDFBEE0A18}"/>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396482BD-A4C5-15C5-6384-0C5825157665}"/>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882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 Top">
    <p:spTree>
      <p:nvGrpSpPr>
        <p:cNvPr id="1" name=""/>
        <p:cNvGrpSpPr/>
        <p:nvPr/>
      </p:nvGrpSpPr>
      <p:grpSpPr>
        <a:xfrm>
          <a:off x="0" y="0"/>
          <a:ext cx="0" cy="0"/>
          <a:chOff x="0" y="0"/>
          <a:chExt cx="0" cy="0"/>
        </a:xfrm>
      </p:grpSpPr>
      <p:sp>
        <p:nvSpPr>
          <p:cNvPr id="62" name="Text"/>
          <p:cNvSpPr txBox="1">
            <a:spLocks noGrp="1"/>
          </p:cNvSpPr>
          <p:nvPr>
            <p:ph type="body" sz="quarter" idx="21"/>
          </p:nvPr>
        </p:nvSpPr>
        <p:spPr>
          <a:xfrm>
            <a:off x="381000" y="317500"/>
            <a:ext cx="10477500" cy="317500"/>
          </a:xfrm>
          <a:prstGeom prst="rect">
            <a:avLst/>
          </a:prstGeom>
        </p:spPr>
        <p:txBody>
          <a:bodyPr anchor="b">
            <a:spAutoFit/>
          </a:bodyPr>
          <a:lstStyle>
            <a:lvl1pPr marL="0" indent="0" defTabSz="323850">
              <a:lnSpc>
                <a:spcPct val="80000"/>
              </a:lnSpc>
              <a:spcBef>
                <a:spcPts val="0"/>
              </a:spcBef>
              <a:buClrTx/>
              <a:buSzTx/>
              <a:buFontTx/>
              <a:buNone/>
              <a:defRPr sz="1800" cap="all" spc="90">
                <a:latin typeface="Arial" panose="020B0604020202020204" pitchFamily="34" charset="0"/>
                <a:ea typeface="Arial" panose="020B0604020202020204" pitchFamily="34" charset="0"/>
                <a:cs typeface="Arial" panose="020B0604020202020204" pitchFamily="34" charset="0"/>
                <a:sym typeface="DIN Alternate Bold"/>
              </a:defRPr>
            </a:lvl1pPr>
          </a:lstStyle>
          <a:p>
            <a:r>
              <a:rPr dirty="0"/>
              <a:t>Text</a:t>
            </a:r>
          </a:p>
        </p:txBody>
      </p:sp>
      <p:sp>
        <p:nvSpPr>
          <p:cNvPr id="63" name="Title Text"/>
          <p:cNvSpPr txBox="1">
            <a:spLocks noGrp="1"/>
          </p:cNvSpPr>
          <p:nvPr>
            <p:ph type="title"/>
          </p:nvPr>
        </p:nvSpPr>
        <p:spPr>
          <a:xfrm>
            <a:off x="1141413" y="609600"/>
            <a:ext cx="9905998" cy="1905000"/>
          </a:xfrm>
          <a:prstGeom prst="rect">
            <a:avLst/>
          </a:prstGeom>
        </p:spPr>
        <p:txBody>
          <a:bodyPr/>
          <a:lstStyle/>
          <a:p>
            <a:r>
              <a:rPr dirty="0"/>
              <a:t>Title Text</a:t>
            </a:r>
          </a:p>
        </p:txBody>
      </p:sp>
      <p:sp>
        <p:nvSpPr>
          <p:cNvPr id="64" name="Slide Number"/>
          <p:cNvSpPr txBox="1">
            <a:spLocks noGrp="1"/>
          </p:cNvSpPr>
          <p:nvPr>
            <p:ph type="sldNum" sz="quarter" idx="2"/>
          </p:nvPr>
        </p:nvSpPr>
        <p:spPr>
          <a:xfrm>
            <a:off x="10514012" y="5883275"/>
            <a:ext cx="551167" cy="365125"/>
          </a:xfrm>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315906773"/>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62" name="Text"/>
          <p:cNvSpPr txBox="1">
            <a:spLocks noGrp="1"/>
          </p:cNvSpPr>
          <p:nvPr>
            <p:ph type="body" sz="quarter" idx="13"/>
          </p:nvPr>
        </p:nvSpPr>
        <p:spPr>
          <a:xfrm>
            <a:off x="381000" y="317500"/>
            <a:ext cx="10477500" cy="317500"/>
          </a:xfrm>
          <a:prstGeom prst="rect">
            <a:avLst/>
          </a:prstGeom>
        </p:spPr>
        <p:txBody>
          <a:bodyPr anchor="b">
            <a:spAutoFit/>
          </a:bodyPr>
          <a:lstStyle>
            <a:lvl1pPr marL="0" indent="0" defTabSz="323850">
              <a:lnSpc>
                <a:spcPct val="80000"/>
              </a:lnSpc>
              <a:spcBef>
                <a:spcPts val="0"/>
              </a:spcBef>
              <a:buClrTx/>
              <a:buSzTx/>
              <a:buFontTx/>
              <a:buNone/>
              <a:defRPr sz="1800" cap="all" spc="90">
                <a:latin typeface="Arial" panose="020B0604020202020204" pitchFamily="34" charset="0"/>
                <a:ea typeface="Arial" panose="020B0604020202020204" pitchFamily="34" charset="0"/>
                <a:cs typeface="Arial" panose="020B0604020202020204" pitchFamily="34" charset="0"/>
                <a:sym typeface="DIN Alternate"/>
              </a:defRPr>
            </a:lvl1pPr>
          </a:lstStyle>
          <a:p>
            <a:r>
              <a:rPr dirty="0"/>
              <a:t>Text</a:t>
            </a:r>
          </a:p>
        </p:txBody>
      </p:sp>
      <p:sp>
        <p:nvSpPr>
          <p:cNvPr id="63" name="Title Text"/>
          <p:cNvSpPr txBox="1">
            <a:spLocks noGrp="1"/>
          </p:cNvSpPr>
          <p:nvPr>
            <p:ph type="title"/>
          </p:nvPr>
        </p:nvSpPr>
        <p:spPr>
          <a:xfrm>
            <a:off x="1141413" y="609600"/>
            <a:ext cx="9905998" cy="1905000"/>
          </a:xfrm>
          <a:prstGeom prst="rect">
            <a:avLst/>
          </a:prstGeom>
        </p:spPr>
        <p:txBody>
          <a:bodyPr/>
          <a:lstStyle/>
          <a:p>
            <a:r>
              <a:t>Title Text</a:t>
            </a:r>
          </a:p>
        </p:txBody>
      </p:sp>
      <p:sp>
        <p:nvSpPr>
          <p:cNvPr id="64" name="Slide Number"/>
          <p:cNvSpPr txBox="1">
            <a:spLocks noGrp="1"/>
          </p:cNvSpPr>
          <p:nvPr>
            <p:ph type="sldNum" sz="quarter" idx="2"/>
          </p:nvPr>
        </p:nvSpPr>
        <p:spPr>
          <a:xfrm>
            <a:off x="10514012" y="5883275"/>
            <a:ext cx="551167" cy="365125"/>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40563438"/>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837612" y="5883275"/>
            <a:ext cx="1600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A5FADE8-6652-064A-BB6A-3D176F940B8D}" type="datetimeFigureOut">
              <a:rPr lang="en-US" smtClean="0"/>
              <a:pPr/>
              <a:t>5/19/2023</a:t>
            </a:fld>
            <a:endParaRPr lang="en-US" dirty="0"/>
          </a:p>
        </p:txBody>
      </p:sp>
      <p:sp>
        <p:nvSpPr>
          <p:cNvPr id="5" name="Footer Placeholder 4"/>
          <p:cNvSpPr>
            <a:spLocks noGrp="1"/>
          </p:cNvSpPr>
          <p:nvPr>
            <p:ph type="ftr" sz="quarter" idx="11"/>
          </p:nvPr>
        </p:nvSpPr>
        <p:spPr>
          <a:xfrm>
            <a:off x="1141412" y="5883275"/>
            <a:ext cx="7543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a:xfrm>
            <a:off x="10514012" y="5883275"/>
            <a:ext cx="551167" cy="365125"/>
          </a:xfrm>
          <a:prstGeom prst="rect">
            <a:avLst/>
          </a:prstGeom>
        </p:spPr>
        <p:txBody>
          <a:bodyPr/>
          <a:lstStyle>
            <a:lvl1pPr>
              <a:defRPr>
                <a:latin typeface="Arial" panose="020B0604020202020204" pitchFamily="34" charset="0"/>
                <a:cs typeface="Arial" panose="020B0604020202020204" pitchFamily="34" charset="0"/>
              </a:defRPr>
            </a:lvl1pPr>
          </a:lstStyle>
          <a:p>
            <a:fld id="{7C89BEDB-B950-A14F-81B1-DB49BF1D1EC5}" type="slidenum">
              <a:rPr lang="en-US" smtClean="0"/>
              <a:pPr/>
              <a:t>‹#›</a:t>
            </a:fld>
            <a:endParaRPr lang="en-US" dirty="0"/>
          </a:p>
        </p:txBody>
      </p:sp>
      <p:sp>
        <p:nvSpPr>
          <p:cNvPr id="3" name="Shape 11">
            <a:extLst>
              <a:ext uri="{FF2B5EF4-FFF2-40B4-BE49-F238E27FC236}">
                <a16:creationId xmlns:a16="http://schemas.microsoft.com/office/drawing/2014/main" id="{4FFE51C7-667F-1DD9-24F8-37260B1E9A37}"/>
              </a:ext>
            </a:extLst>
          </p:cNvPr>
          <p:cNvSpPr txBox="1">
            <a:spLocks noGrp="1"/>
          </p:cNvSpPr>
          <p:nvPr>
            <p:ph type="title"/>
          </p:nvPr>
        </p:nvSpPr>
        <p:spPr>
          <a:xfrm>
            <a:off x="609600" y="274637"/>
            <a:ext cx="10972800" cy="1143000"/>
          </a:xfrm>
          <a:prstGeom prst="rect">
            <a:avLst/>
          </a:prstGeom>
        </p:spPr>
        <p:txBody>
          <a:bodyPr lIns="91425" tIns="91425" rIns="91425" bIns="91425" anchor="ctr" anchorCtr="0">
            <a:normAutofit/>
          </a:bodyPr>
          <a:lstStyle>
            <a:lvl1pPr>
              <a:defRPr sz="3600" b="1" i="0">
                <a:latin typeface="Arial Black" panose="020B0604020202020204" pitchFamily="34" charset="0"/>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endParaRPr dirty="0"/>
          </a:p>
        </p:txBody>
      </p:sp>
    </p:spTree>
    <p:extLst>
      <p:ext uri="{BB962C8B-B14F-4D97-AF65-F5344CB8AC3E}">
        <p14:creationId xmlns:p14="http://schemas.microsoft.com/office/powerpoint/2010/main" val="29191559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accent4"/>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chor="ct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7A5FADE8-6652-064A-BB6A-3D176F940B8D}" type="datetimeFigureOut">
              <a:rPr lang="en-US" smtClean="0"/>
              <a:pPr/>
              <a:t>5/19/2023</a:t>
            </a:fld>
            <a:endParaRPr lang="en-US"/>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7C89BEDB-B950-A14F-81B1-DB49BF1D1EC5}" type="slidenum">
              <a:rPr lang="en-US" smtClean="0"/>
              <a:pPr/>
              <a:t>‹#›</a:t>
            </a:fld>
            <a:endParaRPr lang="en-US"/>
          </a:p>
        </p:txBody>
      </p:sp>
      <p:sp>
        <p:nvSpPr>
          <p:cNvPr id="8" name="Content Placeholder 7"/>
          <p:cNvSpPr>
            <a:spLocks noGrp="1"/>
          </p:cNvSpPr>
          <p:nvPr>
            <p:ph sz="quarter" idx="13"/>
          </p:nvPr>
        </p:nvSpPr>
        <p:spPr>
          <a:xfrm>
            <a:off x="4730750" y="1568450"/>
            <a:ext cx="914400" cy="9144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1473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01719-4979-4DDC-8F8E-8594CDE246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F03597-50DA-44BB-AAAE-8C1CC1CCB5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0A91D97-4F0E-4E41-B750-1948456D1F0A}"/>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5" name="Footer Placeholder 4">
            <a:extLst>
              <a:ext uri="{FF2B5EF4-FFF2-40B4-BE49-F238E27FC236}">
                <a16:creationId xmlns:a16="http://schemas.microsoft.com/office/drawing/2014/main" id="{5D56BC09-19B2-4E10-B282-20CB746C94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987B5-CDF9-4C98-B51A-0CC0094DD290}"/>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2291257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7A82F-BA16-4A0B-AA34-1E34ADE74E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A80478-9A86-4834-9162-0A01286F630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C48553-ECFB-422B-A352-DB58C148F00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5DA346-9560-4515-96C5-B550B3F7B6AF}"/>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6" name="Footer Placeholder 5">
            <a:extLst>
              <a:ext uri="{FF2B5EF4-FFF2-40B4-BE49-F238E27FC236}">
                <a16:creationId xmlns:a16="http://schemas.microsoft.com/office/drawing/2014/main" id="{BD24CD7D-2C76-4F41-A94E-1574A7A23B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0D8592-7419-4709-8451-BC18BA363848}"/>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2942271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AB142-442E-4731-9E09-26F58D6860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A6B72B-9FDE-4C22-A874-D3581DC693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BA26B17-CBC9-437B-A941-7705C6A9CB9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0BC633-AAD2-4226-9D8D-28A327E13A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08DC010-0767-4978-844D-283CD03517F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783754-6B10-4435-805E-EB0832B45486}"/>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8" name="Footer Placeholder 7">
            <a:extLst>
              <a:ext uri="{FF2B5EF4-FFF2-40B4-BE49-F238E27FC236}">
                <a16:creationId xmlns:a16="http://schemas.microsoft.com/office/drawing/2014/main" id="{A49C968A-1A47-49CF-AAB8-5108FE8354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609F25-27E9-4D58-9E6A-9B5D9C34FA76}"/>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1194164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C873C-32E7-4EB4-A661-67CAC8FCE9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6C8662-6787-4672-902E-C91C10D79480}"/>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4" name="Footer Placeholder 3">
            <a:extLst>
              <a:ext uri="{FF2B5EF4-FFF2-40B4-BE49-F238E27FC236}">
                <a16:creationId xmlns:a16="http://schemas.microsoft.com/office/drawing/2014/main" id="{62E42C75-B745-41B3-B427-A9EF60D4DE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58B994-F02D-4BF4-A252-6CC8047B5776}"/>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34759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AB76F3-6BD2-46CE-9E18-6F8AEAFDBAFE}"/>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3" name="Footer Placeholder 2">
            <a:extLst>
              <a:ext uri="{FF2B5EF4-FFF2-40B4-BE49-F238E27FC236}">
                <a16:creationId xmlns:a16="http://schemas.microsoft.com/office/drawing/2014/main" id="{50719C48-C91C-4C1A-A979-FEBF1B1F34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ED2065-1FF3-451C-A203-48C6CF7275EC}"/>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66636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89CA-6585-4340-8A35-EFFC92451C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3D94ECF-72B5-4597-A90F-2A128FF50A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5EAF15-F71A-4C44-824F-7A8B54C532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3F68E8-686A-4EED-86C5-E0EDFD0FAA6B}"/>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6" name="Footer Placeholder 5">
            <a:extLst>
              <a:ext uri="{FF2B5EF4-FFF2-40B4-BE49-F238E27FC236}">
                <a16:creationId xmlns:a16="http://schemas.microsoft.com/office/drawing/2014/main" id="{8F1C99D4-3A89-4EAE-80D9-19B5C53C4F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50A8FF-9E52-44F0-8983-9887D84B9FBC}"/>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2641485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6ADBB-B32C-4D22-A6ED-9BF01FA7F1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E76C39-EB9B-42BA-93FF-F721C62E95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7A0B15-9F22-42E2-9D72-AFEB7B89B8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AB57A9-BC03-454E-9990-6667400A0BA3}"/>
              </a:ext>
            </a:extLst>
          </p:cNvPr>
          <p:cNvSpPr>
            <a:spLocks noGrp="1"/>
          </p:cNvSpPr>
          <p:nvPr>
            <p:ph type="dt" sz="half" idx="10"/>
          </p:nvPr>
        </p:nvSpPr>
        <p:spPr/>
        <p:txBody>
          <a:bodyPr/>
          <a:lstStyle/>
          <a:p>
            <a:fld id="{D7870B3D-6DF7-4ADB-B8EC-494C81140FB7}" type="datetimeFigureOut">
              <a:rPr lang="en-US" smtClean="0"/>
              <a:t>5/19/2023</a:t>
            </a:fld>
            <a:endParaRPr lang="en-US"/>
          </a:p>
        </p:txBody>
      </p:sp>
      <p:sp>
        <p:nvSpPr>
          <p:cNvPr id="6" name="Footer Placeholder 5">
            <a:extLst>
              <a:ext uri="{FF2B5EF4-FFF2-40B4-BE49-F238E27FC236}">
                <a16:creationId xmlns:a16="http://schemas.microsoft.com/office/drawing/2014/main" id="{493059D7-E60F-4276-B66D-305AFB8DBF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479B19-4DBB-48F1-ACC7-4C9B0D5F1F03}"/>
              </a:ext>
            </a:extLst>
          </p:cNvPr>
          <p:cNvSpPr>
            <a:spLocks noGrp="1"/>
          </p:cNvSpPr>
          <p:nvPr>
            <p:ph type="sldNum" sz="quarter" idx="12"/>
          </p:nvPr>
        </p:nvSpPr>
        <p:spPr/>
        <p:txBody>
          <a:bodyPr/>
          <a:lstStyle/>
          <a:p>
            <a:fld id="{18CCD5E0-CB7F-4410-9EBF-43C3DD00FB94}" type="slidenum">
              <a:rPr lang="en-US" smtClean="0"/>
              <a:t>‹#›</a:t>
            </a:fld>
            <a:endParaRPr lang="en-US"/>
          </a:p>
        </p:txBody>
      </p:sp>
    </p:spTree>
    <p:extLst>
      <p:ext uri="{BB962C8B-B14F-4D97-AF65-F5344CB8AC3E}">
        <p14:creationId xmlns:p14="http://schemas.microsoft.com/office/powerpoint/2010/main" val="3350181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B3ABD2-B462-40FC-8FE7-4C8461C013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12BCF5-15AC-4AE7-B842-495CD0F404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4FCEB7-4EDD-48FB-BDA5-13CF281154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870B3D-6DF7-4ADB-B8EC-494C81140FB7}" type="datetimeFigureOut">
              <a:rPr lang="en-US" smtClean="0"/>
              <a:t>5/19/2023</a:t>
            </a:fld>
            <a:endParaRPr lang="en-US"/>
          </a:p>
        </p:txBody>
      </p:sp>
      <p:sp>
        <p:nvSpPr>
          <p:cNvPr id="5" name="Footer Placeholder 4">
            <a:extLst>
              <a:ext uri="{FF2B5EF4-FFF2-40B4-BE49-F238E27FC236}">
                <a16:creationId xmlns:a16="http://schemas.microsoft.com/office/drawing/2014/main" id="{F1CD20A6-7450-4933-B2D2-6ACD189410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9162AF-B519-4078-B1F2-D673268A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CCD5E0-CB7F-4410-9EBF-43C3DD00FB94}" type="slidenum">
              <a:rPr lang="en-US" smtClean="0"/>
              <a:t>‹#›</a:t>
            </a:fld>
            <a:endParaRPr lang="en-US"/>
          </a:p>
        </p:txBody>
      </p:sp>
    </p:spTree>
    <p:extLst>
      <p:ext uri="{BB962C8B-B14F-4D97-AF65-F5344CB8AC3E}">
        <p14:creationId xmlns:p14="http://schemas.microsoft.com/office/powerpoint/2010/main" val="2145288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DCB041-5875-EA4F-2214-AB1221F34F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7E4B60C-4904-154A-4145-5A704E927D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Google Shape;12;p31">
            <a:extLst>
              <a:ext uri="{FF2B5EF4-FFF2-40B4-BE49-F238E27FC236}">
                <a16:creationId xmlns:a16="http://schemas.microsoft.com/office/drawing/2014/main" id="{E6A972DA-97C3-E500-24FA-BDFD0CB600B2}"/>
              </a:ext>
            </a:extLst>
          </p:cNvPr>
          <p:cNvSpPr txBox="1">
            <a:spLocks noGrp="1"/>
          </p:cNvSpPr>
          <p:nvPr>
            <p:ph type="sldNum" idx="4"/>
          </p:nvPr>
        </p:nvSpPr>
        <p:spPr>
          <a:xfrm>
            <a:off x="9809923" y="6382064"/>
            <a:ext cx="1543878" cy="365125"/>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r>
              <a:rPr lang="en-US" dirty="0" err="1"/>
              <a:t>MBARI.org</a:t>
            </a:r>
            <a:endParaRPr dirty="0"/>
          </a:p>
        </p:txBody>
      </p:sp>
      <p:sp>
        <p:nvSpPr>
          <p:cNvPr id="8" name="Google Shape;13;p31">
            <a:extLst>
              <a:ext uri="{FF2B5EF4-FFF2-40B4-BE49-F238E27FC236}">
                <a16:creationId xmlns:a16="http://schemas.microsoft.com/office/drawing/2014/main" id="{8BB140A4-21F0-98BF-5067-B6607E4F2F1F}"/>
              </a:ext>
            </a:extLst>
          </p:cNvPr>
          <p:cNvSpPr/>
          <p:nvPr userDrawn="1"/>
        </p:nvSpPr>
        <p:spPr>
          <a:xfrm>
            <a:off x="0" y="6643"/>
            <a:ext cx="12192000" cy="136525"/>
          </a:xfrm>
          <a:prstGeom prst="rect">
            <a:avLst/>
          </a:prstGeom>
          <a:solidFill>
            <a:srgbClr val="004261"/>
          </a:solidFill>
          <a:ln w="12700" cap="flat" cmpd="sng">
            <a:solidFill>
              <a:srgbClr val="002F4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1" name="Picture 10" descr="A picture containing text, outdoor, sign, dark&#10;&#10;Description automatically generated">
            <a:extLst>
              <a:ext uri="{FF2B5EF4-FFF2-40B4-BE49-F238E27FC236}">
                <a16:creationId xmlns:a16="http://schemas.microsoft.com/office/drawing/2014/main" id="{8B758FFC-E2BA-9146-83AF-EE1F69C2E10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38199" y="6454726"/>
            <a:ext cx="1303639" cy="219800"/>
          </a:xfrm>
          <a:prstGeom prst="rect">
            <a:avLst/>
          </a:prstGeom>
        </p:spPr>
      </p:pic>
    </p:spTree>
    <p:extLst>
      <p:ext uri="{BB962C8B-B14F-4D97-AF65-F5344CB8AC3E}">
        <p14:creationId xmlns:p14="http://schemas.microsoft.com/office/powerpoint/2010/main" val="39347610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ctrTitle"/>
          </p:nvPr>
        </p:nvSpPr>
        <p:spPr>
          <a:xfrm>
            <a:off x="270163" y="-1173950"/>
            <a:ext cx="11487150" cy="2401048"/>
          </a:xfrm>
          <a:prstGeom prst="rect">
            <a:avLst/>
          </a:prstGeom>
        </p:spPr>
        <p:txBody>
          <a:bodyPr>
            <a:noAutofit/>
          </a:bodyPr>
          <a:lstStyle/>
          <a:p>
            <a:pPr defTabSz="832104">
              <a:defRPr sz="2912" spc="-91">
                <a:solidFill>
                  <a:srgbClr val="0E58C4"/>
                </a:solidFill>
              </a:defRPr>
            </a:pPr>
            <a:br>
              <a:rPr sz="4400" b="1" dirty="0">
                <a:solidFill>
                  <a:schemeClr val="accent4"/>
                </a:solidFill>
                <a:latin typeface="Times New Roman" panose="02020603050405020304" pitchFamily="18" charset="0"/>
                <a:cs typeface="Times New Roman" panose="02020603050405020304" pitchFamily="18" charset="0"/>
              </a:rPr>
            </a:br>
            <a:r>
              <a:rPr lang="en-US" sz="3600" dirty="0">
                <a:solidFill>
                  <a:schemeClr val="accent1">
                    <a:lumMod val="75000"/>
                  </a:schemeClr>
                </a:solidFill>
                <a:effectLst/>
              </a:rPr>
              <a:t>Mesopelagic LRAUV </a:t>
            </a:r>
            <a:br>
              <a:rPr lang="en-US" sz="3600" dirty="0">
                <a:solidFill>
                  <a:schemeClr val="accent1">
                    <a:lumMod val="75000"/>
                  </a:schemeClr>
                </a:solidFill>
                <a:effectLst/>
              </a:rPr>
            </a:br>
            <a:r>
              <a:rPr lang="en-US" sz="2400" dirty="0">
                <a:solidFill>
                  <a:schemeClr val="accent1">
                    <a:lumMod val="75000"/>
                  </a:schemeClr>
                </a:solidFill>
              </a:rPr>
              <a:t>2024 Proposal </a:t>
            </a:r>
            <a:r>
              <a:rPr lang="en-US" sz="2400" dirty="0">
                <a:solidFill>
                  <a:schemeClr val="accent1">
                    <a:lumMod val="75000"/>
                  </a:schemeClr>
                </a:solidFill>
                <a:effectLst/>
              </a:rPr>
              <a:t>Abstract #902010</a:t>
            </a:r>
            <a:endParaRPr sz="3600" b="1" spc="-9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39" name="Shape 139"/>
          <p:cNvSpPr/>
          <p:nvPr/>
        </p:nvSpPr>
        <p:spPr>
          <a:xfrm>
            <a:off x="2471161" y="6280574"/>
            <a:ext cx="9667296" cy="461665"/>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marL="0" marR="0" lvl="0" indent="109728" algn="ctr" defTabSz="914400" rtl="0" eaLnBrk="1" fontAlgn="auto" latinLnBrk="0" hangingPunct="1">
              <a:lnSpc>
                <a:spcPct val="100000"/>
              </a:lnSpc>
              <a:spcBef>
                <a:spcPts val="0"/>
              </a:spcBef>
              <a:spcAft>
                <a:spcPts val="0"/>
              </a:spcAft>
              <a:buClrTx/>
              <a:buSzTx/>
              <a:buFontTx/>
              <a:buNone/>
              <a:tabLst/>
              <a:defRPr sz="2400"/>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Core LRAUV Development Team: Brett Hobson, Brian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Kieft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Quinn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Shemet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TextBox 1"/>
          <p:cNvSpPr txBox="1"/>
          <p:nvPr/>
        </p:nvSpPr>
        <p:spPr>
          <a:xfrm>
            <a:off x="1754344" y="2925939"/>
            <a:ext cx="92396"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92934"/>
              </a:solidFill>
              <a:effectLst/>
              <a:uLnTx/>
              <a:uFillTx/>
              <a:latin typeface="Arial"/>
              <a:ea typeface="Arial"/>
              <a:cs typeface="Arial"/>
              <a:sym typeface="Arial"/>
            </a:endParaRPr>
          </a:p>
        </p:txBody>
      </p:sp>
      <p:sp>
        <p:nvSpPr>
          <p:cNvPr id="3" name="Slide Number Placeholder 2">
            <a:extLst>
              <a:ext uri="{FF2B5EF4-FFF2-40B4-BE49-F238E27FC236}">
                <a16:creationId xmlns:a16="http://schemas.microsoft.com/office/drawing/2014/main" id="{76DDE211-2CD5-4C40-9782-D309B980BCEE}"/>
              </a:ext>
            </a:extLst>
          </p:cNvPr>
          <p:cNvSpPr>
            <a:spLocks noGrp="1"/>
          </p:cNvSpPr>
          <p:nvPr>
            <p:ph type="sldNum" sz="quarter"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CB4B4D-7CA3-9044-876B-883B54F8677D}"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9A2CE19-1C3E-4608-BF08-60C1077933A4}"/>
              </a:ext>
            </a:extLst>
          </p:cNvPr>
          <p:cNvSpPr txBox="1"/>
          <p:nvPr/>
        </p:nvSpPr>
        <p:spPr>
          <a:xfrm>
            <a:off x="244186" y="3693968"/>
            <a:ext cx="519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75A76634-7293-4754-9B96-1DB35EF9E82E}"/>
              </a:ext>
            </a:extLst>
          </p:cNvPr>
          <p:cNvSpPr/>
          <p:nvPr/>
        </p:nvSpPr>
        <p:spPr>
          <a:xfrm>
            <a:off x="244186" y="1869291"/>
            <a:ext cx="6096000" cy="2209836"/>
          </a:xfrm>
          <a:prstGeom prst="rect">
            <a:avLst/>
          </a:prstGeom>
        </p:spPr>
        <p:txBody>
          <a:bodyPr>
            <a:spAutoFit/>
          </a:bodyPr>
          <a:lstStyle/>
          <a:p>
            <a:pPr marL="0" marR="0" lvl="0" indent="0" algn="l" defTabSz="914400" rtl="0" eaLnBrk="1" fontAlgn="auto" latinLnBrk="0" hangingPunct="1">
              <a:lnSpc>
                <a:spcPct val="90000"/>
              </a:lnSpc>
              <a:spcBef>
                <a:spcPts val="0"/>
              </a:spcBef>
              <a:spcAft>
                <a:spcPts val="600"/>
              </a:spcAft>
              <a:buClr>
                <a:prstClr val="black"/>
              </a:buClr>
              <a:buSzPct val="100000"/>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Presentation Outline:</a:t>
            </a:r>
          </a:p>
          <a:p>
            <a:pPr marL="0" marR="0" lvl="0" indent="0" algn="l" defTabSz="914400" rtl="0" eaLnBrk="1" fontAlgn="auto" latinLnBrk="0" hangingPunct="1">
              <a:lnSpc>
                <a:spcPct val="100000"/>
              </a:lnSpc>
              <a:spcBef>
                <a:spcPts val="0"/>
              </a:spcBef>
              <a:spcAft>
                <a:spcPts val="600"/>
              </a:spcAft>
              <a:buClr>
                <a:prstClr val="black"/>
              </a:buClr>
              <a:buSzPct val="100000"/>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Project Goals</a:t>
            </a:r>
          </a:p>
          <a:p>
            <a:pPr>
              <a:spcAft>
                <a:spcPts val="600"/>
              </a:spcAft>
              <a:buClr>
                <a:prstClr val="black"/>
              </a:buClr>
              <a:buSzPct val="100000"/>
            </a:pPr>
            <a:r>
              <a:rPr lang="en-US" sz="2400" dirty="0">
                <a:solidFill>
                  <a:prstClr val="black"/>
                </a:solidFill>
                <a:latin typeface="Times New Roman" panose="02020603050405020304" pitchFamily="18" charset="0"/>
                <a:cs typeface="Times New Roman" panose="02020603050405020304" pitchFamily="18" charset="0"/>
              </a:rPr>
              <a:t>Current State </a:t>
            </a:r>
          </a:p>
          <a:p>
            <a:pPr marL="0" marR="0" lvl="0" indent="0" algn="l" defTabSz="914400" rtl="0" eaLnBrk="1" fontAlgn="auto" latinLnBrk="0" hangingPunct="1">
              <a:lnSpc>
                <a:spcPct val="100000"/>
              </a:lnSpc>
              <a:spcBef>
                <a:spcPts val="0"/>
              </a:spcBef>
              <a:spcAft>
                <a:spcPts val="600"/>
              </a:spcAft>
              <a:buClr>
                <a:prstClr val="black"/>
              </a:buClr>
              <a:buSzPct val="100000"/>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Proposed Timeline</a:t>
            </a:r>
          </a:p>
          <a:p>
            <a:pPr marL="0" marR="0" lvl="0" indent="0" algn="l" defTabSz="914400" rtl="0" eaLnBrk="1" fontAlgn="auto" latinLnBrk="0" hangingPunct="1">
              <a:lnSpc>
                <a:spcPct val="100000"/>
              </a:lnSpc>
              <a:spcBef>
                <a:spcPts val="0"/>
              </a:spcBef>
              <a:spcAft>
                <a:spcPts val="600"/>
              </a:spcAft>
              <a:buClr>
                <a:prstClr val="black"/>
              </a:buClr>
              <a:buSzPct val="100000"/>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Resource Estimate</a:t>
            </a:r>
          </a:p>
        </p:txBody>
      </p:sp>
      <p:pic>
        <p:nvPicPr>
          <p:cNvPr id="10" name="Picture 9">
            <a:extLst>
              <a:ext uri="{FF2B5EF4-FFF2-40B4-BE49-F238E27FC236}">
                <a16:creationId xmlns:a16="http://schemas.microsoft.com/office/drawing/2014/main" id="{4F415194-F8A3-4931-9101-436474FC0B87}"/>
              </a:ext>
            </a:extLst>
          </p:cNvPr>
          <p:cNvPicPr>
            <a:picLocks noChangeAspect="1"/>
          </p:cNvPicPr>
          <p:nvPr/>
        </p:nvPicPr>
        <p:blipFill rotWithShape="1">
          <a:blip r:embed="rId3">
            <a:extLst>
              <a:ext uri="{28A0092B-C50C-407E-A947-70E740481C1C}">
                <a14:useLocalDpi xmlns:a14="http://schemas.microsoft.com/office/drawing/2010/main" val="0"/>
              </a:ext>
            </a:extLst>
          </a:blip>
          <a:srcRect t="34882" r="8687" b="12054"/>
          <a:stretch/>
        </p:blipFill>
        <p:spPr>
          <a:xfrm>
            <a:off x="3433618" y="1761836"/>
            <a:ext cx="8349673" cy="3639127"/>
          </a:xfrm>
          <a:prstGeom prst="rect">
            <a:avLst/>
          </a:prstGeom>
        </p:spPr>
      </p:pic>
    </p:spTree>
    <p:extLst>
      <p:ext uri="{BB962C8B-B14F-4D97-AF65-F5344CB8AC3E}">
        <p14:creationId xmlns:p14="http://schemas.microsoft.com/office/powerpoint/2010/main" val="524037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a:spLocks noGrp="1"/>
          </p:cNvSpPr>
          <p:nvPr>
            <p:ph type="title"/>
          </p:nvPr>
        </p:nvSpPr>
        <p:spPr/>
        <p:txBody>
          <a:bodyPr>
            <a:normAutofit fontScale="90000"/>
          </a:bodyPr>
          <a:lstStyle/>
          <a:p>
            <a:r>
              <a:rPr lang="en-US" sz="4000" dirty="0"/>
              <a:t>Project Goals</a:t>
            </a:r>
            <a:br>
              <a:rPr lang="en" dirty="0">
                <a:solidFill>
                  <a:srgbClr val="2B97AC"/>
                </a:solidFill>
                <a:latin typeface="Arial" panose="020B0604020202020204" pitchFamily="34" charset="0"/>
                <a:cs typeface="Arial" panose="020B0604020202020204" pitchFamily="34" charset="0"/>
              </a:rPr>
            </a:br>
            <a:endParaRPr lang="en-US" dirty="0">
              <a:effectLst>
                <a:glow rad="38100">
                  <a:schemeClr val="bg1">
                    <a:lumMod val="65000"/>
                    <a:lumOff val="35000"/>
                    <a:alpha val="40000"/>
                  </a:schemeClr>
                </a:glow>
              </a:effectLst>
            </a:endParaRPr>
          </a:p>
        </p:txBody>
      </p:sp>
      <p:pic>
        <p:nvPicPr>
          <p:cNvPr id="4" name="Picture 3">
            <a:extLst>
              <a:ext uri="{FF2B5EF4-FFF2-40B4-BE49-F238E27FC236}">
                <a16:creationId xmlns:a16="http://schemas.microsoft.com/office/drawing/2014/main" id="{E715001D-A886-40C3-AD65-EEA5D195972B}"/>
              </a:ext>
            </a:extLst>
          </p:cNvPr>
          <p:cNvPicPr>
            <a:picLocks noChangeAspect="1"/>
          </p:cNvPicPr>
          <p:nvPr/>
        </p:nvPicPr>
        <p:blipFill rotWithShape="1">
          <a:blip r:embed="rId3">
            <a:extLst>
              <a:ext uri="{28A0092B-C50C-407E-A947-70E740481C1C}">
                <a14:useLocalDpi xmlns:a14="http://schemas.microsoft.com/office/drawing/2010/main" val="0"/>
              </a:ext>
            </a:extLst>
          </a:blip>
          <a:srcRect t="34882" r="8687" b="12054"/>
          <a:stretch/>
        </p:blipFill>
        <p:spPr>
          <a:xfrm>
            <a:off x="7278252" y="2777630"/>
            <a:ext cx="4670060" cy="2035403"/>
          </a:xfrm>
          <a:prstGeom prst="rect">
            <a:avLst/>
          </a:prstGeom>
        </p:spPr>
      </p:pic>
      <p:sp>
        <p:nvSpPr>
          <p:cNvPr id="3" name="TextBox 2">
            <a:extLst>
              <a:ext uri="{FF2B5EF4-FFF2-40B4-BE49-F238E27FC236}">
                <a16:creationId xmlns:a16="http://schemas.microsoft.com/office/drawing/2014/main" id="{CEE83620-009F-4AD9-9C8A-FD8523C06D4B}"/>
              </a:ext>
            </a:extLst>
          </p:cNvPr>
          <p:cNvSpPr txBox="1"/>
          <p:nvPr/>
        </p:nvSpPr>
        <p:spPr>
          <a:xfrm>
            <a:off x="1154545" y="2854499"/>
            <a:ext cx="46182" cy="369332"/>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DD38C305-AFBC-4832-8894-4C074B995DFB}"/>
              </a:ext>
            </a:extLst>
          </p:cNvPr>
          <p:cNvSpPr txBox="1"/>
          <p:nvPr/>
        </p:nvSpPr>
        <p:spPr>
          <a:xfrm>
            <a:off x="729673" y="1348509"/>
            <a:ext cx="6308436" cy="4524315"/>
          </a:xfrm>
          <a:prstGeom prst="rect">
            <a:avLst/>
          </a:prstGeom>
          <a:noFill/>
        </p:spPr>
        <p:txBody>
          <a:bodyPr wrap="square" rtlCol="0">
            <a:spAutoFit/>
          </a:bodyPr>
          <a:lstStyle/>
          <a:p>
            <a:pPr marL="285750" indent="-285750">
              <a:buFont typeface="Arial" panose="020B0604020202020204" pitchFamily="34" charset="0"/>
              <a:buChar char="•"/>
            </a:pPr>
            <a:r>
              <a:rPr lang="en-US" sz="2400" b="1" dirty="0">
                <a:cs typeface="Times New Roman" panose="02020603050405020304" pitchFamily="18" charset="0"/>
              </a:rPr>
              <a:t>Extend the operational depth envelope of the LRAUV from 300 to 1500 meters.</a:t>
            </a:r>
          </a:p>
          <a:p>
            <a:pPr marL="742950" lvl="1" indent="-285750">
              <a:buFont typeface="Arial" panose="020B0604020202020204" pitchFamily="34" charset="0"/>
              <a:buChar char="•"/>
            </a:pPr>
            <a:r>
              <a:rPr lang="en-US" sz="2400" b="1" dirty="0">
                <a:cs typeface="Times New Roman" panose="02020603050405020304" pitchFamily="18" charset="0"/>
              </a:rPr>
              <a:t>This is important because many animals migrate and live below 300m</a:t>
            </a:r>
          </a:p>
          <a:p>
            <a:pPr marL="742950" lvl="1" indent="-285750">
              <a:buFont typeface="Arial" panose="020B0604020202020204" pitchFamily="34" charset="0"/>
              <a:buChar char="•"/>
            </a:pPr>
            <a:r>
              <a:rPr lang="en-US" sz="2400" b="1" dirty="0">
                <a:cs typeface="Times New Roman" panose="02020603050405020304" pitchFamily="18" charset="0"/>
              </a:rPr>
              <a:t>300-1500m is an important zone to study carbon export to the seafloor</a:t>
            </a:r>
          </a:p>
          <a:p>
            <a:pPr marL="742950" lvl="1" indent="-285750">
              <a:buFont typeface="Arial" panose="020B0604020202020204" pitchFamily="34" charset="0"/>
              <a:buChar char="•"/>
            </a:pPr>
            <a:r>
              <a:rPr lang="en-US" sz="2400" b="1" dirty="0">
                <a:cs typeface="Times New Roman" panose="02020603050405020304" pitchFamily="18" charset="0"/>
              </a:rPr>
              <a:t>Bioacoustics, Chiton and </a:t>
            </a:r>
            <a:r>
              <a:rPr lang="en-US" sz="2400" b="1" dirty="0" err="1">
                <a:cs typeface="Times New Roman" panose="02020603050405020304" pitchFamily="18" charset="0"/>
              </a:rPr>
              <a:t>Planktivore</a:t>
            </a:r>
            <a:r>
              <a:rPr lang="en-US" sz="2400" b="1" dirty="0">
                <a:cs typeface="Times New Roman" panose="02020603050405020304" pitchFamily="18" charset="0"/>
              </a:rPr>
              <a:t> are ready to go</a:t>
            </a:r>
          </a:p>
          <a:p>
            <a:pPr marL="285750" indent="-285750">
              <a:buFont typeface="Arial" panose="020B0604020202020204" pitchFamily="34" charset="0"/>
              <a:buChar char="•"/>
            </a:pPr>
            <a:r>
              <a:rPr lang="en-US" sz="2400" b="1" dirty="0">
                <a:cs typeface="Times New Roman" panose="02020603050405020304" pitchFamily="18" charset="0"/>
              </a:rPr>
              <a:t>Enables persistent operation using AUV-Docking from the MARS cabled observatory</a:t>
            </a:r>
          </a:p>
          <a:p>
            <a:pPr marL="285750" indent="-285750">
              <a:buFont typeface="Arial" panose="020B0604020202020204" pitchFamily="34" charset="0"/>
              <a:buChar char="•"/>
            </a:pPr>
            <a:r>
              <a:rPr lang="en-US" sz="2400" b="1" dirty="0">
                <a:cs typeface="Times New Roman" panose="02020603050405020304" pitchFamily="18" charset="0"/>
              </a:rPr>
              <a:t>Enables the exploration of Sur Ridge and other deep reefs</a:t>
            </a:r>
          </a:p>
        </p:txBody>
      </p:sp>
    </p:spTree>
    <p:extLst>
      <p:ext uri="{BB962C8B-B14F-4D97-AF65-F5344CB8AC3E}">
        <p14:creationId xmlns:p14="http://schemas.microsoft.com/office/powerpoint/2010/main" val="2530866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a:spLocks noGrp="1"/>
          </p:cNvSpPr>
          <p:nvPr>
            <p:ph type="title"/>
          </p:nvPr>
        </p:nvSpPr>
        <p:spPr/>
        <p:txBody>
          <a:bodyPr>
            <a:normAutofit fontScale="90000"/>
          </a:bodyPr>
          <a:lstStyle/>
          <a:p>
            <a:r>
              <a:rPr lang="en-US" sz="4000" dirty="0"/>
              <a:t>Current State</a:t>
            </a:r>
            <a:br>
              <a:rPr lang="en" dirty="0">
                <a:solidFill>
                  <a:srgbClr val="2B97AC"/>
                </a:solidFill>
                <a:latin typeface="Arial" panose="020B0604020202020204" pitchFamily="34" charset="0"/>
                <a:cs typeface="Arial" panose="020B0604020202020204" pitchFamily="34" charset="0"/>
              </a:rPr>
            </a:br>
            <a:endParaRPr lang="en-US" dirty="0">
              <a:effectLst>
                <a:glow rad="38100">
                  <a:schemeClr val="bg1">
                    <a:lumMod val="65000"/>
                    <a:lumOff val="35000"/>
                    <a:alpha val="40000"/>
                  </a:schemeClr>
                </a:glow>
              </a:effectLst>
            </a:endParaRPr>
          </a:p>
        </p:txBody>
      </p:sp>
      <p:pic>
        <p:nvPicPr>
          <p:cNvPr id="4" name="Picture 3">
            <a:extLst>
              <a:ext uri="{FF2B5EF4-FFF2-40B4-BE49-F238E27FC236}">
                <a16:creationId xmlns:a16="http://schemas.microsoft.com/office/drawing/2014/main" id="{E715001D-A886-40C3-AD65-EEA5D195972B}"/>
              </a:ext>
            </a:extLst>
          </p:cNvPr>
          <p:cNvPicPr>
            <a:picLocks noChangeAspect="1"/>
          </p:cNvPicPr>
          <p:nvPr/>
        </p:nvPicPr>
        <p:blipFill rotWithShape="1">
          <a:blip r:embed="rId3">
            <a:extLst>
              <a:ext uri="{28A0092B-C50C-407E-A947-70E740481C1C}">
                <a14:useLocalDpi xmlns:a14="http://schemas.microsoft.com/office/drawing/2010/main" val="0"/>
              </a:ext>
            </a:extLst>
          </a:blip>
          <a:srcRect t="34882" r="8687" b="12054"/>
          <a:stretch/>
        </p:blipFill>
        <p:spPr>
          <a:xfrm>
            <a:off x="7619998" y="2684379"/>
            <a:ext cx="3907146" cy="1702894"/>
          </a:xfrm>
          <a:prstGeom prst="rect">
            <a:avLst/>
          </a:prstGeom>
        </p:spPr>
      </p:pic>
      <p:sp>
        <p:nvSpPr>
          <p:cNvPr id="2" name="TextBox 1">
            <a:extLst>
              <a:ext uri="{FF2B5EF4-FFF2-40B4-BE49-F238E27FC236}">
                <a16:creationId xmlns:a16="http://schemas.microsoft.com/office/drawing/2014/main" id="{5D254C61-550D-4488-A36A-C135D9278DB0}"/>
              </a:ext>
            </a:extLst>
          </p:cNvPr>
          <p:cNvSpPr txBox="1"/>
          <p:nvPr/>
        </p:nvSpPr>
        <p:spPr>
          <a:xfrm>
            <a:off x="434108" y="1099127"/>
            <a:ext cx="10852729" cy="4893647"/>
          </a:xfrm>
          <a:prstGeom prst="rect">
            <a:avLst/>
          </a:prstGeom>
          <a:noFill/>
        </p:spPr>
        <p:txBody>
          <a:bodyPr wrap="square" rtlCol="0">
            <a:spAutoFit/>
          </a:bodyPr>
          <a:lstStyle/>
          <a:p>
            <a:pPr marL="285750" indent="-285750">
              <a:buFont typeface="Arial" panose="020B0604020202020204" pitchFamily="34" charset="0"/>
              <a:buChar char="•"/>
            </a:pPr>
            <a:r>
              <a:rPr lang="en-US" sz="2400" b="1" dirty="0"/>
              <a:t>Significantly behind schedule</a:t>
            </a:r>
          </a:p>
          <a:p>
            <a:pPr marL="742950" lvl="1" indent="-285750">
              <a:buFont typeface="Arial" panose="020B0604020202020204" pitchFamily="34" charset="0"/>
              <a:buChar char="•"/>
            </a:pPr>
            <a:r>
              <a:rPr lang="en-US" sz="2400" b="1" dirty="0"/>
              <a:t>Defective hull tubes – 1 of 3 is usable</a:t>
            </a:r>
          </a:p>
          <a:p>
            <a:pPr marL="742950" lvl="1" indent="-285750">
              <a:buFont typeface="Arial" panose="020B0604020202020204" pitchFamily="34" charset="0"/>
              <a:buChar char="•"/>
            </a:pPr>
            <a:r>
              <a:rPr lang="en-US" sz="2400" b="1" dirty="0"/>
              <a:t>Defective titanium end-bell casting – were able to use</a:t>
            </a:r>
          </a:p>
          <a:p>
            <a:pPr marL="742950" lvl="1" indent="-285750">
              <a:buFont typeface="Arial" panose="020B0604020202020204" pitchFamily="34" charset="0"/>
              <a:buChar char="•"/>
            </a:pPr>
            <a:r>
              <a:rPr lang="en-US" sz="2400" b="1" dirty="0"/>
              <a:t>PI has been distracted, LE is overloaded and out of the office, MT/AE is over subscribed</a:t>
            </a:r>
          </a:p>
          <a:p>
            <a:pPr marL="285750" indent="-285750">
              <a:buFont typeface="Arial" panose="020B0604020202020204" pitchFamily="34" charset="0"/>
              <a:buChar char="•"/>
            </a:pPr>
            <a:endParaRPr lang="en-US" sz="2400" b="1" dirty="0"/>
          </a:p>
          <a:p>
            <a:pPr marL="285750" indent="-285750">
              <a:buFont typeface="Arial" panose="020B0604020202020204" pitchFamily="34" charset="0"/>
              <a:buChar char="•"/>
            </a:pPr>
            <a:r>
              <a:rPr lang="en-US" sz="2400" b="1" dirty="0"/>
              <a:t>Finally ready for pressure testing</a:t>
            </a:r>
          </a:p>
          <a:p>
            <a:pPr marL="742950" lvl="1" indent="-285750">
              <a:buFont typeface="Arial" panose="020B0604020202020204" pitchFamily="34" charset="0"/>
              <a:buChar char="•"/>
            </a:pPr>
            <a:r>
              <a:rPr lang="en-US" sz="2400" b="1" dirty="0"/>
              <a:t>Only have one hull, so no failure testing</a:t>
            </a:r>
          </a:p>
          <a:p>
            <a:pPr marL="742950" lvl="1" indent="-285750">
              <a:buFont typeface="Arial" panose="020B0604020202020204" pitchFamily="34" charset="0"/>
              <a:buChar char="•"/>
            </a:pPr>
            <a:r>
              <a:rPr lang="en-US" sz="2400" b="1" dirty="0"/>
              <a:t>Fully instrumented with strain gauges and DAQ</a:t>
            </a:r>
          </a:p>
          <a:p>
            <a:pPr marL="742950" lvl="1" indent="-285750">
              <a:buFont typeface="Arial" panose="020B0604020202020204" pitchFamily="34" charset="0"/>
              <a:buChar char="•"/>
            </a:pPr>
            <a:r>
              <a:rPr lang="en-US" sz="2400" b="1" dirty="0"/>
              <a:t>Fill with golf balls and carefully monitor strain – abort test if abnormal </a:t>
            </a:r>
          </a:p>
          <a:p>
            <a:pPr marL="742950" lvl="1" indent="-285750">
              <a:buFont typeface="Arial" panose="020B0604020202020204" pitchFamily="34" charset="0"/>
              <a:buChar char="•"/>
            </a:pPr>
            <a:r>
              <a:rPr lang="en-US" sz="2400" b="1" dirty="0"/>
              <a:t>Jon, Aaron and possibly Brett will take the hull down to the Navy facility at Point Hueneme within a few weeks</a:t>
            </a:r>
          </a:p>
          <a:p>
            <a:pPr marL="285750" indent="-285750">
              <a:buFont typeface="Arial" panose="020B0604020202020204" pitchFamily="34" charset="0"/>
              <a:buChar char="•"/>
            </a:pPr>
            <a:r>
              <a:rPr lang="en-US" sz="2400" b="1" dirty="0"/>
              <a:t>“Cross-deck” components after pressure test, though not everything is ready</a:t>
            </a:r>
          </a:p>
        </p:txBody>
      </p:sp>
    </p:spTree>
    <p:extLst>
      <p:ext uri="{BB962C8B-B14F-4D97-AF65-F5344CB8AC3E}">
        <p14:creationId xmlns:p14="http://schemas.microsoft.com/office/powerpoint/2010/main" val="2075556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a:spLocks noGrp="1"/>
          </p:cNvSpPr>
          <p:nvPr>
            <p:ph type="title"/>
          </p:nvPr>
        </p:nvSpPr>
        <p:spPr>
          <a:xfrm>
            <a:off x="626682" y="258319"/>
            <a:ext cx="10972800" cy="1143000"/>
          </a:xfrm>
        </p:spPr>
        <p:txBody>
          <a:bodyPr>
            <a:normAutofit fontScale="90000"/>
          </a:bodyPr>
          <a:lstStyle/>
          <a:p>
            <a:r>
              <a:rPr lang="en-US" sz="4000" dirty="0"/>
              <a:t>Revised Timeline</a:t>
            </a:r>
            <a:br>
              <a:rPr lang="en" dirty="0">
                <a:solidFill>
                  <a:srgbClr val="2B97AC"/>
                </a:solidFill>
                <a:latin typeface="Arial" panose="020B0604020202020204" pitchFamily="34" charset="0"/>
                <a:cs typeface="Arial" panose="020B0604020202020204" pitchFamily="34" charset="0"/>
              </a:rPr>
            </a:br>
            <a:endParaRPr lang="en-US" dirty="0">
              <a:effectLst>
                <a:glow rad="38100">
                  <a:schemeClr val="bg1">
                    <a:lumMod val="65000"/>
                    <a:lumOff val="35000"/>
                    <a:alpha val="40000"/>
                  </a:schemeClr>
                </a:glow>
              </a:effectLst>
            </a:endParaRPr>
          </a:p>
        </p:txBody>
      </p:sp>
      <p:sp>
        <p:nvSpPr>
          <p:cNvPr id="5" name="TextBox 4">
            <a:extLst>
              <a:ext uri="{FF2B5EF4-FFF2-40B4-BE49-F238E27FC236}">
                <a16:creationId xmlns:a16="http://schemas.microsoft.com/office/drawing/2014/main" id="{68A7650A-60FA-43D4-A93B-D158BC6DB51A}"/>
              </a:ext>
            </a:extLst>
          </p:cNvPr>
          <p:cNvSpPr txBox="1"/>
          <p:nvPr/>
        </p:nvSpPr>
        <p:spPr>
          <a:xfrm>
            <a:off x="1350582" y="1985819"/>
            <a:ext cx="1644073" cy="369332"/>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lvl="1"/>
            <a:r>
              <a:rPr lang="en-US" dirty="0"/>
              <a:t>3</a:t>
            </a:r>
            <a:r>
              <a:rPr lang="en-US" baseline="30000" dirty="0"/>
              <a:t>rd</a:t>
            </a:r>
            <a:r>
              <a:rPr lang="en-US" dirty="0"/>
              <a:t> </a:t>
            </a:r>
            <a:r>
              <a:rPr lang="en-US" dirty="0" err="1"/>
              <a:t>qtr</a:t>
            </a:r>
            <a:r>
              <a:rPr lang="en-US" dirty="0"/>
              <a:t> ‘23</a:t>
            </a:r>
          </a:p>
        </p:txBody>
      </p:sp>
      <p:sp>
        <p:nvSpPr>
          <p:cNvPr id="6" name="TextBox 5">
            <a:extLst>
              <a:ext uri="{FF2B5EF4-FFF2-40B4-BE49-F238E27FC236}">
                <a16:creationId xmlns:a16="http://schemas.microsoft.com/office/drawing/2014/main" id="{21BD0E57-421F-4EA2-8D62-FD0CE22B3C41}"/>
              </a:ext>
            </a:extLst>
          </p:cNvPr>
          <p:cNvSpPr txBox="1"/>
          <p:nvPr/>
        </p:nvSpPr>
        <p:spPr>
          <a:xfrm>
            <a:off x="626682" y="2515789"/>
            <a:ext cx="1447800" cy="307777"/>
          </a:xfrm>
          <a:prstGeom prst="rect">
            <a:avLst/>
          </a:prstGeom>
          <a:noFill/>
          <a:ln>
            <a:solidFill>
              <a:srgbClr val="0070C0"/>
            </a:solidFill>
          </a:ln>
        </p:spPr>
        <p:txBody>
          <a:bodyPr wrap="square" rtlCol="0">
            <a:spAutoFit/>
          </a:bodyPr>
          <a:lstStyle/>
          <a:p>
            <a:r>
              <a:rPr lang="en-US" sz="1400" b="1" dirty="0"/>
              <a:t>Pressure Test</a:t>
            </a:r>
          </a:p>
        </p:txBody>
      </p:sp>
      <p:sp>
        <p:nvSpPr>
          <p:cNvPr id="14" name="TextBox 13">
            <a:extLst>
              <a:ext uri="{FF2B5EF4-FFF2-40B4-BE49-F238E27FC236}">
                <a16:creationId xmlns:a16="http://schemas.microsoft.com/office/drawing/2014/main" id="{B301CF68-F254-4942-A899-42771A6222DE}"/>
              </a:ext>
            </a:extLst>
          </p:cNvPr>
          <p:cNvSpPr txBox="1"/>
          <p:nvPr/>
        </p:nvSpPr>
        <p:spPr>
          <a:xfrm>
            <a:off x="9247436" y="6325537"/>
            <a:ext cx="2362200" cy="369332"/>
          </a:xfrm>
          <a:prstGeom prst="rect">
            <a:avLst/>
          </a:prstGeom>
          <a:noFill/>
          <a:ln w="53975">
            <a:solidFill>
              <a:srgbClr val="FF0000"/>
            </a:solidFill>
          </a:ln>
        </p:spPr>
        <p:txBody>
          <a:bodyPr wrap="square" rtlCol="0">
            <a:spAutoFit/>
          </a:bodyPr>
          <a:lstStyle/>
          <a:p>
            <a:r>
              <a:rPr lang="en-US" b="1" dirty="0"/>
              <a:t>Offshore Testing</a:t>
            </a:r>
            <a:endParaRPr lang="en-US" b="1" u="sng" dirty="0"/>
          </a:p>
        </p:txBody>
      </p:sp>
      <p:sp>
        <p:nvSpPr>
          <p:cNvPr id="15" name="TextBox 14">
            <a:extLst>
              <a:ext uri="{FF2B5EF4-FFF2-40B4-BE49-F238E27FC236}">
                <a16:creationId xmlns:a16="http://schemas.microsoft.com/office/drawing/2014/main" id="{F6107597-FAD1-4D21-A9D3-79154D999C7E}"/>
              </a:ext>
            </a:extLst>
          </p:cNvPr>
          <p:cNvSpPr txBox="1"/>
          <p:nvPr/>
        </p:nvSpPr>
        <p:spPr>
          <a:xfrm>
            <a:off x="2014347" y="3825866"/>
            <a:ext cx="3085630" cy="369332"/>
          </a:xfrm>
          <a:prstGeom prst="rect">
            <a:avLst/>
          </a:prstGeom>
          <a:noFill/>
          <a:ln w="31750">
            <a:solidFill>
              <a:srgbClr val="FF0000"/>
            </a:solidFill>
          </a:ln>
        </p:spPr>
        <p:txBody>
          <a:bodyPr wrap="square" rtlCol="0">
            <a:spAutoFit/>
          </a:bodyPr>
          <a:lstStyle/>
          <a:p>
            <a:r>
              <a:rPr lang="en-US" b="1" dirty="0"/>
              <a:t>Build Sub-</a:t>
            </a:r>
            <a:r>
              <a:rPr lang="en-US" b="1" dirty="0" err="1"/>
              <a:t>assemblys</a:t>
            </a:r>
            <a:endParaRPr lang="en-US" b="1" dirty="0"/>
          </a:p>
        </p:txBody>
      </p:sp>
      <p:cxnSp>
        <p:nvCxnSpPr>
          <p:cNvPr id="32" name="Straight Arrow Connector 31">
            <a:extLst>
              <a:ext uri="{FF2B5EF4-FFF2-40B4-BE49-F238E27FC236}">
                <a16:creationId xmlns:a16="http://schemas.microsoft.com/office/drawing/2014/main" id="{811E1848-E843-4E4D-9845-89BF811411F5}"/>
              </a:ext>
            </a:extLst>
          </p:cNvPr>
          <p:cNvCxnSpPr>
            <a:cxnSpLocks/>
          </p:cNvCxnSpPr>
          <p:nvPr/>
        </p:nvCxnSpPr>
        <p:spPr>
          <a:xfrm>
            <a:off x="5051167" y="4176430"/>
            <a:ext cx="269359" cy="82299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6E61254C-1B4D-4571-88BC-1B4559740BE7}"/>
              </a:ext>
            </a:extLst>
          </p:cNvPr>
          <p:cNvSpPr txBox="1"/>
          <p:nvPr/>
        </p:nvSpPr>
        <p:spPr>
          <a:xfrm>
            <a:off x="3003892" y="1985819"/>
            <a:ext cx="1644073" cy="369332"/>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lvl="1"/>
            <a:r>
              <a:rPr lang="en-US" dirty="0"/>
              <a:t>4</a:t>
            </a:r>
            <a:r>
              <a:rPr lang="en-US" baseline="30000" dirty="0"/>
              <a:t>th </a:t>
            </a:r>
            <a:r>
              <a:rPr lang="en-US" dirty="0" err="1"/>
              <a:t>qtr</a:t>
            </a:r>
            <a:r>
              <a:rPr lang="en-US" dirty="0"/>
              <a:t> ‘23</a:t>
            </a:r>
          </a:p>
        </p:txBody>
      </p:sp>
      <p:sp>
        <p:nvSpPr>
          <p:cNvPr id="40" name="TextBox 39">
            <a:extLst>
              <a:ext uri="{FF2B5EF4-FFF2-40B4-BE49-F238E27FC236}">
                <a16:creationId xmlns:a16="http://schemas.microsoft.com/office/drawing/2014/main" id="{4A167454-A8F4-4E09-8589-5F1D71F24C5B}"/>
              </a:ext>
            </a:extLst>
          </p:cNvPr>
          <p:cNvSpPr txBox="1"/>
          <p:nvPr/>
        </p:nvSpPr>
        <p:spPr>
          <a:xfrm>
            <a:off x="4660428" y="1982637"/>
            <a:ext cx="1644073" cy="369332"/>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lvl="1"/>
            <a:r>
              <a:rPr lang="en-US" dirty="0"/>
              <a:t>1</a:t>
            </a:r>
            <a:r>
              <a:rPr lang="en-US" baseline="30000" dirty="0"/>
              <a:t>st</a:t>
            </a:r>
            <a:r>
              <a:rPr lang="en-US" dirty="0"/>
              <a:t> </a:t>
            </a:r>
            <a:r>
              <a:rPr lang="en-US" dirty="0" err="1"/>
              <a:t>qtr</a:t>
            </a:r>
            <a:r>
              <a:rPr lang="en-US" dirty="0"/>
              <a:t> ‘24</a:t>
            </a:r>
          </a:p>
        </p:txBody>
      </p:sp>
      <p:sp>
        <p:nvSpPr>
          <p:cNvPr id="41" name="TextBox 40">
            <a:extLst>
              <a:ext uri="{FF2B5EF4-FFF2-40B4-BE49-F238E27FC236}">
                <a16:creationId xmlns:a16="http://schemas.microsoft.com/office/drawing/2014/main" id="{D5BB2E9C-BD07-46C6-8B7D-F3D37007A6B6}"/>
              </a:ext>
            </a:extLst>
          </p:cNvPr>
          <p:cNvSpPr txBox="1"/>
          <p:nvPr/>
        </p:nvSpPr>
        <p:spPr>
          <a:xfrm>
            <a:off x="6296654" y="1981654"/>
            <a:ext cx="1644073" cy="369332"/>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lvl="1"/>
            <a:r>
              <a:rPr lang="en-US" dirty="0"/>
              <a:t>2</a:t>
            </a:r>
            <a:r>
              <a:rPr lang="en-US" baseline="30000" dirty="0"/>
              <a:t>nd</a:t>
            </a:r>
            <a:r>
              <a:rPr lang="en-US" dirty="0"/>
              <a:t> </a:t>
            </a:r>
            <a:r>
              <a:rPr lang="en-US" dirty="0" err="1"/>
              <a:t>qtr</a:t>
            </a:r>
            <a:r>
              <a:rPr lang="en-US" dirty="0"/>
              <a:t> ‘24</a:t>
            </a:r>
          </a:p>
        </p:txBody>
      </p:sp>
      <p:sp>
        <p:nvSpPr>
          <p:cNvPr id="43" name="TextBox 42">
            <a:extLst>
              <a:ext uri="{FF2B5EF4-FFF2-40B4-BE49-F238E27FC236}">
                <a16:creationId xmlns:a16="http://schemas.microsoft.com/office/drawing/2014/main" id="{24124C50-4880-4425-8D70-891AD2733D05}"/>
              </a:ext>
            </a:extLst>
          </p:cNvPr>
          <p:cNvSpPr txBox="1"/>
          <p:nvPr/>
        </p:nvSpPr>
        <p:spPr>
          <a:xfrm>
            <a:off x="7945343" y="1981654"/>
            <a:ext cx="1644073" cy="369332"/>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lvl="1"/>
            <a:r>
              <a:rPr lang="en-US" dirty="0"/>
              <a:t>3</a:t>
            </a:r>
            <a:r>
              <a:rPr lang="en-US" baseline="30000" dirty="0"/>
              <a:t>rd </a:t>
            </a:r>
            <a:r>
              <a:rPr lang="en-US" dirty="0" err="1"/>
              <a:t>qtr</a:t>
            </a:r>
            <a:r>
              <a:rPr lang="en-US" dirty="0"/>
              <a:t> ‘24</a:t>
            </a:r>
          </a:p>
        </p:txBody>
      </p:sp>
      <p:sp>
        <p:nvSpPr>
          <p:cNvPr id="44" name="TextBox 43">
            <a:extLst>
              <a:ext uri="{FF2B5EF4-FFF2-40B4-BE49-F238E27FC236}">
                <a16:creationId xmlns:a16="http://schemas.microsoft.com/office/drawing/2014/main" id="{FC85A46F-AF5E-42F7-8077-062EC5385E62}"/>
              </a:ext>
            </a:extLst>
          </p:cNvPr>
          <p:cNvSpPr txBox="1"/>
          <p:nvPr/>
        </p:nvSpPr>
        <p:spPr>
          <a:xfrm>
            <a:off x="9606500" y="1990215"/>
            <a:ext cx="1644073" cy="369332"/>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lvl="1"/>
            <a:r>
              <a:rPr lang="en-US" dirty="0"/>
              <a:t>4</a:t>
            </a:r>
            <a:r>
              <a:rPr lang="en-US" baseline="30000" dirty="0"/>
              <a:t>th </a:t>
            </a:r>
            <a:r>
              <a:rPr lang="en-US" dirty="0" err="1"/>
              <a:t>qtr</a:t>
            </a:r>
            <a:r>
              <a:rPr lang="en-US" dirty="0"/>
              <a:t> ‘24</a:t>
            </a:r>
          </a:p>
        </p:txBody>
      </p:sp>
      <p:sp>
        <p:nvSpPr>
          <p:cNvPr id="45" name="TextBox 44">
            <a:extLst>
              <a:ext uri="{FF2B5EF4-FFF2-40B4-BE49-F238E27FC236}">
                <a16:creationId xmlns:a16="http://schemas.microsoft.com/office/drawing/2014/main" id="{91D49FBF-8E6D-4FD1-A922-2E83153D1E6A}"/>
              </a:ext>
            </a:extLst>
          </p:cNvPr>
          <p:cNvSpPr txBox="1"/>
          <p:nvPr/>
        </p:nvSpPr>
        <p:spPr>
          <a:xfrm>
            <a:off x="626682" y="3040265"/>
            <a:ext cx="2171936" cy="307777"/>
          </a:xfrm>
          <a:prstGeom prst="rect">
            <a:avLst/>
          </a:prstGeom>
          <a:noFill/>
          <a:ln>
            <a:solidFill>
              <a:srgbClr val="0070C0"/>
            </a:solidFill>
          </a:ln>
        </p:spPr>
        <p:txBody>
          <a:bodyPr wrap="square" rtlCol="0">
            <a:spAutoFit/>
          </a:bodyPr>
          <a:lstStyle/>
          <a:p>
            <a:r>
              <a:rPr lang="en-US" sz="1400" b="1" dirty="0"/>
              <a:t>Machine shop parts</a:t>
            </a:r>
          </a:p>
        </p:txBody>
      </p:sp>
      <p:sp>
        <p:nvSpPr>
          <p:cNvPr id="46" name="TextBox 45">
            <a:extLst>
              <a:ext uri="{FF2B5EF4-FFF2-40B4-BE49-F238E27FC236}">
                <a16:creationId xmlns:a16="http://schemas.microsoft.com/office/drawing/2014/main" id="{E5141FC7-3A89-48F6-94F1-FA55B3DBCE25}"/>
              </a:ext>
            </a:extLst>
          </p:cNvPr>
          <p:cNvSpPr txBox="1"/>
          <p:nvPr/>
        </p:nvSpPr>
        <p:spPr>
          <a:xfrm>
            <a:off x="1016820" y="3487107"/>
            <a:ext cx="997527" cy="307777"/>
          </a:xfrm>
          <a:prstGeom prst="rect">
            <a:avLst/>
          </a:prstGeom>
          <a:noFill/>
          <a:ln>
            <a:solidFill>
              <a:srgbClr val="0070C0"/>
            </a:solidFill>
          </a:ln>
        </p:spPr>
        <p:txBody>
          <a:bodyPr wrap="square" rtlCol="0">
            <a:spAutoFit/>
          </a:bodyPr>
          <a:lstStyle/>
          <a:p>
            <a:r>
              <a:rPr lang="en-US" sz="1400" b="1" dirty="0"/>
              <a:t>Welding</a:t>
            </a:r>
          </a:p>
        </p:txBody>
      </p:sp>
      <p:sp>
        <p:nvSpPr>
          <p:cNvPr id="47" name="TextBox 46">
            <a:extLst>
              <a:ext uri="{FF2B5EF4-FFF2-40B4-BE49-F238E27FC236}">
                <a16:creationId xmlns:a16="http://schemas.microsoft.com/office/drawing/2014/main" id="{88839C8E-0908-4674-8FF9-3F4E9991CBF3}"/>
              </a:ext>
            </a:extLst>
          </p:cNvPr>
          <p:cNvSpPr txBox="1"/>
          <p:nvPr/>
        </p:nvSpPr>
        <p:spPr>
          <a:xfrm>
            <a:off x="6657906" y="5728080"/>
            <a:ext cx="2767210" cy="369332"/>
          </a:xfrm>
          <a:prstGeom prst="rect">
            <a:avLst/>
          </a:prstGeom>
          <a:noFill/>
          <a:ln w="31750">
            <a:solidFill>
              <a:srgbClr val="FF0000"/>
            </a:solidFill>
          </a:ln>
        </p:spPr>
        <p:txBody>
          <a:bodyPr wrap="square" rtlCol="0">
            <a:spAutoFit/>
          </a:bodyPr>
          <a:lstStyle/>
          <a:p>
            <a:r>
              <a:rPr lang="en-US" b="1" dirty="0"/>
              <a:t>Integration and testing</a:t>
            </a:r>
          </a:p>
        </p:txBody>
      </p:sp>
      <p:cxnSp>
        <p:nvCxnSpPr>
          <p:cNvPr id="48" name="Straight Arrow Connector 47">
            <a:extLst>
              <a:ext uri="{FF2B5EF4-FFF2-40B4-BE49-F238E27FC236}">
                <a16:creationId xmlns:a16="http://schemas.microsoft.com/office/drawing/2014/main" id="{FBD4243E-D78C-4A25-A3D7-D538291EA0FF}"/>
              </a:ext>
            </a:extLst>
          </p:cNvPr>
          <p:cNvCxnSpPr>
            <a:cxnSpLocks/>
          </p:cNvCxnSpPr>
          <p:nvPr/>
        </p:nvCxnSpPr>
        <p:spPr>
          <a:xfrm>
            <a:off x="1930163" y="3333776"/>
            <a:ext cx="406637" cy="484972"/>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A647B82-6EAB-4434-8597-7C39CA4F56BA}"/>
              </a:ext>
            </a:extLst>
          </p:cNvPr>
          <p:cNvCxnSpPr>
            <a:cxnSpLocks/>
          </p:cNvCxnSpPr>
          <p:nvPr/>
        </p:nvCxnSpPr>
        <p:spPr>
          <a:xfrm>
            <a:off x="1930163" y="3348042"/>
            <a:ext cx="1164019" cy="469693"/>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3C9D3418-F877-4188-B56B-1B72671A1752}"/>
              </a:ext>
            </a:extLst>
          </p:cNvPr>
          <p:cNvCxnSpPr>
            <a:cxnSpLocks/>
          </p:cNvCxnSpPr>
          <p:nvPr/>
        </p:nvCxnSpPr>
        <p:spPr>
          <a:xfrm>
            <a:off x="6305416" y="5342174"/>
            <a:ext cx="380203" cy="41426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D8944788-7DAC-4A38-B6BB-CE083095A9A8}"/>
              </a:ext>
            </a:extLst>
          </p:cNvPr>
          <p:cNvSpPr txBox="1"/>
          <p:nvPr/>
        </p:nvSpPr>
        <p:spPr>
          <a:xfrm>
            <a:off x="5088484" y="4971859"/>
            <a:ext cx="1644073" cy="369332"/>
          </a:xfrm>
          <a:prstGeom prst="rect">
            <a:avLst/>
          </a:prstGeom>
          <a:noFill/>
          <a:ln w="31750">
            <a:solidFill>
              <a:srgbClr val="FF0000"/>
            </a:solidFill>
          </a:ln>
        </p:spPr>
        <p:txBody>
          <a:bodyPr wrap="square" rtlCol="0">
            <a:spAutoFit/>
          </a:bodyPr>
          <a:lstStyle/>
          <a:p>
            <a:r>
              <a:rPr lang="en-US" b="1" dirty="0"/>
              <a:t>Final Assembly</a:t>
            </a:r>
          </a:p>
        </p:txBody>
      </p:sp>
      <p:cxnSp>
        <p:nvCxnSpPr>
          <p:cNvPr id="58" name="Straight Arrow Connector 57">
            <a:extLst>
              <a:ext uri="{FF2B5EF4-FFF2-40B4-BE49-F238E27FC236}">
                <a16:creationId xmlns:a16="http://schemas.microsoft.com/office/drawing/2014/main" id="{5EC25E83-C47B-4021-AD0D-BACCFB377648}"/>
              </a:ext>
            </a:extLst>
          </p:cNvPr>
          <p:cNvCxnSpPr>
            <a:cxnSpLocks/>
          </p:cNvCxnSpPr>
          <p:nvPr/>
        </p:nvCxnSpPr>
        <p:spPr>
          <a:xfrm>
            <a:off x="8817352" y="6105973"/>
            <a:ext cx="430084" cy="21956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93C04FA6-73EB-4F5E-A270-DAE8627DC32B}"/>
              </a:ext>
            </a:extLst>
          </p:cNvPr>
          <p:cNvSpPr txBox="1"/>
          <p:nvPr/>
        </p:nvSpPr>
        <p:spPr>
          <a:xfrm>
            <a:off x="2172618" y="4613815"/>
            <a:ext cx="1469047" cy="523220"/>
          </a:xfrm>
          <a:prstGeom prst="rect">
            <a:avLst/>
          </a:prstGeom>
          <a:noFill/>
          <a:ln>
            <a:solidFill>
              <a:srgbClr val="0070C0"/>
            </a:solidFill>
          </a:ln>
        </p:spPr>
        <p:txBody>
          <a:bodyPr wrap="square" rtlCol="0">
            <a:spAutoFit/>
          </a:bodyPr>
          <a:lstStyle/>
          <a:p>
            <a:r>
              <a:rPr lang="en-US" sz="1400" b="1" dirty="0"/>
              <a:t>Design and build DVL housing</a:t>
            </a:r>
          </a:p>
        </p:txBody>
      </p:sp>
      <p:cxnSp>
        <p:nvCxnSpPr>
          <p:cNvPr id="63" name="Straight Arrow Connector 62">
            <a:extLst>
              <a:ext uri="{FF2B5EF4-FFF2-40B4-BE49-F238E27FC236}">
                <a16:creationId xmlns:a16="http://schemas.microsoft.com/office/drawing/2014/main" id="{44B0C0F6-FA48-45EB-A05F-778242679CB9}"/>
              </a:ext>
            </a:extLst>
          </p:cNvPr>
          <p:cNvCxnSpPr>
            <a:cxnSpLocks/>
          </p:cNvCxnSpPr>
          <p:nvPr/>
        </p:nvCxnSpPr>
        <p:spPr>
          <a:xfrm flipV="1">
            <a:off x="3654279" y="4202316"/>
            <a:ext cx="805558" cy="435598"/>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E91679E4-13B6-4F8B-ACD1-C65A0F74D57E}"/>
              </a:ext>
            </a:extLst>
          </p:cNvPr>
          <p:cNvCxnSpPr>
            <a:cxnSpLocks/>
          </p:cNvCxnSpPr>
          <p:nvPr/>
        </p:nvCxnSpPr>
        <p:spPr>
          <a:xfrm>
            <a:off x="2004173" y="3333219"/>
            <a:ext cx="2309209" cy="483238"/>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8438376-CDEB-4E30-A8C0-2B985AFB18D8}"/>
              </a:ext>
            </a:extLst>
          </p:cNvPr>
          <p:cNvCxnSpPr>
            <a:cxnSpLocks/>
          </p:cNvCxnSpPr>
          <p:nvPr/>
        </p:nvCxnSpPr>
        <p:spPr>
          <a:xfrm flipV="1">
            <a:off x="3759481" y="4202316"/>
            <a:ext cx="978774" cy="1138875"/>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697B7365-E2A0-453A-966F-9107A7EAF4B0}"/>
              </a:ext>
            </a:extLst>
          </p:cNvPr>
          <p:cNvSpPr txBox="1"/>
          <p:nvPr/>
        </p:nvSpPr>
        <p:spPr>
          <a:xfrm>
            <a:off x="1141182" y="5343529"/>
            <a:ext cx="2580982" cy="307777"/>
          </a:xfrm>
          <a:prstGeom prst="rect">
            <a:avLst/>
          </a:prstGeom>
          <a:noFill/>
          <a:ln>
            <a:solidFill>
              <a:srgbClr val="0070C0"/>
            </a:solidFill>
          </a:ln>
        </p:spPr>
        <p:txBody>
          <a:bodyPr wrap="square" rtlCol="0">
            <a:spAutoFit/>
          </a:bodyPr>
          <a:lstStyle/>
          <a:p>
            <a:r>
              <a:rPr lang="en-US" sz="1400" b="1" dirty="0"/>
              <a:t>Fabricated new flow hull shells</a:t>
            </a:r>
          </a:p>
        </p:txBody>
      </p:sp>
    </p:spTree>
    <p:extLst>
      <p:ext uri="{BB962C8B-B14F-4D97-AF65-F5344CB8AC3E}">
        <p14:creationId xmlns:p14="http://schemas.microsoft.com/office/powerpoint/2010/main" val="1443512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a:spLocks noGrp="1"/>
          </p:cNvSpPr>
          <p:nvPr>
            <p:ph type="title"/>
          </p:nvPr>
        </p:nvSpPr>
        <p:spPr>
          <a:xfrm>
            <a:off x="626682" y="258319"/>
            <a:ext cx="10972800" cy="1143000"/>
          </a:xfrm>
        </p:spPr>
        <p:txBody>
          <a:bodyPr>
            <a:normAutofit fontScale="90000"/>
          </a:bodyPr>
          <a:lstStyle/>
          <a:p>
            <a:r>
              <a:rPr lang="en-US" sz="4000" dirty="0"/>
              <a:t>2024 Resource Estimate</a:t>
            </a:r>
            <a:br>
              <a:rPr lang="en" dirty="0">
                <a:solidFill>
                  <a:srgbClr val="2B97AC"/>
                </a:solidFill>
                <a:latin typeface="Arial" panose="020B0604020202020204" pitchFamily="34" charset="0"/>
                <a:cs typeface="Arial" panose="020B0604020202020204" pitchFamily="34" charset="0"/>
              </a:rPr>
            </a:br>
            <a:endParaRPr lang="en-US" dirty="0">
              <a:effectLst>
                <a:glow rad="38100">
                  <a:schemeClr val="bg1">
                    <a:lumMod val="65000"/>
                    <a:lumOff val="35000"/>
                    <a:alpha val="40000"/>
                  </a:schemeClr>
                </a:glow>
              </a:effectLst>
            </a:endParaRPr>
          </a:p>
        </p:txBody>
      </p:sp>
      <p:sp>
        <p:nvSpPr>
          <p:cNvPr id="19" name="TextBox 18">
            <a:extLst>
              <a:ext uri="{FF2B5EF4-FFF2-40B4-BE49-F238E27FC236}">
                <a16:creationId xmlns:a16="http://schemas.microsoft.com/office/drawing/2014/main" id="{50EC2967-9762-45BD-9831-FF2F1A767693}"/>
              </a:ext>
            </a:extLst>
          </p:cNvPr>
          <p:cNvSpPr txBox="1"/>
          <p:nvPr/>
        </p:nvSpPr>
        <p:spPr>
          <a:xfrm>
            <a:off x="2216728" y="1401319"/>
            <a:ext cx="6308436" cy="6647974"/>
          </a:xfrm>
          <a:prstGeom prst="rect">
            <a:avLst/>
          </a:prstGeom>
          <a:noFill/>
        </p:spPr>
        <p:txBody>
          <a:bodyPr wrap="square" rtlCol="0">
            <a:spAutoFit/>
          </a:bodyPr>
          <a:lstStyle/>
          <a:p>
            <a:pPr marL="285750" indent="-285750">
              <a:buFont typeface="Arial" panose="020B0604020202020204" pitchFamily="34" charset="0"/>
              <a:buChar char="•"/>
            </a:pPr>
            <a:r>
              <a:rPr lang="en-US" sz="2400" b="1" dirty="0">
                <a:cs typeface="Times New Roman" panose="02020603050405020304" pitchFamily="18" charset="0"/>
              </a:rPr>
              <a:t>A significant cost over run for the titanium </a:t>
            </a:r>
            <a:r>
              <a:rPr lang="en-US" sz="2400" b="1" dirty="0" err="1">
                <a:cs typeface="Times New Roman" panose="02020603050405020304" pitchFamily="18" charset="0"/>
              </a:rPr>
              <a:t>endbells</a:t>
            </a:r>
            <a:r>
              <a:rPr lang="en-US" sz="2400" b="1" dirty="0">
                <a:cs typeface="Times New Roman" panose="02020603050405020304" pitchFamily="18" charset="0"/>
              </a:rPr>
              <a:t> drained 2022 expense budget and we only requested $2500 for 2023</a:t>
            </a:r>
          </a:p>
          <a:p>
            <a:pPr marL="285750" indent="-285750">
              <a:buFont typeface="Arial" panose="020B0604020202020204" pitchFamily="34" charset="0"/>
              <a:buChar char="•"/>
            </a:pPr>
            <a:r>
              <a:rPr lang="en-US" sz="2400" b="1" dirty="0">
                <a:cs typeface="Times New Roman" panose="02020603050405020304" pitchFamily="18" charset="0"/>
              </a:rPr>
              <a:t>Will be requesting discretionary funds</a:t>
            </a:r>
          </a:p>
          <a:p>
            <a:pPr marL="742950" lvl="1" indent="-285750">
              <a:buFont typeface="Arial" panose="020B0604020202020204" pitchFamily="34" charset="0"/>
              <a:buChar char="•"/>
            </a:pPr>
            <a:r>
              <a:rPr lang="en-US" sz="2400" b="1" dirty="0">
                <a:cs typeface="Times New Roman" panose="02020603050405020304" pitchFamily="18" charset="0"/>
              </a:rPr>
              <a:t>Pressure test ~ $5k</a:t>
            </a:r>
          </a:p>
          <a:p>
            <a:pPr marL="742950" lvl="1" indent="-285750">
              <a:buFont typeface="Arial" panose="020B0604020202020204" pitchFamily="34" charset="0"/>
              <a:buChar char="•"/>
            </a:pPr>
            <a:r>
              <a:rPr lang="en-US" sz="2400" b="1" dirty="0">
                <a:cs typeface="Times New Roman" panose="02020603050405020304" pitchFamily="18" charset="0"/>
              </a:rPr>
              <a:t>Flow hull shells – ~$10k</a:t>
            </a:r>
          </a:p>
          <a:p>
            <a:pPr marL="742950" lvl="1" indent="-285750">
              <a:buFont typeface="Arial" panose="020B0604020202020204" pitchFamily="34" charset="0"/>
              <a:buChar char="•"/>
            </a:pPr>
            <a:r>
              <a:rPr lang="en-US" sz="2400" b="1" dirty="0">
                <a:cs typeface="Times New Roman" panose="02020603050405020304" pitchFamily="18" charset="0"/>
              </a:rPr>
              <a:t>Externally printed parts (better material) </a:t>
            </a:r>
          </a:p>
          <a:p>
            <a:pPr marL="742950" lvl="1" indent="-285750">
              <a:buFont typeface="Arial" panose="020B0604020202020204" pitchFamily="34" charset="0"/>
              <a:buChar char="•"/>
            </a:pPr>
            <a:r>
              <a:rPr lang="en-US" sz="2400" b="1" dirty="0">
                <a:cs typeface="Times New Roman" panose="02020603050405020304" pitchFamily="18" charset="0"/>
              </a:rPr>
              <a:t>Raw material for the machine shop. ~$2k</a:t>
            </a:r>
          </a:p>
          <a:p>
            <a:pPr marL="285750" indent="-285750">
              <a:buFont typeface="Arial" panose="020B0604020202020204" pitchFamily="34" charset="0"/>
              <a:buChar char="•"/>
            </a:pPr>
            <a:r>
              <a:rPr lang="en-US" sz="2400" b="1" dirty="0">
                <a:cs typeface="Times New Roman" panose="02020603050405020304" pitchFamily="18" charset="0"/>
              </a:rPr>
              <a:t>Optional expenses this year or next year</a:t>
            </a:r>
          </a:p>
          <a:p>
            <a:pPr marL="742950" lvl="1" indent="-285750">
              <a:buFont typeface="Arial" panose="020B0604020202020204" pitchFamily="34" charset="0"/>
              <a:buChar char="•"/>
            </a:pPr>
            <a:r>
              <a:rPr lang="en-US" sz="2400" b="1" dirty="0">
                <a:cs typeface="Times New Roman" panose="02020603050405020304" pitchFamily="18" charset="0"/>
              </a:rPr>
              <a:t>$10k for a new propeller</a:t>
            </a:r>
          </a:p>
          <a:p>
            <a:pPr marL="742950" lvl="1" indent="-285750">
              <a:buFont typeface="Arial" panose="020B0604020202020204" pitchFamily="34" charset="0"/>
              <a:buChar char="•"/>
            </a:pPr>
            <a:r>
              <a:rPr lang="en-US" sz="2400" b="1" dirty="0">
                <a:cs typeface="Times New Roman" panose="02020603050405020304" pitchFamily="18" charset="0"/>
              </a:rPr>
              <a:t>$20k for full titanium upgrade – required before long missions at MARS</a:t>
            </a:r>
          </a:p>
          <a:p>
            <a:pPr marL="285750" indent="-285750">
              <a:buFont typeface="Arial" panose="020B0604020202020204" pitchFamily="34" charset="0"/>
              <a:buChar char="•"/>
            </a:pPr>
            <a:r>
              <a:rPr lang="en-US" sz="2400" b="1" dirty="0"/>
              <a:t>400 hours of shared engineering (Jon, Aaron, and 200 hours of MT/ET.</a:t>
            </a:r>
          </a:p>
          <a:p>
            <a:r>
              <a:rPr lang="en-US" b="1" dirty="0"/>
              <a:t> </a:t>
            </a:r>
          </a:p>
          <a:p>
            <a:pPr marL="285750" indent="-285750">
              <a:buFont typeface="Arial" panose="020B0604020202020204" pitchFamily="34" charset="0"/>
              <a:buChar char="•"/>
            </a:pPr>
            <a:endParaRPr lang="en-US" sz="2400" b="1" dirty="0">
              <a:cs typeface="Times New Roman" panose="02020603050405020304" pitchFamily="18" charset="0"/>
            </a:endParaRPr>
          </a:p>
          <a:p>
            <a:pPr marL="285750" indent="-285750">
              <a:buFont typeface="Arial" panose="020B0604020202020204" pitchFamily="34" charset="0"/>
              <a:buChar char="•"/>
            </a:pPr>
            <a:endParaRPr lang="en-US" sz="2400" b="1" dirty="0">
              <a:cs typeface="Times New Roman" panose="02020603050405020304" pitchFamily="18" charset="0"/>
            </a:endParaRPr>
          </a:p>
          <a:p>
            <a:pPr marL="285750" indent="-285750">
              <a:buFont typeface="Arial" panose="020B0604020202020204" pitchFamily="34" charset="0"/>
              <a:buChar char="•"/>
            </a:pPr>
            <a:endParaRPr lang="en-US" sz="2400" b="1" dirty="0">
              <a:cs typeface="Times New Roman" panose="02020603050405020304" pitchFamily="18" charset="0"/>
            </a:endParaRPr>
          </a:p>
        </p:txBody>
      </p:sp>
    </p:spTree>
    <p:extLst>
      <p:ext uri="{BB962C8B-B14F-4D97-AF65-F5344CB8AC3E}">
        <p14:creationId xmlns:p14="http://schemas.microsoft.com/office/powerpoint/2010/main" val="4033554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D7457-4E8D-4C75-AA43-0998C6D7B116}"/>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6337B15-C9A3-4E9A-A4DD-67716F7ACC0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964455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2616</TotalTime>
  <Words>633</Words>
  <Application>Microsoft Office PowerPoint</Application>
  <PresentationFormat>Widescreen</PresentationFormat>
  <Paragraphs>65</Paragraphs>
  <Slides>6</Slides>
  <Notes>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vt:i4>
      </vt:variant>
    </vt:vector>
  </HeadingPairs>
  <TitlesOfParts>
    <vt:vector size="15" baseType="lpstr">
      <vt:lpstr>Arial</vt:lpstr>
      <vt:lpstr>Arial Black</vt:lpstr>
      <vt:lpstr>Calibri</vt:lpstr>
      <vt:lpstr>Calibri Light</vt:lpstr>
      <vt:lpstr>DIN Alternate</vt:lpstr>
      <vt:lpstr>DIN Alternate Bold</vt:lpstr>
      <vt:lpstr>Times New Roman</vt:lpstr>
      <vt:lpstr>Office Theme</vt:lpstr>
      <vt:lpstr>Custom Design</vt:lpstr>
      <vt:lpstr> Mesopelagic LRAUV  2024 Proposal Abstract #902010</vt:lpstr>
      <vt:lpstr>Project Goals </vt:lpstr>
      <vt:lpstr>Current State </vt:lpstr>
      <vt:lpstr>Revised Timeline </vt:lpstr>
      <vt:lpstr>2024 Resource Estimate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Brett Hobson</dc:creator>
  <cp:lastModifiedBy>Brett Hobson</cp:lastModifiedBy>
  <cp:revision>16</cp:revision>
  <dcterms:created xsi:type="dcterms:W3CDTF">2023-05-19T23:15:51Z</dcterms:created>
  <dcterms:modified xsi:type="dcterms:W3CDTF">2023-05-21T18:52:49Z</dcterms:modified>
</cp:coreProperties>
</file>