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710" r:id="rId2"/>
    <p:sldId id="711" r:id="rId3"/>
    <p:sldId id="70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106" d="100"/>
          <a:sy n="106" d="100"/>
        </p:scale>
        <p:origin x="138" y="11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EA36-43C5-B042-8CB3-53100C1A5FAA}" type="datetimeFigureOut">
              <a:rPr lang="en-US" smtClean="0"/>
              <a:t>10/24/2022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860D7-4656-CC42-9685-F3454E434FEB}" type="slidenum">
              <a:rPr lang="en-US" smtClean="0"/>
              <a:t>‹#›</a:t>
            </a:fld>
            <a:endParaRPr lang="en-US"/>
          </a:p>
        </p:txBody>
      </p:sp>
    </p:spTree>
    <p:extLst>
      <p:ext uri="{BB962C8B-B14F-4D97-AF65-F5344CB8AC3E}">
        <p14:creationId xmlns:p14="http://schemas.microsoft.com/office/powerpoint/2010/main" val="2943279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2479132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Figure 1: The original LRAUV Tethys next to her new 1500 meter depth rated sister named Opah</a:t>
            </a:r>
          </a:p>
          <a:p>
            <a:r>
              <a:rPr lang="en-US" dirty="0"/>
              <a:t>Figure 2: Image of Opah fish, a beautiful mesopelagic explorer.</a:t>
            </a:r>
          </a:p>
        </p:txBody>
      </p:sp>
      <p:sp>
        <p:nvSpPr>
          <p:cNvPr id="4" name="Slide Number Placeholder 3"/>
          <p:cNvSpPr>
            <a:spLocks noGrp="1"/>
          </p:cNvSpPr>
          <p:nvPr>
            <p:ph type="sldNum" sz="quarter" idx="5"/>
          </p:nvPr>
        </p:nvSpPr>
        <p:spPr/>
        <p:txBody>
          <a:bodyPr/>
          <a:lstStyle/>
          <a:p>
            <a:fld id="{AC3D73A8-64CC-4E41-885D-56FF3DA44E7B}" type="slidenum">
              <a:rPr lang="en-US" smtClean="0"/>
              <a:t>3</a:t>
            </a:fld>
            <a:endParaRPr lang="en-US"/>
          </a:p>
        </p:txBody>
      </p:sp>
    </p:spTree>
    <p:extLst>
      <p:ext uri="{BB962C8B-B14F-4D97-AF65-F5344CB8AC3E}">
        <p14:creationId xmlns:p14="http://schemas.microsoft.com/office/powerpoint/2010/main" val="3361610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B33-D33D-104A-A373-A4D214E5CF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6055-2610-A54E-84EC-C2A6F07FE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EA48A8-5A92-114F-9E98-7CE6E3D81074}"/>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5" name="Footer Placeholder 4">
            <a:extLst>
              <a:ext uri="{FF2B5EF4-FFF2-40B4-BE49-F238E27FC236}">
                <a16:creationId xmlns:a16="http://schemas.microsoft.com/office/drawing/2014/main" id="{CBDC1FBE-91EF-B143-AB86-7CCC8387F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64F48-7859-F947-818F-00DC478BF44D}"/>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84800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E493-0353-D243-816C-B62D22366C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9C8A67-3E2D-4E4D-9C00-D1C059A195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D16FD-2DD8-DD48-A1EC-B63581BE96CF}"/>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5" name="Footer Placeholder 4">
            <a:extLst>
              <a:ext uri="{FF2B5EF4-FFF2-40B4-BE49-F238E27FC236}">
                <a16:creationId xmlns:a16="http://schemas.microsoft.com/office/drawing/2014/main" id="{88121EB8-D860-3345-8D0F-3203ED9CE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FEE0-0E9D-7B4F-BEA0-DFB1839B417E}"/>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41958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FCAFF-ECDE-A34D-80FE-AAFB85B4B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A0B51-995E-4649-88D8-C904018B82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6A7B1-8CA5-CF45-8C7E-739298085D8F}"/>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5" name="Footer Placeholder 4">
            <a:extLst>
              <a:ext uri="{FF2B5EF4-FFF2-40B4-BE49-F238E27FC236}">
                <a16:creationId xmlns:a16="http://schemas.microsoft.com/office/drawing/2014/main" id="{99DC49B0-173A-B64E-B1BB-C53EBD329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4EB00-78FE-AE42-AF04-7E20226642FF}"/>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6241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0289389"/>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B7F9-C336-3040-87BC-96611030D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E9ECB7-5F0B-DC42-9AA8-433DA772B4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AFDC7-7D7F-2340-A21B-65F15D0D02ED}"/>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5" name="Footer Placeholder 4">
            <a:extLst>
              <a:ext uri="{FF2B5EF4-FFF2-40B4-BE49-F238E27FC236}">
                <a16:creationId xmlns:a16="http://schemas.microsoft.com/office/drawing/2014/main" id="{D2818F8B-52B7-9143-9BBB-48010D0B8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32F9-0944-6147-BD07-E8C0D492DF9A}"/>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73994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62D1-8EA3-EA41-84A8-55D753FCCE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09ADF2-520A-9C44-A241-9944F89B6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19D82F-401F-2942-AAB3-00CDE1F4AF92}"/>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5" name="Footer Placeholder 4">
            <a:extLst>
              <a:ext uri="{FF2B5EF4-FFF2-40B4-BE49-F238E27FC236}">
                <a16:creationId xmlns:a16="http://schemas.microsoft.com/office/drawing/2014/main" id="{A3D9D405-50D7-2441-89F9-5A182E9E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E3AA1-D05F-D646-8487-11933056B6C4}"/>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44297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9A74-A882-D04B-93D0-1221B5984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1BC032-510C-304A-AAA0-95001DA8A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272B5-5576-C042-A35A-727EBF31C6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E16B2B-3BC2-D643-A603-2C9B34C15DAE}"/>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6" name="Footer Placeholder 5">
            <a:extLst>
              <a:ext uri="{FF2B5EF4-FFF2-40B4-BE49-F238E27FC236}">
                <a16:creationId xmlns:a16="http://schemas.microsoft.com/office/drawing/2014/main" id="{36BF417D-0B0D-0E42-8C9D-5BCBA7CF3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C953EA-1275-8D45-A7B5-6F1533C78E9B}"/>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88648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C013-2B2E-0746-99BD-511194828B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44DCE-423D-8046-AE5E-EA851F98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6DB2D5-33BC-C04E-843A-42FEC86351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AC427-38E8-9842-A935-D310F8D7B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29A905-1D82-0C4D-9A79-55155B73D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AC0FC1-725D-694D-9390-599ABA3A8FE1}"/>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8" name="Footer Placeholder 7">
            <a:extLst>
              <a:ext uri="{FF2B5EF4-FFF2-40B4-BE49-F238E27FC236}">
                <a16:creationId xmlns:a16="http://schemas.microsoft.com/office/drawing/2014/main" id="{C8FBB8E0-E6C7-A949-9DA1-7CD7893704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A004FF-D93F-0048-A120-F93D70DE263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692364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249F-7A26-EC4B-8892-27C9BAD0C9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D240A0-8708-D343-A333-C6C1C7DA2783}"/>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4" name="Footer Placeholder 3">
            <a:extLst>
              <a:ext uri="{FF2B5EF4-FFF2-40B4-BE49-F238E27FC236}">
                <a16:creationId xmlns:a16="http://schemas.microsoft.com/office/drawing/2014/main" id="{AFD47FEA-2916-834E-8FE3-B0B3F4B77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A6070B-CE8B-B24A-9E72-32D7773219A5}"/>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4016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0BB09-5B0D-4B4E-8917-CBDFB5194E36}"/>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3" name="Footer Placeholder 2">
            <a:extLst>
              <a:ext uri="{FF2B5EF4-FFF2-40B4-BE49-F238E27FC236}">
                <a16:creationId xmlns:a16="http://schemas.microsoft.com/office/drawing/2014/main" id="{D0FC5877-4B7E-FE44-AB35-3890E72216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88FB4-5F5F-C24A-B779-BBF9CBA871B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8562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BDAA-6921-4C45-A25F-B0E2E5597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7DFE1-D112-FC48-BA18-9D327EED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6C6F7C-D2D8-614C-8CD3-E23D3D9AD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5CAF7E-19F8-2047-B897-2B47BCF47906}"/>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6" name="Footer Placeholder 5">
            <a:extLst>
              <a:ext uri="{FF2B5EF4-FFF2-40B4-BE49-F238E27FC236}">
                <a16:creationId xmlns:a16="http://schemas.microsoft.com/office/drawing/2014/main" id="{8A720CA7-7F9A-744A-ABB8-D6021412B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EC69-9E1C-D049-A47D-9AFF92D5A3A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27249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9F58-303C-DA4A-958B-29DF97108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5FBB6F-D497-D546-A581-D1F777A80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55CF13-068C-CD40-94C9-A6B2A28DE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040CD9-4BE0-B443-B958-8B36C4436EEE}"/>
              </a:ext>
            </a:extLst>
          </p:cNvPr>
          <p:cNvSpPr>
            <a:spLocks noGrp="1"/>
          </p:cNvSpPr>
          <p:nvPr>
            <p:ph type="dt" sz="half" idx="10"/>
          </p:nvPr>
        </p:nvSpPr>
        <p:spPr/>
        <p:txBody>
          <a:bodyPr/>
          <a:lstStyle/>
          <a:p>
            <a:fld id="{57DB2162-DD7B-8642-A18C-CE2A3B193302}" type="datetimeFigureOut">
              <a:rPr lang="en-US" smtClean="0"/>
              <a:t>10/24/2022</a:t>
            </a:fld>
            <a:endParaRPr lang="en-US"/>
          </a:p>
        </p:txBody>
      </p:sp>
      <p:sp>
        <p:nvSpPr>
          <p:cNvPr id="6" name="Footer Placeholder 5">
            <a:extLst>
              <a:ext uri="{FF2B5EF4-FFF2-40B4-BE49-F238E27FC236}">
                <a16:creationId xmlns:a16="http://schemas.microsoft.com/office/drawing/2014/main" id="{9954F343-F78E-D648-AF6A-A391B9583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1404-DCFE-8A4E-88F9-3797B6C97CF8}"/>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52072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BDB65-5E8B-0F40-A742-AEE95721D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4CFF1C-9867-044D-B424-198966E70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EDDCC-7890-C44C-B2EF-6E8310453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B2162-DD7B-8642-A18C-CE2A3B193302}" type="datetimeFigureOut">
              <a:rPr lang="en-US" smtClean="0"/>
              <a:t>10/24/2022</a:t>
            </a:fld>
            <a:endParaRPr lang="en-US"/>
          </a:p>
        </p:txBody>
      </p:sp>
      <p:sp>
        <p:nvSpPr>
          <p:cNvPr id="5" name="Footer Placeholder 4">
            <a:extLst>
              <a:ext uri="{FF2B5EF4-FFF2-40B4-BE49-F238E27FC236}">
                <a16:creationId xmlns:a16="http://schemas.microsoft.com/office/drawing/2014/main" id="{FC9B95A9-1556-3F4E-95C2-AB3C3A51A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3C655-1680-E048-9866-289F0DBC3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C5EA2-46D8-6149-B8D8-35C2AF1569C7}" type="slidenum">
              <a:rPr lang="en-US" smtClean="0"/>
              <a:t>‹#›</a:t>
            </a:fld>
            <a:endParaRPr lang="en-US"/>
          </a:p>
        </p:txBody>
      </p:sp>
    </p:spTree>
    <p:extLst>
      <p:ext uri="{BB962C8B-B14F-4D97-AF65-F5344CB8AC3E}">
        <p14:creationId xmlns:p14="http://schemas.microsoft.com/office/powerpoint/2010/main" val="87188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902101 LRAUV Technology Development and Fleet Operations</a:t>
            </a:r>
          </a:p>
        </p:txBody>
      </p:sp>
      <p:sp>
        <p:nvSpPr>
          <p:cNvPr id="4" name="TextBox 3">
            <a:extLst>
              <a:ext uri="{FF2B5EF4-FFF2-40B4-BE49-F238E27FC236}">
                <a16:creationId xmlns:a16="http://schemas.microsoft.com/office/drawing/2014/main" id="{3D727734-83D2-6A45-9226-5272F9442FAB}"/>
              </a:ext>
            </a:extLst>
          </p:cNvPr>
          <p:cNvSpPr txBox="1"/>
          <p:nvPr/>
        </p:nvSpPr>
        <p:spPr>
          <a:xfrm>
            <a:off x="629922" y="1347691"/>
            <a:ext cx="9932286" cy="6001643"/>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What’s the fundamental problem, question, or issue you are addressing? </a:t>
            </a:r>
          </a:p>
          <a:p>
            <a:r>
              <a:rPr lang="en-US" sz="2400" i="1" dirty="0">
                <a:latin typeface="Arial" panose="020B0604020202020204" pitchFamily="34" charset="0"/>
                <a:cs typeface="Arial" panose="020B0604020202020204" pitchFamily="34" charset="0"/>
              </a:rPr>
              <a:t>- This is a project to extend the depth rating of one of MBARI’s LRAUVs from 300 to 1500 meters to gain access to the poorly studied Mesopelagic zone.</a:t>
            </a: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Why is it important/why should anyone care?</a:t>
            </a:r>
          </a:p>
          <a:p>
            <a:r>
              <a:rPr lang="en-US" sz="2400" i="1" dirty="0">
                <a:latin typeface="Arial" panose="020B0604020202020204" pitchFamily="34" charset="0"/>
                <a:cs typeface="Arial" panose="020B0604020202020204" pitchFamily="34" charset="0"/>
              </a:rPr>
              <a:t>-There are uncertainties in rates of carbon sequestration in the deep ocean that have profound effects on our understanding of the global carbon cycle. Understanding the variability of carbon transport through the Mesopelagic zone is a critical component in the models used to predict how much carbon the ocean can absorb.</a:t>
            </a:r>
          </a:p>
          <a:p>
            <a:r>
              <a:rPr lang="en-US" sz="2400" i="1" dirty="0">
                <a:latin typeface="Arial" panose="020B0604020202020204" pitchFamily="34" charset="0"/>
                <a:cs typeface="Arial" panose="020B0604020202020204" pitchFamily="34" charset="0"/>
              </a:rPr>
              <a:t>-</a:t>
            </a:r>
            <a:endParaRPr lang="en-US" sz="2400" dirty="0">
              <a:latin typeface="Arial" panose="020B0604020202020204" pitchFamily="34" charset="0"/>
              <a:cs typeface="Arial" panose="020B0604020202020204" pitchFamily="34" charset="0"/>
            </a:endParaRPr>
          </a:p>
          <a:p>
            <a:endParaRPr lang="en-US" sz="2400" i="1" dirty="0">
              <a:latin typeface="Arial" panose="020B0604020202020204" pitchFamily="34" charset="0"/>
              <a:cs typeface="Arial" panose="020B0604020202020204" pitchFamily="34" charset="0"/>
            </a:endParaRPr>
          </a:p>
          <a:p>
            <a:endParaRPr lang="en-US" sz="2400" i="1" dirty="0">
              <a:latin typeface="Arial" panose="020B0604020202020204" pitchFamily="34" charset="0"/>
              <a:cs typeface="Arial" panose="020B0604020202020204" pitchFamily="34" charset="0"/>
            </a:endParaRPr>
          </a:p>
          <a:p>
            <a:endParaRPr lang="en-US" sz="2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8543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CD9D9C2-CC0E-46B8-8861-31E8CD702FA2}"/>
              </a:ext>
            </a:extLst>
          </p:cNvPr>
          <p:cNvSpPr/>
          <p:nvPr/>
        </p:nvSpPr>
        <p:spPr>
          <a:xfrm>
            <a:off x="588475" y="1166843"/>
            <a:ext cx="10719303" cy="4154984"/>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What are we doing about it/what’s MBARI’s unique contribution?</a:t>
            </a:r>
          </a:p>
          <a:p>
            <a:r>
              <a:rPr lang="en-US" sz="2400" i="1" dirty="0">
                <a:latin typeface="Arial" panose="020B0604020202020204" pitchFamily="34" charset="0"/>
                <a:cs typeface="Arial" panose="020B0604020202020204" pitchFamily="34" charset="0"/>
              </a:rPr>
              <a:t>- The new Mesopelagic LRAUV with the AyeRIS imaging system aims to accurately measure the distribution and rates of carbon sinking through the mesopelagic zone.  A bio-acoustic imaging system is also being developed  image the water column hundreds of meters above and below the vehicle to characterize zooplankton and fish distribution.</a:t>
            </a:r>
          </a:p>
          <a:p>
            <a:endParaRPr lang="en-US" sz="2400" i="1"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What are your project plans for next year (2023)?</a:t>
            </a:r>
          </a:p>
          <a:p>
            <a:r>
              <a:rPr lang="en-US" sz="2400" dirty="0">
                <a:latin typeface="Arial" panose="020B0604020202020204" pitchFamily="34" charset="0"/>
                <a:cs typeface="Arial" panose="020B0604020202020204" pitchFamily="34" charset="0"/>
              </a:rPr>
              <a:t> </a:t>
            </a:r>
            <a:r>
              <a:rPr lang="en-US" sz="2400" i="1">
                <a:latin typeface="Arial" panose="020B0604020202020204" pitchFamily="34" charset="0"/>
                <a:cs typeface="Arial" panose="020B0604020202020204" pitchFamily="34" charset="0"/>
              </a:rPr>
              <a:t>- During 2023 we </a:t>
            </a:r>
            <a:r>
              <a:rPr lang="en-US" sz="2400" i="1" dirty="0">
                <a:latin typeface="Arial" panose="020B0604020202020204" pitchFamily="34" charset="0"/>
                <a:cs typeface="Arial" panose="020B0604020202020204" pitchFamily="34" charset="0"/>
              </a:rPr>
              <a:t>plan to complete the construction and begin testing the new 1500m depth rated LRAUV we’ve named Opah.</a:t>
            </a:r>
          </a:p>
        </p:txBody>
      </p:sp>
    </p:spTree>
    <p:extLst>
      <p:ext uri="{BB962C8B-B14F-4D97-AF65-F5344CB8AC3E}">
        <p14:creationId xmlns:p14="http://schemas.microsoft.com/office/powerpoint/2010/main" val="3346379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a:xfrm>
            <a:off x="838200" y="365125"/>
            <a:ext cx="10515600" cy="1325563"/>
          </a:xfrm>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902101 LRAUV Technology Development and Fleet Operations</a:t>
            </a:r>
          </a:p>
        </p:txBody>
      </p:sp>
      <p:pic>
        <p:nvPicPr>
          <p:cNvPr id="7" name="Picture 6">
            <a:extLst>
              <a:ext uri="{FF2B5EF4-FFF2-40B4-BE49-F238E27FC236}">
                <a16:creationId xmlns:a16="http://schemas.microsoft.com/office/drawing/2014/main" id="{BBA26313-1374-4919-892D-0307258E1633}"/>
              </a:ext>
            </a:extLst>
          </p:cNvPr>
          <p:cNvPicPr>
            <a:picLocks noChangeAspect="1"/>
          </p:cNvPicPr>
          <p:nvPr/>
        </p:nvPicPr>
        <p:blipFill>
          <a:blip r:embed="rId3"/>
          <a:stretch>
            <a:fillRect/>
          </a:stretch>
        </p:blipFill>
        <p:spPr>
          <a:xfrm>
            <a:off x="1765425" y="2187951"/>
            <a:ext cx="4086131" cy="3064599"/>
          </a:xfrm>
          <a:prstGeom prst="rect">
            <a:avLst/>
          </a:prstGeom>
        </p:spPr>
      </p:pic>
      <p:pic>
        <p:nvPicPr>
          <p:cNvPr id="1026" name="Picture 2" descr="opah.jpg">
            <a:extLst>
              <a:ext uri="{FF2B5EF4-FFF2-40B4-BE49-F238E27FC236}">
                <a16:creationId xmlns:a16="http://schemas.microsoft.com/office/drawing/2014/main" id="{B7CC8D99-32A8-4D0E-BE1A-3F21E894D8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1588" y="2445856"/>
            <a:ext cx="3884987" cy="2548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4854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535</TotalTime>
  <Words>256</Words>
  <Application>Microsoft Office PowerPoint</Application>
  <PresentationFormat>Widescreen</PresentationFormat>
  <Paragraphs>19</Paragraphs>
  <Slides>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902101 LRAUV Technology Development and Fleet Operations</vt:lpstr>
      <vt:lpstr>PowerPoint Presentation</vt:lpstr>
      <vt:lpstr>902101 LRAUV Technology Development and Fleet Operations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project here (e.g. – 901023 Continental Margins)</dc:title>
  <dc:creator>Mandy Allen</dc:creator>
  <cp:lastModifiedBy>Brett Hobson</cp:lastModifiedBy>
  <cp:revision>30</cp:revision>
  <dcterms:created xsi:type="dcterms:W3CDTF">2019-10-09T22:33:11Z</dcterms:created>
  <dcterms:modified xsi:type="dcterms:W3CDTF">2022-10-25T01:50:41Z</dcterms:modified>
</cp:coreProperties>
</file>