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Proxima Nova"/>
      <p:regular r:id="rId27"/>
      <p:bold r:id="rId28"/>
      <p:italic r:id="rId29"/>
      <p:boldItalic r:id="rId30"/>
    </p:embeddedFont>
    <p:embeddedFont>
      <p:font typeface="Lato"/>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roximaNova-bold.fntdata"/><Relationship Id="rId27" Type="http://schemas.openxmlformats.org/officeDocument/2006/relationships/font" Target="fonts/ProximaNova-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roximaNova-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regular.fntdata"/><Relationship Id="rId30" Type="http://schemas.openxmlformats.org/officeDocument/2006/relationships/font" Target="fonts/ProximaNova-boldItalic.fntdata"/><Relationship Id="rId11" Type="http://schemas.openxmlformats.org/officeDocument/2006/relationships/slide" Target="slides/slide6.xml"/><Relationship Id="rId33" Type="http://schemas.openxmlformats.org/officeDocument/2006/relationships/font" Target="fonts/Lato-italic.fntdata"/><Relationship Id="rId10" Type="http://schemas.openxmlformats.org/officeDocument/2006/relationships/slide" Target="slides/slide5.xml"/><Relationship Id="rId32" Type="http://schemas.openxmlformats.org/officeDocument/2006/relationships/font" Target="fonts/Lato-bold.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Lato-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b2228ee2e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b2228ee2e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b2228ee2e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b2228ee2e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b2228ee2ee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b2228ee2ee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b2228ee2ee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b2228ee2e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9234bf6655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9234bf6655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9234bf6655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9234bf6655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9234bf6655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9234bf6655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9234bf6655_0_9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9234bf6655_0_9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9234bf6655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9234bf6655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99aef3228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99aef322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9234bf665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9234bf665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9234bf6655_0_9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9234bf6655_0_9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9234bf665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9234bf665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9234bf6655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9234bf6655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Due to the immediate nature of this problem, we were approved to conduct some experiements on the Western Flyer to prove feasibillity of using existing systems for the requirements we had defined.</a:t>
            </a:r>
            <a:endParaRPr/>
          </a:p>
          <a:p>
            <a:pPr indent="-298450" lvl="0" marL="457200" rtl="0" algn="l">
              <a:spcBef>
                <a:spcPts val="0"/>
              </a:spcBef>
              <a:spcAft>
                <a:spcPts val="0"/>
              </a:spcAft>
              <a:buSzPts val="1100"/>
              <a:buChar char="●"/>
            </a:pPr>
            <a:r>
              <a:rPr lang="en"/>
              <a:t>We secured an upgraded service plan from the provider, and set about testing a proxy system on the ship. </a:t>
            </a:r>
            <a:endParaRPr/>
          </a:p>
          <a:p>
            <a:pPr indent="-298450" lvl="0" marL="457200" rtl="0" algn="l">
              <a:spcBef>
                <a:spcPts val="0"/>
              </a:spcBef>
              <a:spcAft>
                <a:spcPts val="0"/>
              </a:spcAft>
              <a:buSzPts val="1100"/>
              <a:buChar char="●"/>
            </a:pPr>
            <a:r>
              <a:rPr lang="en"/>
              <a:t>We were please to find that the system was more than capable of sustaining telepresence activities, with stable connections all day, and tests lasting as long as 30 minutes without any significant dropouts.</a:t>
            </a:r>
            <a:endParaRPr/>
          </a:p>
          <a:p>
            <a:pPr indent="-298450" lvl="0" marL="457200" rtl="0" algn="l">
              <a:spcBef>
                <a:spcPts val="0"/>
              </a:spcBef>
              <a:spcAft>
                <a:spcPts val="0"/>
              </a:spcAft>
              <a:buSzPts val="1100"/>
              <a:buChar char="●"/>
            </a:pPr>
            <a:r>
              <a:rPr lang="en"/>
              <a:t>Also, we tested  a number of services, evaluating quality across 6 users and latencies to each one.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94d5ee3b5a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94d5ee3b5a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9234bf6655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9234bf6655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9234bf6655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9234bf6655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9234bf6655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9234bf6655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b2228ee2e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b2228ee2e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b2228ee2ee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b2228ee2e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 name="Google Shape;11;p2"/>
          <p:cNvSpPr txBox="1"/>
          <p:nvPr>
            <p:ph type="ctrTitle"/>
          </p:nvPr>
        </p:nvSpPr>
        <p:spPr>
          <a:xfrm>
            <a:off x="510450" y="1257300"/>
            <a:ext cx="8123100" cy="15885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 name="Google Shape;12;p2"/>
          <p:cNvSpPr txBox="1"/>
          <p:nvPr>
            <p:ph idx="1" type="subTitle"/>
          </p:nvPr>
        </p:nvSpPr>
        <p:spPr>
          <a:xfrm>
            <a:off x="510450" y="3182313"/>
            <a:ext cx="8123100" cy="630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2400"/>
              <a:buNone/>
              <a:defRPr sz="2400">
                <a:solidFill>
                  <a:schemeClr val="lt1"/>
                </a:solidFill>
              </a:defRPr>
            </a:lvl1pPr>
            <a:lvl2pPr lvl="1">
              <a:lnSpc>
                <a:spcPct val="100000"/>
              </a:lnSpc>
              <a:spcBef>
                <a:spcPts val="0"/>
              </a:spcBef>
              <a:spcAft>
                <a:spcPts val="0"/>
              </a:spcAft>
              <a:buClr>
                <a:schemeClr val="lt1"/>
              </a:buClr>
              <a:buSzPts val="2400"/>
              <a:buNone/>
              <a:defRPr sz="2400">
                <a:solidFill>
                  <a:schemeClr val="lt1"/>
                </a:solidFill>
              </a:defRPr>
            </a:lvl2pPr>
            <a:lvl3pPr lvl="2">
              <a:lnSpc>
                <a:spcPct val="100000"/>
              </a:lnSpc>
              <a:spcBef>
                <a:spcPts val="0"/>
              </a:spcBef>
              <a:spcAft>
                <a:spcPts val="0"/>
              </a:spcAft>
              <a:buClr>
                <a:schemeClr val="lt1"/>
              </a:buClr>
              <a:buSzPts val="2400"/>
              <a:buNone/>
              <a:defRPr sz="2400">
                <a:solidFill>
                  <a:schemeClr val="lt1"/>
                </a:solidFill>
              </a:defRPr>
            </a:lvl3pPr>
            <a:lvl4pPr lvl="3">
              <a:lnSpc>
                <a:spcPct val="100000"/>
              </a:lnSpc>
              <a:spcBef>
                <a:spcPts val="0"/>
              </a:spcBef>
              <a:spcAft>
                <a:spcPts val="0"/>
              </a:spcAft>
              <a:buClr>
                <a:schemeClr val="lt1"/>
              </a:buClr>
              <a:buSzPts val="2400"/>
              <a:buNone/>
              <a:defRPr sz="2400">
                <a:solidFill>
                  <a:schemeClr val="lt1"/>
                </a:solidFill>
              </a:defRPr>
            </a:lvl4pPr>
            <a:lvl5pPr lvl="4">
              <a:lnSpc>
                <a:spcPct val="100000"/>
              </a:lnSpc>
              <a:spcBef>
                <a:spcPts val="0"/>
              </a:spcBef>
              <a:spcAft>
                <a:spcPts val="0"/>
              </a:spcAft>
              <a:buClr>
                <a:schemeClr val="lt1"/>
              </a:buClr>
              <a:buSzPts val="2400"/>
              <a:buNone/>
              <a:defRPr sz="2400">
                <a:solidFill>
                  <a:schemeClr val="lt1"/>
                </a:solidFill>
              </a:defRPr>
            </a:lvl5pPr>
            <a:lvl6pPr lvl="5">
              <a:lnSpc>
                <a:spcPct val="100000"/>
              </a:lnSpc>
              <a:spcBef>
                <a:spcPts val="0"/>
              </a:spcBef>
              <a:spcAft>
                <a:spcPts val="0"/>
              </a:spcAft>
              <a:buClr>
                <a:schemeClr val="lt1"/>
              </a:buClr>
              <a:buSzPts val="2400"/>
              <a:buNone/>
              <a:defRPr sz="2400">
                <a:solidFill>
                  <a:schemeClr val="lt1"/>
                </a:solidFill>
              </a:defRPr>
            </a:lvl6pPr>
            <a:lvl7pPr lvl="6">
              <a:lnSpc>
                <a:spcPct val="100000"/>
              </a:lnSpc>
              <a:spcBef>
                <a:spcPts val="0"/>
              </a:spcBef>
              <a:spcAft>
                <a:spcPts val="0"/>
              </a:spcAft>
              <a:buClr>
                <a:schemeClr val="lt1"/>
              </a:buClr>
              <a:buSzPts val="2400"/>
              <a:buNone/>
              <a:defRPr sz="2400">
                <a:solidFill>
                  <a:schemeClr val="lt1"/>
                </a:solidFill>
              </a:defRPr>
            </a:lvl7pPr>
            <a:lvl8pPr lvl="7">
              <a:lnSpc>
                <a:spcPct val="100000"/>
              </a:lnSpc>
              <a:spcBef>
                <a:spcPts val="0"/>
              </a:spcBef>
              <a:spcAft>
                <a:spcPts val="0"/>
              </a:spcAft>
              <a:buClr>
                <a:schemeClr val="lt1"/>
              </a:buClr>
              <a:buSzPts val="2400"/>
              <a:buNone/>
              <a:defRPr sz="2400">
                <a:solidFill>
                  <a:schemeClr val="lt1"/>
                </a:solidFill>
              </a:defRPr>
            </a:lvl8pPr>
            <a:lvl9pPr lvl="8">
              <a:lnSpc>
                <a:spcPct val="100000"/>
              </a:lnSpc>
              <a:spcBef>
                <a:spcPts val="0"/>
              </a:spcBef>
              <a:spcAft>
                <a:spcPts val="0"/>
              </a:spcAft>
              <a:buClr>
                <a:schemeClr val="lt1"/>
              </a:buClr>
              <a:buSzPts val="2400"/>
              <a:buNone/>
              <a:defRPr sz="2400">
                <a:solidFill>
                  <a:schemeClr val="l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071300"/>
            <a:ext cx="8520600" cy="901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cxnSp>
        <p:nvCxnSpPr>
          <p:cNvPr id="15" name="Google Shape;15;p3"/>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 name="Google Shape;16;p3"/>
          <p:cNvSpPr txBox="1"/>
          <p:nvPr>
            <p:ph type="title"/>
          </p:nvPr>
        </p:nvSpPr>
        <p:spPr>
          <a:xfrm>
            <a:off x="510450" y="2057400"/>
            <a:ext cx="8123100" cy="7788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7975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7" name="Google Shape;37;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41" name="Google Shape;41;p9"/>
          <p:cNvSpPr txBox="1"/>
          <p:nvPr>
            <p:ph type="title"/>
          </p:nvPr>
        </p:nvSpPr>
        <p:spPr>
          <a:xfrm>
            <a:off x="265500" y="1205825"/>
            <a:ext cx="4045200" cy="1509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68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2100"/>
              <a:buNone/>
              <a:defRPr sz="2100"/>
            </a:lvl1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a:lnSpc>
                <a:spcPct val="115000"/>
              </a:lnSpc>
              <a:spcBef>
                <a:spcPts val="160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a:lnSpc>
                <a:spcPct val="115000"/>
              </a:lnSpc>
              <a:spcBef>
                <a:spcPts val="1600"/>
              </a:spcBef>
              <a:spcAft>
                <a:spcPts val="160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Proxima Nova"/>
                <a:ea typeface="Proxima Nova"/>
                <a:cs typeface="Proxima Nova"/>
                <a:sym typeface="Proxima Nova"/>
              </a:defRPr>
            </a:lvl1pPr>
            <a:lvl2pPr lvl="1" algn="r">
              <a:buNone/>
              <a:defRPr sz="1000">
                <a:solidFill>
                  <a:schemeClr val="dk1"/>
                </a:solidFill>
                <a:latin typeface="Proxima Nova"/>
                <a:ea typeface="Proxima Nova"/>
                <a:cs typeface="Proxima Nova"/>
                <a:sym typeface="Proxima Nova"/>
              </a:defRPr>
            </a:lvl2pPr>
            <a:lvl3pPr lvl="2" algn="r">
              <a:buNone/>
              <a:defRPr sz="1000">
                <a:solidFill>
                  <a:schemeClr val="dk1"/>
                </a:solidFill>
                <a:latin typeface="Proxima Nova"/>
                <a:ea typeface="Proxima Nova"/>
                <a:cs typeface="Proxima Nova"/>
                <a:sym typeface="Proxima Nova"/>
              </a:defRPr>
            </a:lvl3pPr>
            <a:lvl4pPr lvl="3" algn="r">
              <a:buNone/>
              <a:defRPr sz="1000">
                <a:solidFill>
                  <a:schemeClr val="dk1"/>
                </a:solidFill>
                <a:latin typeface="Proxima Nova"/>
                <a:ea typeface="Proxima Nova"/>
                <a:cs typeface="Proxima Nova"/>
                <a:sym typeface="Proxima Nova"/>
              </a:defRPr>
            </a:lvl4pPr>
            <a:lvl5pPr lvl="4" algn="r">
              <a:buNone/>
              <a:defRPr sz="1000">
                <a:solidFill>
                  <a:schemeClr val="dk1"/>
                </a:solidFill>
                <a:latin typeface="Proxima Nova"/>
                <a:ea typeface="Proxima Nova"/>
                <a:cs typeface="Proxima Nova"/>
                <a:sym typeface="Proxima Nova"/>
              </a:defRPr>
            </a:lvl5pPr>
            <a:lvl6pPr lvl="5" algn="r">
              <a:buNone/>
              <a:defRPr sz="1000">
                <a:solidFill>
                  <a:schemeClr val="dk1"/>
                </a:solidFill>
                <a:latin typeface="Proxima Nova"/>
                <a:ea typeface="Proxima Nova"/>
                <a:cs typeface="Proxima Nova"/>
                <a:sym typeface="Proxima Nova"/>
              </a:defRPr>
            </a:lvl6pPr>
            <a:lvl7pPr lvl="6" algn="r">
              <a:buNone/>
              <a:defRPr sz="1000">
                <a:solidFill>
                  <a:schemeClr val="dk1"/>
                </a:solidFill>
                <a:latin typeface="Proxima Nova"/>
                <a:ea typeface="Proxima Nova"/>
                <a:cs typeface="Proxima Nova"/>
                <a:sym typeface="Proxima Nova"/>
              </a:defRPr>
            </a:lvl7pPr>
            <a:lvl8pPr lvl="7" algn="r">
              <a:buNone/>
              <a:defRPr sz="1000">
                <a:solidFill>
                  <a:schemeClr val="dk1"/>
                </a:solidFill>
                <a:latin typeface="Proxima Nova"/>
                <a:ea typeface="Proxima Nova"/>
                <a:cs typeface="Proxima Nova"/>
                <a:sym typeface="Proxima Nova"/>
              </a:defRPr>
            </a:lvl8pPr>
            <a:lvl9pPr lvl="8"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www.bestbuy.com/site/logitech-h390-usb-headset-with-noise-canceling-microphone-black/9618932.p?skuId=9618932" TargetMode="External"/><Relationship Id="rId4" Type="http://schemas.openxmlformats.org/officeDocument/2006/relationships/hyperlink" Target="https://www.bestbuy.com/site/corsair-hs60-pro-surround-wired-stereo-gaming-headset-carbon/6360422.p?skuId=6360422" TargetMode="External"/><Relationship Id="rId5" Type="http://schemas.openxmlformats.org/officeDocument/2006/relationships/image" Target="../media/image3.png"/><Relationship Id="rId6"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mailto:emartin@mbari.or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0450" y="1257300"/>
            <a:ext cx="8123100" cy="158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Project Update 2020</a:t>
            </a:r>
            <a:endParaRPr/>
          </a:p>
        </p:txBody>
      </p:sp>
      <p:sp>
        <p:nvSpPr>
          <p:cNvPr id="60" name="Google Shape;60;p13"/>
          <p:cNvSpPr txBox="1"/>
          <p:nvPr>
            <p:ph idx="1" type="subTitle"/>
          </p:nvPr>
        </p:nvSpPr>
        <p:spPr>
          <a:xfrm>
            <a:off x="510450" y="3182313"/>
            <a:ext cx="8123100" cy="63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MBARI Telepresence 2020 Rapid Response Revision B</a:t>
            </a:r>
            <a:endParaRPr/>
          </a:p>
        </p:txBody>
      </p:sp>
      <p:sp>
        <p:nvSpPr>
          <p:cNvPr id="61" name="Google Shape;61;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Low Altitude Surveys (PI David Caress</a:t>
            </a:r>
            <a:endParaRPr/>
          </a:p>
        </p:txBody>
      </p:sp>
      <p:sp>
        <p:nvSpPr>
          <p:cNvPr id="131" name="Google Shape;131;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32" name="Google Shape;132;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33" name="Google Shape;133;p22"/>
          <p:cNvPicPr preferRelativeResize="0"/>
          <p:nvPr/>
        </p:nvPicPr>
        <p:blipFill>
          <a:blip r:embed="rId3">
            <a:alphaModFix/>
          </a:blip>
          <a:stretch>
            <a:fillRect/>
          </a:stretch>
        </p:blipFill>
        <p:spPr>
          <a:xfrm>
            <a:off x="4179391" y="1078500"/>
            <a:ext cx="4796909" cy="3416399"/>
          </a:xfrm>
          <a:prstGeom prst="rect">
            <a:avLst/>
          </a:prstGeom>
          <a:noFill/>
          <a:ln>
            <a:noFill/>
          </a:ln>
        </p:spPr>
      </p:pic>
      <p:pic>
        <p:nvPicPr>
          <p:cNvPr id="134" name="Google Shape;134;p22"/>
          <p:cNvPicPr preferRelativeResize="0"/>
          <p:nvPr/>
        </p:nvPicPr>
        <p:blipFill>
          <a:blip r:embed="rId4">
            <a:alphaModFix/>
          </a:blip>
          <a:stretch>
            <a:fillRect/>
          </a:stretch>
        </p:blipFill>
        <p:spPr>
          <a:xfrm>
            <a:off x="88754" y="1367350"/>
            <a:ext cx="4090649" cy="25031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Benthic Biology at Octopus Garden (PI James Barry)</a:t>
            </a:r>
            <a:endParaRPr/>
          </a:p>
        </p:txBody>
      </p:sp>
      <p:sp>
        <p:nvSpPr>
          <p:cNvPr id="140" name="Google Shape;140;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41" name="Google Shape;141;p23"/>
          <p:cNvPicPr preferRelativeResize="0"/>
          <p:nvPr/>
        </p:nvPicPr>
        <p:blipFill>
          <a:blip r:embed="rId3">
            <a:alphaModFix/>
          </a:blip>
          <a:stretch>
            <a:fillRect/>
          </a:stretch>
        </p:blipFill>
        <p:spPr>
          <a:xfrm>
            <a:off x="0" y="1017725"/>
            <a:ext cx="6966225" cy="3820974"/>
          </a:xfrm>
          <a:prstGeom prst="rect">
            <a:avLst/>
          </a:prstGeom>
          <a:noFill/>
          <a:ln>
            <a:noFill/>
          </a:ln>
        </p:spPr>
      </p:pic>
      <p:pic>
        <p:nvPicPr>
          <p:cNvPr id="142" name="Google Shape;142;p23"/>
          <p:cNvPicPr preferRelativeResize="0"/>
          <p:nvPr/>
        </p:nvPicPr>
        <p:blipFill>
          <a:blip r:embed="rId4">
            <a:alphaModFix/>
          </a:blip>
          <a:stretch>
            <a:fillRect/>
          </a:stretch>
        </p:blipFill>
        <p:spPr>
          <a:xfrm>
            <a:off x="5857575" y="1230400"/>
            <a:ext cx="3163575" cy="311117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2021 Goals</a:t>
            </a:r>
            <a:endParaRPr/>
          </a:p>
        </p:txBody>
      </p:sp>
      <p:sp>
        <p:nvSpPr>
          <p:cNvPr id="148" name="Google Shape;148;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49" name="Google Shape;149;p24"/>
          <p:cNvSpPr txBox="1"/>
          <p:nvPr>
            <p:ph idx="1" type="body"/>
          </p:nvPr>
        </p:nvSpPr>
        <p:spPr>
          <a:xfrm>
            <a:off x="0" y="1305050"/>
            <a:ext cx="3570300" cy="3416400"/>
          </a:xfrm>
          <a:prstGeom prst="rect">
            <a:avLst/>
          </a:prstGeom>
        </p:spPr>
        <p:txBody>
          <a:bodyPr anchorCtr="0" anchor="t" bIns="91425" lIns="91425" spcFirstLastPara="1" rIns="91425" wrap="square" tIns="91425">
            <a:noAutofit/>
          </a:bodyPr>
          <a:lstStyle/>
          <a:p>
            <a:pPr indent="-412750" lvl="0" marL="457200" rtl="0" algn="l">
              <a:lnSpc>
                <a:spcPct val="100000"/>
              </a:lnSpc>
              <a:spcBef>
                <a:spcPts val="0"/>
              </a:spcBef>
              <a:spcAft>
                <a:spcPts val="0"/>
              </a:spcAft>
              <a:buClr>
                <a:srgbClr val="666666"/>
              </a:buClr>
              <a:buSzPts val="2100"/>
              <a:buFont typeface="Proxima Nova"/>
              <a:buChar char="•"/>
            </a:pPr>
            <a:r>
              <a:rPr lang="en" sz="2100">
                <a:solidFill>
                  <a:srgbClr val="666666"/>
                </a:solidFill>
              </a:rPr>
              <a:t>Refinement of the 2020 rapid response</a:t>
            </a:r>
            <a:endParaRPr sz="700">
              <a:solidFill>
                <a:srgbClr val="666666"/>
              </a:solidFill>
            </a:endParaRPr>
          </a:p>
          <a:p>
            <a:pPr indent="-412750" lvl="0" marL="457200" rtl="0" algn="l">
              <a:lnSpc>
                <a:spcPct val="100000"/>
              </a:lnSpc>
              <a:spcBef>
                <a:spcPts val="0"/>
              </a:spcBef>
              <a:spcAft>
                <a:spcPts val="0"/>
              </a:spcAft>
              <a:buClr>
                <a:srgbClr val="666666"/>
              </a:buClr>
              <a:buSzPts val="2100"/>
              <a:buFont typeface="Proxima Nova"/>
              <a:buChar char="•"/>
            </a:pPr>
            <a:r>
              <a:rPr lang="en" sz="2100">
                <a:solidFill>
                  <a:srgbClr val="666666"/>
                </a:solidFill>
              </a:rPr>
              <a:t>Multi-contributor expansion of VARS</a:t>
            </a:r>
            <a:endParaRPr sz="700">
              <a:solidFill>
                <a:srgbClr val="666666"/>
              </a:solidFill>
            </a:endParaRPr>
          </a:p>
          <a:p>
            <a:pPr indent="-412750" lvl="0" marL="457200" rtl="0" algn="l">
              <a:lnSpc>
                <a:spcPct val="100000"/>
              </a:lnSpc>
              <a:spcBef>
                <a:spcPts val="0"/>
              </a:spcBef>
              <a:spcAft>
                <a:spcPts val="0"/>
              </a:spcAft>
              <a:buClr>
                <a:srgbClr val="666666"/>
              </a:buClr>
              <a:buSzPts val="2100"/>
              <a:buFont typeface="Proxima Nova"/>
              <a:buChar char="•"/>
            </a:pPr>
            <a:r>
              <a:rPr lang="en" sz="2100">
                <a:solidFill>
                  <a:srgbClr val="666666"/>
                </a:solidFill>
              </a:rPr>
              <a:t>Situational awareness software development</a:t>
            </a:r>
            <a:endParaRPr sz="700">
              <a:solidFill>
                <a:srgbClr val="666666"/>
              </a:solidFill>
            </a:endParaRPr>
          </a:p>
          <a:p>
            <a:pPr indent="-412750" lvl="0" marL="457200" rtl="0" algn="l">
              <a:lnSpc>
                <a:spcPct val="100000"/>
              </a:lnSpc>
              <a:spcBef>
                <a:spcPts val="0"/>
              </a:spcBef>
              <a:spcAft>
                <a:spcPts val="0"/>
              </a:spcAft>
              <a:buClr>
                <a:srgbClr val="666666"/>
              </a:buClr>
              <a:buSzPts val="2100"/>
              <a:buFont typeface="Proxima Nova"/>
              <a:buChar char="•"/>
            </a:pPr>
            <a:r>
              <a:rPr lang="en" sz="2100">
                <a:solidFill>
                  <a:srgbClr val="666666"/>
                </a:solidFill>
              </a:rPr>
              <a:t>Monthly outreach experiences</a:t>
            </a:r>
            <a:endParaRPr sz="700">
              <a:solidFill>
                <a:srgbClr val="666666"/>
              </a:solidFill>
            </a:endParaRPr>
          </a:p>
        </p:txBody>
      </p:sp>
      <p:sp>
        <p:nvSpPr>
          <p:cNvPr id="150" name="Google Shape;150;p24"/>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https://files.slack.com/files-pri/T04FF62JY-F01G918C143/image_from_ios.jpg</a:t>
            </a:r>
            <a:endParaRPr/>
          </a:p>
        </p:txBody>
      </p:sp>
      <p:pic>
        <p:nvPicPr>
          <p:cNvPr id="151" name="Google Shape;151;p24"/>
          <p:cNvPicPr preferRelativeResize="0"/>
          <p:nvPr/>
        </p:nvPicPr>
        <p:blipFill>
          <a:blip r:embed="rId3">
            <a:alphaModFix/>
          </a:blip>
          <a:stretch>
            <a:fillRect/>
          </a:stretch>
        </p:blipFill>
        <p:spPr>
          <a:xfrm>
            <a:off x="3570308" y="535887"/>
            <a:ext cx="5321363" cy="399102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5"/>
          <p:cNvSpPr txBox="1"/>
          <p:nvPr>
            <p:ph type="title"/>
          </p:nvPr>
        </p:nvSpPr>
        <p:spPr>
          <a:xfrm>
            <a:off x="490250" y="526350"/>
            <a:ext cx="57975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Fin</a:t>
            </a:r>
            <a:endParaRPr/>
          </a:p>
        </p:txBody>
      </p:sp>
      <p:sp>
        <p:nvSpPr>
          <p:cNvPr id="157" name="Google Shape;157;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6"/>
          <p:cNvSpPr/>
          <p:nvPr/>
        </p:nvSpPr>
        <p:spPr>
          <a:xfrm>
            <a:off x="2416533" y="2201050"/>
            <a:ext cx="2071800" cy="1920300"/>
          </a:xfrm>
          <a:prstGeom prst="flowChartAlternateProcess">
            <a:avLst/>
          </a:prstGeom>
          <a:solidFill>
            <a:srgbClr val="EFEFE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190500" lvl="0" marL="228600" rtl="0" algn="l">
              <a:spcBef>
                <a:spcPts val="0"/>
              </a:spcBef>
              <a:spcAft>
                <a:spcPts val="0"/>
              </a:spcAft>
              <a:buSzPts val="1200"/>
              <a:buFont typeface="Lato"/>
              <a:buChar char="●"/>
            </a:pPr>
            <a:r>
              <a:rPr lang="en" sz="1200">
                <a:latin typeface="Lato"/>
                <a:ea typeface="Lato"/>
                <a:cs typeface="Lato"/>
                <a:sym typeface="Lato"/>
              </a:rPr>
              <a:t>On Shore</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Controls Video Feed</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Hosts Webex</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Concentrates ship requests</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Elevates Audience</a:t>
            </a:r>
            <a:endParaRPr sz="1200">
              <a:latin typeface="Lato"/>
              <a:ea typeface="Lato"/>
              <a:cs typeface="Lato"/>
              <a:sym typeface="Lato"/>
            </a:endParaRPr>
          </a:p>
        </p:txBody>
      </p:sp>
      <p:sp>
        <p:nvSpPr>
          <p:cNvPr id="163" name="Google Shape;163;p26"/>
          <p:cNvSpPr/>
          <p:nvPr/>
        </p:nvSpPr>
        <p:spPr>
          <a:xfrm>
            <a:off x="150125" y="2201050"/>
            <a:ext cx="2071800" cy="1920300"/>
          </a:xfrm>
          <a:prstGeom prst="flowChartAlternateProcess">
            <a:avLst/>
          </a:prstGeom>
          <a:solidFill>
            <a:srgbClr val="EFEFE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190500" lvl="0" marL="228600" rtl="0" algn="l">
              <a:spcBef>
                <a:spcPts val="0"/>
              </a:spcBef>
              <a:spcAft>
                <a:spcPts val="0"/>
              </a:spcAft>
              <a:buSzPts val="1200"/>
              <a:buFont typeface="Lato"/>
              <a:buChar char="●"/>
            </a:pPr>
            <a:r>
              <a:rPr lang="en" sz="1200">
                <a:latin typeface="Lato"/>
                <a:ea typeface="Lato"/>
                <a:cs typeface="Lato"/>
                <a:sym typeface="Lato"/>
              </a:rPr>
              <a:t>On vessel</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Connects Webex from Vessel</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Telex Audio Control</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Troubleshooting</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Other ship responsibilities</a:t>
            </a:r>
            <a:endParaRPr sz="1200">
              <a:latin typeface="Lato"/>
              <a:ea typeface="Lato"/>
              <a:cs typeface="Lato"/>
              <a:sym typeface="Lato"/>
            </a:endParaRPr>
          </a:p>
        </p:txBody>
      </p:sp>
      <p:sp>
        <p:nvSpPr>
          <p:cNvPr id="164" name="Google Shape;164;p26"/>
          <p:cNvSpPr txBox="1"/>
          <p:nvPr>
            <p:ph type="title"/>
          </p:nvPr>
        </p:nvSpPr>
        <p:spPr>
          <a:xfrm>
            <a:off x="207188" y="2985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Roles &amp; Responsibilities</a:t>
            </a:r>
            <a:endParaRPr/>
          </a:p>
          <a:p>
            <a:pPr indent="0" lvl="0" marL="0" rtl="0" algn="l">
              <a:spcBef>
                <a:spcPts val="0"/>
              </a:spcBef>
              <a:spcAft>
                <a:spcPts val="0"/>
              </a:spcAft>
              <a:buNone/>
            </a:pPr>
            <a:r>
              <a:t/>
            </a:r>
            <a:endParaRPr/>
          </a:p>
        </p:txBody>
      </p:sp>
      <p:sp>
        <p:nvSpPr>
          <p:cNvPr id="165" name="Google Shape;165;p26"/>
          <p:cNvSpPr/>
          <p:nvPr/>
        </p:nvSpPr>
        <p:spPr>
          <a:xfrm>
            <a:off x="2416533" y="1314975"/>
            <a:ext cx="2071800" cy="810000"/>
          </a:xfrm>
          <a:prstGeom prst="roundRect">
            <a:avLst>
              <a:gd fmla="val 16667" name="adj"/>
            </a:avLst>
          </a:prstGeom>
          <a:solidFill>
            <a:schemeClr val="lt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900">
                <a:latin typeface="Lato"/>
                <a:ea typeface="Lato"/>
                <a:cs typeface="Lato"/>
                <a:sym typeface="Lato"/>
              </a:rPr>
              <a:t>Host</a:t>
            </a:r>
            <a:endParaRPr sz="1900">
              <a:latin typeface="Lato"/>
              <a:ea typeface="Lato"/>
              <a:cs typeface="Lato"/>
              <a:sym typeface="Lato"/>
            </a:endParaRPr>
          </a:p>
          <a:p>
            <a:pPr indent="0" lvl="0" marL="0" rtl="0" algn="ctr">
              <a:spcBef>
                <a:spcPts val="0"/>
              </a:spcBef>
              <a:spcAft>
                <a:spcPts val="0"/>
              </a:spcAft>
              <a:buNone/>
            </a:pPr>
            <a:r>
              <a:rPr lang="en" sz="1900">
                <a:latin typeface="Lato"/>
                <a:ea typeface="Lato"/>
                <a:cs typeface="Lato"/>
                <a:sym typeface="Lato"/>
              </a:rPr>
              <a:t> 👩‍✈️</a:t>
            </a:r>
            <a:endParaRPr sz="1900">
              <a:latin typeface="Lato"/>
              <a:ea typeface="Lato"/>
              <a:cs typeface="Lato"/>
              <a:sym typeface="Lato"/>
            </a:endParaRPr>
          </a:p>
        </p:txBody>
      </p:sp>
      <p:sp>
        <p:nvSpPr>
          <p:cNvPr id="166" name="Google Shape;166;p26"/>
          <p:cNvSpPr/>
          <p:nvPr/>
        </p:nvSpPr>
        <p:spPr>
          <a:xfrm>
            <a:off x="150125" y="1314975"/>
            <a:ext cx="2071800" cy="810000"/>
          </a:xfrm>
          <a:prstGeom prst="roundRect">
            <a:avLst>
              <a:gd fmla="val 16667" name="adj"/>
            </a:avLst>
          </a:prstGeom>
          <a:solidFill>
            <a:schemeClr val="lt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900">
                <a:latin typeface="Lato"/>
                <a:ea typeface="Lato"/>
                <a:cs typeface="Lato"/>
                <a:sym typeface="Lato"/>
              </a:rPr>
              <a:t>Vessel Panelist</a:t>
            </a:r>
            <a:endParaRPr sz="1900">
              <a:latin typeface="Lato"/>
              <a:ea typeface="Lato"/>
              <a:cs typeface="Lato"/>
              <a:sym typeface="Lato"/>
            </a:endParaRPr>
          </a:p>
          <a:p>
            <a:pPr indent="0" lvl="0" marL="0" rtl="0" algn="ctr">
              <a:spcBef>
                <a:spcPts val="0"/>
              </a:spcBef>
              <a:spcAft>
                <a:spcPts val="0"/>
              </a:spcAft>
              <a:buNone/>
            </a:pPr>
            <a:r>
              <a:rPr lang="en" sz="1900">
                <a:latin typeface="Lato"/>
                <a:ea typeface="Lato"/>
                <a:cs typeface="Lato"/>
                <a:sym typeface="Lato"/>
              </a:rPr>
              <a:t> 🚢</a:t>
            </a:r>
            <a:endParaRPr sz="1900">
              <a:latin typeface="Lato"/>
              <a:ea typeface="Lato"/>
              <a:cs typeface="Lato"/>
              <a:sym typeface="Lato"/>
            </a:endParaRPr>
          </a:p>
        </p:txBody>
      </p:sp>
      <p:sp>
        <p:nvSpPr>
          <p:cNvPr id="167" name="Google Shape;167;p26"/>
          <p:cNvSpPr/>
          <p:nvPr/>
        </p:nvSpPr>
        <p:spPr>
          <a:xfrm>
            <a:off x="4682942" y="2201050"/>
            <a:ext cx="2071800" cy="1920300"/>
          </a:xfrm>
          <a:prstGeom prst="flowChartAlternateProcess">
            <a:avLst/>
          </a:prstGeom>
          <a:solidFill>
            <a:srgbClr val="EFEFE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190500" lvl="0" marL="228600" rtl="0" algn="l">
              <a:spcBef>
                <a:spcPts val="0"/>
              </a:spcBef>
              <a:spcAft>
                <a:spcPts val="0"/>
              </a:spcAft>
              <a:buSzPts val="1200"/>
              <a:buFont typeface="Lato"/>
              <a:buChar char="●"/>
            </a:pPr>
            <a:r>
              <a:rPr lang="en" sz="1200">
                <a:latin typeface="Lato"/>
                <a:ea typeface="Lato"/>
                <a:cs typeface="Lato"/>
                <a:sym typeface="Lato"/>
              </a:rPr>
              <a:t>On Shore</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Watches video</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Audio to Boat director/observers</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Chat annotation</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Other annotation</a:t>
            </a:r>
            <a:endParaRPr sz="1200">
              <a:latin typeface="Lato"/>
              <a:ea typeface="Lato"/>
              <a:cs typeface="Lato"/>
              <a:sym typeface="Lato"/>
            </a:endParaRPr>
          </a:p>
          <a:p>
            <a:pPr indent="0" lvl="0" marL="457200" rtl="0" algn="l">
              <a:spcBef>
                <a:spcPts val="0"/>
              </a:spcBef>
              <a:spcAft>
                <a:spcPts val="0"/>
              </a:spcAft>
              <a:buNone/>
            </a:pPr>
            <a:r>
              <a:t/>
            </a:r>
            <a:endParaRPr sz="1200">
              <a:latin typeface="Lato"/>
              <a:ea typeface="Lato"/>
              <a:cs typeface="Lato"/>
              <a:sym typeface="Lato"/>
            </a:endParaRPr>
          </a:p>
        </p:txBody>
      </p:sp>
      <p:sp>
        <p:nvSpPr>
          <p:cNvPr id="168" name="Google Shape;168;p26"/>
          <p:cNvSpPr/>
          <p:nvPr/>
        </p:nvSpPr>
        <p:spPr>
          <a:xfrm>
            <a:off x="4682942" y="1314975"/>
            <a:ext cx="2071800" cy="810000"/>
          </a:xfrm>
          <a:prstGeom prst="roundRect">
            <a:avLst>
              <a:gd fmla="val 16667" name="adj"/>
            </a:avLst>
          </a:prstGeom>
          <a:solidFill>
            <a:schemeClr val="lt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900">
                <a:latin typeface="Lato"/>
                <a:ea typeface="Lato"/>
                <a:cs typeface="Lato"/>
                <a:sym typeface="Lato"/>
              </a:rPr>
              <a:t>Panelist</a:t>
            </a:r>
            <a:endParaRPr sz="1900">
              <a:latin typeface="Lato"/>
              <a:ea typeface="Lato"/>
              <a:cs typeface="Lato"/>
              <a:sym typeface="Lato"/>
            </a:endParaRPr>
          </a:p>
          <a:p>
            <a:pPr indent="0" lvl="0" marL="0" rtl="0" algn="ctr">
              <a:spcBef>
                <a:spcPts val="0"/>
              </a:spcBef>
              <a:spcAft>
                <a:spcPts val="0"/>
              </a:spcAft>
              <a:buNone/>
            </a:pPr>
            <a:r>
              <a:rPr lang="en" sz="1900">
                <a:latin typeface="Lato"/>
                <a:ea typeface="Lato"/>
                <a:cs typeface="Lato"/>
                <a:sym typeface="Lato"/>
              </a:rPr>
              <a:t>🧑‍🔬</a:t>
            </a:r>
            <a:endParaRPr sz="1900">
              <a:latin typeface="Lato"/>
              <a:ea typeface="Lato"/>
              <a:cs typeface="Lato"/>
              <a:sym typeface="Lato"/>
            </a:endParaRPr>
          </a:p>
        </p:txBody>
      </p:sp>
      <p:sp>
        <p:nvSpPr>
          <p:cNvPr id="169" name="Google Shape;169;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70" name="Google Shape;170;p26"/>
          <p:cNvSpPr/>
          <p:nvPr/>
        </p:nvSpPr>
        <p:spPr>
          <a:xfrm>
            <a:off x="6949350" y="1314975"/>
            <a:ext cx="2071800" cy="810000"/>
          </a:xfrm>
          <a:prstGeom prst="roundRect">
            <a:avLst>
              <a:gd fmla="val 16667" name="adj"/>
            </a:avLst>
          </a:prstGeom>
          <a:solidFill>
            <a:schemeClr val="lt2"/>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900">
                <a:latin typeface="Lato"/>
                <a:ea typeface="Lato"/>
                <a:cs typeface="Lato"/>
                <a:sym typeface="Lato"/>
              </a:rPr>
              <a:t>Audience</a:t>
            </a:r>
            <a:endParaRPr sz="1900">
              <a:latin typeface="Lato"/>
              <a:ea typeface="Lato"/>
              <a:cs typeface="Lato"/>
              <a:sym typeface="Lato"/>
            </a:endParaRPr>
          </a:p>
          <a:p>
            <a:pPr indent="0" lvl="0" marL="0" rtl="0" algn="ctr">
              <a:spcBef>
                <a:spcPts val="0"/>
              </a:spcBef>
              <a:spcAft>
                <a:spcPts val="0"/>
              </a:spcAft>
              <a:buNone/>
            </a:pPr>
            <a:r>
              <a:rPr lang="en" sz="1900">
                <a:latin typeface="Lato"/>
                <a:ea typeface="Lato"/>
                <a:cs typeface="Lato"/>
                <a:sym typeface="Lato"/>
              </a:rPr>
              <a:t>🙋‍♀️</a:t>
            </a:r>
            <a:endParaRPr sz="1900">
              <a:latin typeface="Lato"/>
              <a:ea typeface="Lato"/>
              <a:cs typeface="Lato"/>
              <a:sym typeface="Lato"/>
            </a:endParaRPr>
          </a:p>
        </p:txBody>
      </p:sp>
      <p:sp>
        <p:nvSpPr>
          <p:cNvPr id="171" name="Google Shape;171;p26"/>
          <p:cNvSpPr/>
          <p:nvPr/>
        </p:nvSpPr>
        <p:spPr>
          <a:xfrm>
            <a:off x="6949350" y="2201050"/>
            <a:ext cx="2071800" cy="1920300"/>
          </a:xfrm>
          <a:prstGeom prst="flowChartAlternateProcess">
            <a:avLst/>
          </a:prstGeom>
          <a:solidFill>
            <a:srgbClr val="EFEFEF"/>
          </a:solid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190500" lvl="0" marL="228600" rtl="0" algn="l">
              <a:spcBef>
                <a:spcPts val="0"/>
              </a:spcBef>
              <a:spcAft>
                <a:spcPts val="0"/>
              </a:spcAft>
              <a:buSzPts val="1200"/>
              <a:buFont typeface="Lato"/>
              <a:buChar char="●"/>
            </a:pPr>
            <a:r>
              <a:rPr lang="en" sz="1200">
                <a:latin typeface="Lato"/>
                <a:ea typeface="Lato"/>
                <a:cs typeface="Lato"/>
                <a:sym typeface="Lato"/>
              </a:rPr>
              <a:t>On Shore</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Watches video</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Listen Only</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Chat annotation</a:t>
            </a:r>
            <a:endParaRPr sz="1200">
              <a:latin typeface="Lato"/>
              <a:ea typeface="Lato"/>
              <a:cs typeface="Lato"/>
              <a:sym typeface="Lato"/>
            </a:endParaRPr>
          </a:p>
          <a:p>
            <a:pPr indent="-190500" lvl="0" marL="228600" rtl="0" algn="l">
              <a:spcBef>
                <a:spcPts val="0"/>
              </a:spcBef>
              <a:spcAft>
                <a:spcPts val="0"/>
              </a:spcAft>
              <a:buSzPts val="1200"/>
              <a:buFont typeface="Lato"/>
              <a:buChar char="●"/>
            </a:pPr>
            <a:r>
              <a:rPr lang="en" sz="1200">
                <a:latin typeface="Lato"/>
                <a:ea typeface="Lato"/>
                <a:cs typeface="Lato"/>
                <a:sym typeface="Lato"/>
              </a:rPr>
              <a:t>Other annotation</a:t>
            </a:r>
            <a:endParaRPr sz="1200">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Etiquette and Best Practices</a:t>
            </a:r>
            <a:endParaRPr/>
          </a:p>
        </p:txBody>
      </p:sp>
      <p:sp>
        <p:nvSpPr>
          <p:cNvPr id="177" name="Google Shape;177;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Follow the same rules as in the control room. </a:t>
            </a:r>
            <a:endParaRPr/>
          </a:p>
          <a:p>
            <a:pPr indent="-342900" lvl="0" marL="457200" rtl="0" algn="l">
              <a:spcBef>
                <a:spcPts val="0"/>
              </a:spcBef>
              <a:spcAft>
                <a:spcPts val="0"/>
              </a:spcAft>
              <a:buSzPts val="1800"/>
              <a:buChar char="●"/>
            </a:pPr>
            <a:r>
              <a:rPr lang="en"/>
              <a:t>Request Telex isolation prior to a lengthy discussion</a:t>
            </a:r>
            <a:endParaRPr/>
          </a:p>
          <a:p>
            <a:pPr indent="-342900" lvl="0" marL="457200" rtl="0" algn="l">
              <a:spcBef>
                <a:spcPts val="0"/>
              </a:spcBef>
              <a:spcAft>
                <a:spcPts val="0"/>
              </a:spcAft>
              <a:buSzPts val="1800"/>
              <a:buChar char="●"/>
            </a:pPr>
            <a:r>
              <a:rPr lang="en"/>
              <a:t>The whole ship may hear you otherwise.</a:t>
            </a:r>
            <a:endParaRPr/>
          </a:p>
          <a:p>
            <a:pPr indent="-342900" lvl="0" marL="457200" rtl="0" algn="l">
              <a:spcBef>
                <a:spcPts val="0"/>
              </a:spcBef>
              <a:spcAft>
                <a:spcPts val="0"/>
              </a:spcAft>
              <a:buSzPts val="1800"/>
              <a:buChar char="●"/>
            </a:pPr>
            <a:r>
              <a:rPr lang="en"/>
              <a:t>Be conscious of ship operations. </a:t>
            </a:r>
            <a:endParaRPr/>
          </a:p>
          <a:p>
            <a:pPr indent="-342900" lvl="0" marL="457200" rtl="0" algn="l">
              <a:spcBef>
                <a:spcPts val="0"/>
              </a:spcBef>
              <a:spcAft>
                <a:spcPts val="0"/>
              </a:spcAft>
              <a:buSzPts val="1800"/>
              <a:buChar char="●"/>
            </a:pPr>
            <a:r>
              <a:rPr lang="en"/>
              <a:t>Get a good headset, to avoid echoes:</a:t>
            </a:r>
            <a:endParaRPr/>
          </a:p>
          <a:p>
            <a:pPr indent="-317500" lvl="1" marL="914400" rtl="0" algn="l">
              <a:spcBef>
                <a:spcPts val="0"/>
              </a:spcBef>
              <a:spcAft>
                <a:spcPts val="0"/>
              </a:spcAft>
              <a:buSzPts val="1400"/>
              <a:buChar char="○"/>
            </a:pPr>
            <a:r>
              <a:rPr lang="en" u="sng">
                <a:solidFill>
                  <a:schemeClr val="hlink"/>
                </a:solidFill>
                <a:hlinkClick r:id="rId3"/>
              </a:rPr>
              <a:t>Logitech H390</a:t>
            </a:r>
            <a:r>
              <a:rPr lang="en"/>
              <a:t> (on ear)</a:t>
            </a:r>
            <a:endParaRPr/>
          </a:p>
          <a:p>
            <a:pPr indent="-317500" lvl="1" marL="914400" rtl="0" algn="l">
              <a:spcBef>
                <a:spcPts val="0"/>
              </a:spcBef>
              <a:spcAft>
                <a:spcPts val="0"/>
              </a:spcAft>
              <a:buSzPts val="1400"/>
              <a:buChar char="○"/>
            </a:pPr>
            <a:r>
              <a:rPr lang="en" u="sng">
                <a:solidFill>
                  <a:schemeClr val="hlink"/>
                </a:solidFill>
                <a:hlinkClick r:id="rId4"/>
              </a:rPr>
              <a:t>Corsair HS60 (over ear)</a:t>
            </a:r>
            <a:endParaRPr/>
          </a:p>
          <a:p>
            <a:pPr indent="-317500" lvl="1" marL="914400" rtl="0" algn="l">
              <a:spcBef>
                <a:spcPts val="0"/>
              </a:spcBef>
              <a:spcAft>
                <a:spcPts val="0"/>
              </a:spcAft>
              <a:buSzPts val="1400"/>
              <a:buChar char="○"/>
            </a:pPr>
            <a:r>
              <a:rPr lang="en"/>
              <a:t>We have some available for loan</a:t>
            </a:r>
            <a:endParaRPr/>
          </a:p>
          <a:p>
            <a:pPr indent="-342900" lvl="0" marL="457200" rtl="0" algn="l">
              <a:spcBef>
                <a:spcPts val="0"/>
              </a:spcBef>
              <a:spcAft>
                <a:spcPts val="0"/>
              </a:spcAft>
              <a:buSzPts val="1800"/>
              <a:buChar char="●"/>
            </a:pPr>
            <a:r>
              <a:rPr lang="en"/>
              <a:t>Use a wired network connection</a:t>
            </a:r>
            <a:endParaRPr/>
          </a:p>
          <a:p>
            <a:pPr indent="-342900" lvl="0" marL="457200" rtl="0" algn="l">
              <a:spcBef>
                <a:spcPts val="0"/>
              </a:spcBef>
              <a:spcAft>
                <a:spcPts val="0"/>
              </a:spcAft>
              <a:buSzPts val="1800"/>
              <a:buChar char="●"/>
            </a:pPr>
            <a:r>
              <a:rPr lang="en"/>
              <a:t>Use the webex application (test early)</a:t>
            </a:r>
            <a:endParaRPr/>
          </a:p>
          <a:p>
            <a:pPr indent="-342900" lvl="0" marL="457200" rtl="0" algn="l">
              <a:spcBef>
                <a:spcPts val="0"/>
              </a:spcBef>
              <a:spcAft>
                <a:spcPts val="0"/>
              </a:spcAft>
              <a:buSzPts val="1800"/>
              <a:buChar char="●"/>
            </a:pPr>
            <a:r>
              <a:rPr lang="en"/>
              <a:t>Test your connection to MBARI</a:t>
            </a:r>
            <a:endParaRPr/>
          </a:p>
          <a:p>
            <a:pPr indent="-342900" lvl="0" marL="457200" rtl="0" algn="l">
              <a:spcBef>
                <a:spcPts val="0"/>
              </a:spcBef>
              <a:spcAft>
                <a:spcPts val="0"/>
              </a:spcAft>
              <a:buSzPts val="1800"/>
              <a:buChar char="●"/>
            </a:pPr>
            <a:r>
              <a:rPr lang="en"/>
              <a:t>Use Split-tunnel VPN</a:t>
            </a:r>
            <a:endParaRPr/>
          </a:p>
          <a:p>
            <a:pPr indent="0" lvl="0" marL="457200" rtl="0" algn="l">
              <a:spcBef>
                <a:spcPts val="1600"/>
              </a:spcBef>
              <a:spcAft>
                <a:spcPts val="1600"/>
              </a:spcAft>
              <a:buNone/>
            </a:pPr>
            <a:r>
              <a:t/>
            </a:r>
            <a:endParaRPr/>
          </a:p>
        </p:txBody>
      </p:sp>
      <p:pic>
        <p:nvPicPr>
          <p:cNvPr id="178" name="Google Shape;178;p27"/>
          <p:cNvPicPr preferRelativeResize="0"/>
          <p:nvPr/>
        </p:nvPicPr>
        <p:blipFill>
          <a:blip r:embed="rId5">
            <a:alphaModFix/>
          </a:blip>
          <a:stretch>
            <a:fillRect/>
          </a:stretch>
        </p:blipFill>
        <p:spPr>
          <a:xfrm>
            <a:off x="6459100" y="356225"/>
            <a:ext cx="2309875" cy="2060400"/>
          </a:xfrm>
          <a:prstGeom prst="rect">
            <a:avLst/>
          </a:prstGeom>
          <a:noFill/>
          <a:ln>
            <a:noFill/>
          </a:ln>
        </p:spPr>
      </p:pic>
      <p:pic>
        <p:nvPicPr>
          <p:cNvPr id="179" name="Google Shape;179;p27"/>
          <p:cNvPicPr preferRelativeResize="0"/>
          <p:nvPr/>
        </p:nvPicPr>
        <p:blipFill>
          <a:blip r:embed="rId6">
            <a:alphaModFix/>
          </a:blip>
          <a:stretch>
            <a:fillRect/>
          </a:stretch>
        </p:blipFill>
        <p:spPr>
          <a:xfrm>
            <a:off x="6609800" y="2419750"/>
            <a:ext cx="2159175" cy="2569174"/>
          </a:xfrm>
          <a:prstGeom prst="rect">
            <a:avLst/>
          </a:prstGeom>
          <a:noFill/>
          <a:ln>
            <a:noFill/>
          </a:ln>
        </p:spPr>
      </p:pic>
      <p:sp>
        <p:nvSpPr>
          <p:cNvPr id="180" name="Google Shape;180;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Novel Operational Timeline</a:t>
            </a:r>
            <a:endParaRPr/>
          </a:p>
        </p:txBody>
      </p:sp>
      <p:sp>
        <p:nvSpPr>
          <p:cNvPr id="186" name="Google Shape;186;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Pre-dive a webex event is started by a host on shore</a:t>
            </a:r>
            <a:endParaRPr/>
          </a:p>
          <a:p>
            <a:pPr indent="-342900" lvl="0" marL="457200" rtl="0" algn="l">
              <a:spcBef>
                <a:spcPts val="0"/>
              </a:spcBef>
              <a:spcAft>
                <a:spcPts val="0"/>
              </a:spcAft>
              <a:buSzPts val="1800"/>
              <a:buAutoNum type="arabicPeriod"/>
            </a:pPr>
            <a:r>
              <a:rPr lang="en"/>
              <a:t>The ship broadcast PC (teleops.wf.mbari.org) connects as a panelist</a:t>
            </a:r>
            <a:endParaRPr/>
          </a:p>
          <a:p>
            <a:pPr indent="-342900" lvl="0" marL="457200" rtl="0" algn="l">
              <a:spcBef>
                <a:spcPts val="0"/>
              </a:spcBef>
              <a:spcAft>
                <a:spcPts val="0"/>
              </a:spcAft>
              <a:buSzPts val="1800"/>
              <a:buAutoNum type="arabicPeriod"/>
            </a:pPr>
            <a:r>
              <a:rPr lang="en"/>
              <a:t>Shore based clients connect to the event as panelists or audience</a:t>
            </a:r>
            <a:endParaRPr/>
          </a:p>
          <a:p>
            <a:pPr indent="-342900" lvl="0" marL="457200" rtl="0" algn="l">
              <a:spcBef>
                <a:spcPts val="0"/>
              </a:spcBef>
              <a:spcAft>
                <a:spcPts val="0"/>
              </a:spcAft>
              <a:buSzPts val="1800"/>
              <a:buAutoNum type="arabicPeriod"/>
            </a:pPr>
            <a:r>
              <a:rPr lang="en"/>
              <a:t>The host can control what is displayed on the video stream for everyone.</a:t>
            </a:r>
            <a:endParaRPr/>
          </a:p>
          <a:p>
            <a:pPr indent="-342900" lvl="0" marL="457200" rtl="0" algn="l">
              <a:spcBef>
                <a:spcPts val="0"/>
              </a:spcBef>
              <a:spcAft>
                <a:spcPts val="0"/>
              </a:spcAft>
              <a:buSzPts val="1800"/>
              <a:buAutoNum type="arabicPeriod"/>
            </a:pPr>
            <a:r>
              <a:rPr lang="en"/>
              <a:t>The host can choose who can speak to the boat</a:t>
            </a:r>
            <a:endParaRPr/>
          </a:p>
          <a:p>
            <a:pPr indent="-342900" lvl="0" marL="457200" rtl="0" algn="l">
              <a:spcBef>
                <a:spcPts val="0"/>
              </a:spcBef>
              <a:spcAft>
                <a:spcPts val="0"/>
              </a:spcAft>
              <a:buSzPts val="1800"/>
              <a:buAutoNum type="arabicPeriod"/>
            </a:pPr>
            <a:r>
              <a:rPr lang="en"/>
              <a:t>All clients have access to the chat.</a:t>
            </a:r>
            <a:endParaRPr/>
          </a:p>
        </p:txBody>
      </p:sp>
      <p:sp>
        <p:nvSpPr>
          <p:cNvPr id="187" name="Google Shape;187;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Failover Planning</a:t>
            </a:r>
            <a:endParaRPr/>
          </a:p>
        </p:txBody>
      </p:sp>
      <p:sp>
        <p:nvSpPr>
          <p:cNvPr id="193" name="Google Shape;193;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The VSAT is reliable but many factors can affect connection:</a:t>
            </a:r>
            <a:endParaRPr/>
          </a:p>
          <a:p>
            <a:pPr indent="-317500" lvl="1" marL="914400" rtl="0" algn="l">
              <a:spcBef>
                <a:spcPts val="0"/>
              </a:spcBef>
              <a:spcAft>
                <a:spcPts val="0"/>
              </a:spcAft>
              <a:buSzPts val="1400"/>
              <a:buChar char="○"/>
            </a:pPr>
            <a:r>
              <a:rPr lang="en"/>
              <a:t>Technical issues</a:t>
            </a:r>
            <a:endParaRPr/>
          </a:p>
          <a:p>
            <a:pPr indent="-317500" lvl="1" marL="914400" rtl="0" algn="l">
              <a:spcBef>
                <a:spcPts val="0"/>
              </a:spcBef>
              <a:spcAft>
                <a:spcPts val="0"/>
              </a:spcAft>
              <a:buSzPts val="1400"/>
              <a:buChar char="○"/>
            </a:pPr>
            <a:r>
              <a:rPr lang="en"/>
              <a:t>Weather</a:t>
            </a:r>
            <a:endParaRPr/>
          </a:p>
          <a:p>
            <a:pPr indent="-317500" lvl="1" marL="914400" rtl="0" algn="l">
              <a:spcBef>
                <a:spcPts val="0"/>
              </a:spcBef>
              <a:spcAft>
                <a:spcPts val="0"/>
              </a:spcAft>
              <a:buSzPts val="1400"/>
              <a:buChar char="○"/>
            </a:pPr>
            <a:r>
              <a:rPr lang="en"/>
              <a:t>Atmospheric conditions</a:t>
            </a:r>
            <a:endParaRPr/>
          </a:p>
          <a:p>
            <a:pPr indent="-317500" lvl="1" marL="914400" rtl="0" algn="l">
              <a:spcBef>
                <a:spcPts val="0"/>
              </a:spcBef>
              <a:spcAft>
                <a:spcPts val="0"/>
              </a:spcAft>
              <a:buSzPts val="1400"/>
              <a:buChar char="○"/>
            </a:pPr>
            <a:r>
              <a:rPr lang="en"/>
              <a:t>Space oddities</a:t>
            </a:r>
            <a:endParaRPr/>
          </a:p>
          <a:p>
            <a:pPr indent="-317500" lvl="1" marL="914400" rtl="0" algn="l">
              <a:spcBef>
                <a:spcPts val="0"/>
              </a:spcBef>
              <a:spcAft>
                <a:spcPts val="0"/>
              </a:spcAft>
              <a:buSzPts val="1400"/>
              <a:buChar char="○"/>
            </a:pPr>
            <a:r>
              <a:rPr lang="en"/>
              <a:t>Latitude</a:t>
            </a:r>
            <a:endParaRPr/>
          </a:p>
          <a:p>
            <a:pPr indent="-342900" lvl="0" marL="457200" rtl="0" algn="l">
              <a:spcBef>
                <a:spcPts val="0"/>
              </a:spcBef>
              <a:spcAft>
                <a:spcPts val="0"/>
              </a:spcAft>
              <a:buSzPts val="1800"/>
              <a:buChar char="●"/>
            </a:pPr>
            <a:r>
              <a:rPr lang="en"/>
              <a:t>Make sure you have a plan to move critical roles onto the boat in the event of connectivity issues both for VSAT and home issues. </a:t>
            </a:r>
            <a:endParaRPr/>
          </a:p>
          <a:p>
            <a:pPr indent="0" lvl="0" marL="457200" rtl="0" algn="l">
              <a:spcBef>
                <a:spcPts val="1600"/>
              </a:spcBef>
              <a:spcAft>
                <a:spcPts val="1600"/>
              </a:spcAft>
              <a:buNone/>
            </a:pPr>
            <a:r>
              <a:t/>
            </a:r>
            <a:endParaRPr/>
          </a:p>
        </p:txBody>
      </p:sp>
      <p:sp>
        <p:nvSpPr>
          <p:cNvPr id="194" name="Google Shape;194;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Specific Software Access</a:t>
            </a:r>
            <a:endParaRPr/>
          </a:p>
        </p:txBody>
      </p:sp>
      <p:sp>
        <p:nvSpPr>
          <p:cNvPr id="200" name="Google Shape;200;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Every group needs some special access unique to their science</a:t>
            </a:r>
            <a:endParaRPr/>
          </a:p>
          <a:p>
            <a:pPr indent="-342900" lvl="0" marL="457200" rtl="0" algn="l">
              <a:spcBef>
                <a:spcPts val="1600"/>
              </a:spcBef>
              <a:spcAft>
                <a:spcPts val="0"/>
              </a:spcAft>
              <a:buSzPts val="1800"/>
              <a:buChar char="●"/>
            </a:pPr>
            <a:r>
              <a:rPr lang="en"/>
              <a:t>Computer video available</a:t>
            </a:r>
            <a:endParaRPr/>
          </a:p>
          <a:p>
            <a:pPr indent="-342900" lvl="0" marL="457200" rtl="0" algn="l">
              <a:spcBef>
                <a:spcPts val="0"/>
              </a:spcBef>
              <a:spcAft>
                <a:spcPts val="0"/>
              </a:spcAft>
              <a:buSzPts val="1800"/>
              <a:buChar char="●"/>
            </a:pPr>
            <a:r>
              <a:rPr lang="en"/>
              <a:t>Audio Feeds available</a:t>
            </a:r>
            <a:endParaRPr/>
          </a:p>
          <a:p>
            <a:pPr indent="-342900" lvl="0" marL="457200" rtl="0" algn="l">
              <a:spcBef>
                <a:spcPts val="0"/>
              </a:spcBef>
              <a:spcAft>
                <a:spcPts val="0"/>
              </a:spcAft>
              <a:buSzPts val="1800"/>
              <a:buChar char="●"/>
            </a:pPr>
            <a:r>
              <a:rPr lang="en"/>
              <a:t>Some limited VNC remote desktop available</a:t>
            </a:r>
            <a:endParaRPr/>
          </a:p>
          <a:p>
            <a:pPr indent="0" lvl="0" marL="45720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201" name="Google Shape;201;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Audio Paradigms</a:t>
            </a:r>
            <a:endParaRPr/>
          </a:p>
        </p:txBody>
      </p:sp>
      <p:sp>
        <p:nvSpPr>
          <p:cNvPr id="207" name="Google Shape;207;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D9D9D9"/>
              </a:buClr>
              <a:buSzPts val="1800"/>
              <a:buChar char="●"/>
            </a:pPr>
            <a:r>
              <a:rPr lang="en">
                <a:solidFill>
                  <a:srgbClr val="D9D9D9"/>
                </a:solidFill>
              </a:rPr>
              <a:t>Fully Open to Telex Intercom:</a:t>
            </a:r>
            <a:endParaRPr>
              <a:solidFill>
                <a:srgbClr val="D9D9D9"/>
              </a:solidFill>
            </a:endParaRPr>
          </a:p>
          <a:p>
            <a:pPr indent="-317500" lvl="1" marL="914400" rtl="0" algn="l">
              <a:spcBef>
                <a:spcPts val="0"/>
              </a:spcBef>
              <a:spcAft>
                <a:spcPts val="0"/>
              </a:spcAft>
              <a:buClr>
                <a:srgbClr val="D9D9D9"/>
              </a:buClr>
              <a:buSzPts val="1400"/>
              <a:buChar char="○"/>
            </a:pPr>
            <a:r>
              <a:rPr lang="en">
                <a:solidFill>
                  <a:srgbClr val="D9D9D9"/>
                </a:solidFill>
              </a:rPr>
              <a:t>Fully bi-directional conversations</a:t>
            </a:r>
            <a:endParaRPr>
              <a:solidFill>
                <a:srgbClr val="D9D9D9"/>
              </a:solidFill>
            </a:endParaRPr>
          </a:p>
          <a:p>
            <a:pPr indent="-317500" lvl="1" marL="914400" rtl="0" algn="l">
              <a:spcBef>
                <a:spcPts val="0"/>
              </a:spcBef>
              <a:spcAft>
                <a:spcPts val="0"/>
              </a:spcAft>
              <a:buClr>
                <a:srgbClr val="D9D9D9"/>
              </a:buClr>
              <a:buSzPts val="1400"/>
              <a:buChar char="○"/>
            </a:pPr>
            <a:r>
              <a:rPr lang="en">
                <a:solidFill>
                  <a:srgbClr val="D9D9D9"/>
                </a:solidFill>
              </a:rPr>
              <a:t>Pros: </a:t>
            </a:r>
            <a:r>
              <a:rPr lang="en">
                <a:solidFill>
                  <a:srgbClr val="D9D9D9"/>
                </a:solidFill>
              </a:rPr>
              <a:t>Allows for best emplacement</a:t>
            </a:r>
            <a:endParaRPr>
              <a:solidFill>
                <a:srgbClr val="D9D9D9"/>
              </a:solidFill>
            </a:endParaRPr>
          </a:p>
          <a:p>
            <a:pPr indent="-317500" lvl="1" marL="914400" rtl="0" algn="l">
              <a:spcBef>
                <a:spcPts val="0"/>
              </a:spcBef>
              <a:spcAft>
                <a:spcPts val="0"/>
              </a:spcAft>
              <a:buClr>
                <a:srgbClr val="D9D9D9"/>
              </a:buClr>
              <a:buSzPts val="1400"/>
              <a:buChar char="○"/>
            </a:pPr>
            <a:r>
              <a:rPr lang="en">
                <a:solidFill>
                  <a:srgbClr val="D9D9D9"/>
                </a:solidFill>
              </a:rPr>
              <a:t>Cons: Does not isolate bridge communications</a:t>
            </a:r>
            <a:endParaRPr>
              <a:solidFill>
                <a:srgbClr val="D9D9D9"/>
              </a:solidFill>
            </a:endParaRPr>
          </a:p>
          <a:p>
            <a:pPr indent="-342900" lvl="0" marL="457200" rtl="0" algn="l">
              <a:spcBef>
                <a:spcPts val="0"/>
              </a:spcBef>
              <a:spcAft>
                <a:spcPts val="0"/>
              </a:spcAft>
              <a:buSzPts val="1800"/>
              <a:buChar char="●"/>
            </a:pPr>
            <a:r>
              <a:rPr lang="en"/>
              <a:t>Half Open to Telex (Current):</a:t>
            </a:r>
            <a:endParaRPr/>
          </a:p>
          <a:p>
            <a:pPr indent="-317500" lvl="1" marL="914400" rtl="0" algn="l">
              <a:spcBef>
                <a:spcPts val="0"/>
              </a:spcBef>
              <a:spcAft>
                <a:spcPts val="0"/>
              </a:spcAft>
              <a:buSzPts val="1400"/>
              <a:buChar char="○"/>
            </a:pPr>
            <a:r>
              <a:rPr lang="en"/>
              <a:t>Shore talks to the intercom</a:t>
            </a:r>
            <a:endParaRPr/>
          </a:p>
          <a:p>
            <a:pPr indent="-317500" lvl="1" marL="914400" rtl="0" algn="l">
              <a:spcBef>
                <a:spcPts val="0"/>
              </a:spcBef>
              <a:spcAft>
                <a:spcPts val="0"/>
              </a:spcAft>
              <a:buSzPts val="1400"/>
              <a:buChar char="○"/>
            </a:pPr>
            <a:r>
              <a:rPr lang="en"/>
              <a:t>Shore can only hear 1 dedicated microphone in control room.</a:t>
            </a:r>
            <a:endParaRPr/>
          </a:p>
          <a:p>
            <a:pPr indent="-317500" lvl="1" marL="914400" rtl="0" algn="l">
              <a:spcBef>
                <a:spcPts val="0"/>
              </a:spcBef>
              <a:spcAft>
                <a:spcPts val="0"/>
              </a:spcAft>
              <a:buSzPts val="1400"/>
              <a:buChar char="○"/>
            </a:pPr>
            <a:r>
              <a:rPr lang="en"/>
              <a:t>Pro: Provides some isolation (shore cannot hear telex)</a:t>
            </a:r>
            <a:endParaRPr/>
          </a:p>
          <a:p>
            <a:pPr indent="-317500" lvl="1" marL="914400" rtl="0" algn="l">
              <a:spcBef>
                <a:spcPts val="0"/>
              </a:spcBef>
              <a:spcAft>
                <a:spcPts val="0"/>
              </a:spcAft>
              <a:buSzPts val="1400"/>
              <a:buChar char="○"/>
            </a:pPr>
            <a:r>
              <a:rPr lang="en"/>
              <a:t>Con: Shore does not know when to talk and cut in, are unaware of ship/rov issues.</a:t>
            </a:r>
            <a:endParaRPr/>
          </a:p>
          <a:p>
            <a:pPr indent="-342900" lvl="0" marL="457200" rtl="0" algn="l">
              <a:spcBef>
                <a:spcPts val="0"/>
              </a:spcBef>
              <a:spcAft>
                <a:spcPts val="0"/>
              </a:spcAft>
              <a:buClr>
                <a:srgbClr val="D9D9D9"/>
              </a:buClr>
              <a:buSzPts val="1800"/>
              <a:buChar char="●"/>
            </a:pPr>
            <a:r>
              <a:rPr lang="en">
                <a:solidFill>
                  <a:srgbClr val="D9D9D9"/>
                </a:solidFill>
              </a:rPr>
              <a:t>Multi-channel or Matrix systems:</a:t>
            </a:r>
            <a:endParaRPr>
              <a:solidFill>
                <a:srgbClr val="D9D9D9"/>
              </a:solidFill>
            </a:endParaRPr>
          </a:p>
          <a:p>
            <a:pPr indent="-317500" lvl="1" marL="914400" rtl="0" algn="l">
              <a:spcBef>
                <a:spcPts val="0"/>
              </a:spcBef>
              <a:spcAft>
                <a:spcPts val="0"/>
              </a:spcAft>
              <a:buClr>
                <a:srgbClr val="D9D9D9"/>
              </a:buClr>
              <a:buSzPts val="1400"/>
              <a:buChar char="○"/>
            </a:pPr>
            <a:r>
              <a:rPr lang="en">
                <a:solidFill>
                  <a:srgbClr val="D9D9D9"/>
                </a:solidFill>
              </a:rPr>
              <a:t>Multi-channel is possible on Rachel Carson, not on Flyer (upgradable)</a:t>
            </a:r>
            <a:endParaRPr>
              <a:solidFill>
                <a:srgbClr val="D9D9D9"/>
              </a:solidFill>
            </a:endParaRPr>
          </a:p>
          <a:p>
            <a:pPr indent="-317500" lvl="1" marL="914400" rtl="0" algn="l">
              <a:spcBef>
                <a:spcPts val="0"/>
              </a:spcBef>
              <a:spcAft>
                <a:spcPts val="0"/>
              </a:spcAft>
              <a:buClr>
                <a:srgbClr val="D9D9D9"/>
              </a:buClr>
              <a:buSzPts val="1400"/>
              <a:buChar char="○"/>
            </a:pPr>
            <a:r>
              <a:rPr lang="en">
                <a:solidFill>
                  <a:srgbClr val="D9D9D9"/>
                </a:solidFill>
              </a:rPr>
              <a:t>Matrix is the most flexible, but also most complex.</a:t>
            </a:r>
            <a:endParaRPr>
              <a:solidFill>
                <a:srgbClr val="D9D9D9"/>
              </a:solidFill>
            </a:endParaRPr>
          </a:p>
        </p:txBody>
      </p:sp>
      <p:sp>
        <p:nvSpPr>
          <p:cNvPr id="208" name="Google Shape;208;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Goals of MBARI Telepresence in 2020		</a:t>
            </a:r>
            <a:endParaRPr/>
          </a:p>
        </p:txBody>
      </p:sp>
      <p:sp>
        <p:nvSpPr>
          <p:cNvPr id="67" name="Google Shape;67;p14"/>
          <p:cNvSpPr txBox="1"/>
          <p:nvPr>
            <p:ph idx="1" type="body"/>
          </p:nvPr>
        </p:nvSpPr>
        <p:spPr>
          <a:xfrm>
            <a:off x="311700" y="977650"/>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COVID-19 Restrictions reduces labor force at-sea.</a:t>
            </a:r>
            <a:endParaRPr/>
          </a:p>
          <a:p>
            <a:pPr indent="-342900" lvl="0" marL="457200" rtl="0" algn="l">
              <a:spcBef>
                <a:spcPts val="0"/>
              </a:spcBef>
              <a:spcAft>
                <a:spcPts val="0"/>
              </a:spcAft>
              <a:buSzPts val="1800"/>
              <a:buChar char="●"/>
            </a:pPr>
            <a:r>
              <a:rPr lang="en"/>
              <a:t>Enforces new offshore paradigms for maximum productivity.</a:t>
            </a:r>
            <a:endParaRPr/>
          </a:p>
          <a:p>
            <a:pPr indent="-342900" lvl="0" marL="457200" rtl="0" algn="l">
              <a:spcBef>
                <a:spcPts val="0"/>
              </a:spcBef>
              <a:spcAft>
                <a:spcPts val="0"/>
              </a:spcAft>
              <a:buSzPts val="1800"/>
              <a:buChar char="●"/>
            </a:pPr>
            <a:r>
              <a:rPr lang="en"/>
              <a:t>Telepresence can enable non-physical contributions.</a:t>
            </a:r>
            <a:endParaRPr/>
          </a:p>
          <a:p>
            <a:pPr indent="-342900" lvl="0" marL="457200" rtl="0" algn="l">
              <a:spcBef>
                <a:spcPts val="0"/>
              </a:spcBef>
              <a:spcAft>
                <a:spcPts val="0"/>
              </a:spcAft>
              <a:buSzPts val="1800"/>
              <a:buChar char="●"/>
            </a:pPr>
            <a:r>
              <a:rPr lang="en"/>
              <a:t>Opportunity for expanded outreach after 2020.</a:t>
            </a:r>
            <a:endParaRPr/>
          </a:p>
          <a:p>
            <a:pPr indent="0" lvl="0" marL="0" rtl="0" algn="l">
              <a:spcBef>
                <a:spcPts val="1600"/>
              </a:spcBef>
              <a:spcAft>
                <a:spcPts val="0"/>
              </a:spcAft>
              <a:buNone/>
            </a:pPr>
            <a:r>
              <a:rPr b="1" lang="en"/>
              <a:t>Resulting System</a:t>
            </a:r>
            <a:endParaRPr b="1"/>
          </a:p>
          <a:p>
            <a:pPr indent="-342900" lvl="0" marL="457200" rtl="0" algn="l">
              <a:spcBef>
                <a:spcPts val="1600"/>
              </a:spcBef>
              <a:spcAft>
                <a:spcPts val="0"/>
              </a:spcAft>
              <a:buSzPts val="1800"/>
              <a:buChar char="●"/>
            </a:pPr>
            <a:r>
              <a:rPr lang="en"/>
              <a:t>100% Remotely managed/Maintained solution. </a:t>
            </a:r>
            <a:endParaRPr/>
          </a:p>
          <a:p>
            <a:pPr indent="-342900" lvl="0" marL="457200" rtl="0" algn="l">
              <a:spcBef>
                <a:spcPts val="0"/>
              </a:spcBef>
              <a:spcAft>
                <a:spcPts val="0"/>
              </a:spcAft>
              <a:buSzPts val="1800"/>
              <a:buChar char="●"/>
            </a:pPr>
            <a:r>
              <a:rPr lang="en"/>
              <a:t>Deployable within 1 month of funding. </a:t>
            </a:r>
            <a:endParaRPr/>
          </a:p>
          <a:p>
            <a:pPr indent="-342900" lvl="0" marL="457200" rtl="0" algn="l">
              <a:spcBef>
                <a:spcPts val="0"/>
              </a:spcBef>
              <a:spcAft>
                <a:spcPts val="0"/>
              </a:spcAft>
              <a:buSzPts val="1800"/>
              <a:buChar char="●"/>
            </a:pPr>
            <a:r>
              <a:rPr lang="en"/>
              <a:t>Supporting 2 ships simultaneously.</a:t>
            </a:r>
            <a:endParaRPr/>
          </a:p>
          <a:p>
            <a:pPr indent="-342900" lvl="0" marL="457200" rtl="0" algn="l">
              <a:spcBef>
                <a:spcPts val="0"/>
              </a:spcBef>
              <a:spcAft>
                <a:spcPts val="0"/>
              </a:spcAft>
              <a:buSzPts val="1800"/>
              <a:buChar char="●"/>
            </a:pPr>
            <a:r>
              <a:rPr lang="en"/>
              <a:t>No satellite equipment upgrades allowed. </a:t>
            </a:r>
            <a:endParaRPr/>
          </a:p>
          <a:p>
            <a:pPr indent="-342900" lvl="0" marL="457200" rtl="0" algn="l">
              <a:spcBef>
                <a:spcPts val="0"/>
              </a:spcBef>
              <a:spcAft>
                <a:spcPts val="0"/>
              </a:spcAft>
              <a:buSzPts val="1800"/>
              <a:buChar char="●"/>
            </a:pPr>
            <a:r>
              <a:rPr lang="en"/>
              <a:t>Fits inside a 4mbps  ⬆️ and 1mbps ⬇️ VSAT connection.</a:t>
            </a:r>
            <a:endParaRPr/>
          </a:p>
          <a:p>
            <a:pPr indent="-342900" lvl="0" marL="457200" rtl="0" algn="l">
              <a:spcBef>
                <a:spcPts val="0"/>
              </a:spcBef>
              <a:spcAft>
                <a:spcPts val="0"/>
              </a:spcAft>
              <a:buSzPts val="1800"/>
              <a:buChar char="●"/>
            </a:pPr>
            <a:r>
              <a:rPr lang="en"/>
              <a:t>Latencies required to support remote ROV science direction.</a:t>
            </a:r>
            <a:endParaRPr/>
          </a:p>
        </p:txBody>
      </p:sp>
      <p:sp>
        <p:nvSpPr>
          <p:cNvPr id="68" name="Google Shape;68;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What’s next?</a:t>
            </a:r>
            <a:endParaRPr/>
          </a:p>
        </p:txBody>
      </p:sp>
      <p:sp>
        <p:nvSpPr>
          <p:cNvPr id="214" name="Google Shape;214;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Please provide feature requests to </a:t>
            </a:r>
            <a:r>
              <a:rPr lang="en" u="sng">
                <a:solidFill>
                  <a:schemeClr val="hlink"/>
                </a:solidFill>
                <a:hlinkClick r:id="rId3"/>
              </a:rPr>
              <a:t>emartin@mbari.org</a:t>
            </a:r>
            <a:endParaRPr/>
          </a:p>
          <a:p>
            <a:pPr indent="-342900" lvl="0" marL="457200" rtl="0" algn="l">
              <a:spcBef>
                <a:spcPts val="0"/>
              </a:spcBef>
              <a:spcAft>
                <a:spcPts val="0"/>
              </a:spcAft>
              <a:buSzPts val="1800"/>
              <a:buChar char="●"/>
            </a:pPr>
            <a:r>
              <a:rPr lang="en"/>
              <a:t>We are working with IS to provide some access to things behind MBARI’s firewall and reduce ship bandwidth.</a:t>
            </a:r>
            <a:endParaRPr/>
          </a:p>
          <a:p>
            <a:pPr indent="-342900" lvl="0" marL="457200" rtl="0" algn="l">
              <a:spcBef>
                <a:spcPts val="0"/>
              </a:spcBef>
              <a:spcAft>
                <a:spcPts val="0"/>
              </a:spcAft>
              <a:buSzPts val="1800"/>
              <a:buChar char="●"/>
            </a:pPr>
            <a:r>
              <a:rPr lang="en"/>
              <a:t>You can use these systems off dive-time to conference with people on shore. </a:t>
            </a:r>
            <a:endParaRPr/>
          </a:p>
          <a:p>
            <a:pPr indent="-342900" lvl="0" marL="457200" rtl="0" algn="l">
              <a:spcBef>
                <a:spcPts val="0"/>
              </a:spcBef>
              <a:spcAft>
                <a:spcPts val="0"/>
              </a:spcAft>
              <a:buSzPts val="1800"/>
              <a:buChar char="●"/>
            </a:pPr>
            <a:r>
              <a:rPr lang="en"/>
              <a:t>A request from ITD to do some public streaming has been made. </a:t>
            </a:r>
            <a:endParaRPr/>
          </a:p>
        </p:txBody>
      </p:sp>
      <p:sp>
        <p:nvSpPr>
          <p:cNvPr id="215" name="Google Shape;215;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Privacy Policies</a:t>
            </a:r>
            <a:endParaRPr/>
          </a:p>
        </p:txBody>
      </p:sp>
      <p:sp>
        <p:nvSpPr>
          <p:cNvPr id="221" name="Google Shape;221;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MBARI must protect our IP and privacy of our working groups.</a:t>
            </a:r>
            <a:endParaRPr/>
          </a:p>
          <a:p>
            <a:pPr indent="-342900" lvl="0" marL="457200" rtl="0" algn="l">
              <a:spcBef>
                <a:spcPts val="0"/>
              </a:spcBef>
              <a:spcAft>
                <a:spcPts val="0"/>
              </a:spcAft>
              <a:buSzPts val="1800"/>
              <a:buChar char="●"/>
            </a:pPr>
            <a:r>
              <a:rPr lang="en"/>
              <a:t>All parties would like to know who they are speaking to, and who is listening.</a:t>
            </a:r>
            <a:endParaRPr/>
          </a:p>
          <a:p>
            <a:pPr indent="-342900" lvl="0" marL="457200" rtl="0" algn="l">
              <a:spcBef>
                <a:spcPts val="0"/>
              </a:spcBef>
              <a:spcAft>
                <a:spcPts val="0"/>
              </a:spcAft>
              <a:buSzPts val="1800"/>
              <a:buChar char="●"/>
            </a:pPr>
            <a:r>
              <a:rPr lang="en"/>
              <a:t>A full R&amp;R document is under development, will be approved in December</a:t>
            </a:r>
            <a:endParaRPr/>
          </a:p>
          <a:p>
            <a:pPr indent="-342900" lvl="0" marL="457200" rtl="0" algn="l">
              <a:spcBef>
                <a:spcPts val="0"/>
              </a:spcBef>
              <a:spcAft>
                <a:spcPts val="0"/>
              </a:spcAft>
              <a:buSzPts val="1800"/>
              <a:buChar char="●"/>
            </a:pPr>
            <a:r>
              <a:rPr lang="en"/>
              <a:t>For now:</a:t>
            </a:r>
            <a:endParaRPr/>
          </a:p>
          <a:p>
            <a:pPr indent="-317500" lvl="1" marL="914400" rtl="0" algn="l">
              <a:spcBef>
                <a:spcPts val="0"/>
              </a:spcBef>
              <a:spcAft>
                <a:spcPts val="0"/>
              </a:spcAft>
              <a:buSzPts val="1400"/>
              <a:buChar char="○"/>
            </a:pPr>
            <a:r>
              <a:rPr lang="en"/>
              <a:t>Do not invite party members that are not approved (in progress)</a:t>
            </a:r>
            <a:endParaRPr/>
          </a:p>
          <a:p>
            <a:pPr indent="-317500" lvl="1" marL="914400" rtl="0" algn="l">
              <a:spcBef>
                <a:spcPts val="0"/>
              </a:spcBef>
              <a:spcAft>
                <a:spcPts val="0"/>
              </a:spcAft>
              <a:buSzPts val="1400"/>
              <a:buChar char="○"/>
            </a:pPr>
            <a:r>
              <a:rPr lang="en"/>
              <a:t>Do not go public on the internet without approval (in progress)</a:t>
            </a:r>
            <a:endParaRPr/>
          </a:p>
        </p:txBody>
      </p:sp>
      <p:sp>
        <p:nvSpPr>
          <p:cNvPr id="222" name="Google Shape;222;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5"/>
          <p:cNvPicPr preferRelativeResize="0"/>
          <p:nvPr/>
        </p:nvPicPr>
        <p:blipFill rotWithShape="1">
          <a:blip r:embed="rId3">
            <a:alphaModFix/>
          </a:blip>
          <a:srcRect b="0" l="0" r="0" t="0"/>
          <a:stretch/>
        </p:blipFill>
        <p:spPr>
          <a:xfrm>
            <a:off x="5109875" y="852250"/>
            <a:ext cx="3508825" cy="4143875"/>
          </a:xfrm>
          <a:prstGeom prst="rect">
            <a:avLst/>
          </a:prstGeom>
          <a:noFill/>
          <a:ln>
            <a:noFill/>
          </a:ln>
        </p:spPr>
      </p:pic>
      <p:sp>
        <p:nvSpPr>
          <p:cNvPr id="74" name="Google Shape;74;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State of Telepresence Capabilities</a:t>
            </a:r>
            <a:endParaRPr/>
          </a:p>
        </p:txBody>
      </p:sp>
      <p:sp>
        <p:nvSpPr>
          <p:cNvPr id="75" name="Google Shape;75;p1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Video/Audio are assembled by a broadcaster computer in the ROV control room, leveraging OBS.</a:t>
            </a:r>
            <a:endParaRPr/>
          </a:p>
          <a:p>
            <a:pPr indent="-317500" lvl="0" marL="457200" rtl="0" algn="l">
              <a:spcBef>
                <a:spcPts val="0"/>
              </a:spcBef>
              <a:spcAft>
                <a:spcPts val="0"/>
              </a:spcAft>
              <a:buSzPts val="1400"/>
              <a:buChar char="●"/>
            </a:pPr>
            <a:r>
              <a:rPr lang="en"/>
              <a:t>Single stream off-vessel, selectable onshore.</a:t>
            </a:r>
            <a:endParaRPr/>
          </a:p>
          <a:p>
            <a:pPr indent="-317500" lvl="0" marL="457200" rtl="0" algn="l">
              <a:spcBef>
                <a:spcPts val="0"/>
              </a:spcBef>
              <a:spcAft>
                <a:spcPts val="0"/>
              </a:spcAft>
              <a:buSzPts val="1400"/>
              <a:buChar char="●"/>
            </a:pPr>
            <a:r>
              <a:rPr lang="en"/>
              <a:t>Webex Events are the content distribution</a:t>
            </a:r>
            <a:endParaRPr/>
          </a:p>
          <a:p>
            <a:pPr indent="-317500" lvl="0" marL="457200" rtl="0" algn="l">
              <a:spcBef>
                <a:spcPts val="0"/>
              </a:spcBef>
              <a:spcAft>
                <a:spcPts val="0"/>
              </a:spcAft>
              <a:buSzPts val="1400"/>
              <a:buChar char="●"/>
            </a:pPr>
            <a:r>
              <a:rPr lang="en"/>
              <a:t>Audio is patched from the ship Telex system</a:t>
            </a:r>
            <a:endParaRPr/>
          </a:p>
          <a:p>
            <a:pPr indent="-304800" lvl="1" marL="914400" rtl="0" algn="l">
              <a:spcBef>
                <a:spcPts val="0"/>
              </a:spcBef>
              <a:spcAft>
                <a:spcPts val="0"/>
              </a:spcAft>
              <a:buSzPts val="1200"/>
              <a:buChar char="○"/>
            </a:pPr>
            <a:r>
              <a:rPr lang="en"/>
              <a:t>Not always enabled (contact ship science)</a:t>
            </a:r>
            <a:endParaRPr/>
          </a:p>
          <a:p>
            <a:pPr indent="-317500" lvl="0" marL="457200" rtl="0" algn="l">
              <a:spcBef>
                <a:spcPts val="0"/>
              </a:spcBef>
              <a:spcAft>
                <a:spcPts val="0"/>
              </a:spcAft>
              <a:buSzPts val="1400"/>
              <a:buChar char="●"/>
            </a:pPr>
            <a:r>
              <a:rPr lang="en"/>
              <a:t>Screengrabs are available via web from around the control room.</a:t>
            </a:r>
            <a:endParaRPr/>
          </a:p>
        </p:txBody>
      </p:sp>
      <p:sp>
        <p:nvSpPr>
          <p:cNvPr id="76" name="Google Shape;76;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Webex Events</a:t>
            </a:r>
            <a:endParaRPr/>
          </a:p>
        </p:txBody>
      </p:sp>
      <p:sp>
        <p:nvSpPr>
          <p:cNvPr id="82" name="Google Shape;82;p16"/>
          <p:cNvSpPr txBox="1"/>
          <p:nvPr>
            <p:ph idx="1" type="body"/>
          </p:nvPr>
        </p:nvSpPr>
        <p:spPr>
          <a:xfrm>
            <a:off x="311700" y="981625"/>
            <a:ext cx="8520600" cy="3587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Chosen teleconferencing for </a:t>
            </a:r>
            <a:r>
              <a:rPr lang="en"/>
              <a:t>reliability</a:t>
            </a:r>
            <a:r>
              <a:rPr lang="en"/>
              <a:t> and granular participant management. (No Zoom Bombing)</a:t>
            </a:r>
            <a:endParaRPr/>
          </a:p>
          <a:p>
            <a:pPr indent="-342900" lvl="0" marL="457200" rtl="0" algn="l">
              <a:spcBef>
                <a:spcPts val="0"/>
              </a:spcBef>
              <a:spcAft>
                <a:spcPts val="0"/>
              </a:spcAft>
              <a:buSzPts val="1800"/>
              <a:buChar char="●"/>
            </a:pPr>
            <a:r>
              <a:rPr lang="en"/>
              <a:t>Can split participants between Panelists and Audience Roles.</a:t>
            </a:r>
            <a:endParaRPr/>
          </a:p>
          <a:p>
            <a:pPr indent="-342900" lvl="0" marL="457200" rtl="0" algn="l">
              <a:spcBef>
                <a:spcPts val="0"/>
              </a:spcBef>
              <a:spcAft>
                <a:spcPts val="0"/>
              </a:spcAft>
              <a:buSzPts val="1800"/>
              <a:buChar char="●"/>
            </a:pPr>
            <a:r>
              <a:rPr lang="en"/>
              <a:t>All participants have to register, links are sent daily for security.</a:t>
            </a:r>
            <a:endParaRPr/>
          </a:p>
          <a:p>
            <a:pPr indent="-342900" lvl="0" marL="457200" rtl="0" algn="l">
              <a:spcBef>
                <a:spcPts val="0"/>
              </a:spcBef>
              <a:spcAft>
                <a:spcPts val="0"/>
              </a:spcAft>
              <a:buSzPts val="1800"/>
              <a:buChar char="●"/>
            </a:pPr>
            <a:r>
              <a:rPr lang="en"/>
              <a:t>Self-recovering</a:t>
            </a:r>
            <a:endParaRPr/>
          </a:p>
          <a:p>
            <a:pPr indent="-342900" lvl="0" marL="457200" rtl="0" algn="l">
              <a:spcBef>
                <a:spcPts val="0"/>
              </a:spcBef>
              <a:spcAft>
                <a:spcPts val="0"/>
              </a:spcAft>
              <a:buSzPts val="1800"/>
              <a:buChar char="●"/>
            </a:pPr>
            <a:r>
              <a:rPr lang="en"/>
              <a:t>Low-latency</a:t>
            </a:r>
            <a:endParaRPr/>
          </a:p>
          <a:p>
            <a:pPr indent="-342900" lvl="0" marL="457200" rtl="0" algn="l">
              <a:spcBef>
                <a:spcPts val="0"/>
              </a:spcBef>
              <a:spcAft>
                <a:spcPts val="0"/>
              </a:spcAft>
              <a:buSzPts val="1800"/>
              <a:buChar char="●"/>
            </a:pPr>
            <a:r>
              <a:rPr lang="en"/>
              <a:t>720p Video, variable bit rate.</a:t>
            </a:r>
            <a:endParaRPr/>
          </a:p>
          <a:p>
            <a:pPr indent="0" lvl="0" marL="457200" rtl="0" algn="l">
              <a:spcBef>
                <a:spcPts val="1600"/>
              </a:spcBef>
              <a:spcAft>
                <a:spcPts val="0"/>
              </a:spcAft>
              <a:buNone/>
            </a:pPr>
            <a:r>
              <a:t/>
            </a:r>
            <a:endParaRPr/>
          </a:p>
          <a:p>
            <a:pPr indent="0" lvl="0" marL="457200" rtl="0" algn="l">
              <a:spcBef>
                <a:spcPts val="1600"/>
              </a:spcBef>
              <a:spcAft>
                <a:spcPts val="1600"/>
              </a:spcAft>
              <a:buNone/>
            </a:pPr>
            <a:r>
              <a:t/>
            </a:r>
            <a:endParaRPr/>
          </a:p>
        </p:txBody>
      </p:sp>
      <p:sp>
        <p:nvSpPr>
          <p:cNvPr id="83" name="Google Shape;83;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4" name="Google Shape;84;p16"/>
          <p:cNvPicPr preferRelativeResize="0"/>
          <p:nvPr/>
        </p:nvPicPr>
        <p:blipFill>
          <a:blip r:embed="rId3">
            <a:alphaModFix/>
          </a:blip>
          <a:stretch>
            <a:fillRect/>
          </a:stretch>
        </p:blipFill>
        <p:spPr>
          <a:xfrm>
            <a:off x="3892900" y="2393729"/>
            <a:ext cx="4491325" cy="2441024"/>
          </a:xfrm>
          <a:prstGeom prst="rect">
            <a:avLst/>
          </a:prstGeom>
          <a:noFill/>
          <a:ln>
            <a:noFill/>
          </a:ln>
        </p:spPr>
      </p:pic>
      <p:sp>
        <p:nvSpPr>
          <p:cNvPr id="85" name="Google Shape;85;p16"/>
          <p:cNvSpPr txBox="1"/>
          <p:nvPr/>
        </p:nvSpPr>
        <p:spPr>
          <a:xfrm>
            <a:off x="3960150" y="4733375"/>
            <a:ext cx="4424100" cy="27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000">
                <a:latin typeface="Proxima Nova"/>
                <a:ea typeface="Proxima Nova"/>
                <a:cs typeface="Proxima Nova"/>
                <a:sym typeface="Proxima Nova"/>
              </a:rPr>
              <a:t>MARS observatory servicing of an sediment trap for Ken Smith</a:t>
            </a:r>
            <a:endParaRPr i="1" sz="1000">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Feed Control</a:t>
            </a:r>
            <a:endParaRPr/>
          </a:p>
        </p:txBody>
      </p:sp>
      <p:sp>
        <p:nvSpPr>
          <p:cNvPr id="91" name="Google Shape;91;p17"/>
          <p:cNvSpPr txBox="1"/>
          <p:nvPr>
            <p:ph idx="1" type="body"/>
          </p:nvPr>
        </p:nvSpPr>
        <p:spPr>
          <a:xfrm>
            <a:off x="311700" y="1152475"/>
            <a:ext cx="27300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Web interface</a:t>
            </a:r>
            <a:endParaRPr/>
          </a:p>
          <a:p>
            <a:pPr indent="-342900" lvl="0" marL="457200" rtl="0" algn="l">
              <a:spcBef>
                <a:spcPts val="0"/>
              </a:spcBef>
              <a:spcAft>
                <a:spcPts val="0"/>
              </a:spcAft>
              <a:buSzPts val="1800"/>
              <a:buChar char="●"/>
            </a:pPr>
            <a:r>
              <a:rPr lang="en"/>
              <a:t>Mirrors buttons in control room</a:t>
            </a:r>
            <a:endParaRPr/>
          </a:p>
          <a:p>
            <a:pPr indent="-342900" lvl="0" marL="457200" rtl="0" algn="l">
              <a:spcBef>
                <a:spcPts val="0"/>
              </a:spcBef>
              <a:spcAft>
                <a:spcPts val="0"/>
              </a:spcAft>
              <a:buSzPts val="1800"/>
              <a:buChar char="●"/>
            </a:pPr>
            <a:r>
              <a:rPr lang="en"/>
              <a:t>Changes for all parties</a:t>
            </a:r>
            <a:endParaRPr/>
          </a:p>
          <a:p>
            <a:pPr indent="0" lvl="0" marL="457200" rtl="0" algn="l">
              <a:spcBef>
                <a:spcPts val="1600"/>
              </a:spcBef>
              <a:spcAft>
                <a:spcPts val="1600"/>
              </a:spcAft>
              <a:buNone/>
            </a:pPr>
            <a:r>
              <a:t/>
            </a:r>
            <a:endParaRPr/>
          </a:p>
        </p:txBody>
      </p:sp>
      <p:pic>
        <p:nvPicPr>
          <p:cNvPr id="92" name="Google Shape;92;p17"/>
          <p:cNvPicPr preferRelativeResize="0"/>
          <p:nvPr/>
        </p:nvPicPr>
        <p:blipFill>
          <a:blip r:embed="rId3">
            <a:alphaModFix/>
          </a:blip>
          <a:stretch>
            <a:fillRect/>
          </a:stretch>
        </p:blipFill>
        <p:spPr>
          <a:xfrm>
            <a:off x="2943725" y="950188"/>
            <a:ext cx="5888587" cy="3820978"/>
          </a:xfrm>
          <a:prstGeom prst="rect">
            <a:avLst/>
          </a:prstGeom>
          <a:noFill/>
          <a:ln>
            <a:noFill/>
          </a:ln>
        </p:spPr>
      </p:pic>
      <p:sp>
        <p:nvSpPr>
          <p:cNvPr id="93" name="Google Shape;93;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Contextual Data</a:t>
            </a:r>
            <a:endParaRPr/>
          </a:p>
        </p:txBody>
      </p:sp>
      <p:sp>
        <p:nvSpPr>
          <p:cNvPr id="99" name="Google Shape;99;p18"/>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SzPts val="1200"/>
              <a:buChar char="●"/>
            </a:pPr>
            <a:r>
              <a:rPr lang="en"/>
              <a:t>A webpage is updated every 30-seconds with framegrabs of key PCs running in the control room.</a:t>
            </a:r>
            <a:endParaRPr/>
          </a:p>
          <a:p>
            <a:pPr indent="-304800" lvl="1" marL="914400" rtl="0" algn="l">
              <a:spcBef>
                <a:spcPts val="0"/>
              </a:spcBef>
              <a:spcAft>
                <a:spcPts val="0"/>
              </a:spcAft>
              <a:buSzPts val="1200"/>
              <a:buChar char="○"/>
            </a:pPr>
            <a:r>
              <a:rPr lang="en"/>
              <a:t>Winfrog (Navigation)</a:t>
            </a:r>
            <a:endParaRPr/>
          </a:p>
          <a:p>
            <a:pPr indent="-304800" lvl="1" marL="914400" rtl="0" algn="l">
              <a:spcBef>
                <a:spcPts val="0"/>
              </a:spcBef>
              <a:spcAft>
                <a:spcPts val="0"/>
              </a:spcAft>
              <a:buSzPts val="1200"/>
              <a:buChar char="○"/>
            </a:pPr>
            <a:r>
              <a:rPr lang="en"/>
              <a:t>Sonardyne (USBL Tracking and Navigation)</a:t>
            </a:r>
            <a:endParaRPr/>
          </a:p>
          <a:p>
            <a:pPr indent="-304800" lvl="1" marL="914400" rtl="0" algn="l">
              <a:spcBef>
                <a:spcPts val="0"/>
              </a:spcBef>
              <a:spcAft>
                <a:spcPts val="0"/>
              </a:spcAft>
              <a:buSzPts val="1200"/>
              <a:buChar char="○"/>
            </a:pPr>
            <a:r>
              <a:rPr lang="en"/>
              <a:t>Scanning Sonar</a:t>
            </a:r>
            <a:endParaRPr/>
          </a:p>
          <a:p>
            <a:pPr indent="-304800" lvl="1" marL="914400" rtl="0" algn="l">
              <a:spcBef>
                <a:spcPts val="0"/>
              </a:spcBef>
              <a:spcAft>
                <a:spcPts val="0"/>
              </a:spcAft>
              <a:buSzPts val="1200"/>
              <a:buChar char="○"/>
            </a:pPr>
            <a:r>
              <a:rPr lang="en"/>
              <a:t>Multibeam Sonar</a:t>
            </a:r>
            <a:endParaRPr/>
          </a:p>
          <a:p>
            <a:pPr indent="-304800" lvl="1" marL="914400" rtl="0" algn="l">
              <a:spcBef>
                <a:spcPts val="0"/>
              </a:spcBef>
              <a:spcAft>
                <a:spcPts val="0"/>
              </a:spcAft>
              <a:buSzPts val="1200"/>
              <a:buChar char="○"/>
            </a:pPr>
            <a:r>
              <a:rPr lang="en"/>
              <a:t>CTD </a:t>
            </a:r>
            <a:endParaRPr/>
          </a:p>
          <a:p>
            <a:pPr indent="0" lvl="0" marL="0" rtl="0" algn="l">
              <a:spcBef>
                <a:spcPts val="1600"/>
              </a:spcBef>
              <a:spcAft>
                <a:spcPts val="1600"/>
              </a:spcAft>
              <a:buNone/>
            </a:pPr>
            <a:r>
              <a:t/>
            </a:r>
            <a:endParaRPr b="1"/>
          </a:p>
        </p:txBody>
      </p:sp>
      <p:pic>
        <p:nvPicPr>
          <p:cNvPr id="100" name="Google Shape;100;p18"/>
          <p:cNvPicPr preferRelativeResize="0"/>
          <p:nvPr/>
        </p:nvPicPr>
        <p:blipFill>
          <a:blip r:embed="rId3">
            <a:alphaModFix/>
          </a:blip>
          <a:stretch>
            <a:fillRect/>
          </a:stretch>
        </p:blipFill>
        <p:spPr>
          <a:xfrm>
            <a:off x="3259050" y="1180750"/>
            <a:ext cx="5719502" cy="3597102"/>
          </a:xfrm>
          <a:prstGeom prst="rect">
            <a:avLst/>
          </a:prstGeom>
          <a:noFill/>
          <a:ln>
            <a:noFill/>
          </a:ln>
        </p:spPr>
      </p:pic>
      <p:sp>
        <p:nvSpPr>
          <p:cNvPr id="101" name="Google Shape;101;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Annotation</a:t>
            </a:r>
            <a:endParaRPr/>
          </a:p>
        </p:txBody>
      </p:sp>
      <p:sp>
        <p:nvSpPr>
          <p:cNvPr id="107" name="Google Shape;107;p1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VARS can be run onshore, contributing to the shore database:</a:t>
            </a:r>
            <a:endParaRPr/>
          </a:p>
          <a:p>
            <a:pPr indent="-304800" lvl="1" marL="914400" rtl="0" algn="l">
              <a:spcBef>
                <a:spcPts val="0"/>
              </a:spcBef>
              <a:spcAft>
                <a:spcPts val="0"/>
              </a:spcAft>
              <a:buSzPts val="1200"/>
              <a:buChar char="○"/>
            </a:pPr>
            <a:r>
              <a:rPr lang="en"/>
              <a:t>Latencies must be low</a:t>
            </a:r>
            <a:endParaRPr/>
          </a:p>
          <a:p>
            <a:pPr indent="-304800" lvl="1" marL="914400" rtl="0" algn="l">
              <a:spcBef>
                <a:spcPts val="0"/>
              </a:spcBef>
              <a:spcAft>
                <a:spcPts val="0"/>
              </a:spcAft>
              <a:buSzPts val="1200"/>
              <a:buChar char="○"/>
            </a:pPr>
            <a:r>
              <a:rPr lang="en"/>
              <a:t>Frames will be saved post-expedition when the video is back at the lab</a:t>
            </a:r>
            <a:endParaRPr/>
          </a:p>
          <a:p>
            <a:pPr indent="-304800" lvl="1" marL="914400" rtl="0" algn="l">
              <a:spcBef>
                <a:spcPts val="0"/>
              </a:spcBef>
              <a:spcAft>
                <a:spcPts val="0"/>
              </a:spcAft>
              <a:buSzPts val="1200"/>
              <a:buChar char="○"/>
            </a:pPr>
            <a:r>
              <a:rPr lang="en"/>
              <a:t>Only one </a:t>
            </a:r>
            <a:r>
              <a:rPr lang="en"/>
              <a:t>contributor</a:t>
            </a:r>
            <a:r>
              <a:rPr lang="en"/>
              <a:t> at a time. </a:t>
            </a:r>
            <a:endParaRPr/>
          </a:p>
          <a:p>
            <a:pPr indent="-317500" lvl="0" marL="457200" rtl="0" algn="l">
              <a:spcBef>
                <a:spcPts val="0"/>
              </a:spcBef>
              <a:spcAft>
                <a:spcPts val="0"/>
              </a:spcAft>
              <a:buSzPts val="1400"/>
              <a:buChar char="●"/>
            </a:pPr>
            <a:r>
              <a:rPr lang="en"/>
              <a:t>Webex Meetings has a chat window</a:t>
            </a:r>
            <a:endParaRPr/>
          </a:p>
          <a:p>
            <a:pPr indent="-304800" lvl="1" marL="914400" rtl="0" algn="l">
              <a:spcBef>
                <a:spcPts val="0"/>
              </a:spcBef>
              <a:spcAft>
                <a:spcPts val="0"/>
              </a:spcAft>
              <a:buSzPts val="1200"/>
              <a:buChar char="○"/>
            </a:pPr>
            <a:r>
              <a:rPr lang="en"/>
              <a:t>Can be periodically exported by anyone to text file</a:t>
            </a:r>
            <a:endParaRPr/>
          </a:p>
          <a:p>
            <a:pPr indent="-304800" lvl="1" marL="914400" rtl="0" algn="l">
              <a:spcBef>
                <a:spcPts val="0"/>
              </a:spcBef>
              <a:spcAft>
                <a:spcPts val="0"/>
              </a:spcAft>
              <a:buSzPts val="1200"/>
              <a:buChar char="○"/>
            </a:pPr>
            <a:r>
              <a:rPr lang="en"/>
              <a:t>Texts are locally time and user tags</a:t>
            </a:r>
            <a:endParaRPr/>
          </a:p>
          <a:p>
            <a:pPr indent="-317500" lvl="0" marL="457200" rtl="0" algn="l">
              <a:spcBef>
                <a:spcPts val="0"/>
              </a:spcBef>
              <a:spcAft>
                <a:spcPts val="0"/>
              </a:spcAft>
              <a:buSzPts val="1400"/>
              <a:buChar char="●"/>
            </a:pPr>
            <a:r>
              <a:rPr lang="en"/>
              <a:t>Slack has been a key tool for collaboration on our cruises, and can include non-MBARI participants easily. </a:t>
            </a:r>
            <a:endParaRPr/>
          </a:p>
          <a:p>
            <a:pPr indent="-304800" lvl="1" marL="914400" rtl="0" algn="l">
              <a:spcBef>
                <a:spcPts val="0"/>
              </a:spcBef>
              <a:spcAft>
                <a:spcPts val="0"/>
              </a:spcAft>
              <a:buSzPts val="1200"/>
              <a:buChar char="○"/>
            </a:pPr>
            <a:r>
              <a:rPr i="1" lang="en"/>
              <a:t>Slack conversations are difficult to export, they do not replace VARS. </a:t>
            </a:r>
            <a:endParaRPr i="1"/>
          </a:p>
        </p:txBody>
      </p:sp>
      <p:sp>
        <p:nvSpPr>
          <p:cNvPr id="108" name="Google Shape;108;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09" name="Google Shape;109;p1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0" name="Google Shape;110;p19"/>
          <p:cNvPicPr preferRelativeResize="0"/>
          <p:nvPr/>
        </p:nvPicPr>
        <p:blipFill>
          <a:blip r:embed="rId3">
            <a:alphaModFix/>
          </a:blip>
          <a:stretch>
            <a:fillRect/>
          </a:stretch>
        </p:blipFill>
        <p:spPr>
          <a:xfrm>
            <a:off x="4786762" y="0"/>
            <a:ext cx="4091176"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2020 Activities Summary</a:t>
            </a:r>
            <a:endParaRPr/>
          </a:p>
        </p:txBody>
      </p:sp>
      <p:sp>
        <p:nvSpPr>
          <p:cNvPr id="116" name="Google Shape;116;p20"/>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Development:</a:t>
            </a:r>
            <a:endParaRPr b="1"/>
          </a:p>
          <a:p>
            <a:pPr indent="-317500" lvl="0" marL="457200" rtl="0" algn="l">
              <a:spcBef>
                <a:spcPts val="1600"/>
              </a:spcBef>
              <a:spcAft>
                <a:spcPts val="0"/>
              </a:spcAft>
              <a:buSzPts val="1400"/>
              <a:buChar char="●"/>
            </a:pPr>
            <a:r>
              <a:rPr lang="en"/>
              <a:t>Working system built in short order, meeting flexibility, space, data and cost restrictions.</a:t>
            </a:r>
            <a:endParaRPr/>
          </a:p>
          <a:p>
            <a:pPr indent="-317500" lvl="0" marL="457200" rtl="0" algn="l">
              <a:spcBef>
                <a:spcPts val="0"/>
              </a:spcBef>
              <a:spcAft>
                <a:spcPts val="0"/>
              </a:spcAft>
              <a:buSzPts val="1400"/>
              <a:buChar char="●"/>
            </a:pPr>
            <a:r>
              <a:rPr lang="en"/>
              <a:t>Latencies are &lt; 2 seconds on VSAT and &lt; 500ms on Microwave</a:t>
            </a:r>
            <a:endParaRPr/>
          </a:p>
          <a:p>
            <a:pPr indent="-317500" lvl="0" marL="457200" rtl="0" algn="l">
              <a:spcBef>
                <a:spcPts val="0"/>
              </a:spcBef>
              <a:spcAft>
                <a:spcPts val="0"/>
              </a:spcAft>
              <a:buSzPts val="1400"/>
              <a:buChar char="●"/>
            </a:pPr>
            <a:r>
              <a:rPr lang="en"/>
              <a:t>Memoryless system by design.</a:t>
            </a:r>
            <a:endParaRPr/>
          </a:p>
          <a:p>
            <a:pPr indent="-317500" lvl="0" marL="457200" rtl="0" algn="l">
              <a:spcBef>
                <a:spcPts val="0"/>
              </a:spcBef>
              <a:spcAft>
                <a:spcPts val="0"/>
              </a:spcAft>
              <a:buSzPts val="1400"/>
              <a:buChar char="●"/>
            </a:pPr>
            <a:r>
              <a:rPr lang="en"/>
              <a:t>100% Shore managed, with boat troubleshooting support.</a:t>
            </a:r>
            <a:endParaRPr/>
          </a:p>
        </p:txBody>
      </p:sp>
      <p:sp>
        <p:nvSpPr>
          <p:cNvPr id="117" name="Google Shape;117;p20"/>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Science:</a:t>
            </a:r>
            <a:endParaRPr b="1"/>
          </a:p>
          <a:p>
            <a:pPr indent="-317500" lvl="0" marL="457200" rtl="0" algn="l">
              <a:spcBef>
                <a:spcPts val="1600"/>
              </a:spcBef>
              <a:spcAft>
                <a:spcPts val="0"/>
              </a:spcAft>
              <a:buSzPts val="1400"/>
              <a:buChar char="●"/>
            </a:pPr>
            <a:r>
              <a:rPr lang="en"/>
              <a:t>10 Supported days on the R/V Rachel Carson using microwave for 5 PI’s</a:t>
            </a:r>
            <a:endParaRPr/>
          </a:p>
          <a:p>
            <a:pPr indent="-317500" lvl="0" marL="457200" rtl="0" algn="l">
              <a:spcBef>
                <a:spcPts val="0"/>
              </a:spcBef>
              <a:spcAft>
                <a:spcPts val="0"/>
              </a:spcAft>
              <a:buSzPts val="1400"/>
              <a:buChar char="●"/>
            </a:pPr>
            <a:r>
              <a:rPr lang="en"/>
              <a:t>4 Expeditions on the R/V Western  Flyer leveraging telepresence for:</a:t>
            </a:r>
            <a:endParaRPr/>
          </a:p>
          <a:p>
            <a:pPr indent="-304800" lvl="1" marL="914400" rtl="0" algn="l">
              <a:spcBef>
                <a:spcPts val="0"/>
              </a:spcBef>
              <a:spcAft>
                <a:spcPts val="0"/>
              </a:spcAft>
              <a:buSzPts val="1200"/>
              <a:buChar char="○"/>
            </a:pPr>
            <a:r>
              <a:rPr lang="en"/>
              <a:t>Biology (Benthic &amp; Midwater)</a:t>
            </a:r>
            <a:endParaRPr/>
          </a:p>
          <a:p>
            <a:pPr indent="-304800" lvl="1" marL="914400" rtl="0" algn="l">
              <a:spcBef>
                <a:spcPts val="0"/>
              </a:spcBef>
              <a:spcAft>
                <a:spcPts val="0"/>
              </a:spcAft>
              <a:buSzPts val="1200"/>
              <a:buChar char="○"/>
            </a:pPr>
            <a:r>
              <a:rPr lang="en"/>
              <a:t>Geology </a:t>
            </a:r>
            <a:endParaRPr/>
          </a:p>
          <a:p>
            <a:pPr indent="-304800" lvl="1" marL="914400" rtl="0" algn="l">
              <a:spcBef>
                <a:spcPts val="0"/>
              </a:spcBef>
              <a:spcAft>
                <a:spcPts val="0"/>
              </a:spcAft>
              <a:buSzPts val="1200"/>
              <a:buChar char="○"/>
            </a:pPr>
            <a:r>
              <a:rPr lang="en"/>
              <a:t>Hydrography</a:t>
            </a:r>
            <a:endParaRPr/>
          </a:p>
          <a:p>
            <a:pPr indent="-304800" lvl="1" marL="914400" rtl="0" algn="l">
              <a:spcBef>
                <a:spcPts val="0"/>
              </a:spcBef>
              <a:spcAft>
                <a:spcPts val="0"/>
              </a:spcAft>
              <a:buSzPts val="1200"/>
              <a:buChar char="○"/>
            </a:pPr>
            <a:r>
              <a:rPr lang="en"/>
              <a:t>Engineering Support</a:t>
            </a:r>
            <a:endParaRPr/>
          </a:p>
          <a:p>
            <a:pPr indent="-304800" lvl="1" marL="914400" rtl="0" algn="l">
              <a:spcBef>
                <a:spcPts val="0"/>
              </a:spcBef>
              <a:spcAft>
                <a:spcPts val="0"/>
              </a:spcAft>
              <a:buSzPts val="1200"/>
              <a:buChar char="○"/>
            </a:pPr>
            <a:r>
              <a:rPr lang="en"/>
              <a:t>Television footage remote direction</a:t>
            </a:r>
            <a:endParaRPr/>
          </a:p>
          <a:p>
            <a:pPr indent="-317500" lvl="0" marL="457200" rtl="0" algn="l">
              <a:spcBef>
                <a:spcPts val="0"/>
              </a:spcBef>
              <a:spcAft>
                <a:spcPts val="0"/>
              </a:spcAft>
              <a:buSzPts val="1400"/>
              <a:buChar char="●"/>
            </a:pPr>
            <a:r>
              <a:rPr lang="en"/>
              <a:t>Extending MBARI’s reach to USGS, BBC, NOAA NMS, and many university collaborations.</a:t>
            </a:r>
            <a:endParaRPr/>
          </a:p>
        </p:txBody>
      </p:sp>
      <p:sp>
        <p:nvSpPr>
          <p:cNvPr id="118" name="Google Shape;118;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Pacific Northwest Expedition (PI Charles Paull)</a:t>
            </a:r>
            <a:endParaRPr/>
          </a:p>
        </p:txBody>
      </p:sp>
      <p:sp>
        <p:nvSpPr>
          <p:cNvPr id="124" name="Google Shape;124;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5" name="Google Shape;125;p21"/>
          <p:cNvPicPr preferRelativeResize="0"/>
          <p:nvPr/>
        </p:nvPicPr>
        <p:blipFill>
          <a:blip r:embed="rId3">
            <a:alphaModFix/>
          </a:blip>
          <a:stretch>
            <a:fillRect/>
          </a:stretch>
        </p:blipFill>
        <p:spPr>
          <a:xfrm>
            <a:off x="1447963" y="1145750"/>
            <a:ext cx="5291426" cy="35717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