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Lst>
  <p:sldSz cy="5143500" cx="9144000"/>
  <p:notesSz cx="6858000" cy="9144000"/>
  <p:embeddedFontLst>
    <p:embeddedFont>
      <p:font typeface="Proxima Nova"/>
      <p:regular r:id="rId28"/>
      <p:bold r:id="rId29"/>
      <p:italic r:id="rId30"/>
      <p:boldItalic r:id="rId31"/>
    </p:embeddedFont>
    <p:embeddedFont>
      <p:font typeface="Lato"/>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0251499-843D-41EF-B9A6-6984E9B58DCB}">
  <a:tblStyle styleId="{10251499-843D-41EF-B9A6-6984E9B58DCB}"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font" Target="fonts/ProximaNova-regular.fntdata"/><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ProximaNova-bold.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ProximaNova-boldItalic.fntdata"/><Relationship Id="rId30" Type="http://schemas.openxmlformats.org/officeDocument/2006/relationships/font" Target="fonts/ProximaNova-italic.fntdata"/><Relationship Id="rId11" Type="http://schemas.openxmlformats.org/officeDocument/2006/relationships/slide" Target="slides/slide5.xml"/><Relationship Id="rId33" Type="http://schemas.openxmlformats.org/officeDocument/2006/relationships/font" Target="fonts/Lato-bold.fntdata"/><Relationship Id="rId10" Type="http://schemas.openxmlformats.org/officeDocument/2006/relationships/slide" Target="slides/slide4.xml"/><Relationship Id="rId32" Type="http://schemas.openxmlformats.org/officeDocument/2006/relationships/font" Target="fonts/Lato-regular.fntdata"/><Relationship Id="rId13" Type="http://schemas.openxmlformats.org/officeDocument/2006/relationships/slide" Target="slides/slide7.xml"/><Relationship Id="rId35" Type="http://schemas.openxmlformats.org/officeDocument/2006/relationships/font" Target="fonts/Lato-boldItalic.fntdata"/><Relationship Id="rId12" Type="http://schemas.openxmlformats.org/officeDocument/2006/relationships/slide" Target="slides/slide6.xml"/><Relationship Id="rId34" Type="http://schemas.openxmlformats.org/officeDocument/2006/relationships/font" Target="fonts/Lato-italic.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en"/>
              <a:t>Good morning</a:t>
            </a:r>
            <a:endParaRPr/>
          </a:p>
          <a:p>
            <a:pPr indent="-298450" lvl="0" marL="457200" rtl="0" algn="l">
              <a:spcBef>
                <a:spcPts val="0"/>
              </a:spcBef>
              <a:spcAft>
                <a:spcPts val="0"/>
              </a:spcAft>
              <a:buSzPts val="1100"/>
              <a:buChar char="●"/>
            </a:pPr>
            <a:r>
              <a:rPr lang="en"/>
              <a:t>Expanding telepresence capabilities on MBARI Research Vessels</a:t>
            </a:r>
            <a:endParaRPr/>
          </a:p>
          <a:p>
            <a:pPr indent="0" lvl="0" marL="45720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864a4137c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864a4137c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864a4137ca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864a4137ca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Clr>
                <a:schemeClr val="accent3"/>
              </a:buClr>
              <a:buSzPts val="1800"/>
              <a:buFont typeface="Proxima Nova"/>
              <a:buChar char="●"/>
            </a:pPr>
            <a:r>
              <a:rPr lang="en" sz="1800">
                <a:solidFill>
                  <a:schemeClr val="accent3"/>
                </a:solidFill>
                <a:latin typeface="Proxima Nova"/>
                <a:ea typeface="Proxima Nova"/>
                <a:cs typeface="Proxima Nova"/>
                <a:sym typeface="Proxima Nova"/>
              </a:rPr>
              <a:t>COVID-19 Restrictions for seagoing participation will restrict access for both MBARI employees and collaborators, and reduce science workforce sizes. </a:t>
            </a:r>
            <a:endParaRPr sz="1800">
              <a:solidFill>
                <a:schemeClr val="accent3"/>
              </a:solidFill>
              <a:latin typeface="Proxima Nova"/>
              <a:ea typeface="Proxima Nova"/>
              <a:cs typeface="Proxima Nova"/>
              <a:sym typeface="Proxima Nova"/>
            </a:endParaRPr>
          </a:p>
          <a:p>
            <a:pPr indent="-342900" lvl="0" marL="457200" rtl="0" algn="l">
              <a:lnSpc>
                <a:spcPct val="115000"/>
              </a:lnSpc>
              <a:spcBef>
                <a:spcPts val="0"/>
              </a:spcBef>
              <a:spcAft>
                <a:spcPts val="0"/>
              </a:spcAft>
              <a:buClr>
                <a:schemeClr val="accent3"/>
              </a:buClr>
              <a:buSzPts val="1800"/>
              <a:buFont typeface="Proxima Nova"/>
              <a:buChar char="●"/>
            </a:pPr>
            <a:r>
              <a:rPr lang="en" sz="1800">
                <a:solidFill>
                  <a:schemeClr val="accent3"/>
                </a:solidFill>
                <a:latin typeface="Proxima Nova"/>
                <a:ea typeface="Proxima Nova"/>
                <a:cs typeface="Proxima Nova"/>
                <a:sym typeface="Proxima Nova"/>
              </a:rPr>
              <a:t>Either science goals must be similarly scaled down or new techniques adopted to preserve effectiveness of operations. </a:t>
            </a:r>
            <a:endParaRPr sz="1800">
              <a:solidFill>
                <a:schemeClr val="accent3"/>
              </a:solidFill>
              <a:latin typeface="Proxima Nova"/>
              <a:ea typeface="Proxima Nova"/>
              <a:cs typeface="Proxima Nova"/>
              <a:sym typeface="Proxima Nova"/>
            </a:endParaRPr>
          </a:p>
          <a:p>
            <a:pPr indent="-342900" lvl="0" marL="457200" rtl="0" algn="l">
              <a:lnSpc>
                <a:spcPct val="115000"/>
              </a:lnSpc>
              <a:spcBef>
                <a:spcPts val="0"/>
              </a:spcBef>
              <a:spcAft>
                <a:spcPts val="0"/>
              </a:spcAft>
              <a:buClr>
                <a:schemeClr val="accent3"/>
              </a:buClr>
              <a:buSzPts val="1800"/>
              <a:buFont typeface="Proxima Nova"/>
              <a:buChar char="●"/>
            </a:pPr>
            <a:r>
              <a:rPr lang="en" sz="1800">
                <a:solidFill>
                  <a:schemeClr val="accent3"/>
                </a:solidFill>
                <a:latin typeface="Proxima Nova"/>
                <a:ea typeface="Proxima Nova"/>
                <a:cs typeface="Proxima Nova"/>
                <a:sym typeface="Proxima Nova"/>
              </a:rPr>
              <a:t>Telepresence can help by allowing for remote science direction, annotation, and collaborator contribution.</a:t>
            </a:r>
            <a:endParaRPr sz="1800">
              <a:solidFill>
                <a:schemeClr val="accent3"/>
              </a:solidFill>
              <a:latin typeface="Proxima Nova"/>
              <a:ea typeface="Proxima Nova"/>
              <a:cs typeface="Proxima Nova"/>
              <a:sym typeface="Proxima Nova"/>
            </a:endParaRPr>
          </a:p>
          <a:p>
            <a:pPr indent="-342900" lvl="0" marL="457200" rtl="0" algn="l">
              <a:lnSpc>
                <a:spcPct val="115000"/>
              </a:lnSpc>
              <a:spcBef>
                <a:spcPts val="0"/>
              </a:spcBef>
              <a:spcAft>
                <a:spcPts val="0"/>
              </a:spcAft>
              <a:buClr>
                <a:schemeClr val="accent3"/>
              </a:buClr>
              <a:buSzPts val="1800"/>
              <a:buFont typeface="Proxima Nova"/>
              <a:buChar char="●"/>
            </a:pPr>
            <a:r>
              <a:rPr lang="en" sz="1800">
                <a:solidFill>
                  <a:schemeClr val="accent3"/>
                </a:solidFill>
                <a:latin typeface="Proxima Nova"/>
                <a:ea typeface="Proxima Nova"/>
                <a:cs typeface="Proxima Nova"/>
                <a:sym typeface="Proxima Nova"/>
              </a:rPr>
              <a:t>Presents an opportunity to expand outreach from our platforms as an added value proposition. </a:t>
            </a:r>
            <a:endParaRPr sz="1800">
              <a:solidFill>
                <a:schemeClr val="accent3"/>
              </a:solidFill>
              <a:latin typeface="Proxima Nova"/>
              <a:ea typeface="Proxima Nova"/>
              <a:cs typeface="Proxima Nova"/>
              <a:sym typeface="Proxima Nova"/>
            </a:endParaRPr>
          </a:p>
          <a:p>
            <a:pPr indent="-342900" lvl="0" marL="457200" rtl="0" algn="l">
              <a:lnSpc>
                <a:spcPct val="115000"/>
              </a:lnSpc>
              <a:spcBef>
                <a:spcPts val="0"/>
              </a:spcBef>
              <a:spcAft>
                <a:spcPts val="0"/>
              </a:spcAft>
              <a:buClr>
                <a:schemeClr val="accent3"/>
              </a:buClr>
              <a:buSzPts val="1800"/>
              <a:buFont typeface="Proxima Nova"/>
              <a:buChar char="●"/>
            </a:pPr>
            <a:r>
              <a:rPr lang="en" sz="1800">
                <a:solidFill>
                  <a:schemeClr val="accent3"/>
                </a:solidFill>
                <a:latin typeface="Proxima Nova"/>
                <a:ea typeface="Proxima Nova"/>
                <a:cs typeface="Proxima Nova"/>
                <a:sym typeface="Proxima Nova"/>
              </a:rPr>
              <a:t>Other R/V Operations are facing the same issues:</a:t>
            </a:r>
            <a:endParaRPr sz="1800">
              <a:solidFill>
                <a:schemeClr val="accent3"/>
              </a:solidFill>
              <a:latin typeface="Proxima Nova"/>
              <a:ea typeface="Proxima Nova"/>
              <a:cs typeface="Proxima Nova"/>
              <a:sym typeface="Proxima Nova"/>
            </a:endParaRPr>
          </a:p>
          <a:p>
            <a:pPr indent="-317500" lvl="1" marL="914400" rtl="0" algn="l">
              <a:lnSpc>
                <a:spcPct val="115000"/>
              </a:lnSpc>
              <a:spcBef>
                <a:spcPts val="0"/>
              </a:spcBef>
              <a:spcAft>
                <a:spcPts val="0"/>
              </a:spcAft>
              <a:buClr>
                <a:schemeClr val="accent3"/>
              </a:buClr>
              <a:buSzPts val="1400"/>
              <a:buFont typeface="Proxima Nova"/>
              <a:buChar char="○"/>
            </a:pPr>
            <a:r>
              <a:rPr lang="en" sz="1400">
                <a:solidFill>
                  <a:schemeClr val="accent3"/>
                </a:solidFill>
                <a:latin typeface="Proxima Nova"/>
                <a:ea typeface="Proxima Nova"/>
                <a:cs typeface="Proxima Nova"/>
                <a:sym typeface="Proxima Nova"/>
              </a:rPr>
              <a:t>Schmidt Ocean Institute &amp; ROV Subastian</a:t>
            </a:r>
            <a:endParaRPr sz="1400">
              <a:solidFill>
                <a:schemeClr val="accent3"/>
              </a:solidFill>
              <a:latin typeface="Proxima Nova"/>
              <a:ea typeface="Proxima Nova"/>
              <a:cs typeface="Proxima Nova"/>
              <a:sym typeface="Proxima Nova"/>
            </a:endParaRPr>
          </a:p>
          <a:p>
            <a:pPr indent="-317500" lvl="1" marL="914400" rtl="0" algn="l">
              <a:lnSpc>
                <a:spcPct val="115000"/>
              </a:lnSpc>
              <a:spcBef>
                <a:spcPts val="0"/>
              </a:spcBef>
              <a:spcAft>
                <a:spcPts val="0"/>
              </a:spcAft>
              <a:buClr>
                <a:schemeClr val="accent3"/>
              </a:buClr>
              <a:buSzPts val="1400"/>
              <a:buFont typeface="Proxima Nova"/>
              <a:buChar char="○"/>
            </a:pPr>
            <a:r>
              <a:rPr lang="en" sz="1400">
                <a:solidFill>
                  <a:schemeClr val="accent3"/>
                </a:solidFill>
                <a:latin typeface="Proxima Nova"/>
                <a:ea typeface="Proxima Nova"/>
                <a:cs typeface="Proxima Nova"/>
                <a:sym typeface="Proxima Nova"/>
              </a:rPr>
              <a:t>Ocean Exploration Trust &amp; ROV Hercules</a:t>
            </a:r>
            <a:endParaRPr sz="1400">
              <a:solidFill>
                <a:schemeClr val="accent3"/>
              </a:solidFill>
              <a:latin typeface="Proxima Nova"/>
              <a:ea typeface="Proxima Nova"/>
              <a:cs typeface="Proxima Nova"/>
              <a:sym typeface="Proxima Nova"/>
            </a:endParaRPr>
          </a:p>
          <a:p>
            <a:pPr indent="-317500" lvl="1" marL="914400" rtl="0" algn="l">
              <a:lnSpc>
                <a:spcPct val="115000"/>
              </a:lnSpc>
              <a:spcBef>
                <a:spcPts val="0"/>
              </a:spcBef>
              <a:spcAft>
                <a:spcPts val="0"/>
              </a:spcAft>
              <a:buClr>
                <a:schemeClr val="accent3"/>
              </a:buClr>
              <a:buSzPts val="1400"/>
              <a:buFont typeface="Proxima Nova"/>
              <a:buChar char="○"/>
            </a:pPr>
            <a:r>
              <a:rPr lang="en" sz="1400">
                <a:solidFill>
                  <a:schemeClr val="accent3"/>
                </a:solidFill>
                <a:latin typeface="Proxima Nova"/>
                <a:ea typeface="Proxima Nova"/>
                <a:cs typeface="Proxima Nova"/>
                <a:sym typeface="Proxima Nova"/>
              </a:rPr>
              <a:t>NSF/UNOLS &amp; ROV Jason</a:t>
            </a:r>
            <a:endParaRPr sz="1800">
              <a:solidFill>
                <a:schemeClr val="accent3"/>
              </a:solidFill>
              <a:latin typeface="Proxima Nova"/>
              <a:ea typeface="Proxima Nova"/>
              <a:cs typeface="Proxima Nova"/>
              <a:sym typeface="Proxima Nova"/>
            </a:endParaRPr>
          </a:p>
          <a:p>
            <a:pPr indent="0" lvl="0" marL="0" rtl="0" algn="l">
              <a:lnSpc>
                <a:spcPct val="115000"/>
              </a:lnSpc>
              <a:spcBef>
                <a:spcPts val="1600"/>
              </a:spcBef>
              <a:spcAft>
                <a:spcPts val="1600"/>
              </a:spcAft>
              <a:buNone/>
            </a:pPr>
            <a:r>
              <a:t/>
            </a:r>
            <a:endParaRPr b="1"/>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864a4137ca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864a4137ca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rPr lang="en"/>
              <a:t>If we expect a scientist to sit at home and take part in these dives we must facilitate</a:t>
            </a:r>
            <a:endParaRPr/>
          </a:p>
          <a:p>
            <a:pPr indent="-298450" lvl="0" marL="457200" rtl="0" algn="l">
              <a:spcBef>
                <a:spcPts val="0"/>
              </a:spcBef>
              <a:spcAft>
                <a:spcPts val="0"/>
              </a:spcAft>
              <a:buSzPts val="1100"/>
              <a:buChar char="●"/>
            </a:pPr>
            <a:r>
              <a:rPr lang="en"/>
              <a:t>Make observations so they can</a:t>
            </a:r>
            <a:endParaRPr/>
          </a:p>
          <a:p>
            <a:pPr indent="-298450" lvl="0" marL="457200" rtl="0" algn="l">
              <a:spcBef>
                <a:spcPts val="0"/>
              </a:spcBef>
              <a:spcAft>
                <a:spcPts val="0"/>
              </a:spcAft>
              <a:buSzPts val="1100"/>
              <a:buChar char="●"/>
            </a:pPr>
            <a:r>
              <a:rPr lang="en"/>
              <a:t>Parrticipate in Discussions that lead to </a:t>
            </a:r>
            <a:endParaRPr/>
          </a:p>
          <a:p>
            <a:pPr indent="-298450" lvl="0" marL="457200" rtl="0" algn="l">
              <a:spcBef>
                <a:spcPts val="0"/>
              </a:spcBef>
              <a:spcAft>
                <a:spcPts val="0"/>
              </a:spcAft>
              <a:buSzPts val="1100"/>
              <a:buChar char="●"/>
            </a:pPr>
            <a:r>
              <a:rPr lang="en"/>
              <a:t>Real time decision making</a:t>
            </a:r>
            <a:endParaRPr/>
          </a:p>
          <a:p>
            <a:pPr indent="-298450" lvl="0" marL="457200" rtl="0" algn="l">
              <a:spcBef>
                <a:spcPts val="0"/>
              </a:spcBef>
              <a:spcAft>
                <a:spcPts val="0"/>
              </a:spcAft>
              <a:buSzPts val="1100"/>
              <a:buChar char="●"/>
            </a:pPr>
            <a:r>
              <a:rPr lang="en"/>
              <a:t>And have the ability to annotate what’s happening, with some</a:t>
            </a:r>
            <a:endParaRPr/>
          </a:p>
          <a:p>
            <a:pPr indent="-298450" lvl="0" marL="457200" rtl="0" algn="l">
              <a:spcBef>
                <a:spcPts val="0"/>
              </a:spcBef>
              <a:spcAft>
                <a:spcPts val="0"/>
              </a:spcAft>
              <a:buSzPts val="1100"/>
              <a:buChar char="●"/>
            </a:pPr>
            <a:r>
              <a:rPr lang="en"/>
              <a:t>Contextual understanding and in some cases provide</a:t>
            </a:r>
            <a:endParaRPr/>
          </a:p>
          <a:p>
            <a:pPr indent="-298450" lvl="0" marL="457200" rtl="0" algn="l">
              <a:spcBef>
                <a:spcPts val="0"/>
              </a:spcBef>
              <a:spcAft>
                <a:spcPts val="0"/>
              </a:spcAft>
              <a:buSzPts val="1100"/>
              <a:buChar char="●"/>
            </a:pPr>
            <a:r>
              <a:rPr lang="en"/>
              <a:t>Technical support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With that in mind, we carried out discussions with current telepresence users in a variety of groups to help set these requirements</a:t>
            </a:r>
            <a:endParaRPr/>
          </a:p>
          <a:p>
            <a:pPr indent="0" lvl="0" marL="0" rtl="0" algn="l">
              <a:spcBef>
                <a:spcPts val="0"/>
              </a:spcBef>
              <a:spcAft>
                <a:spcPts val="0"/>
              </a:spcAft>
              <a:buNone/>
            </a:pPr>
            <a:r>
              <a:t/>
            </a:r>
            <a:endParaRPr/>
          </a:p>
          <a:p>
            <a:pPr indent="-298450" lvl="0" marL="457200" rtl="0" algn="l">
              <a:spcBef>
                <a:spcPts val="0"/>
              </a:spcBef>
              <a:spcAft>
                <a:spcPts val="0"/>
              </a:spcAft>
              <a:buSzPts val="1100"/>
              <a:buChar char="●"/>
            </a:pPr>
            <a:r>
              <a:rPr lang="en"/>
              <a:t>Video from the main camera and control room</a:t>
            </a:r>
            <a:endParaRPr/>
          </a:p>
          <a:p>
            <a:pPr indent="-298450" lvl="0" marL="457200" rtl="0" algn="l">
              <a:spcBef>
                <a:spcPts val="0"/>
              </a:spcBef>
              <a:spcAft>
                <a:spcPts val="0"/>
              </a:spcAft>
              <a:buSzPts val="1100"/>
              <a:buChar char="●"/>
            </a:pPr>
            <a:r>
              <a:rPr lang="en"/>
              <a:t>Bi directional audio</a:t>
            </a:r>
            <a:endParaRPr/>
          </a:p>
          <a:p>
            <a:pPr indent="-298450" lvl="0" marL="457200" rtl="0" algn="l">
              <a:spcBef>
                <a:spcPts val="0"/>
              </a:spcBef>
              <a:spcAft>
                <a:spcPts val="0"/>
              </a:spcAft>
              <a:buSzPts val="1100"/>
              <a:buChar char="●"/>
            </a:pPr>
            <a:r>
              <a:rPr lang="en"/>
              <a:t>Some form of communication that isn’t immediate, like a chat client that can also serve for textual annotation</a:t>
            </a:r>
            <a:endParaRPr/>
          </a:p>
          <a:p>
            <a:pPr indent="-298450" lvl="0" marL="457200" rtl="0" algn="l">
              <a:spcBef>
                <a:spcPts val="0"/>
              </a:spcBef>
              <a:spcAft>
                <a:spcPts val="0"/>
              </a:spcAft>
              <a:buSzPts val="1100"/>
              <a:buChar char="●"/>
            </a:pPr>
            <a:r>
              <a:rPr lang="en"/>
              <a:t>On top of this, we believe a rich layer of decimated vehicle data will help complete the picture.</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864a4137ca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864a4137ca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en"/>
              <a:t>Aquarium has been using canned footage</a:t>
            </a:r>
            <a:endParaRPr/>
          </a:p>
          <a:p>
            <a:pPr indent="-298450" lvl="0" marL="457200" rtl="0" algn="l">
              <a:spcBef>
                <a:spcPts val="0"/>
              </a:spcBef>
              <a:spcAft>
                <a:spcPts val="0"/>
              </a:spcAft>
              <a:buSzPts val="1100"/>
              <a:buChar char="●"/>
            </a:pPr>
            <a:r>
              <a:rPr lang="en"/>
              <a:t>During the pandemic, it has expanded their online live presence</a:t>
            </a:r>
            <a:endParaRPr/>
          </a:p>
          <a:p>
            <a:pPr indent="-298450" lvl="0" marL="457200" rtl="0" algn="l">
              <a:spcBef>
                <a:spcPts val="0"/>
              </a:spcBef>
              <a:spcAft>
                <a:spcPts val="0"/>
              </a:spcAft>
              <a:buSzPts val="1100"/>
              <a:buChar char="●"/>
            </a:pPr>
            <a:r>
              <a:rPr lang="en"/>
              <a:t>Deepsea 2021 exhibit</a:t>
            </a:r>
            <a:endParaRPr/>
          </a:p>
          <a:p>
            <a:pPr indent="-298450" lvl="0" marL="457200" rtl="0" algn="l">
              <a:spcBef>
                <a:spcPts val="0"/>
              </a:spcBef>
              <a:spcAft>
                <a:spcPts val="0"/>
              </a:spcAft>
              <a:buSzPts val="1100"/>
              <a:buChar char="●"/>
            </a:pPr>
            <a:r>
              <a:rPr lang="en"/>
              <a:t>Current Livestreams, accelerated by the shutdown, have been getting over 50,000 views on Facebook and Youtube</a:t>
            </a:r>
            <a:endParaRPr/>
          </a:p>
          <a:p>
            <a:pPr indent="-298450" lvl="0" marL="457200" rtl="0" algn="l">
              <a:spcBef>
                <a:spcPts val="0"/>
              </a:spcBef>
              <a:spcAft>
                <a:spcPts val="0"/>
              </a:spcAft>
              <a:buSzPts val="1100"/>
              <a:buChar char="●"/>
            </a:pPr>
            <a:r>
              <a:rPr lang="en" sz="1200">
                <a:solidFill>
                  <a:srgbClr val="333333"/>
                </a:solidFill>
              </a:rPr>
              <a:t>With MBARI outreach experts' interpretation (i.e. George, me, and perhaps video lab), along with the scientists at sea and the commentary of the MBA social team, we have the potential to do this livestream in a very different way from what other platforms like Nautilus and Okeanos are doing.</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864a4137ca_1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864a4137ca_1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en"/>
              <a:t>Due to the immediate nature of this problem, we were approved to conduct some experiements on the Western Flyer to prove feasibillity of using existing systems for the requirements we had defined.</a:t>
            </a:r>
            <a:endParaRPr/>
          </a:p>
          <a:p>
            <a:pPr indent="-298450" lvl="0" marL="457200" rtl="0" algn="l">
              <a:spcBef>
                <a:spcPts val="0"/>
              </a:spcBef>
              <a:spcAft>
                <a:spcPts val="0"/>
              </a:spcAft>
              <a:buSzPts val="1100"/>
              <a:buChar char="●"/>
            </a:pPr>
            <a:r>
              <a:rPr lang="en"/>
              <a:t>We secured an upgraded service plan from the provider, and set about testing a proxy system on the ship. </a:t>
            </a:r>
            <a:endParaRPr/>
          </a:p>
          <a:p>
            <a:pPr indent="-298450" lvl="0" marL="457200" rtl="0" algn="l">
              <a:spcBef>
                <a:spcPts val="0"/>
              </a:spcBef>
              <a:spcAft>
                <a:spcPts val="0"/>
              </a:spcAft>
              <a:buSzPts val="1100"/>
              <a:buChar char="●"/>
            </a:pPr>
            <a:r>
              <a:rPr lang="en"/>
              <a:t>We were please to find that the system was more than capable of sustaining telepresence activities, with stable connections all day, and tests lasting as long as 30 minutes without any significant dropouts.</a:t>
            </a:r>
            <a:endParaRPr/>
          </a:p>
          <a:p>
            <a:pPr indent="-298450" lvl="0" marL="457200" rtl="0" algn="l">
              <a:spcBef>
                <a:spcPts val="0"/>
              </a:spcBef>
              <a:spcAft>
                <a:spcPts val="0"/>
              </a:spcAft>
              <a:buSzPts val="1100"/>
              <a:buChar char="●"/>
            </a:pPr>
            <a:r>
              <a:rPr lang="en"/>
              <a:t>Also, we tested  a number of services, evaluating quality across 6 users and latencies to each one.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80c4843f2c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80c4843f2c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Here is an example of one of our livestreams:</a:t>
            </a:r>
            <a:endParaRPr/>
          </a:p>
          <a:p>
            <a:pPr indent="-298450" lvl="0" marL="457200" rtl="0" algn="l">
              <a:spcBef>
                <a:spcPts val="0"/>
              </a:spcBef>
              <a:spcAft>
                <a:spcPts val="0"/>
              </a:spcAft>
              <a:buSzPts val="1100"/>
              <a:buChar char="●"/>
            </a:pPr>
            <a:r>
              <a:rPr lang="en"/>
              <a:t>As you can see, we have been able to </a:t>
            </a:r>
            <a:endParaRPr/>
          </a:p>
          <a:p>
            <a:pPr indent="-298450" lvl="0" marL="457200" rtl="0" algn="l">
              <a:spcBef>
                <a:spcPts val="0"/>
              </a:spcBef>
              <a:spcAft>
                <a:spcPts val="0"/>
              </a:spcAft>
              <a:buSzPts val="1100"/>
              <a:buChar char="●"/>
            </a:pPr>
            <a:r>
              <a:rPr lang="en"/>
              <a:t>compile a variety of video sources, </a:t>
            </a:r>
            <a:endParaRPr/>
          </a:p>
          <a:p>
            <a:pPr indent="-298450" lvl="0" marL="457200" rtl="0" algn="l">
              <a:spcBef>
                <a:spcPts val="0"/>
              </a:spcBef>
              <a:spcAft>
                <a:spcPts val="0"/>
              </a:spcAft>
              <a:buSzPts val="1100"/>
              <a:buChar char="●"/>
            </a:pPr>
            <a:r>
              <a:rPr lang="en"/>
              <a:t>generate textual overlay as a means to </a:t>
            </a:r>
            <a:endParaRPr/>
          </a:p>
          <a:p>
            <a:pPr indent="-298450" lvl="0" marL="457200" rtl="0" algn="l">
              <a:spcBef>
                <a:spcPts val="0"/>
              </a:spcBef>
              <a:spcAft>
                <a:spcPts val="0"/>
              </a:spcAft>
              <a:buSzPts val="1100"/>
              <a:buChar char="●"/>
            </a:pPr>
            <a:r>
              <a:rPr lang="en"/>
              <a:t>Measure latencies, which for some services, like</a:t>
            </a:r>
            <a:endParaRPr/>
          </a:p>
          <a:p>
            <a:pPr indent="-298450" lvl="0" marL="457200" rtl="0" algn="l">
              <a:spcBef>
                <a:spcPts val="0"/>
              </a:spcBef>
              <a:spcAft>
                <a:spcPts val="0"/>
              </a:spcAft>
              <a:buSzPts val="1100"/>
              <a:buChar char="●"/>
            </a:pPr>
            <a:r>
              <a:rPr lang="en"/>
              <a:t> zoom and google meet were 1-3s</a:t>
            </a:r>
            <a:endParaRPr/>
          </a:p>
          <a:p>
            <a:pPr indent="-298450" lvl="0" marL="457200" rtl="0" algn="l">
              <a:spcBef>
                <a:spcPts val="0"/>
              </a:spcBef>
              <a:spcAft>
                <a:spcPts val="0"/>
              </a:spcAft>
              <a:buSzPts val="1100"/>
              <a:buChar char="●"/>
            </a:pPr>
            <a:r>
              <a:rPr lang="en"/>
              <a:t>While higher quality, constant bitrate streams seemed to have 30s delays</a:t>
            </a:r>
            <a:endParaRPr/>
          </a:p>
          <a:p>
            <a:pPr indent="-298450" lvl="0" marL="457200" rtl="0" algn="l">
              <a:spcBef>
                <a:spcPts val="0"/>
              </a:spcBef>
              <a:spcAft>
                <a:spcPts val="0"/>
              </a:spcAft>
              <a:buSzPts val="1100"/>
              <a:buChar char="●"/>
            </a:pPr>
            <a:r>
              <a:rPr lang="en"/>
              <a:t>We have more investigations to do on this front.</a:t>
            </a:r>
            <a:endParaRPr/>
          </a:p>
          <a:p>
            <a:pPr indent="0" lvl="0" marL="45720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8652d37069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8652d37069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Here is a mock up of the current concept design for a web hosted telepresence solution:</a:t>
            </a:r>
            <a:endParaRPr/>
          </a:p>
          <a:p>
            <a:pPr indent="-298450" lvl="0" marL="457200" rtl="0" algn="l">
              <a:spcBef>
                <a:spcPts val="0"/>
              </a:spcBef>
              <a:spcAft>
                <a:spcPts val="0"/>
              </a:spcAft>
              <a:buSzPts val="1100"/>
              <a:buChar char="●"/>
            </a:pPr>
            <a:r>
              <a:rPr lang="en"/>
              <a:t>Here is video, with our small control room video in picture</a:t>
            </a:r>
            <a:endParaRPr/>
          </a:p>
          <a:p>
            <a:pPr indent="-298450" lvl="0" marL="457200" rtl="0" algn="l">
              <a:spcBef>
                <a:spcPts val="0"/>
              </a:spcBef>
              <a:spcAft>
                <a:spcPts val="0"/>
              </a:spcAft>
              <a:buSzPts val="1100"/>
              <a:buChar char="●"/>
            </a:pPr>
            <a:r>
              <a:rPr lang="en"/>
              <a:t>Relevent contextual information is grouped on the right, and</a:t>
            </a:r>
            <a:endParaRPr/>
          </a:p>
          <a:p>
            <a:pPr indent="-298450" lvl="0" marL="457200" rtl="0" algn="l">
              <a:spcBef>
                <a:spcPts val="0"/>
              </a:spcBef>
              <a:spcAft>
                <a:spcPts val="0"/>
              </a:spcAft>
              <a:buSzPts val="1100"/>
              <a:buChar char="●"/>
            </a:pPr>
            <a:r>
              <a:rPr lang="en"/>
              <a:t>Bottom is a chat dialog, but you can believe Kakani is also</a:t>
            </a:r>
            <a:endParaRPr/>
          </a:p>
          <a:p>
            <a:pPr indent="-298450" lvl="0" marL="457200" rtl="0" algn="l">
              <a:spcBef>
                <a:spcPts val="0"/>
              </a:spcBef>
              <a:spcAft>
                <a:spcPts val="0"/>
              </a:spcAft>
              <a:buSzPts val="1100"/>
              <a:buChar char="●"/>
            </a:pPr>
            <a:r>
              <a:rPr lang="en"/>
              <a:t>Shouting in the audio to grab this thing to her intern who’s in the chief sci </a:t>
            </a:r>
            <a:endParaRPr/>
          </a:p>
          <a:p>
            <a:pPr indent="-298450" lvl="0" marL="457200" rtl="0" algn="l">
              <a:spcBef>
                <a:spcPts val="0"/>
              </a:spcBef>
              <a:spcAft>
                <a:spcPts val="0"/>
              </a:spcAft>
              <a:buSzPts val="1100"/>
              <a:buChar char="●"/>
            </a:pPr>
            <a:r>
              <a:rPr lang="en"/>
              <a:t>Seat, while our engineers are face down in their laptops</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864a4137ca_1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864a4137ca_1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Clr>
                <a:schemeClr val="accent3"/>
              </a:buClr>
              <a:buSzPts val="1800"/>
              <a:buFont typeface="Proxima Nova"/>
              <a:buChar char="●"/>
            </a:pPr>
            <a:r>
              <a:rPr lang="en" sz="1800">
                <a:solidFill>
                  <a:schemeClr val="accent3"/>
                </a:solidFill>
                <a:latin typeface="Proxima Nova"/>
                <a:ea typeface="Proxima Nova"/>
                <a:cs typeface="Proxima Nova"/>
                <a:sym typeface="Proxima Nova"/>
              </a:rPr>
              <a:t>A rack-mount “turn-key” system integrated as non-critical and ancillary to existing control room components. This will assemble video and data sources and broadcast over the shore link.</a:t>
            </a:r>
            <a:endParaRPr sz="1800">
              <a:solidFill>
                <a:schemeClr val="accent3"/>
              </a:solidFill>
              <a:latin typeface="Proxima Nova"/>
              <a:ea typeface="Proxima Nova"/>
              <a:cs typeface="Proxima Nova"/>
              <a:sym typeface="Proxima Nova"/>
            </a:endParaRPr>
          </a:p>
          <a:p>
            <a:pPr indent="-342900" lvl="0" marL="457200" rtl="0" algn="l">
              <a:lnSpc>
                <a:spcPct val="115000"/>
              </a:lnSpc>
              <a:spcBef>
                <a:spcPts val="0"/>
              </a:spcBef>
              <a:spcAft>
                <a:spcPts val="0"/>
              </a:spcAft>
              <a:buClr>
                <a:schemeClr val="accent3"/>
              </a:buClr>
              <a:buSzPts val="1800"/>
              <a:buFont typeface="Proxima Nova"/>
              <a:buChar char="●"/>
            </a:pPr>
            <a:r>
              <a:rPr lang="en" sz="1800">
                <a:solidFill>
                  <a:schemeClr val="accent3"/>
                </a:solidFill>
                <a:latin typeface="Proxima Nova"/>
                <a:ea typeface="Proxima Nova"/>
                <a:cs typeface="Proxima Nova"/>
                <a:sym typeface="Proxima Nova"/>
              </a:rPr>
              <a:t>This system will be operated by science personnel on ship, with video and data feeds maintained eventually by ROV pilots.</a:t>
            </a:r>
            <a:endParaRPr sz="1800">
              <a:solidFill>
                <a:schemeClr val="accent3"/>
              </a:solidFill>
              <a:latin typeface="Proxima Nova"/>
              <a:ea typeface="Proxima Nova"/>
              <a:cs typeface="Proxima Nova"/>
              <a:sym typeface="Proxima Nova"/>
            </a:endParaRPr>
          </a:p>
          <a:p>
            <a:pPr indent="-342900" lvl="0" marL="457200" rtl="0" algn="l">
              <a:lnSpc>
                <a:spcPct val="115000"/>
              </a:lnSpc>
              <a:spcBef>
                <a:spcPts val="0"/>
              </a:spcBef>
              <a:spcAft>
                <a:spcPts val="0"/>
              </a:spcAft>
              <a:buClr>
                <a:schemeClr val="accent3"/>
              </a:buClr>
              <a:buSzPts val="1800"/>
              <a:buFont typeface="Proxima Nova"/>
              <a:buChar char="●"/>
            </a:pPr>
            <a:r>
              <a:rPr lang="en" sz="1800">
                <a:solidFill>
                  <a:schemeClr val="accent3"/>
                </a:solidFill>
                <a:latin typeface="Proxima Nova"/>
                <a:ea typeface="Proxima Nova"/>
                <a:cs typeface="Proxima Nova"/>
                <a:sym typeface="Proxima Nova"/>
              </a:rPr>
              <a:t>Dedicated shore-side systems or agile cloud-based solution for content distribution and hosting.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864a4137ca_1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864a4137ca_1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accent3"/>
                </a:solidFill>
                <a:latin typeface="Proxima Nova"/>
                <a:ea typeface="Proxima Nova"/>
                <a:cs typeface="Proxima Nova"/>
                <a:sym typeface="Proxima Nova"/>
              </a:rPr>
              <a:t>A. Deliver a one-hour live stream over social media at least once a month.</a:t>
            </a:r>
            <a:endParaRPr sz="1800">
              <a:solidFill>
                <a:schemeClr val="accent3"/>
              </a:solidFill>
              <a:latin typeface="Proxima Nova"/>
              <a:ea typeface="Proxima Nova"/>
              <a:cs typeface="Proxima Nova"/>
              <a:sym typeface="Proxima Nova"/>
            </a:endParaRPr>
          </a:p>
          <a:p>
            <a:pPr indent="0" lvl="0" marL="0" rtl="0" algn="l">
              <a:lnSpc>
                <a:spcPct val="115000"/>
              </a:lnSpc>
              <a:spcBef>
                <a:spcPts val="1600"/>
              </a:spcBef>
              <a:spcAft>
                <a:spcPts val="0"/>
              </a:spcAft>
              <a:buNone/>
            </a:pPr>
            <a:r>
              <a:rPr lang="en" sz="1800">
                <a:solidFill>
                  <a:schemeClr val="accent3"/>
                </a:solidFill>
                <a:latin typeface="Proxima Nova"/>
                <a:ea typeface="Proxima Nova"/>
                <a:cs typeface="Proxima Nova"/>
                <a:sym typeface="Proxima Nova"/>
              </a:rPr>
              <a:t>B. The live stream feed will be coordinated by ITD and include both the ability to respond to comments and provide an abbreviated audio summary of what is going on during the one-hour dive segment</a:t>
            </a:r>
            <a:endParaRPr sz="1800">
              <a:solidFill>
                <a:schemeClr val="accent3"/>
              </a:solidFill>
              <a:latin typeface="Proxima Nova"/>
              <a:ea typeface="Proxima Nova"/>
              <a:cs typeface="Proxima Nova"/>
              <a:sym typeface="Proxima Nova"/>
            </a:endParaRPr>
          </a:p>
          <a:p>
            <a:pPr indent="0" lvl="0" marL="0" rtl="0" algn="l">
              <a:lnSpc>
                <a:spcPct val="115000"/>
              </a:lnSpc>
              <a:spcBef>
                <a:spcPts val="1600"/>
              </a:spcBef>
              <a:spcAft>
                <a:spcPts val="1600"/>
              </a:spcAft>
              <a:buNone/>
            </a:pPr>
            <a:r>
              <a:rPr lang="en" sz="1800">
                <a:solidFill>
                  <a:schemeClr val="accent3"/>
                </a:solidFill>
                <a:latin typeface="Proxima Nova"/>
                <a:ea typeface="Proxima Nova"/>
                <a:cs typeface="Proxima Nova"/>
                <a:sym typeface="Proxima Nova"/>
              </a:rPr>
              <a:t>C. Follow up with those attending with occasional surveys to evaluate the success of the livestream</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864a4137ca_1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864a4137ca_1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Clr>
                <a:schemeClr val="accent3"/>
              </a:buClr>
              <a:buSzPts val="1800"/>
              <a:buFont typeface="Proxima Nova"/>
              <a:buChar char="●"/>
            </a:pPr>
            <a:r>
              <a:rPr lang="en" sz="1800">
                <a:solidFill>
                  <a:srgbClr val="333333"/>
                </a:solidFill>
                <a:latin typeface="Proxima Nova"/>
                <a:ea typeface="Proxima Nova"/>
                <a:cs typeface="Proxima Nova"/>
                <a:sym typeface="Proxima Nova"/>
              </a:rPr>
              <a:t>At the end of the project, we expect the system to transition the system in to as an asset allocated as part of cruise planning done during normal proposal cycles to enable appropriate budgeting and shore support.</a:t>
            </a:r>
            <a:endParaRPr sz="1800">
              <a:solidFill>
                <a:srgbClr val="333333"/>
              </a:solidFill>
              <a:latin typeface="Proxima Nova"/>
              <a:ea typeface="Proxima Nova"/>
              <a:cs typeface="Proxima Nova"/>
              <a:sym typeface="Proxima Nova"/>
            </a:endParaRPr>
          </a:p>
          <a:p>
            <a:pPr indent="-342900" lvl="0" marL="457200" rtl="0" algn="l">
              <a:lnSpc>
                <a:spcPct val="115000"/>
              </a:lnSpc>
              <a:spcBef>
                <a:spcPts val="0"/>
              </a:spcBef>
              <a:spcAft>
                <a:spcPts val="0"/>
              </a:spcAft>
              <a:buClr>
                <a:srgbClr val="333333"/>
              </a:buClr>
              <a:buSzPts val="1800"/>
              <a:buFont typeface="Proxima Nova"/>
              <a:buChar char="●"/>
            </a:pPr>
            <a:r>
              <a:rPr lang="en" sz="1800">
                <a:solidFill>
                  <a:srgbClr val="333333"/>
                </a:solidFill>
                <a:latin typeface="Proxima Nova"/>
                <a:ea typeface="Proxima Nova"/>
                <a:cs typeface="Proxima Nova"/>
                <a:sym typeface="Proxima Nova"/>
              </a:rPr>
              <a:t>Data storage needs will be likely restricted to archiving outreach activities.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864a4137ca_1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864a4137ca_1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864a4137ca_1_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864a4137ca_1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80c4843f2c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80c4843f2c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80bdca6cc8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80bdca6cc8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80bdca6cc8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80bdca6cc8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en"/>
              <a:t>Service rates are subject to change dependent on use</a:t>
            </a:r>
            <a:endParaRPr/>
          </a:p>
          <a:p>
            <a:pPr indent="-298450" lvl="0" marL="457200" rtl="0" algn="l">
              <a:spcBef>
                <a:spcPts val="0"/>
              </a:spcBef>
              <a:spcAft>
                <a:spcPts val="0"/>
              </a:spcAft>
              <a:buSzPts val="1100"/>
              <a:buChar char="●"/>
            </a:pPr>
            <a:r>
              <a:rPr lang="en"/>
              <a:t>These are additional charges on existing satellite service budgets</a:t>
            </a:r>
            <a:endParaRPr/>
          </a:p>
          <a:p>
            <a:pPr indent="-298450" lvl="0" marL="457200" rtl="0" algn="l">
              <a:spcBef>
                <a:spcPts val="0"/>
              </a:spcBef>
              <a:spcAft>
                <a:spcPts val="0"/>
              </a:spcAft>
              <a:buSzPts val="1100"/>
              <a:buChar char="●"/>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80c4843f2c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80c4843f2c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864a4137ca_1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864a4137ca_1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864a4137ca_1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864a4137ca_1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8652d3706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8652d3706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Video only solutiont</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8652d37069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8652d37069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cxnSp>
        <p:nvCxnSpPr>
          <p:cNvPr id="10" name="Google Shape;10;p2"/>
          <p:cNvCxnSpPr/>
          <p:nvPr/>
        </p:nvCxnSpPr>
        <p:spPr>
          <a:xfrm>
            <a:off x="0" y="2998150"/>
            <a:ext cx="9144000" cy="0"/>
          </a:xfrm>
          <a:prstGeom prst="straightConnector1">
            <a:avLst/>
          </a:prstGeom>
          <a:noFill/>
          <a:ln cap="flat" cmpd="sng" w="19050">
            <a:solidFill>
              <a:schemeClr val="lt2"/>
            </a:solidFill>
            <a:prstDash val="solid"/>
            <a:round/>
            <a:headEnd len="sm" w="sm" type="none"/>
            <a:tailEnd len="sm" w="sm" type="none"/>
          </a:ln>
        </p:spPr>
      </p:cxnSp>
      <p:sp>
        <p:nvSpPr>
          <p:cNvPr id="11" name="Google Shape;11;p2"/>
          <p:cNvSpPr txBox="1"/>
          <p:nvPr>
            <p:ph type="ctrTitle"/>
          </p:nvPr>
        </p:nvSpPr>
        <p:spPr>
          <a:xfrm>
            <a:off x="510450" y="1257300"/>
            <a:ext cx="8123100" cy="1588500"/>
          </a:xfrm>
          <a:prstGeom prst="rect">
            <a:avLst/>
          </a:prstGeom>
        </p:spPr>
        <p:txBody>
          <a:bodyPr anchorCtr="0" anchor="b" bIns="91425" lIns="91425" spcFirstLastPara="1" rIns="91425" wrap="square" tIns="91425">
            <a:no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12" name="Google Shape;12;p2"/>
          <p:cNvSpPr txBox="1"/>
          <p:nvPr>
            <p:ph idx="1" type="subTitle"/>
          </p:nvPr>
        </p:nvSpPr>
        <p:spPr>
          <a:xfrm>
            <a:off x="510450" y="3182313"/>
            <a:ext cx="8123100" cy="6300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lt1"/>
              </a:buClr>
              <a:buSzPts val="2400"/>
              <a:buNone/>
              <a:defRPr sz="2400">
                <a:solidFill>
                  <a:schemeClr val="lt1"/>
                </a:solidFill>
              </a:defRPr>
            </a:lvl1pPr>
            <a:lvl2pPr lvl="1">
              <a:lnSpc>
                <a:spcPct val="100000"/>
              </a:lnSpc>
              <a:spcBef>
                <a:spcPts val="0"/>
              </a:spcBef>
              <a:spcAft>
                <a:spcPts val="0"/>
              </a:spcAft>
              <a:buClr>
                <a:schemeClr val="lt1"/>
              </a:buClr>
              <a:buSzPts val="2400"/>
              <a:buNone/>
              <a:defRPr sz="2400">
                <a:solidFill>
                  <a:schemeClr val="lt1"/>
                </a:solidFill>
              </a:defRPr>
            </a:lvl2pPr>
            <a:lvl3pPr lvl="2">
              <a:lnSpc>
                <a:spcPct val="100000"/>
              </a:lnSpc>
              <a:spcBef>
                <a:spcPts val="0"/>
              </a:spcBef>
              <a:spcAft>
                <a:spcPts val="0"/>
              </a:spcAft>
              <a:buClr>
                <a:schemeClr val="lt1"/>
              </a:buClr>
              <a:buSzPts val="2400"/>
              <a:buNone/>
              <a:defRPr sz="2400">
                <a:solidFill>
                  <a:schemeClr val="lt1"/>
                </a:solidFill>
              </a:defRPr>
            </a:lvl3pPr>
            <a:lvl4pPr lvl="3">
              <a:lnSpc>
                <a:spcPct val="100000"/>
              </a:lnSpc>
              <a:spcBef>
                <a:spcPts val="0"/>
              </a:spcBef>
              <a:spcAft>
                <a:spcPts val="0"/>
              </a:spcAft>
              <a:buClr>
                <a:schemeClr val="lt1"/>
              </a:buClr>
              <a:buSzPts val="2400"/>
              <a:buNone/>
              <a:defRPr sz="2400">
                <a:solidFill>
                  <a:schemeClr val="lt1"/>
                </a:solidFill>
              </a:defRPr>
            </a:lvl4pPr>
            <a:lvl5pPr lvl="4">
              <a:lnSpc>
                <a:spcPct val="100000"/>
              </a:lnSpc>
              <a:spcBef>
                <a:spcPts val="0"/>
              </a:spcBef>
              <a:spcAft>
                <a:spcPts val="0"/>
              </a:spcAft>
              <a:buClr>
                <a:schemeClr val="lt1"/>
              </a:buClr>
              <a:buSzPts val="2400"/>
              <a:buNone/>
              <a:defRPr sz="2400">
                <a:solidFill>
                  <a:schemeClr val="lt1"/>
                </a:solidFill>
              </a:defRPr>
            </a:lvl5pPr>
            <a:lvl6pPr lvl="5">
              <a:lnSpc>
                <a:spcPct val="100000"/>
              </a:lnSpc>
              <a:spcBef>
                <a:spcPts val="0"/>
              </a:spcBef>
              <a:spcAft>
                <a:spcPts val="0"/>
              </a:spcAft>
              <a:buClr>
                <a:schemeClr val="lt1"/>
              </a:buClr>
              <a:buSzPts val="2400"/>
              <a:buNone/>
              <a:defRPr sz="2400">
                <a:solidFill>
                  <a:schemeClr val="lt1"/>
                </a:solidFill>
              </a:defRPr>
            </a:lvl6pPr>
            <a:lvl7pPr lvl="6">
              <a:lnSpc>
                <a:spcPct val="100000"/>
              </a:lnSpc>
              <a:spcBef>
                <a:spcPts val="0"/>
              </a:spcBef>
              <a:spcAft>
                <a:spcPts val="0"/>
              </a:spcAft>
              <a:buClr>
                <a:schemeClr val="lt1"/>
              </a:buClr>
              <a:buSzPts val="2400"/>
              <a:buNone/>
              <a:defRPr sz="2400">
                <a:solidFill>
                  <a:schemeClr val="lt1"/>
                </a:solidFill>
              </a:defRPr>
            </a:lvl7pPr>
            <a:lvl8pPr lvl="7">
              <a:lnSpc>
                <a:spcPct val="100000"/>
              </a:lnSpc>
              <a:spcBef>
                <a:spcPts val="0"/>
              </a:spcBef>
              <a:spcAft>
                <a:spcPts val="0"/>
              </a:spcAft>
              <a:buClr>
                <a:schemeClr val="lt1"/>
              </a:buClr>
              <a:buSzPts val="2400"/>
              <a:buNone/>
              <a:defRPr sz="2400">
                <a:solidFill>
                  <a:schemeClr val="lt1"/>
                </a:solidFill>
              </a:defRPr>
            </a:lvl8pPr>
            <a:lvl9pPr lvl="8">
              <a:lnSpc>
                <a:spcPct val="100000"/>
              </a:lnSpc>
              <a:spcBef>
                <a:spcPts val="0"/>
              </a:spcBef>
              <a:spcAft>
                <a:spcPts val="0"/>
              </a:spcAft>
              <a:buClr>
                <a:schemeClr val="lt1"/>
              </a:buClr>
              <a:buSzPts val="2400"/>
              <a:buNone/>
              <a:defRPr sz="2400">
                <a:solidFill>
                  <a:schemeClr val="l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cxnSp>
        <p:nvCxnSpPr>
          <p:cNvPr id="15" name="Google Shape;15;p3"/>
          <p:cNvCxnSpPr/>
          <p:nvPr/>
        </p:nvCxnSpPr>
        <p:spPr>
          <a:xfrm>
            <a:off x="0" y="2998150"/>
            <a:ext cx="9144000" cy="0"/>
          </a:xfrm>
          <a:prstGeom prst="straightConnector1">
            <a:avLst/>
          </a:prstGeom>
          <a:noFill/>
          <a:ln cap="flat" cmpd="sng" w="19050">
            <a:solidFill>
              <a:schemeClr val="lt2"/>
            </a:solidFill>
            <a:prstDash val="solid"/>
            <a:round/>
            <a:headEnd len="sm" w="sm" type="none"/>
            <a:tailEnd len="sm" w="sm" type="none"/>
          </a:ln>
        </p:spPr>
      </p:cxnSp>
      <p:sp>
        <p:nvSpPr>
          <p:cNvPr id="16" name="Google Shape;16;p3"/>
          <p:cNvSpPr txBox="1"/>
          <p:nvPr>
            <p:ph type="title"/>
          </p:nvPr>
        </p:nvSpPr>
        <p:spPr>
          <a:xfrm>
            <a:off x="510450" y="2057400"/>
            <a:ext cx="8123100" cy="778800"/>
          </a:xfrm>
          <a:prstGeom prst="rect">
            <a:avLst/>
          </a:prstGeom>
        </p:spPr>
        <p:txBody>
          <a:bodyPr anchorCtr="0" anchor="b" bIns="91425" lIns="91425" spcFirstLastPara="1" rIns="91425" wrap="square" tIns="91425">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17" name="Google Shape;17;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1" name="Google Shape;21;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2" name="Google Shape;22;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5" name="Google Shape;25;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6" name="Google Shape;26;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7" name="Google Shape;27;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0" name="Google Shape;30;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Google Shape;33;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4" name="Google Shape;34;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2"/>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7975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7" name="Google Shape;37;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0" name="Google Shape;40;p9"/>
          <p:cNvCxnSpPr/>
          <p:nvPr/>
        </p:nvCxnSpPr>
        <p:spPr>
          <a:xfrm>
            <a:off x="5029675" y="4495500"/>
            <a:ext cx="468300" cy="0"/>
          </a:xfrm>
          <a:prstGeom prst="straightConnector1">
            <a:avLst/>
          </a:prstGeom>
          <a:noFill/>
          <a:ln cap="flat" cmpd="sng" w="19050">
            <a:solidFill>
              <a:schemeClr val="lt2"/>
            </a:solidFill>
            <a:prstDash val="solid"/>
            <a:round/>
            <a:headEnd len="sm" w="sm" type="none"/>
            <a:tailEnd len="sm" w="sm" type="none"/>
          </a:ln>
        </p:spPr>
      </p:cxnSp>
      <p:sp>
        <p:nvSpPr>
          <p:cNvPr id="41" name="Google Shape;41;p9"/>
          <p:cNvSpPr txBox="1"/>
          <p:nvPr>
            <p:ph type="title"/>
          </p:nvPr>
        </p:nvSpPr>
        <p:spPr>
          <a:xfrm>
            <a:off x="265500" y="1205825"/>
            <a:ext cx="4045200" cy="15096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p9"/>
          <p:cNvSpPr txBox="1"/>
          <p:nvPr>
            <p:ph idx="1" type="subTitle"/>
          </p:nvPr>
        </p:nvSpPr>
        <p:spPr>
          <a:xfrm>
            <a:off x="265500" y="27690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44" name="Google Shape;44;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1700" y="423682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2100"/>
              <a:buNone/>
              <a:defRPr sz="2100"/>
            </a:lvl1pPr>
          </a:lstStyle>
          <a:p/>
        </p:txBody>
      </p:sp>
      <p:sp>
        <p:nvSpPr>
          <p:cNvPr id="47" name="Google Shape;47;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11"/>
          <p:cNvSpPr txBox="1"/>
          <p:nvPr>
            <p:ph hasCustomPrompt="1" type="title"/>
          </p:nvPr>
        </p:nvSpPr>
        <p:spPr>
          <a:xfrm>
            <a:off x="311700" y="991475"/>
            <a:ext cx="8520600" cy="1917900"/>
          </a:xfrm>
          <a:prstGeom prst="rect">
            <a:avLst/>
          </a:prstGeom>
        </p:spPr>
        <p:txBody>
          <a:bodyPr anchorCtr="0" anchor="ctr" bIns="91425" lIns="91425" spcFirstLastPara="1" rIns="91425" wrap="square" tIns="91425">
            <a:noAutofit/>
          </a:bodyPr>
          <a:lstStyle>
            <a:lvl1pPr lvl="0" algn="ctr">
              <a:spcBef>
                <a:spcPts val="0"/>
              </a:spcBef>
              <a:spcAft>
                <a:spcPts val="0"/>
              </a:spcAft>
              <a:buSzPts val="14000"/>
              <a:buNone/>
              <a:defRPr b="1" sz="14000"/>
            </a:lvl1pPr>
            <a:lvl2pPr lvl="1" algn="ctr">
              <a:spcBef>
                <a:spcPts val="0"/>
              </a:spcBef>
              <a:spcAft>
                <a:spcPts val="0"/>
              </a:spcAft>
              <a:buSzPts val="14000"/>
              <a:buNone/>
              <a:defRPr b="1" sz="14000"/>
            </a:lvl2pPr>
            <a:lvl3pPr lvl="2" algn="ctr">
              <a:spcBef>
                <a:spcPts val="0"/>
              </a:spcBef>
              <a:spcAft>
                <a:spcPts val="0"/>
              </a:spcAft>
              <a:buSzPts val="14000"/>
              <a:buNone/>
              <a:defRPr b="1" sz="14000"/>
            </a:lvl3pPr>
            <a:lvl4pPr lvl="3" algn="ctr">
              <a:spcBef>
                <a:spcPts val="0"/>
              </a:spcBef>
              <a:spcAft>
                <a:spcPts val="0"/>
              </a:spcAft>
              <a:buSzPts val="14000"/>
              <a:buNone/>
              <a:defRPr b="1" sz="14000"/>
            </a:lvl4pPr>
            <a:lvl5pPr lvl="4" algn="ctr">
              <a:spcBef>
                <a:spcPts val="0"/>
              </a:spcBef>
              <a:spcAft>
                <a:spcPts val="0"/>
              </a:spcAft>
              <a:buSzPts val="14000"/>
              <a:buNone/>
              <a:defRPr b="1" sz="14000"/>
            </a:lvl5pPr>
            <a:lvl6pPr lvl="5" algn="ctr">
              <a:spcBef>
                <a:spcPts val="0"/>
              </a:spcBef>
              <a:spcAft>
                <a:spcPts val="0"/>
              </a:spcAft>
              <a:buSzPts val="14000"/>
              <a:buNone/>
              <a:defRPr b="1" sz="14000"/>
            </a:lvl6pPr>
            <a:lvl7pPr lvl="6" algn="ctr">
              <a:spcBef>
                <a:spcPts val="0"/>
              </a:spcBef>
              <a:spcAft>
                <a:spcPts val="0"/>
              </a:spcAft>
              <a:buSzPts val="14000"/>
              <a:buNone/>
              <a:defRPr b="1" sz="14000"/>
            </a:lvl7pPr>
            <a:lvl8pPr lvl="7" algn="ctr">
              <a:spcBef>
                <a:spcPts val="0"/>
              </a:spcBef>
              <a:spcAft>
                <a:spcPts val="0"/>
              </a:spcAft>
              <a:buSzPts val="14000"/>
              <a:buNone/>
              <a:defRPr b="1" sz="14000"/>
            </a:lvl8pPr>
            <a:lvl9pPr lvl="8" algn="ctr">
              <a:spcBef>
                <a:spcPts val="0"/>
              </a:spcBef>
              <a:spcAft>
                <a:spcPts val="0"/>
              </a:spcAft>
              <a:buSzPts val="14000"/>
              <a:buNone/>
              <a:defRPr b="1" sz="14000"/>
            </a:lvl9pPr>
          </a:lstStyle>
          <a:p>
            <a:r>
              <a:t>xx%</a:t>
            </a:r>
          </a:p>
        </p:txBody>
      </p:sp>
      <p:sp>
        <p:nvSpPr>
          <p:cNvPr id="51" name="Google Shape;51;p11"/>
          <p:cNvSpPr txBox="1"/>
          <p:nvPr>
            <p:ph idx="1" type="body"/>
          </p:nvPr>
        </p:nvSpPr>
        <p:spPr>
          <a:xfrm>
            <a:off x="311700" y="3071300"/>
            <a:ext cx="8520600" cy="901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2" name="Google Shape;52;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pearmint">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1pPr>
            <a:lvl2pPr lvl="1">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2pPr>
            <a:lvl3pPr lvl="2">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3pPr>
            <a:lvl4pPr lvl="3">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4pPr>
            <a:lvl5pPr lvl="4">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5pPr>
            <a:lvl6pPr lvl="5">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6pPr>
            <a:lvl7pPr lvl="6">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7pPr>
            <a:lvl8pPr lvl="7">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8pPr>
            <a:lvl9pPr lvl="8">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accent3"/>
              </a:buClr>
              <a:buSzPts val="1800"/>
              <a:buFont typeface="Proxima Nova"/>
              <a:buChar char="●"/>
              <a:defRPr sz="1800">
                <a:solidFill>
                  <a:schemeClr val="accent3"/>
                </a:solidFill>
                <a:latin typeface="Proxima Nova"/>
                <a:ea typeface="Proxima Nova"/>
                <a:cs typeface="Proxima Nova"/>
                <a:sym typeface="Proxima Nova"/>
              </a:defRPr>
            </a:lvl1pPr>
            <a:lvl2pPr indent="-317500" lvl="1" marL="9144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2pPr>
            <a:lvl3pPr indent="-317500" lvl="2" marL="13716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3pPr>
            <a:lvl4pPr indent="-317500" lvl="3" marL="18288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4pPr>
            <a:lvl5pPr indent="-317500" lvl="4" marL="22860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5pPr>
            <a:lvl6pPr indent="-317500" lvl="5" marL="27432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6pPr>
            <a:lvl7pPr indent="-317500" lvl="6" marL="32004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7pPr>
            <a:lvl8pPr indent="-317500" lvl="7" marL="36576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8pPr>
            <a:lvl9pPr indent="-317500" lvl="8" marL="4114800">
              <a:lnSpc>
                <a:spcPct val="115000"/>
              </a:lnSpc>
              <a:spcBef>
                <a:spcPts val="1600"/>
              </a:spcBef>
              <a:spcAft>
                <a:spcPts val="1600"/>
              </a:spcAft>
              <a:buClr>
                <a:schemeClr val="accent3"/>
              </a:buClr>
              <a:buSzPts val="1400"/>
              <a:buFont typeface="Proxima Nova"/>
              <a:buChar char="■"/>
              <a:defRPr>
                <a:solidFill>
                  <a:schemeClr val="accent3"/>
                </a:solidFill>
                <a:latin typeface="Proxima Nova"/>
                <a:ea typeface="Proxima Nova"/>
                <a:cs typeface="Proxima Nova"/>
                <a:sym typeface="Proxima Nova"/>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1"/>
                </a:solidFill>
                <a:latin typeface="Proxima Nova"/>
                <a:ea typeface="Proxima Nova"/>
                <a:cs typeface="Proxima Nova"/>
                <a:sym typeface="Proxima Nova"/>
              </a:defRPr>
            </a:lvl1pPr>
            <a:lvl2pPr lvl="1" algn="r">
              <a:buNone/>
              <a:defRPr sz="1000">
                <a:solidFill>
                  <a:schemeClr val="dk1"/>
                </a:solidFill>
                <a:latin typeface="Proxima Nova"/>
                <a:ea typeface="Proxima Nova"/>
                <a:cs typeface="Proxima Nova"/>
                <a:sym typeface="Proxima Nova"/>
              </a:defRPr>
            </a:lvl2pPr>
            <a:lvl3pPr lvl="2" algn="r">
              <a:buNone/>
              <a:defRPr sz="1000">
                <a:solidFill>
                  <a:schemeClr val="dk1"/>
                </a:solidFill>
                <a:latin typeface="Proxima Nova"/>
                <a:ea typeface="Proxima Nova"/>
                <a:cs typeface="Proxima Nova"/>
                <a:sym typeface="Proxima Nova"/>
              </a:defRPr>
            </a:lvl3pPr>
            <a:lvl4pPr lvl="3" algn="r">
              <a:buNone/>
              <a:defRPr sz="1000">
                <a:solidFill>
                  <a:schemeClr val="dk1"/>
                </a:solidFill>
                <a:latin typeface="Proxima Nova"/>
                <a:ea typeface="Proxima Nova"/>
                <a:cs typeface="Proxima Nova"/>
                <a:sym typeface="Proxima Nova"/>
              </a:defRPr>
            </a:lvl4pPr>
            <a:lvl5pPr lvl="4" algn="r">
              <a:buNone/>
              <a:defRPr sz="1000">
                <a:solidFill>
                  <a:schemeClr val="dk1"/>
                </a:solidFill>
                <a:latin typeface="Proxima Nova"/>
                <a:ea typeface="Proxima Nova"/>
                <a:cs typeface="Proxima Nova"/>
                <a:sym typeface="Proxima Nova"/>
              </a:defRPr>
            </a:lvl5pPr>
            <a:lvl6pPr lvl="5" algn="r">
              <a:buNone/>
              <a:defRPr sz="1000">
                <a:solidFill>
                  <a:schemeClr val="dk1"/>
                </a:solidFill>
                <a:latin typeface="Proxima Nova"/>
                <a:ea typeface="Proxima Nova"/>
                <a:cs typeface="Proxima Nova"/>
                <a:sym typeface="Proxima Nova"/>
              </a:defRPr>
            </a:lvl6pPr>
            <a:lvl7pPr lvl="6" algn="r">
              <a:buNone/>
              <a:defRPr sz="1000">
                <a:solidFill>
                  <a:schemeClr val="dk1"/>
                </a:solidFill>
                <a:latin typeface="Proxima Nova"/>
                <a:ea typeface="Proxima Nova"/>
                <a:cs typeface="Proxima Nova"/>
                <a:sym typeface="Proxima Nova"/>
              </a:defRPr>
            </a:lvl7pPr>
            <a:lvl8pPr lvl="7" algn="r">
              <a:buNone/>
              <a:defRPr sz="1000">
                <a:solidFill>
                  <a:schemeClr val="dk1"/>
                </a:solidFill>
                <a:latin typeface="Proxima Nova"/>
                <a:ea typeface="Proxima Nova"/>
                <a:cs typeface="Proxima Nova"/>
                <a:sym typeface="Proxima Nova"/>
              </a:defRPr>
            </a:lvl8pPr>
            <a:lvl9pPr lvl="8" algn="r">
              <a:buNone/>
              <a:defRPr sz="1000">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hyperlink" Target="https://bit.ly/3f5Xz9U" TargetMode="External"/><Relationship Id="rId4" Type="http://schemas.openxmlformats.org/officeDocument/2006/relationships/hyperlink" Target="https://innerspacecenter.org" TargetMode="External"/><Relationship Id="rId5" Type="http://schemas.openxmlformats.org/officeDocument/2006/relationships/image" Target="../media/image4.png"/><Relationship Id="rId6" Type="http://schemas.openxmlformats.org/officeDocument/2006/relationships/hyperlink" Target="https://innerspacecenter.or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bit.ly/2AOaeQ7" TargetMode="Externa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hyperlink" Target="https://www.draw.io/?page-id=wayUaSB_oFDWUPaUnLBk&amp;scale=auto#G1cVOhd1GQ7b3eRQZxsR8jCqySsxNoKrPK" TargetMode="External"/><Relationship Id="rId4" Type="http://schemas.openxmlformats.org/officeDocument/2006/relationships/image" Target="../media/image1.png"/><Relationship Id="rId5" Type="http://schemas.openxmlformats.org/officeDocument/2006/relationships/hyperlink" Target="https://bit.ly/3dWRVqR"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www.youtube.com/watch?v=B7cyXfd0Oao" TargetMode="External"/><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8.xml"/><Relationship Id="rId3" Type="http://schemas.openxmlformats.org/officeDocument/2006/relationships/image" Target="../media/image12.png"/><Relationship Id="rId4" Type="http://schemas.openxmlformats.org/officeDocument/2006/relationships/image" Target="../media/image13.jpg"/><Relationship Id="rId5" Type="http://schemas.openxmlformats.org/officeDocument/2006/relationships/image" Target="../media/image16.jpg"/><Relationship Id="rId6" Type="http://schemas.openxmlformats.org/officeDocument/2006/relationships/image" Target="../media/image6.png"/><Relationship Id="rId7" Type="http://schemas.openxmlformats.org/officeDocument/2006/relationships/image" Target="../media/image2.jpg"/><Relationship Id="rId8" Type="http://schemas.openxmlformats.org/officeDocument/2006/relationships/image" Target="../media/image1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hyperlink" Target="https://www.blackmagicdesign.com/products/blackmagicwebpresenter" TargetMode="External"/><Relationship Id="rId4" Type="http://schemas.openxmlformats.org/officeDocument/2006/relationships/hyperlink" Target="https://www.rtsintercoms.com/bm/rts/file?i=97675&amp;lg=eng" TargetMode="External"/><Relationship Id="rId9" Type="http://schemas.openxmlformats.org/officeDocument/2006/relationships/hyperlink" Target="https://isotropic.network" TargetMode="External"/><Relationship Id="rId5" Type="http://schemas.openxmlformats.org/officeDocument/2006/relationships/hyperlink" Target="https://simplynuc.com/9i5qn-shop/" TargetMode="External"/><Relationship Id="rId6" Type="http://schemas.openxmlformats.org/officeDocument/2006/relationships/hyperlink" Target="https://en.wikipedia.org/wiki/XMPP" TargetMode="External"/><Relationship Id="rId7" Type="http://schemas.openxmlformats.org/officeDocument/2006/relationships/hyperlink" Target="https://www.telestream.net/wirecast/" TargetMode="External"/><Relationship Id="rId8" Type="http://schemas.openxmlformats.org/officeDocument/2006/relationships/hyperlink" Target="https://isotropic.network"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hyperlink" Target="https://www.draw.io/?page-id=prtHgNgQTEPvFCAcTncT&amp;scale=auto#G1w_DIVXWfHojpumbUJ4BjOgZxJWg_CSsx" TargetMode="Externa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0.xml"/><Relationship Id="rId3" Type="http://schemas.openxmlformats.org/officeDocument/2006/relationships/image" Target="../media/image12.png"/><Relationship Id="rId4" Type="http://schemas.openxmlformats.org/officeDocument/2006/relationships/image" Target="../media/image13.jpg"/><Relationship Id="rId5" Type="http://schemas.openxmlformats.org/officeDocument/2006/relationships/image" Target="../media/image1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hyperlink" Target="http://drive.google.com/file/d/1pwkyMrS8Bo0Ofc2r_WWA_mIkY4Da8NqH/view"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3"/>
          <p:cNvSpPr txBox="1"/>
          <p:nvPr>
            <p:ph type="ctrTitle"/>
          </p:nvPr>
        </p:nvSpPr>
        <p:spPr>
          <a:xfrm>
            <a:off x="510450" y="1257300"/>
            <a:ext cx="8123100" cy="1588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Telepresence on MBARI Research Vessels</a:t>
            </a:r>
            <a:endParaRPr/>
          </a:p>
        </p:txBody>
      </p:sp>
      <p:sp>
        <p:nvSpPr>
          <p:cNvPr id="60" name="Google Shape;60;p13"/>
          <p:cNvSpPr txBox="1"/>
          <p:nvPr>
            <p:ph idx="1" type="subTitle"/>
          </p:nvPr>
        </p:nvSpPr>
        <p:spPr>
          <a:xfrm>
            <a:off x="510450" y="3182313"/>
            <a:ext cx="8123100" cy="630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MBARI Project 902100</a:t>
            </a:r>
            <a:endParaRPr/>
          </a:p>
          <a:p>
            <a:pPr indent="0" lvl="0" marL="0" rtl="0" algn="l">
              <a:spcBef>
                <a:spcPts val="0"/>
              </a:spcBef>
              <a:spcAft>
                <a:spcPts val="0"/>
              </a:spcAft>
              <a:buNone/>
            </a:pPr>
            <a:r>
              <a:rPr lang="en"/>
              <a:t>2021 Proposal - Abstract Presentation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Telepresence at MBARI Revisited</a:t>
            </a:r>
            <a:endParaRPr/>
          </a:p>
        </p:txBody>
      </p:sp>
      <p:sp>
        <p:nvSpPr>
          <p:cNvPr id="66" name="Google Shape;66;p14"/>
          <p:cNvSpPr txBox="1"/>
          <p:nvPr>
            <p:ph idx="1" type="body"/>
          </p:nvPr>
        </p:nvSpPr>
        <p:spPr>
          <a:xfrm>
            <a:off x="311700" y="1152475"/>
            <a:ext cx="37515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333333"/>
                </a:solidFill>
              </a:rPr>
              <a:t>History:</a:t>
            </a:r>
            <a:endParaRPr>
              <a:solidFill>
                <a:srgbClr val="333333"/>
              </a:solidFill>
            </a:endParaRPr>
          </a:p>
          <a:p>
            <a:pPr indent="-317500" lvl="0" marL="457200" rtl="0" algn="l">
              <a:spcBef>
                <a:spcPts val="1600"/>
              </a:spcBef>
              <a:spcAft>
                <a:spcPts val="0"/>
              </a:spcAft>
              <a:buClr>
                <a:srgbClr val="333333"/>
              </a:buClr>
              <a:buSzPts val="1400"/>
              <a:buChar char="●"/>
            </a:pPr>
            <a:r>
              <a:rPr lang="en">
                <a:solidFill>
                  <a:srgbClr val="333333"/>
                </a:solidFill>
              </a:rPr>
              <a:t>1991 - Early microwave demo as part of the first Macon expedition.</a:t>
            </a:r>
            <a:endParaRPr>
              <a:solidFill>
                <a:srgbClr val="333333"/>
              </a:solidFill>
            </a:endParaRPr>
          </a:p>
          <a:p>
            <a:pPr indent="-317500" lvl="0" marL="457200" rtl="0" algn="l">
              <a:spcBef>
                <a:spcPts val="0"/>
              </a:spcBef>
              <a:spcAft>
                <a:spcPts val="0"/>
              </a:spcAft>
              <a:buClr>
                <a:srgbClr val="333333"/>
              </a:buClr>
              <a:buSzPts val="1400"/>
              <a:buChar char="●"/>
            </a:pPr>
            <a:r>
              <a:rPr lang="en">
                <a:solidFill>
                  <a:srgbClr val="333333"/>
                </a:solidFill>
              </a:rPr>
              <a:t>1993 - Installation of the microwave system on Mt. Toro.</a:t>
            </a:r>
            <a:endParaRPr>
              <a:solidFill>
                <a:srgbClr val="333333"/>
              </a:solidFill>
            </a:endParaRPr>
          </a:p>
          <a:p>
            <a:pPr indent="-317500" lvl="0" marL="457200" rtl="0" algn="l">
              <a:spcBef>
                <a:spcPts val="0"/>
              </a:spcBef>
              <a:spcAft>
                <a:spcPts val="0"/>
              </a:spcAft>
              <a:buClr>
                <a:srgbClr val="333333"/>
              </a:buClr>
              <a:buSzPts val="1400"/>
              <a:buChar char="●"/>
            </a:pPr>
            <a:r>
              <a:rPr lang="en">
                <a:solidFill>
                  <a:srgbClr val="333333"/>
                </a:solidFill>
              </a:rPr>
              <a:t>1999 - Start of live link sessions with MBA</a:t>
            </a:r>
            <a:endParaRPr>
              <a:solidFill>
                <a:srgbClr val="333333"/>
              </a:solidFill>
            </a:endParaRPr>
          </a:p>
          <a:p>
            <a:pPr indent="-317500" lvl="0" marL="457200" rtl="0" algn="l">
              <a:spcBef>
                <a:spcPts val="0"/>
              </a:spcBef>
              <a:spcAft>
                <a:spcPts val="0"/>
              </a:spcAft>
              <a:buClr>
                <a:srgbClr val="333333"/>
              </a:buClr>
              <a:buSzPts val="1400"/>
              <a:buChar char="●"/>
            </a:pPr>
            <a:r>
              <a:rPr lang="en">
                <a:solidFill>
                  <a:srgbClr val="333333"/>
                </a:solidFill>
              </a:rPr>
              <a:t>Today - the Microwave system is still a critical system for the Rachel Carson, esp. for MARS operations</a:t>
            </a:r>
            <a:r>
              <a:rPr lang="en" sz="1100">
                <a:solidFill>
                  <a:srgbClr val="333333"/>
                </a:solidFill>
              </a:rPr>
              <a:t>. </a:t>
            </a:r>
            <a:endParaRPr sz="1100">
              <a:solidFill>
                <a:srgbClr val="333333"/>
              </a:solidFill>
            </a:endParaRPr>
          </a:p>
          <a:p>
            <a:pPr indent="0" lvl="0" marL="0" rtl="0" algn="l">
              <a:spcBef>
                <a:spcPts val="1600"/>
              </a:spcBef>
              <a:spcAft>
                <a:spcPts val="0"/>
              </a:spcAft>
              <a:buNone/>
            </a:pPr>
            <a:r>
              <a:t/>
            </a:r>
            <a:endParaRPr sz="1100">
              <a:solidFill>
                <a:srgbClr val="333333"/>
              </a:solidFill>
            </a:endParaRPr>
          </a:p>
          <a:p>
            <a:pPr indent="0" lvl="0" marL="0" rtl="0" algn="l">
              <a:spcBef>
                <a:spcPts val="1600"/>
              </a:spcBef>
              <a:spcAft>
                <a:spcPts val="1600"/>
              </a:spcAft>
              <a:buNone/>
            </a:pPr>
            <a:r>
              <a:t/>
            </a:r>
            <a:endParaRPr sz="1100">
              <a:solidFill>
                <a:srgbClr val="333333"/>
              </a:solidFill>
            </a:endParaRPr>
          </a:p>
        </p:txBody>
      </p:sp>
      <p:pic>
        <p:nvPicPr>
          <p:cNvPr id="67" name="Google Shape;67;p14"/>
          <p:cNvPicPr preferRelativeResize="0"/>
          <p:nvPr/>
        </p:nvPicPr>
        <p:blipFill>
          <a:blip r:embed="rId3">
            <a:alphaModFix/>
          </a:blip>
          <a:stretch>
            <a:fillRect/>
          </a:stretch>
        </p:blipFill>
        <p:spPr>
          <a:xfrm>
            <a:off x="4311600" y="1135875"/>
            <a:ext cx="4385089" cy="3416399"/>
          </a:xfrm>
          <a:prstGeom prst="rect">
            <a:avLst/>
          </a:prstGeom>
          <a:noFill/>
          <a:ln>
            <a:noFill/>
          </a:ln>
        </p:spPr>
      </p:pic>
      <p:sp>
        <p:nvSpPr>
          <p:cNvPr id="68" name="Google Shape;68;p14"/>
          <p:cNvSpPr txBox="1"/>
          <p:nvPr/>
        </p:nvSpPr>
        <p:spPr>
          <a:xfrm>
            <a:off x="3733575" y="4568875"/>
            <a:ext cx="5098500" cy="440100"/>
          </a:xfrm>
          <a:prstGeom prst="rect">
            <a:avLst/>
          </a:prstGeom>
          <a:noFill/>
          <a:ln>
            <a:noFill/>
          </a:ln>
        </p:spPr>
        <p:txBody>
          <a:bodyPr anchorCtr="0" anchor="t" bIns="91425" lIns="91425" spcFirstLastPara="1" rIns="91425" wrap="square" tIns="91425">
            <a:noAutofit/>
          </a:bodyPr>
          <a:lstStyle/>
          <a:p>
            <a:pPr indent="-304800" lvl="0" marL="304800" rtl="0" algn="r">
              <a:lnSpc>
                <a:spcPct val="115000"/>
              </a:lnSpc>
              <a:spcBef>
                <a:spcPts val="1200"/>
              </a:spcBef>
              <a:spcAft>
                <a:spcPts val="0"/>
              </a:spcAft>
              <a:buNone/>
            </a:pPr>
            <a:r>
              <a:rPr lang="en" sz="1000">
                <a:latin typeface="Proxima Nova"/>
                <a:ea typeface="Proxima Nova"/>
                <a:cs typeface="Proxima Nova"/>
                <a:sym typeface="Proxima Nova"/>
              </a:rPr>
              <a:t>MBARI’s First Decade: A Retrospective | MBARI. https://www.mbari.org/the-first-decade/</a:t>
            </a:r>
            <a:endParaRPr sz="1000">
              <a:latin typeface="Proxima Nova"/>
              <a:ea typeface="Proxima Nova"/>
              <a:cs typeface="Proxima Nova"/>
              <a:sym typeface="Proxima Nova"/>
            </a:endParaRPr>
          </a:p>
          <a:p>
            <a:pPr indent="0" lvl="0" marL="0" rtl="0" algn="r">
              <a:spcBef>
                <a:spcPts val="1200"/>
              </a:spcBef>
              <a:spcAft>
                <a:spcPts val="0"/>
              </a:spcAft>
              <a:buNone/>
            </a:pPr>
            <a:r>
              <a:t/>
            </a:r>
            <a:endParaRPr>
              <a:latin typeface="Proxima Nova"/>
              <a:ea typeface="Proxima Nova"/>
              <a:cs typeface="Proxima Nova"/>
              <a:sym typeface="Proxima Nov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 New Need</a:t>
            </a:r>
            <a:endParaRPr/>
          </a:p>
        </p:txBody>
      </p:sp>
      <p:sp>
        <p:nvSpPr>
          <p:cNvPr id="74" name="Google Shape;74;p15"/>
          <p:cNvSpPr txBox="1"/>
          <p:nvPr>
            <p:ph idx="1" type="body"/>
          </p:nvPr>
        </p:nvSpPr>
        <p:spPr>
          <a:xfrm>
            <a:off x="311700" y="1152475"/>
            <a:ext cx="8520600" cy="18447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COVID-19 Restrictions reduces labor force at-sea.</a:t>
            </a:r>
            <a:endParaRPr/>
          </a:p>
          <a:p>
            <a:pPr indent="-342900" lvl="0" marL="457200" rtl="0" algn="l">
              <a:spcBef>
                <a:spcPts val="0"/>
              </a:spcBef>
              <a:spcAft>
                <a:spcPts val="0"/>
              </a:spcAft>
              <a:buSzPts val="1800"/>
              <a:buChar char="●"/>
            </a:pPr>
            <a:r>
              <a:rPr lang="en"/>
              <a:t>Enforces new offshore paradigms for maximum productivity.</a:t>
            </a:r>
            <a:endParaRPr/>
          </a:p>
          <a:p>
            <a:pPr indent="-342900" lvl="0" marL="457200" rtl="0" algn="l">
              <a:spcBef>
                <a:spcPts val="0"/>
              </a:spcBef>
              <a:spcAft>
                <a:spcPts val="0"/>
              </a:spcAft>
              <a:buSzPts val="1800"/>
              <a:buChar char="●"/>
            </a:pPr>
            <a:r>
              <a:rPr lang="en"/>
              <a:t>Telepresence can enable non-physical contributions.</a:t>
            </a:r>
            <a:endParaRPr/>
          </a:p>
          <a:p>
            <a:pPr indent="-342900" lvl="0" marL="457200" rtl="0" algn="l">
              <a:spcBef>
                <a:spcPts val="0"/>
              </a:spcBef>
              <a:spcAft>
                <a:spcPts val="0"/>
              </a:spcAft>
              <a:buSzPts val="1800"/>
              <a:buChar char="●"/>
            </a:pPr>
            <a:r>
              <a:rPr lang="en"/>
              <a:t>Opportunity for expanded outreach.</a:t>
            </a:r>
            <a:endParaRPr/>
          </a:p>
          <a:p>
            <a:pPr indent="-342900" lvl="0" marL="457200" rtl="0" algn="l">
              <a:spcBef>
                <a:spcPts val="0"/>
              </a:spcBef>
              <a:spcAft>
                <a:spcPts val="0"/>
              </a:spcAft>
              <a:buSzPts val="1800"/>
              <a:buChar char="●"/>
            </a:pPr>
            <a:r>
              <a:rPr lang="en"/>
              <a:t>Other R/V Operations are facing similar issues.</a:t>
            </a:r>
            <a:endParaRPr/>
          </a:p>
          <a:p>
            <a:pPr indent="0" lvl="0" marL="914400" rtl="0" algn="l">
              <a:spcBef>
                <a:spcPts val="1600"/>
              </a:spcBef>
              <a:spcAft>
                <a:spcPts val="0"/>
              </a:spcAft>
              <a:buNone/>
            </a:pPr>
            <a:r>
              <a:t/>
            </a:r>
            <a:endParaRPr/>
          </a:p>
          <a:p>
            <a:pPr indent="0" lvl="0" marL="0" rtl="0" algn="l">
              <a:spcBef>
                <a:spcPts val="1600"/>
              </a:spcBef>
              <a:spcAft>
                <a:spcPts val="1600"/>
              </a:spcAft>
              <a:buNone/>
            </a:pPr>
            <a:r>
              <a:t/>
            </a:r>
            <a:endParaRPr/>
          </a:p>
        </p:txBody>
      </p:sp>
      <p:grpSp>
        <p:nvGrpSpPr>
          <p:cNvPr id="75" name="Google Shape;75;p15"/>
          <p:cNvGrpSpPr/>
          <p:nvPr/>
        </p:nvGrpSpPr>
        <p:grpSpPr>
          <a:xfrm>
            <a:off x="4986100" y="3064748"/>
            <a:ext cx="3697374" cy="1439139"/>
            <a:chOff x="4986100" y="3064748"/>
            <a:chExt cx="3697374" cy="1439139"/>
          </a:xfrm>
        </p:grpSpPr>
        <p:pic>
          <p:nvPicPr>
            <p:cNvPr id="76" name="Google Shape;76;p15"/>
            <p:cNvPicPr preferRelativeResize="0"/>
            <p:nvPr/>
          </p:nvPicPr>
          <p:blipFill>
            <a:blip r:embed="rId3">
              <a:alphaModFix/>
            </a:blip>
            <a:stretch>
              <a:fillRect/>
            </a:stretch>
          </p:blipFill>
          <p:spPr>
            <a:xfrm>
              <a:off x="6327399" y="3435662"/>
              <a:ext cx="1068225" cy="1068225"/>
            </a:xfrm>
            <a:prstGeom prst="rect">
              <a:avLst/>
            </a:prstGeom>
            <a:noFill/>
            <a:ln>
              <a:noFill/>
            </a:ln>
          </p:spPr>
        </p:pic>
        <p:pic>
          <p:nvPicPr>
            <p:cNvPr id="77" name="Google Shape;77;p15"/>
            <p:cNvPicPr preferRelativeResize="0"/>
            <p:nvPr/>
          </p:nvPicPr>
          <p:blipFill>
            <a:blip r:embed="rId4">
              <a:alphaModFix/>
            </a:blip>
            <a:stretch>
              <a:fillRect/>
            </a:stretch>
          </p:blipFill>
          <p:spPr>
            <a:xfrm>
              <a:off x="6327400" y="3064748"/>
              <a:ext cx="2356074" cy="214750"/>
            </a:xfrm>
            <a:prstGeom prst="rect">
              <a:avLst/>
            </a:prstGeom>
            <a:noFill/>
            <a:ln>
              <a:noFill/>
            </a:ln>
          </p:spPr>
        </p:pic>
        <p:pic>
          <p:nvPicPr>
            <p:cNvPr id="78" name="Google Shape;78;p15"/>
            <p:cNvPicPr preferRelativeResize="0"/>
            <p:nvPr/>
          </p:nvPicPr>
          <p:blipFill>
            <a:blip r:embed="rId5">
              <a:alphaModFix/>
            </a:blip>
            <a:stretch>
              <a:fillRect/>
            </a:stretch>
          </p:blipFill>
          <p:spPr>
            <a:xfrm>
              <a:off x="7358574" y="3524236"/>
              <a:ext cx="891050" cy="891050"/>
            </a:xfrm>
            <a:prstGeom prst="rect">
              <a:avLst/>
            </a:prstGeom>
            <a:noFill/>
            <a:ln>
              <a:noFill/>
            </a:ln>
          </p:spPr>
        </p:pic>
        <p:pic>
          <p:nvPicPr>
            <p:cNvPr id="79" name="Google Shape;79;p15"/>
            <p:cNvPicPr preferRelativeResize="0"/>
            <p:nvPr/>
          </p:nvPicPr>
          <p:blipFill>
            <a:blip r:embed="rId6">
              <a:alphaModFix/>
            </a:blip>
            <a:stretch>
              <a:fillRect/>
            </a:stretch>
          </p:blipFill>
          <p:spPr>
            <a:xfrm>
              <a:off x="4986100" y="3648775"/>
              <a:ext cx="1341300" cy="728775"/>
            </a:xfrm>
            <a:prstGeom prst="rect">
              <a:avLst/>
            </a:prstGeom>
            <a:noFill/>
            <a:ln>
              <a:noFill/>
            </a:ln>
          </p:spPr>
        </p:pic>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Science User Goals</a:t>
            </a:r>
            <a:endParaRPr/>
          </a:p>
          <a:p>
            <a:pPr indent="0" lvl="0" marL="0" rtl="0" algn="l">
              <a:spcBef>
                <a:spcPts val="0"/>
              </a:spcBef>
              <a:spcAft>
                <a:spcPts val="0"/>
              </a:spcAft>
              <a:buNone/>
            </a:pPr>
            <a:r>
              <a:t/>
            </a:r>
            <a:endParaRPr/>
          </a:p>
        </p:txBody>
      </p:sp>
      <p:sp>
        <p:nvSpPr>
          <p:cNvPr id="85" name="Google Shape;85;p16"/>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Effective  ROV dive participation must facilitate:</a:t>
            </a:r>
            <a:endParaRPr/>
          </a:p>
          <a:p>
            <a:pPr indent="-317500" lvl="0" marL="457200" rtl="0" algn="l">
              <a:spcBef>
                <a:spcPts val="1600"/>
              </a:spcBef>
              <a:spcAft>
                <a:spcPts val="0"/>
              </a:spcAft>
              <a:buSzPts val="1400"/>
              <a:buChar char="●"/>
            </a:pPr>
            <a:r>
              <a:rPr lang="en"/>
              <a:t>Observation</a:t>
            </a:r>
            <a:endParaRPr/>
          </a:p>
          <a:p>
            <a:pPr indent="-317500" lvl="0" marL="457200" rtl="0" algn="l">
              <a:spcBef>
                <a:spcPts val="0"/>
              </a:spcBef>
              <a:spcAft>
                <a:spcPts val="0"/>
              </a:spcAft>
              <a:buSzPts val="1400"/>
              <a:buChar char="●"/>
            </a:pPr>
            <a:r>
              <a:rPr lang="en"/>
              <a:t>Discussion</a:t>
            </a:r>
            <a:endParaRPr/>
          </a:p>
          <a:p>
            <a:pPr indent="-317500" lvl="0" marL="457200" rtl="0" algn="l">
              <a:spcBef>
                <a:spcPts val="0"/>
              </a:spcBef>
              <a:spcAft>
                <a:spcPts val="0"/>
              </a:spcAft>
              <a:buSzPts val="1400"/>
              <a:buChar char="●"/>
            </a:pPr>
            <a:r>
              <a:rPr lang="en"/>
              <a:t>Decision making</a:t>
            </a:r>
            <a:endParaRPr/>
          </a:p>
          <a:p>
            <a:pPr indent="-317500" lvl="0" marL="457200" rtl="0" algn="l">
              <a:spcBef>
                <a:spcPts val="0"/>
              </a:spcBef>
              <a:spcAft>
                <a:spcPts val="0"/>
              </a:spcAft>
              <a:buSzPts val="1400"/>
              <a:buChar char="●"/>
            </a:pPr>
            <a:r>
              <a:rPr lang="en"/>
              <a:t>Annotation</a:t>
            </a:r>
            <a:endParaRPr/>
          </a:p>
          <a:p>
            <a:pPr indent="-317500" lvl="0" marL="457200" rtl="0" algn="l">
              <a:spcBef>
                <a:spcPts val="0"/>
              </a:spcBef>
              <a:spcAft>
                <a:spcPts val="0"/>
              </a:spcAft>
              <a:buSzPts val="1400"/>
              <a:buChar char="●"/>
            </a:pPr>
            <a:r>
              <a:rPr lang="en"/>
              <a:t>Situational Awareness</a:t>
            </a:r>
            <a:endParaRPr/>
          </a:p>
          <a:p>
            <a:pPr indent="-317500" lvl="0" marL="457200" rtl="0" algn="l">
              <a:spcBef>
                <a:spcPts val="0"/>
              </a:spcBef>
              <a:spcAft>
                <a:spcPts val="0"/>
              </a:spcAft>
              <a:buSzPts val="1400"/>
              <a:buChar char="●"/>
            </a:pPr>
            <a:r>
              <a:rPr lang="en"/>
              <a:t>Technical Support</a:t>
            </a:r>
            <a:endParaRPr/>
          </a:p>
        </p:txBody>
      </p:sp>
      <p:sp>
        <p:nvSpPr>
          <p:cNvPr id="86" name="Google Shape;86;p16"/>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 effective solution must include:</a:t>
            </a:r>
            <a:endParaRPr/>
          </a:p>
          <a:p>
            <a:pPr indent="-317500" lvl="0" marL="457200" rtl="0" algn="l">
              <a:spcBef>
                <a:spcPts val="1600"/>
              </a:spcBef>
              <a:spcAft>
                <a:spcPts val="0"/>
              </a:spcAft>
              <a:buSzPts val="1400"/>
              <a:buChar char="●"/>
            </a:pPr>
            <a:r>
              <a:rPr lang="en"/>
              <a:t>ROV Video at HD720 quality and low latency (&lt; 10s).</a:t>
            </a:r>
            <a:endParaRPr/>
          </a:p>
          <a:p>
            <a:pPr indent="-317500" lvl="0" marL="457200" rtl="0" algn="l">
              <a:spcBef>
                <a:spcPts val="0"/>
              </a:spcBef>
              <a:spcAft>
                <a:spcPts val="0"/>
              </a:spcAft>
              <a:buSzPts val="1400"/>
              <a:buChar char="●"/>
            </a:pPr>
            <a:r>
              <a:rPr lang="en"/>
              <a:t>Audio for control room decision making</a:t>
            </a:r>
            <a:endParaRPr/>
          </a:p>
          <a:p>
            <a:pPr indent="-317500" lvl="0" marL="457200" rtl="0" algn="l">
              <a:spcBef>
                <a:spcPts val="0"/>
              </a:spcBef>
              <a:spcAft>
                <a:spcPts val="0"/>
              </a:spcAft>
              <a:buSzPts val="1400"/>
              <a:buChar char="●"/>
            </a:pPr>
            <a:r>
              <a:rPr lang="en"/>
              <a:t>Latent communication for annotation and non-mission-critical discussion.</a:t>
            </a:r>
            <a:endParaRPr/>
          </a:p>
          <a:p>
            <a:pPr indent="-317500" lvl="0" marL="457200" rtl="0" algn="l">
              <a:spcBef>
                <a:spcPts val="0"/>
              </a:spcBef>
              <a:spcAft>
                <a:spcPts val="0"/>
              </a:spcAft>
              <a:buSzPts val="1400"/>
              <a:buChar char="●"/>
            </a:pPr>
            <a:r>
              <a:rPr lang="en"/>
              <a:t>Contextual data presentation, i.e. attitude, location. </a:t>
            </a:r>
            <a:endParaRPr/>
          </a:p>
          <a:p>
            <a:pPr indent="0" lvl="0" marL="0" rtl="0" algn="l">
              <a:spcBef>
                <a:spcPts val="1600"/>
              </a:spcBef>
              <a:spcAft>
                <a:spcPts val="1600"/>
              </a:spcAft>
              <a:buNone/>
            </a:pPr>
            <a:r>
              <a:t/>
            </a:r>
            <a:endParaRPr/>
          </a:p>
        </p:txBody>
      </p:sp>
      <p:sp>
        <p:nvSpPr>
          <p:cNvPr id="87" name="Google Shape;87;p16"/>
          <p:cNvSpPr txBox="1"/>
          <p:nvPr/>
        </p:nvSpPr>
        <p:spPr>
          <a:xfrm>
            <a:off x="2787700" y="4568875"/>
            <a:ext cx="6314100" cy="527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 sz="1200">
                <a:latin typeface="Proxima Nova"/>
                <a:ea typeface="Proxima Nova"/>
                <a:cs typeface="Proxima Nova"/>
                <a:sym typeface="Proxima Nova"/>
              </a:rPr>
              <a:t>More information available in the requirements doc: </a:t>
            </a:r>
            <a:r>
              <a:rPr lang="en" sz="1200" u="sng">
                <a:solidFill>
                  <a:schemeClr val="hlink"/>
                </a:solidFill>
                <a:latin typeface="Proxima Nova"/>
                <a:ea typeface="Proxima Nova"/>
                <a:cs typeface="Proxima Nova"/>
                <a:sym typeface="Proxima Nova"/>
                <a:hlinkClick r:id="rId3"/>
              </a:rPr>
              <a:t>https://bit.ly/3f5Xz9U</a:t>
            </a:r>
            <a:endParaRPr sz="1200">
              <a:latin typeface="Proxima Nova"/>
              <a:ea typeface="Proxima Nova"/>
              <a:cs typeface="Proxima Nova"/>
              <a:sym typeface="Proxima Nova"/>
            </a:endParaRPr>
          </a:p>
        </p:txBody>
      </p:sp>
      <p:pic>
        <p:nvPicPr>
          <p:cNvPr id="88" name="Google Shape;88;p16">
            <a:hlinkClick r:id="rId4"/>
          </p:cNvPr>
          <p:cNvPicPr preferRelativeResize="0"/>
          <p:nvPr/>
        </p:nvPicPr>
        <p:blipFill>
          <a:blip r:embed="rId5">
            <a:alphaModFix/>
          </a:blip>
          <a:stretch>
            <a:fillRect/>
          </a:stretch>
        </p:blipFill>
        <p:spPr>
          <a:xfrm>
            <a:off x="311700" y="3338033"/>
            <a:ext cx="2229775" cy="1486516"/>
          </a:xfrm>
          <a:prstGeom prst="rect">
            <a:avLst/>
          </a:prstGeom>
          <a:noFill/>
          <a:ln>
            <a:noFill/>
          </a:ln>
        </p:spPr>
      </p:pic>
      <p:sp>
        <p:nvSpPr>
          <p:cNvPr id="89" name="Google Shape;89;p16"/>
          <p:cNvSpPr txBox="1"/>
          <p:nvPr/>
        </p:nvSpPr>
        <p:spPr>
          <a:xfrm>
            <a:off x="311700" y="4824550"/>
            <a:ext cx="2804400" cy="25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 sz="800">
                <a:latin typeface="Proxima Nova"/>
                <a:ea typeface="Proxima Nova"/>
                <a:cs typeface="Proxima Nova"/>
                <a:sym typeface="Proxima Nova"/>
              </a:rPr>
              <a:t>The URI Innerspace Center, </a:t>
            </a:r>
            <a:r>
              <a:rPr i="1" lang="en" sz="800" u="sng">
                <a:solidFill>
                  <a:schemeClr val="hlink"/>
                </a:solidFill>
                <a:latin typeface="Proxima Nova"/>
                <a:ea typeface="Proxima Nova"/>
                <a:cs typeface="Proxima Nova"/>
                <a:sym typeface="Proxima Nova"/>
                <a:hlinkClick r:id="rId6"/>
              </a:rPr>
              <a:t>https://innerspacecenter.org</a:t>
            </a:r>
            <a:endParaRPr i="1" sz="800">
              <a:latin typeface="Proxima Nova"/>
              <a:ea typeface="Proxima Nova"/>
              <a:cs typeface="Proxima Nova"/>
              <a:sym typeface="Proxima Nov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Telepresence Outreach Goals</a:t>
            </a:r>
            <a:endParaRPr/>
          </a:p>
        </p:txBody>
      </p:sp>
      <p:sp>
        <p:nvSpPr>
          <p:cNvPr id="95" name="Google Shape;95;p1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 Bring the excitement and joy of discovery in the deep-sea to a larger audience.</a:t>
            </a:r>
            <a:endParaRPr/>
          </a:p>
          <a:p>
            <a:pPr indent="0" lvl="0" marL="0" rtl="0" algn="l">
              <a:spcBef>
                <a:spcPts val="1600"/>
              </a:spcBef>
              <a:spcAft>
                <a:spcPts val="0"/>
              </a:spcAft>
              <a:buNone/>
            </a:pPr>
            <a:r>
              <a:rPr lang="en"/>
              <a:t>B. Share MBARI research and knowledge with the general public</a:t>
            </a:r>
            <a:endParaRPr/>
          </a:p>
          <a:p>
            <a:pPr indent="0" lvl="0" marL="0" rtl="0" algn="l">
              <a:spcBef>
                <a:spcPts val="1600"/>
              </a:spcBef>
              <a:spcAft>
                <a:spcPts val="0"/>
              </a:spcAft>
              <a:buNone/>
            </a:pPr>
            <a:r>
              <a:rPr lang="en"/>
              <a:t>C. Bring greater awareness about the deep-sea to the general public</a:t>
            </a:r>
            <a:endParaRPr/>
          </a:p>
          <a:p>
            <a:pPr indent="0" lvl="0" marL="0" rtl="0" algn="l">
              <a:spcBef>
                <a:spcPts val="1600"/>
              </a:spcBef>
              <a:spcAft>
                <a:spcPts val="1600"/>
              </a:spcAft>
              <a:buNone/>
            </a:pPr>
            <a:r>
              <a:t/>
            </a:r>
            <a:endParaRPr/>
          </a:p>
        </p:txBody>
      </p:sp>
      <p:sp>
        <p:nvSpPr>
          <p:cNvPr id="96" name="Google Shape;96;p17"/>
          <p:cNvSpPr txBox="1"/>
          <p:nvPr/>
        </p:nvSpPr>
        <p:spPr>
          <a:xfrm>
            <a:off x="2787700" y="4568875"/>
            <a:ext cx="6314100" cy="527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 sz="1200">
                <a:latin typeface="Proxima Nova"/>
                <a:ea typeface="Proxima Nova"/>
                <a:cs typeface="Proxima Nova"/>
                <a:sym typeface="Proxima Nova"/>
              </a:rPr>
              <a:t>More information available in the outreach memo: </a:t>
            </a:r>
            <a:r>
              <a:rPr lang="en" sz="1200" u="sng">
                <a:solidFill>
                  <a:schemeClr val="hlink"/>
                </a:solidFill>
                <a:latin typeface="Proxima Nova"/>
                <a:ea typeface="Proxima Nova"/>
                <a:cs typeface="Proxima Nova"/>
                <a:sym typeface="Proxima Nova"/>
                <a:hlinkClick r:id="rId3"/>
              </a:rPr>
              <a:t>https://bit.ly/2AOaeQ7</a:t>
            </a:r>
            <a:r>
              <a:rPr lang="en" sz="1200">
                <a:latin typeface="Proxima Nova"/>
                <a:ea typeface="Proxima Nova"/>
                <a:cs typeface="Proxima Nova"/>
                <a:sym typeface="Proxima Nova"/>
              </a:rPr>
              <a:t> </a:t>
            </a:r>
            <a:endParaRPr sz="1200">
              <a:latin typeface="Proxima Nova"/>
              <a:ea typeface="Proxima Nova"/>
              <a:cs typeface="Proxima Nova"/>
              <a:sym typeface="Proxima Nova"/>
            </a:endParaRPr>
          </a:p>
        </p:txBody>
      </p:sp>
      <p:pic>
        <p:nvPicPr>
          <p:cNvPr id="97" name="Google Shape;97;p17"/>
          <p:cNvPicPr preferRelativeResize="0"/>
          <p:nvPr/>
        </p:nvPicPr>
        <p:blipFill>
          <a:blip r:embed="rId4">
            <a:alphaModFix/>
          </a:blip>
          <a:stretch>
            <a:fillRect/>
          </a:stretch>
        </p:blipFill>
        <p:spPr>
          <a:xfrm>
            <a:off x="311700" y="2811600"/>
            <a:ext cx="3564449" cy="19712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State of Telepresence Capabilities</a:t>
            </a:r>
            <a:endParaRPr/>
          </a:p>
        </p:txBody>
      </p:sp>
      <p:sp>
        <p:nvSpPr>
          <p:cNvPr id="103" name="Google Shape;103;p18"/>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 May 2020, a scoping study was conducted to determine system readiness of ship-to-shore telecommunications for the added loads of telepresence. The key results are:</a:t>
            </a:r>
            <a:endParaRPr/>
          </a:p>
          <a:p>
            <a:pPr indent="-317500" lvl="0" marL="457200" rtl="0" algn="l">
              <a:spcBef>
                <a:spcPts val="1600"/>
              </a:spcBef>
              <a:spcAft>
                <a:spcPts val="0"/>
              </a:spcAft>
              <a:buSzPts val="1400"/>
              <a:buChar char="●"/>
            </a:pPr>
            <a:r>
              <a:rPr lang="en"/>
              <a:t>The Flyer VSAT will work (proven)</a:t>
            </a:r>
            <a:endParaRPr/>
          </a:p>
          <a:p>
            <a:pPr indent="-304800" lvl="1" marL="914400" rtl="0" algn="l">
              <a:spcBef>
                <a:spcPts val="0"/>
              </a:spcBef>
              <a:spcAft>
                <a:spcPts val="0"/>
              </a:spcAft>
              <a:buSzPts val="1200"/>
              <a:buChar char="○"/>
            </a:pPr>
            <a:r>
              <a:rPr lang="en"/>
              <a:t>Tested 5/29/20</a:t>
            </a:r>
            <a:endParaRPr/>
          </a:p>
          <a:p>
            <a:pPr indent="-304800" lvl="1" marL="914400" rtl="0" algn="l">
              <a:spcBef>
                <a:spcPts val="0"/>
              </a:spcBef>
              <a:spcAft>
                <a:spcPts val="0"/>
              </a:spcAft>
              <a:buSzPts val="1200"/>
              <a:buChar char="○"/>
            </a:pPr>
            <a:r>
              <a:rPr lang="en"/>
              <a:t>6 simultaneous users</a:t>
            </a:r>
            <a:endParaRPr/>
          </a:p>
          <a:p>
            <a:pPr indent="-304800" lvl="1" marL="914400" rtl="0" algn="l">
              <a:spcBef>
                <a:spcPts val="0"/>
              </a:spcBef>
              <a:spcAft>
                <a:spcPts val="0"/>
              </a:spcAft>
              <a:buSzPts val="1200"/>
              <a:buChar char="○"/>
            </a:pPr>
            <a:r>
              <a:rPr lang="en"/>
              <a:t>Low latencies were possible</a:t>
            </a:r>
            <a:endParaRPr/>
          </a:p>
          <a:p>
            <a:pPr indent="-304800" lvl="1" marL="914400" rtl="0" algn="l">
              <a:spcBef>
                <a:spcPts val="0"/>
              </a:spcBef>
              <a:spcAft>
                <a:spcPts val="0"/>
              </a:spcAft>
              <a:buSzPts val="1200"/>
              <a:buChar char="○"/>
            </a:pPr>
            <a:r>
              <a:rPr lang="en"/>
              <a:t>1080p30 H.264 capable.</a:t>
            </a:r>
            <a:endParaRPr/>
          </a:p>
          <a:p>
            <a:pPr indent="-317500" lvl="0" marL="457200" rtl="0" algn="l">
              <a:spcBef>
                <a:spcPts val="0"/>
              </a:spcBef>
              <a:spcAft>
                <a:spcPts val="0"/>
              </a:spcAft>
              <a:buSzPts val="1400"/>
              <a:buChar char="●"/>
            </a:pPr>
            <a:r>
              <a:rPr lang="en"/>
              <a:t>The Carson is capable (unproven)</a:t>
            </a:r>
            <a:endParaRPr/>
          </a:p>
          <a:p>
            <a:pPr indent="-317500" lvl="0" marL="457200" rtl="0" algn="l">
              <a:spcBef>
                <a:spcPts val="0"/>
              </a:spcBef>
              <a:spcAft>
                <a:spcPts val="0"/>
              </a:spcAft>
              <a:buSzPts val="1400"/>
              <a:buChar char="●"/>
            </a:pPr>
            <a:r>
              <a:rPr lang="en"/>
              <a:t>Costs can be optimized for “as-needed” use.</a:t>
            </a:r>
            <a:endParaRPr/>
          </a:p>
          <a:p>
            <a:pPr indent="0" lvl="0" marL="457200" rtl="0" algn="l">
              <a:spcBef>
                <a:spcPts val="1600"/>
              </a:spcBef>
              <a:spcAft>
                <a:spcPts val="1600"/>
              </a:spcAft>
              <a:buNone/>
            </a:pPr>
            <a:r>
              <a:t/>
            </a:r>
            <a:endParaRPr/>
          </a:p>
        </p:txBody>
      </p:sp>
      <p:pic>
        <p:nvPicPr>
          <p:cNvPr id="104" name="Google Shape;104;p18">
            <a:hlinkClick r:id="rId3"/>
          </p:cNvPr>
          <p:cNvPicPr preferRelativeResize="0"/>
          <p:nvPr/>
        </p:nvPicPr>
        <p:blipFill>
          <a:blip r:embed="rId4">
            <a:alphaModFix/>
          </a:blip>
          <a:stretch>
            <a:fillRect/>
          </a:stretch>
        </p:blipFill>
        <p:spPr>
          <a:xfrm>
            <a:off x="4705901" y="1104475"/>
            <a:ext cx="4170977" cy="3512402"/>
          </a:xfrm>
          <a:prstGeom prst="rect">
            <a:avLst/>
          </a:prstGeom>
          <a:noFill/>
          <a:ln>
            <a:noFill/>
          </a:ln>
        </p:spPr>
      </p:pic>
      <p:sp>
        <p:nvSpPr>
          <p:cNvPr id="105" name="Google Shape;105;p18"/>
          <p:cNvSpPr txBox="1"/>
          <p:nvPr/>
        </p:nvSpPr>
        <p:spPr>
          <a:xfrm>
            <a:off x="2756300" y="4664475"/>
            <a:ext cx="6314100" cy="4320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i="1" lang="en" sz="1200">
                <a:latin typeface="Proxima Nova"/>
                <a:ea typeface="Proxima Nova"/>
                <a:cs typeface="Proxima Nova"/>
                <a:sym typeface="Proxima Nova"/>
              </a:rPr>
              <a:t>More information available in the report brief: </a:t>
            </a:r>
            <a:r>
              <a:rPr i="1" lang="en" sz="1200" u="sng">
                <a:solidFill>
                  <a:schemeClr val="hlink"/>
                </a:solidFill>
                <a:latin typeface="Proxima Nova"/>
                <a:ea typeface="Proxima Nova"/>
                <a:cs typeface="Proxima Nova"/>
                <a:sym typeface="Proxima Nova"/>
                <a:hlinkClick r:id="rId5"/>
              </a:rPr>
              <a:t>https://bit.ly/3dWRVqR</a:t>
            </a:r>
            <a:r>
              <a:rPr i="1" lang="en" sz="1200">
                <a:latin typeface="Proxima Nova"/>
                <a:ea typeface="Proxima Nova"/>
                <a:cs typeface="Proxima Nova"/>
                <a:sym typeface="Proxima Nova"/>
              </a:rPr>
              <a:t> </a:t>
            </a:r>
            <a:endParaRPr i="1" sz="1200">
              <a:latin typeface="Proxima Nova"/>
              <a:ea typeface="Proxima Nova"/>
              <a:cs typeface="Proxima Nova"/>
              <a:sym typeface="Proxima Nov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id="110" name="Google Shape;110;p19" title="MBARI VSAT Test 5/29">
            <a:hlinkClick r:id="rId3"/>
          </p:cNvPr>
          <p:cNvPicPr preferRelativeResize="0"/>
          <p:nvPr/>
        </p:nvPicPr>
        <p:blipFill>
          <a:blip r:embed="rId4">
            <a:alphaModFix/>
          </a:blip>
          <a:stretch>
            <a:fillRect/>
          </a:stretch>
        </p:blipFill>
        <p:spPr>
          <a:xfrm>
            <a:off x="1447613" y="160750"/>
            <a:ext cx="6248776" cy="46865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20"/>
          <p:cNvPicPr preferRelativeResize="0"/>
          <p:nvPr/>
        </p:nvPicPr>
        <p:blipFill>
          <a:blip r:embed="rId3">
            <a:alphaModFix/>
          </a:blip>
          <a:stretch>
            <a:fillRect/>
          </a:stretch>
        </p:blipFill>
        <p:spPr>
          <a:xfrm>
            <a:off x="189275" y="165200"/>
            <a:ext cx="8765451" cy="5143501"/>
          </a:xfrm>
          <a:prstGeom prst="rect">
            <a:avLst/>
          </a:prstGeom>
          <a:noFill/>
          <a:ln>
            <a:noFill/>
          </a:ln>
        </p:spPr>
      </p:pic>
      <p:pic>
        <p:nvPicPr>
          <p:cNvPr id="116" name="Google Shape;116;p20"/>
          <p:cNvPicPr preferRelativeResize="0"/>
          <p:nvPr/>
        </p:nvPicPr>
        <p:blipFill>
          <a:blip r:embed="rId4">
            <a:alphaModFix/>
          </a:blip>
          <a:stretch>
            <a:fillRect/>
          </a:stretch>
        </p:blipFill>
        <p:spPr>
          <a:xfrm flipH="1">
            <a:off x="571474" y="679562"/>
            <a:ext cx="5811576" cy="3275065"/>
          </a:xfrm>
          <a:prstGeom prst="rect">
            <a:avLst/>
          </a:prstGeom>
          <a:noFill/>
          <a:ln>
            <a:noFill/>
          </a:ln>
        </p:spPr>
      </p:pic>
      <p:pic>
        <p:nvPicPr>
          <p:cNvPr id="117" name="Google Shape;117;p20"/>
          <p:cNvPicPr preferRelativeResize="0"/>
          <p:nvPr/>
        </p:nvPicPr>
        <p:blipFill>
          <a:blip r:embed="rId5">
            <a:alphaModFix/>
          </a:blip>
          <a:stretch>
            <a:fillRect/>
          </a:stretch>
        </p:blipFill>
        <p:spPr>
          <a:xfrm>
            <a:off x="571475" y="2606438"/>
            <a:ext cx="1736100" cy="1348200"/>
          </a:xfrm>
          <a:prstGeom prst="rect">
            <a:avLst/>
          </a:prstGeom>
          <a:noFill/>
          <a:ln>
            <a:noFill/>
          </a:ln>
        </p:spPr>
      </p:pic>
      <p:sp>
        <p:nvSpPr>
          <p:cNvPr id="118" name="Google Shape;118;p20"/>
          <p:cNvSpPr/>
          <p:nvPr/>
        </p:nvSpPr>
        <p:spPr>
          <a:xfrm>
            <a:off x="571475" y="2606437"/>
            <a:ext cx="1736100" cy="1348200"/>
          </a:xfrm>
          <a:prstGeom prst="rect">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20"/>
          <p:cNvSpPr/>
          <p:nvPr/>
        </p:nvSpPr>
        <p:spPr>
          <a:xfrm>
            <a:off x="571475" y="2467413"/>
            <a:ext cx="737700" cy="1389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100">
                <a:latin typeface="Consolas"/>
                <a:ea typeface="Consolas"/>
                <a:cs typeface="Consolas"/>
                <a:sym typeface="Consolas"/>
              </a:rPr>
              <a:t>CONTROL</a:t>
            </a:r>
            <a:endParaRPr sz="1100">
              <a:latin typeface="Consolas"/>
              <a:ea typeface="Consolas"/>
              <a:cs typeface="Consolas"/>
              <a:sym typeface="Consolas"/>
            </a:endParaRPr>
          </a:p>
        </p:txBody>
      </p:sp>
      <p:sp>
        <p:nvSpPr>
          <p:cNvPr id="120" name="Google Shape;120;p20"/>
          <p:cNvSpPr txBox="1"/>
          <p:nvPr/>
        </p:nvSpPr>
        <p:spPr>
          <a:xfrm>
            <a:off x="6571850" y="679550"/>
            <a:ext cx="1847100" cy="4114800"/>
          </a:xfrm>
          <a:prstGeom prst="rect">
            <a:avLst/>
          </a:prstGeom>
          <a:solidFill>
            <a:schemeClr val="lt2"/>
          </a:solid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0" lvl="0" marL="0" rtl="0" algn="l">
              <a:spcBef>
                <a:spcPts val="0"/>
              </a:spcBef>
              <a:spcAft>
                <a:spcPts val="0"/>
              </a:spcAft>
              <a:buNone/>
            </a:pPr>
            <a:r>
              <a:rPr lang="en" sz="1000">
                <a:latin typeface="Proxima Nova"/>
                <a:ea typeface="Proxima Nova"/>
                <a:cs typeface="Proxima Nova"/>
                <a:sym typeface="Proxima Nova"/>
              </a:rPr>
              <a:t>TIME (UTC): 23:42:42</a:t>
            </a:r>
            <a:endParaRPr sz="1000">
              <a:latin typeface="Proxima Nova"/>
              <a:ea typeface="Proxima Nova"/>
              <a:cs typeface="Proxima Nova"/>
              <a:sym typeface="Proxima Nova"/>
            </a:endParaRPr>
          </a:p>
          <a:p>
            <a:pPr indent="0" lvl="0" marL="0" rtl="0" algn="l">
              <a:spcBef>
                <a:spcPts val="0"/>
              </a:spcBef>
              <a:spcAft>
                <a:spcPts val="0"/>
              </a:spcAft>
              <a:buNone/>
            </a:pPr>
            <a:r>
              <a:rPr lang="en" sz="1000">
                <a:latin typeface="Proxima Nova"/>
                <a:ea typeface="Proxima Nova"/>
                <a:cs typeface="Proxima Nova"/>
                <a:sym typeface="Proxima Nova"/>
              </a:rPr>
              <a:t>DIVE #: DR4242</a:t>
            </a:r>
            <a:endParaRPr sz="1000">
              <a:latin typeface="Proxima Nova"/>
              <a:ea typeface="Proxima Nova"/>
              <a:cs typeface="Proxima Nova"/>
              <a:sym typeface="Proxima Nova"/>
            </a:endParaRPr>
          </a:p>
          <a:p>
            <a:pPr indent="0" lvl="0" marL="0" rtl="0" algn="l">
              <a:spcBef>
                <a:spcPts val="0"/>
              </a:spcBef>
              <a:spcAft>
                <a:spcPts val="0"/>
              </a:spcAft>
              <a:buNone/>
            </a:pPr>
            <a:r>
              <a:t/>
            </a:r>
            <a:endParaRPr sz="1000">
              <a:latin typeface="Proxima Nova"/>
              <a:ea typeface="Proxima Nova"/>
              <a:cs typeface="Proxima Nova"/>
              <a:sym typeface="Proxima Nova"/>
            </a:endParaRPr>
          </a:p>
          <a:p>
            <a:pPr indent="0" lvl="0" marL="0" rtl="0" algn="l">
              <a:spcBef>
                <a:spcPts val="0"/>
              </a:spcBef>
              <a:spcAft>
                <a:spcPts val="0"/>
              </a:spcAft>
              <a:buNone/>
            </a:pPr>
            <a:r>
              <a:rPr i="1" lang="en" sz="1000">
                <a:latin typeface="Proxima Nova"/>
                <a:ea typeface="Proxima Nova"/>
                <a:cs typeface="Proxima Nova"/>
                <a:sym typeface="Proxima Nova"/>
              </a:rPr>
              <a:t>Navigation</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rPr i="1" lang="en" sz="1000">
                <a:latin typeface="Proxima Nova"/>
                <a:ea typeface="Proxima Nova"/>
                <a:cs typeface="Proxima Nova"/>
                <a:sym typeface="Proxima Nova"/>
              </a:rPr>
              <a:t>SONAR</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t/>
            </a:r>
            <a:endParaRPr i="1" sz="1000">
              <a:latin typeface="Proxima Nova"/>
              <a:ea typeface="Proxima Nova"/>
              <a:cs typeface="Proxima Nova"/>
              <a:sym typeface="Proxima Nova"/>
            </a:endParaRPr>
          </a:p>
          <a:p>
            <a:pPr indent="0" lvl="0" marL="0" rtl="0" algn="l">
              <a:spcBef>
                <a:spcPts val="0"/>
              </a:spcBef>
              <a:spcAft>
                <a:spcPts val="0"/>
              </a:spcAft>
              <a:buNone/>
            </a:pPr>
            <a:r>
              <a:rPr i="1" lang="en" sz="1000">
                <a:latin typeface="Proxima Nova"/>
                <a:ea typeface="Proxima Nova"/>
                <a:cs typeface="Proxima Nova"/>
                <a:sym typeface="Proxima Nova"/>
              </a:rPr>
              <a:t>CTDO</a:t>
            </a:r>
            <a:endParaRPr i="1" sz="1000">
              <a:latin typeface="Proxima Nova"/>
              <a:ea typeface="Proxima Nova"/>
              <a:cs typeface="Proxima Nova"/>
              <a:sym typeface="Proxima Nova"/>
            </a:endParaRPr>
          </a:p>
          <a:p>
            <a:pPr indent="0" lvl="0" marL="0" rtl="0" algn="l">
              <a:spcBef>
                <a:spcPts val="0"/>
              </a:spcBef>
              <a:spcAft>
                <a:spcPts val="0"/>
              </a:spcAft>
              <a:buNone/>
            </a:pPr>
            <a:r>
              <a:t/>
            </a:r>
            <a:endParaRPr sz="1000">
              <a:latin typeface="Proxima Nova"/>
              <a:ea typeface="Proxima Nova"/>
              <a:cs typeface="Proxima Nova"/>
              <a:sym typeface="Proxima Nova"/>
            </a:endParaRPr>
          </a:p>
        </p:txBody>
      </p:sp>
      <p:sp>
        <p:nvSpPr>
          <p:cNvPr id="121" name="Google Shape;121;p20"/>
          <p:cNvSpPr txBox="1"/>
          <p:nvPr/>
        </p:nvSpPr>
        <p:spPr>
          <a:xfrm>
            <a:off x="232525" y="0"/>
            <a:ext cx="6048600" cy="25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Proxima Nova"/>
                <a:ea typeface="Proxima Nova"/>
                <a:cs typeface="Proxima Nova"/>
                <a:sym typeface="Proxima Nova"/>
              </a:rPr>
              <a:t>Web Hosted Telepresence Mock-up With Separate Data Pathway</a:t>
            </a:r>
            <a:endParaRPr>
              <a:latin typeface="Proxima Nova"/>
              <a:ea typeface="Proxima Nova"/>
              <a:cs typeface="Proxima Nova"/>
              <a:sym typeface="Proxima Nova"/>
            </a:endParaRPr>
          </a:p>
        </p:txBody>
      </p:sp>
      <p:sp>
        <p:nvSpPr>
          <p:cNvPr id="122" name="Google Shape;122;p20"/>
          <p:cNvSpPr txBox="1"/>
          <p:nvPr/>
        </p:nvSpPr>
        <p:spPr>
          <a:xfrm>
            <a:off x="7918400" y="1705075"/>
            <a:ext cx="111000" cy="138900"/>
          </a:xfrm>
          <a:prstGeom prst="rect">
            <a:avLst/>
          </a:prstGeom>
          <a:no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0" lvl="0" marL="0" rtl="0" algn="l">
              <a:spcBef>
                <a:spcPts val="0"/>
              </a:spcBef>
              <a:spcAft>
                <a:spcPts val="0"/>
              </a:spcAft>
              <a:buNone/>
            </a:pPr>
            <a:r>
              <a:rPr lang="en" sz="3000">
                <a:solidFill>
                  <a:srgbClr val="FF0000"/>
                </a:solidFill>
                <a:latin typeface="Proxima Nova"/>
                <a:ea typeface="Proxima Nova"/>
                <a:cs typeface="Proxima Nova"/>
                <a:sym typeface="Proxima Nova"/>
              </a:rPr>
              <a:t>.</a:t>
            </a:r>
            <a:endParaRPr sz="3000">
              <a:solidFill>
                <a:srgbClr val="FF0000"/>
              </a:solidFill>
              <a:latin typeface="Proxima Nova"/>
              <a:ea typeface="Proxima Nova"/>
              <a:cs typeface="Proxima Nova"/>
              <a:sym typeface="Proxima Nova"/>
            </a:endParaRPr>
          </a:p>
        </p:txBody>
      </p:sp>
      <p:pic>
        <p:nvPicPr>
          <p:cNvPr id="123" name="Google Shape;123;p20"/>
          <p:cNvPicPr preferRelativeResize="0"/>
          <p:nvPr/>
        </p:nvPicPr>
        <p:blipFill>
          <a:blip r:embed="rId6">
            <a:alphaModFix/>
          </a:blip>
          <a:stretch>
            <a:fillRect/>
          </a:stretch>
        </p:blipFill>
        <p:spPr>
          <a:xfrm>
            <a:off x="6686349" y="4140775"/>
            <a:ext cx="1545026" cy="579175"/>
          </a:xfrm>
          <a:prstGeom prst="rect">
            <a:avLst/>
          </a:prstGeom>
          <a:noFill/>
          <a:ln>
            <a:noFill/>
          </a:ln>
          <a:effectLst>
            <a:outerShdw blurRad="57150" rotWithShape="0" algn="bl" dir="5400000" dist="19050">
              <a:srgbClr val="000000">
                <a:alpha val="50000"/>
              </a:srgbClr>
            </a:outerShdw>
          </a:effectLst>
        </p:spPr>
      </p:pic>
      <p:pic>
        <p:nvPicPr>
          <p:cNvPr descr="ROV Navigation - Tritech Gemini 720i Multibeam Imaging Sonar - YouTube" id="124" name="Google Shape;124;p20"/>
          <p:cNvPicPr preferRelativeResize="0"/>
          <p:nvPr/>
        </p:nvPicPr>
        <p:blipFill>
          <a:blip r:embed="rId7">
            <a:alphaModFix/>
          </a:blip>
          <a:stretch>
            <a:fillRect/>
          </a:stretch>
        </p:blipFill>
        <p:spPr>
          <a:xfrm>
            <a:off x="6668050" y="2770026"/>
            <a:ext cx="1563325" cy="1172471"/>
          </a:xfrm>
          <a:prstGeom prst="rect">
            <a:avLst/>
          </a:prstGeom>
          <a:noFill/>
          <a:ln>
            <a:noFill/>
          </a:ln>
        </p:spPr>
      </p:pic>
      <p:pic>
        <p:nvPicPr>
          <p:cNvPr id="125" name="Google Shape;125;p20"/>
          <p:cNvPicPr preferRelativeResize="0"/>
          <p:nvPr/>
        </p:nvPicPr>
        <p:blipFill>
          <a:blip r:embed="rId8">
            <a:alphaModFix/>
          </a:blip>
          <a:stretch>
            <a:fillRect/>
          </a:stretch>
        </p:blipFill>
        <p:spPr>
          <a:xfrm>
            <a:off x="6668050" y="1399225"/>
            <a:ext cx="1563337" cy="1172526"/>
          </a:xfrm>
          <a:prstGeom prst="rect">
            <a:avLst/>
          </a:prstGeom>
          <a:noFill/>
          <a:ln>
            <a:noFill/>
          </a:ln>
        </p:spPr>
      </p:pic>
      <p:sp>
        <p:nvSpPr>
          <p:cNvPr id="126" name="Google Shape;126;p20"/>
          <p:cNvSpPr txBox="1"/>
          <p:nvPr/>
        </p:nvSpPr>
        <p:spPr>
          <a:xfrm>
            <a:off x="613175" y="3954775"/>
            <a:ext cx="4805700" cy="560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 sz="800">
                <a:latin typeface="Proxima Nova"/>
                <a:ea typeface="Proxima Nova"/>
                <a:cs typeface="Proxima Nova"/>
                <a:sym typeface="Proxima Nova"/>
              </a:rPr>
              <a:t>CHAT</a:t>
            </a:r>
            <a:endParaRPr i="1" sz="800">
              <a:latin typeface="Proxima Nova"/>
              <a:ea typeface="Proxima Nova"/>
              <a:cs typeface="Proxima Nova"/>
              <a:sym typeface="Proxima Nova"/>
            </a:endParaRPr>
          </a:p>
        </p:txBody>
      </p:sp>
      <p:sp>
        <p:nvSpPr>
          <p:cNvPr id="127" name="Google Shape;127;p20"/>
          <p:cNvSpPr/>
          <p:nvPr/>
        </p:nvSpPr>
        <p:spPr>
          <a:xfrm>
            <a:off x="692350" y="4193813"/>
            <a:ext cx="5690700" cy="473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i="1" lang="en" sz="800"/>
              <a:t>Kakani (18:02:01 UTC): </a:t>
            </a:r>
            <a:r>
              <a:rPr lang="en" sz="800"/>
              <a:t>Capture it! We need one at this depth and location.</a:t>
            </a:r>
            <a:endParaRPr sz="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Technical Deliverables (Year 1)</a:t>
            </a:r>
            <a:endParaRPr/>
          </a:p>
        </p:txBody>
      </p:sp>
      <p:sp>
        <p:nvSpPr>
          <p:cNvPr id="133" name="Google Shape;133;p21"/>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A rack-mounted “turn-key” system:</a:t>
            </a:r>
            <a:endParaRPr/>
          </a:p>
          <a:p>
            <a:pPr indent="-317500" lvl="1" marL="914400" rtl="0" algn="l">
              <a:spcBef>
                <a:spcPts val="0"/>
              </a:spcBef>
              <a:spcAft>
                <a:spcPts val="0"/>
              </a:spcAft>
              <a:buSzPts val="1400"/>
              <a:buChar char="○"/>
            </a:pPr>
            <a:r>
              <a:rPr lang="en"/>
              <a:t>Ancillary integration</a:t>
            </a:r>
            <a:endParaRPr/>
          </a:p>
          <a:p>
            <a:pPr indent="-317500" lvl="1" marL="914400" rtl="0" algn="l">
              <a:spcBef>
                <a:spcPts val="0"/>
              </a:spcBef>
              <a:spcAft>
                <a:spcPts val="0"/>
              </a:spcAft>
              <a:buSzPts val="1400"/>
              <a:buChar char="○"/>
            </a:pPr>
            <a:r>
              <a:rPr lang="en"/>
              <a:t>Assembles video and data sources</a:t>
            </a:r>
            <a:endParaRPr/>
          </a:p>
          <a:p>
            <a:pPr indent="-317500" lvl="1" marL="914400" rtl="0" algn="l">
              <a:spcBef>
                <a:spcPts val="0"/>
              </a:spcBef>
              <a:spcAft>
                <a:spcPts val="0"/>
              </a:spcAft>
              <a:buSzPts val="1400"/>
              <a:buChar char="○"/>
            </a:pPr>
            <a:r>
              <a:rPr lang="en"/>
              <a:t>Transmits to shore locations</a:t>
            </a:r>
            <a:endParaRPr/>
          </a:p>
          <a:p>
            <a:pPr indent="-317500" lvl="1" marL="914400" rtl="0" algn="l">
              <a:spcBef>
                <a:spcPts val="0"/>
              </a:spcBef>
              <a:spcAft>
                <a:spcPts val="0"/>
              </a:spcAft>
              <a:buSzPts val="1400"/>
              <a:buChar char="○"/>
            </a:pPr>
            <a:r>
              <a:rPr lang="en"/>
              <a:t>Combination of PC and broadcast equipment</a:t>
            </a:r>
            <a:endParaRPr/>
          </a:p>
          <a:p>
            <a:pPr indent="-342900" lvl="0" marL="457200" rtl="0" algn="l">
              <a:spcBef>
                <a:spcPts val="0"/>
              </a:spcBef>
              <a:spcAft>
                <a:spcPts val="0"/>
              </a:spcAft>
              <a:buSzPts val="1800"/>
              <a:buChar char="●"/>
            </a:pPr>
            <a:r>
              <a:rPr lang="en"/>
              <a:t>Operators:</a:t>
            </a:r>
            <a:endParaRPr/>
          </a:p>
          <a:p>
            <a:pPr indent="-317500" lvl="1" marL="914400" rtl="0" algn="l">
              <a:spcBef>
                <a:spcPts val="0"/>
              </a:spcBef>
              <a:spcAft>
                <a:spcPts val="0"/>
              </a:spcAft>
              <a:buSzPts val="1400"/>
              <a:buChar char="○"/>
            </a:pPr>
            <a:r>
              <a:rPr lang="en"/>
              <a:t>Science personnel on ship, similar to VARS</a:t>
            </a:r>
            <a:endParaRPr/>
          </a:p>
          <a:p>
            <a:pPr indent="-317500" lvl="1" marL="914400" rtl="0" algn="l">
              <a:spcBef>
                <a:spcPts val="0"/>
              </a:spcBef>
              <a:spcAft>
                <a:spcPts val="0"/>
              </a:spcAft>
              <a:buSzPts val="1400"/>
              <a:buChar char="○"/>
            </a:pPr>
            <a:r>
              <a:rPr lang="en"/>
              <a:t>Precruise training</a:t>
            </a:r>
            <a:endParaRPr/>
          </a:p>
          <a:p>
            <a:pPr indent="-342900" lvl="0" marL="457200" rtl="0" algn="l">
              <a:spcBef>
                <a:spcPts val="0"/>
              </a:spcBef>
              <a:spcAft>
                <a:spcPts val="0"/>
              </a:spcAft>
              <a:buSzPts val="1800"/>
              <a:buChar char="●"/>
            </a:pPr>
            <a:r>
              <a:rPr lang="en"/>
              <a:t>Pilot Obligations:</a:t>
            </a:r>
            <a:endParaRPr/>
          </a:p>
          <a:p>
            <a:pPr indent="-317500" lvl="1" marL="914400" rtl="0" algn="l">
              <a:spcBef>
                <a:spcPts val="0"/>
              </a:spcBef>
              <a:spcAft>
                <a:spcPts val="0"/>
              </a:spcAft>
              <a:buSzPts val="1400"/>
              <a:buChar char="○"/>
            </a:pPr>
            <a:r>
              <a:rPr lang="en"/>
              <a:t>Ensuring video &amp; data integrity</a:t>
            </a:r>
            <a:endParaRPr/>
          </a:p>
          <a:p>
            <a:pPr indent="-342900" lvl="0" marL="457200" rtl="0" algn="l">
              <a:spcBef>
                <a:spcPts val="0"/>
              </a:spcBef>
              <a:spcAft>
                <a:spcPts val="0"/>
              </a:spcAft>
              <a:buSzPts val="1800"/>
              <a:buChar char="●"/>
            </a:pPr>
            <a:r>
              <a:rPr lang="en"/>
              <a:t>Fixed shore-side targets</a:t>
            </a:r>
            <a:endParaRPr/>
          </a:p>
          <a:p>
            <a:pPr indent="-317500" lvl="1" marL="914400" rtl="0" algn="l">
              <a:spcBef>
                <a:spcPts val="0"/>
              </a:spcBef>
              <a:spcAft>
                <a:spcPts val="0"/>
              </a:spcAft>
              <a:buSzPts val="1400"/>
              <a:buChar char="○"/>
            </a:pPr>
            <a:r>
              <a:rPr lang="en"/>
              <a:t>Either hosted at MBARI or through cloud services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Outreach Objectives (Year 2)</a:t>
            </a:r>
            <a:endParaRPr/>
          </a:p>
        </p:txBody>
      </p:sp>
      <p:sp>
        <p:nvSpPr>
          <p:cNvPr id="139" name="Google Shape;139;p22"/>
          <p:cNvSpPr txBox="1"/>
          <p:nvPr>
            <p:ph idx="1" type="body"/>
          </p:nvPr>
        </p:nvSpPr>
        <p:spPr>
          <a:xfrm>
            <a:off x="311700" y="1160825"/>
            <a:ext cx="46524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1-hour live streams through social media once per month.</a:t>
            </a:r>
            <a:endParaRPr/>
          </a:p>
          <a:p>
            <a:pPr indent="-342900" lvl="0" marL="457200" rtl="0" algn="l">
              <a:spcBef>
                <a:spcPts val="0"/>
              </a:spcBef>
              <a:spcAft>
                <a:spcPts val="0"/>
              </a:spcAft>
              <a:buSzPts val="1800"/>
              <a:buChar char="●"/>
            </a:pPr>
            <a:r>
              <a:rPr lang="en"/>
              <a:t>ITD Coordinated and hosted, with an interactive comment/answer</a:t>
            </a:r>
            <a:endParaRPr/>
          </a:p>
          <a:p>
            <a:pPr indent="-342900" lvl="0" marL="457200" rtl="0" algn="l">
              <a:spcBef>
                <a:spcPts val="0"/>
              </a:spcBef>
              <a:spcAft>
                <a:spcPts val="0"/>
              </a:spcAft>
              <a:buSzPts val="1800"/>
              <a:buChar char="●"/>
            </a:pPr>
            <a:r>
              <a:rPr lang="en"/>
              <a:t>Follow up with attendees to evaluate the success of the program.</a:t>
            </a:r>
            <a:endParaRPr/>
          </a:p>
          <a:p>
            <a:pPr indent="0" lvl="0" marL="0" rtl="0" algn="l">
              <a:spcBef>
                <a:spcPts val="1600"/>
              </a:spcBef>
              <a:spcAft>
                <a:spcPts val="160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Future Use</a:t>
            </a:r>
            <a:endParaRPr/>
          </a:p>
        </p:txBody>
      </p:sp>
      <p:sp>
        <p:nvSpPr>
          <p:cNvPr id="145" name="Google Shape;145;p23"/>
          <p:cNvSpPr txBox="1"/>
          <p:nvPr>
            <p:ph idx="1" type="body"/>
          </p:nvPr>
        </p:nvSpPr>
        <p:spPr>
          <a:xfrm>
            <a:off x="311700" y="1152475"/>
            <a:ext cx="49194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333333"/>
              </a:buClr>
              <a:buSzPts val="1800"/>
              <a:buChar char="●"/>
            </a:pPr>
            <a:r>
              <a:rPr lang="en">
                <a:solidFill>
                  <a:srgbClr val="333333"/>
                </a:solidFill>
              </a:rPr>
              <a:t>Transition system into an asset allocated during cruise planning.</a:t>
            </a:r>
            <a:endParaRPr>
              <a:solidFill>
                <a:srgbClr val="333333"/>
              </a:solidFill>
            </a:endParaRPr>
          </a:p>
          <a:p>
            <a:pPr indent="-342900" lvl="0" marL="457200" rtl="0" algn="l">
              <a:spcBef>
                <a:spcPts val="0"/>
              </a:spcBef>
              <a:spcAft>
                <a:spcPts val="0"/>
              </a:spcAft>
              <a:buClr>
                <a:srgbClr val="333333"/>
              </a:buClr>
              <a:buSzPts val="1800"/>
              <a:buChar char="●"/>
            </a:pPr>
            <a:r>
              <a:rPr lang="en">
                <a:solidFill>
                  <a:srgbClr val="333333"/>
                </a:solidFill>
              </a:rPr>
              <a:t>Clear user training protocols. </a:t>
            </a:r>
            <a:endParaRPr>
              <a:solidFill>
                <a:srgbClr val="333333"/>
              </a:solidFill>
            </a:endParaRPr>
          </a:p>
          <a:p>
            <a:pPr indent="-342900" lvl="0" marL="457200" rtl="0" algn="l">
              <a:spcBef>
                <a:spcPts val="0"/>
              </a:spcBef>
              <a:spcAft>
                <a:spcPts val="0"/>
              </a:spcAft>
              <a:buClr>
                <a:srgbClr val="333333"/>
              </a:buClr>
              <a:buSzPts val="1800"/>
              <a:buChar char="●"/>
            </a:pPr>
            <a:r>
              <a:rPr lang="en">
                <a:solidFill>
                  <a:srgbClr val="333333"/>
                </a:solidFill>
              </a:rPr>
              <a:t>Data Storage restricted to outreach archival.</a:t>
            </a:r>
            <a:endParaRPr>
              <a:solidFill>
                <a:srgbClr val="333333"/>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Project Team</a:t>
            </a:r>
            <a:endParaRPr/>
          </a:p>
        </p:txBody>
      </p:sp>
      <p:sp>
        <p:nvSpPr>
          <p:cNvPr id="151" name="Google Shape;151;p2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Kakani Katija</a:t>
            </a:r>
            <a:endParaRPr/>
          </a:p>
          <a:p>
            <a:pPr indent="-342900" lvl="0" marL="457200" rtl="0" algn="l">
              <a:spcBef>
                <a:spcPts val="0"/>
              </a:spcBef>
              <a:spcAft>
                <a:spcPts val="0"/>
              </a:spcAft>
              <a:buSzPts val="1800"/>
              <a:buChar char="●"/>
            </a:pPr>
            <a:r>
              <a:rPr lang="en"/>
              <a:t>David Caress</a:t>
            </a:r>
            <a:endParaRPr/>
          </a:p>
          <a:p>
            <a:pPr indent="-342900" lvl="0" marL="457200" rtl="0" algn="l">
              <a:spcBef>
                <a:spcPts val="0"/>
              </a:spcBef>
              <a:spcAft>
                <a:spcPts val="0"/>
              </a:spcAft>
              <a:buSzPts val="1800"/>
              <a:buChar char="●"/>
            </a:pPr>
            <a:r>
              <a:rPr lang="en"/>
              <a:t>Eric Martin</a:t>
            </a:r>
            <a:endParaRPr/>
          </a:p>
          <a:p>
            <a:pPr indent="-342900" lvl="0" marL="457200" rtl="0" algn="l">
              <a:spcBef>
                <a:spcPts val="0"/>
              </a:spcBef>
              <a:spcAft>
                <a:spcPts val="0"/>
              </a:spcAft>
              <a:buSzPts val="1800"/>
              <a:buChar char="●"/>
            </a:pPr>
            <a:r>
              <a:rPr lang="en"/>
              <a:t>Ben Erwin</a:t>
            </a:r>
            <a:endParaRPr/>
          </a:p>
          <a:p>
            <a:pPr indent="-342900" lvl="0" marL="457200" rtl="0" algn="l">
              <a:spcBef>
                <a:spcPts val="0"/>
              </a:spcBef>
              <a:spcAft>
                <a:spcPts val="0"/>
              </a:spcAft>
              <a:buSzPts val="1800"/>
              <a:buChar char="●"/>
            </a:pPr>
            <a:r>
              <a:rPr lang="en"/>
              <a:t>Heidi Cullen</a:t>
            </a:r>
            <a:endParaRPr/>
          </a:p>
          <a:p>
            <a:pPr indent="-342900" lvl="0" marL="457200" rtl="0" algn="l">
              <a:spcBef>
                <a:spcPts val="0"/>
              </a:spcBef>
              <a:spcAft>
                <a:spcPts val="0"/>
              </a:spcAft>
              <a:buSzPts val="1800"/>
              <a:buChar char="●"/>
            </a:pPr>
            <a:r>
              <a:rPr lang="en"/>
              <a:t>George Matsumoto</a:t>
            </a:r>
            <a:endParaRPr/>
          </a:p>
          <a:p>
            <a:pPr indent="-342900" lvl="0" marL="457200" rtl="0" algn="l">
              <a:spcBef>
                <a:spcPts val="0"/>
              </a:spcBef>
              <a:spcAft>
                <a:spcPts val="0"/>
              </a:spcAft>
              <a:buSzPts val="1800"/>
              <a:buChar char="●"/>
            </a:pPr>
            <a:r>
              <a:rPr lang="en"/>
              <a:t>Susan Von Thun</a:t>
            </a:r>
            <a:endParaRPr/>
          </a:p>
          <a:p>
            <a:pPr indent="0" lvl="0" marL="457200" rtl="0" algn="l">
              <a:spcBef>
                <a:spcPts val="1600"/>
              </a:spcBef>
              <a:spcAft>
                <a:spcPts val="160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5"/>
          <p:cNvSpPr txBox="1"/>
          <p:nvPr>
            <p:ph type="title"/>
          </p:nvPr>
        </p:nvSpPr>
        <p:spPr>
          <a:xfrm>
            <a:off x="510450" y="2057400"/>
            <a:ext cx="8123100" cy="778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Questions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6"/>
          <p:cNvSpPr txBox="1"/>
          <p:nvPr>
            <p:ph type="title"/>
          </p:nvPr>
        </p:nvSpPr>
        <p:spPr>
          <a:xfrm>
            <a:off x="510450" y="2057400"/>
            <a:ext cx="8123100" cy="778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Supplemental Slides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Streaming Tests Latency Results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aphicFrame>
        <p:nvGraphicFramePr>
          <p:cNvPr id="167" name="Google Shape;167;p27"/>
          <p:cNvGraphicFramePr/>
          <p:nvPr/>
        </p:nvGraphicFramePr>
        <p:xfrm>
          <a:off x="2795575" y="1733550"/>
          <a:ext cx="3000000" cy="3000000"/>
        </p:xfrm>
        <a:graphic>
          <a:graphicData uri="http://schemas.openxmlformats.org/drawingml/2006/table">
            <a:tbl>
              <a:tblPr>
                <a:noFill/>
                <a:tableStyleId>{10251499-843D-41EF-B9A6-6984E9B58DCB}</a:tableStyleId>
              </a:tblPr>
              <a:tblGrid>
                <a:gridCol w="1362075"/>
                <a:gridCol w="952500"/>
                <a:gridCol w="1238250"/>
              </a:tblGrid>
              <a:tr h="200025">
                <a:tc>
                  <a:txBody>
                    <a:bodyPr/>
                    <a:lstStyle/>
                    <a:p>
                      <a:pPr indent="0" lvl="0" marL="0" rtl="0" algn="l">
                        <a:lnSpc>
                          <a:spcPct val="115000"/>
                        </a:lnSpc>
                        <a:spcBef>
                          <a:spcPts val="0"/>
                        </a:spcBef>
                        <a:spcAft>
                          <a:spcPts val="0"/>
                        </a:spcAft>
                        <a:buNone/>
                      </a:pPr>
                      <a:r>
                        <a:rPr b="1" lang="en" sz="1000">
                          <a:latin typeface="Lato"/>
                          <a:ea typeface="Lato"/>
                          <a:cs typeface="Lato"/>
                          <a:sym typeface="Lato"/>
                        </a:rPr>
                        <a:t>Stream Target</a:t>
                      </a:r>
                      <a:endParaRPr b="1" sz="1000">
                        <a:latin typeface="Lato"/>
                        <a:ea typeface="Lato"/>
                        <a:cs typeface="Lato"/>
                        <a:sym typeface="Lato"/>
                      </a:endParaRPr>
                    </a:p>
                  </a:txBody>
                  <a:tcPr marT="19050" marB="19050" marR="28575" marL="28575" anchor="b">
                    <a:solidFill>
                      <a:srgbClr val="63D297"/>
                    </a:solidFill>
                  </a:tcPr>
                </a:tc>
                <a:tc>
                  <a:txBody>
                    <a:bodyPr/>
                    <a:lstStyle/>
                    <a:p>
                      <a:pPr indent="0" lvl="0" marL="0" rtl="0" algn="ctr">
                        <a:lnSpc>
                          <a:spcPct val="115000"/>
                        </a:lnSpc>
                        <a:spcBef>
                          <a:spcPts val="0"/>
                        </a:spcBef>
                        <a:spcAft>
                          <a:spcPts val="0"/>
                        </a:spcAft>
                        <a:buNone/>
                      </a:pPr>
                      <a:r>
                        <a:rPr b="1" lang="en" sz="1000">
                          <a:latin typeface="Lato"/>
                          <a:ea typeface="Lato"/>
                          <a:cs typeface="Lato"/>
                          <a:sym typeface="Lato"/>
                        </a:rPr>
                        <a:t>Video Quality</a:t>
                      </a:r>
                      <a:endParaRPr b="1" sz="1000">
                        <a:latin typeface="Lato"/>
                        <a:ea typeface="Lato"/>
                        <a:cs typeface="Lato"/>
                        <a:sym typeface="Lato"/>
                      </a:endParaRPr>
                    </a:p>
                  </a:txBody>
                  <a:tcPr marT="19050" marB="19050" marR="28575" marL="28575" anchor="b">
                    <a:solidFill>
                      <a:srgbClr val="63D297"/>
                    </a:solidFill>
                  </a:tcPr>
                </a:tc>
                <a:tc>
                  <a:txBody>
                    <a:bodyPr/>
                    <a:lstStyle/>
                    <a:p>
                      <a:pPr indent="0" lvl="0" marL="0" rtl="0" algn="ctr">
                        <a:lnSpc>
                          <a:spcPct val="115000"/>
                        </a:lnSpc>
                        <a:spcBef>
                          <a:spcPts val="0"/>
                        </a:spcBef>
                        <a:spcAft>
                          <a:spcPts val="0"/>
                        </a:spcAft>
                        <a:buNone/>
                      </a:pPr>
                      <a:r>
                        <a:rPr b="1" lang="en" sz="1000">
                          <a:latin typeface="Lato"/>
                          <a:ea typeface="Lato"/>
                          <a:cs typeface="Lato"/>
                          <a:sym typeface="Lato"/>
                        </a:rPr>
                        <a:t>Average Latency (s)</a:t>
                      </a:r>
                      <a:endParaRPr b="1" sz="1000">
                        <a:latin typeface="Lato"/>
                        <a:ea typeface="Lato"/>
                        <a:cs typeface="Lato"/>
                        <a:sym typeface="Lato"/>
                      </a:endParaRPr>
                    </a:p>
                  </a:txBody>
                  <a:tcPr marT="19050" marB="19050" marR="28575" marL="28575" anchor="b">
                    <a:solidFill>
                      <a:srgbClr val="63D297"/>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uri innerspace center</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720p30</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35.5</a:t>
                      </a:r>
                      <a:endParaRPr sz="1000">
                        <a:latin typeface="Lato"/>
                        <a:ea typeface="Lato"/>
                        <a:cs typeface="Lato"/>
                        <a:sym typeface="Lato"/>
                      </a:endParaRPr>
                    </a:p>
                  </a:txBody>
                  <a:tcPr marT="19050" marB="19050" marR="28575" marL="28575" anchor="b">
                    <a:solidFill>
                      <a:srgbClr val="FFFFF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wowza cloud</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1080p30</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23.7</a:t>
                      </a:r>
                      <a:endParaRPr sz="1000">
                        <a:latin typeface="Lato"/>
                        <a:ea typeface="Lato"/>
                        <a:cs typeface="Lato"/>
                        <a:sym typeface="Lato"/>
                      </a:endParaRPr>
                    </a:p>
                  </a:txBody>
                  <a:tcPr marT="19050" marB="19050" marR="28575" marL="28575" anchor="b">
                    <a:solidFill>
                      <a:srgbClr val="E7F9E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microsoft streams</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720p30</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27.7</a:t>
                      </a:r>
                      <a:endParaRPr sz="1000">
                        <a:latin typeface="Lato"/>
                        <a:ea typeface="Lato"/>
                        <a:cs typeface="Lato"/>
                        <a:sym typeface="Lato"/>
                      </a:endParaRPr>
                    </a:p>
                  </a:txBody>
                  <a:tcPr marT="19050" marB="19050" marR="28575" marL="28575" anchor="b">
                    <a:solidFill>
                      <a:srgbClr val="FFFFF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facebook</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1080p30</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22.5</a:t>
                      </a:r>
                      <a:endParaRPr sz="1000">
                        <a:latin typeface="Lato"/>
                        <a:ea typeface="Lato"/>
                        <a:cs typeface="Lato"/>
                        <a:sym typeface="Lato"/>
                      </a:endParaRPr>
                    </a:p>
                  </a:txBody>
                  <a:tcPr marT="19050" marB="19050" marR="28575" marL="28575" anchor="b">
                    <a:solidFill>
                      <a:srgbClr val="E7F9E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youtube</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720p30</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26.3</a:t>
                      </a:r>
                      <a:endParaRPr sz="1000">
                        <a:latin typeface="Lato"/>
                        <a:ea typeface="Lato"/>
                        <a:cs typeface="Lato"/>
                        <a:sym typeface="Lato"/>
                      </a:endParaRPr>
                    </a:p>
                  </a:txBody>
                  <a:tcPr marT="19050" marB="19050" marR="28575" marL="28575" anchor="b">
                    <a:solidFill>
                      <a:srgbClr val="FFFFF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zoom</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480p30</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1.5</a:t>
                      </a:r>
                      <a:endParaRPr sz="1000">
                        <a:latin typeface="Lato"/>
                        <a:ea typeface="Lato"/>
                        <a:cs typeface="Lato"/>
                        <a:sym typeface="Lato"/>
                      </a:endParaRPr>
                    </a:p>
                  </a:txBody>
                  <a:tcPr marT="19050" marB="19050" marR="28575" marL="28575" anchor="b">
                    <a:solidFill>
                      <a:srgbClr val="E7F9E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google meet</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720p30</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1.5</a:t>
                      </a:r>
                      <a:endParaRPr sz="1000">
                        <a:latin typeface="Lato"/>
                        <a:ea typeface="Lato"/>
                        <a:cs typeface="Lato"/>
                        <a:sym typeface="Lato"/>
                      </a:endParaRPr>
                    </a:p>
                  </a:txBody>
                  <a:tcPr marT="19050" marB="19050" marR="28575" marL="28575" anchor="b">
                    <a:solidFill>
                      <a:srgbClr val="FFFFFF"/>
                    </a:solid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Budget</a:t>
            </a:r>
            <a:endParaRPr/>
          </a:p>
        </p:txBody>
      </p:sp>
      <p:graphicFrame>
        <p:nvGraphicFramePr>
          <p:cNvPr id="173" name="Google Shape;173;p28"/>
          <p:cNvGraphicFramePr/>
          <p:nvPr/>
        </p:nvGraphicFramePr>
        <p:xfrm>
          <a:off x="1503975" y="1687525"/>
          <a:ext cx="3000000" cy="3000000"/>
        </p:xfrm>
        <a:graphic>
          <a:graphicData uri="http://schemas.openxmlformats.org/drawingml/2006/table">
            <a:tbl>
              <a:tblPr>
                <a:noFill/>
                <a:tableStyleId>{10251499-843D-41EF-B9A6-6984E9B58DCB}</a:tableStyleId>
              </a:tblPr>
              <a:tblGrid>
                <a:gridCol w="2257425"/>
                <a:gridCol w="2647950"/>
                <a:gridCol w="952500"/>
              </a:tblGrid>
              <a:tr h="200025">
                <a:tc>
                  <a:txBody>
                    <a:bodyPr/>
                    <a:lstStyle/>
                    <a:p>
                      <a:pPr indent="0" lvl="0" marL="0" rtl="0" algn="l">
                        <a:lnSpc>
                          <a:spcPct val="115000"/>
                        </a:lnSpc>
                        <a:spcBef>
                          <a:spcPts val="0"/>
                        </a:spcBef>
                        <a:spcAft>
                          <a:spcPts val="0"/>
                        </a:spcAft>
                        <a:buNone/>
                      </a:pPr>
                      <a:r>
                        <a:rPr b="1" lang="en" sz="1000">
                          <a:latin typeface="Lato"/>
                          <a:ea typeface="Lato"/>
                          <a:cs typeface="Lato"/>
                          <a:sym typeface="Lato"/>
                        </a:rPr>
                        <a:t>Function</a:t>
                      </a:r>
                      <a:endParaRPr b="1" sz="1000">
                        <a:latin typeface="Lato"/>
                        <a:ea typeface="Lato"/>
                        <a:cs typeface="Lato"/>
                        <a:sym typeface="Lato"/>
                      </a:endParaRPr>
                    </a:p>
                  </a:txBody>
                  <a:tcPr marT="19050" marB="19050" marR="28575" marL="28575" anchor="b">
                    <a:solidFill>
                      <a:srgbClr val="63D297"/>
                    </a:solidFill>
                  </a:tcPr>
                </a:tc>
                <a:tc>
                  <a:txBody>
                    <a:bodyPr/>
                    <a:lstStyle/>
                    <a:p>
                      <a:pPr indent="0" lvl="0" marL="0" rtl="0" algn="l">
                        <a:lnSpc>
                          <a:spcPct val="115000"/>
                        </a:lnSpc>
                        <a:spcBef>
                          <a:spcPts val="0"/>
                        </a:spcBef>
                        <a:spcAft>
                          <a:spcPts val="0"/>
                        </a:spcAft>
                        <a:buNone/>
                      </a:pPr>
                      <a:r>
                        <a:rPr b="1" lang="en" sz="1000">
                          <a:latin typeface="Lato"/>
                          <a:ea typeface="Lato"/>
                          <a:cs typeface="Lato"/>
                          <a:sym typeface="Lato"/>
                        </a:rPr>
                        <a:t>Potential Item</a:t>
                      </a:r>
                      <a:endParaRPr b="1" sz="1000">
                        <a:latin typeface="Lato"/>
                        <a:ea typeface="Lato"/>
                        <a:cs typeface="Lato"/>
                        <a:sym typeface="Lato"/>
                      </a:endParaRPr>
                    </a:p>
                  </a:txBody>
                  <a:tcPr marT="19050" marB="19050" marR="28575" marL="28575" anchor="b">
                    <a:solidFill>
                      <a:srgbClr val="63D297"/>
                    </a:solidFill>
                  </a:tcPr>
                </a:tc>
                <a:tc>
                  <a:txBody>
                    <a:bodyPr/>
                    <a:lstStyle/>
                    <a:p>
                      <a:pPr indent="0" lvl="0" marL="0" rtl="0" algn="l">
                        <a:lnSpc>
                          <a:spcPct val="115000"/>
                        </a:lnSpc>
                        <a:spcBef>
                          <a:spcPts val="0"/>
                        </a:spcBef>
                        <a:spcAft>
                          <a:spcPts val="0"/>
                        </a:spcAft>
                        <a:buNone/>
                      </a:pPr>
                      <a:r>
                        <a:rPr b="1" lang="en" sz="1000">
                          <a:latin typeface="Lato"/>
                          <a:ea typeface="Lato"/>
                          <a:cs typeface="Lato"/>
                          <a:sym typeface="Lato"/>
                        </a:rPr>
                        <a:t>Cost ($)</a:t>
                      </a:r>
                      <a:endParaRPr b="1" sz="1000">
                        <a:latin typeface="Lato"/>
                        <a:ea typeface="Lato"/>
                        <a:cs typeface="Lato"/>
                        <a:sym typeface="Lato"/>
                      </a:endParaRPr>
                    </a:p>
                  </a:txBody>
                  <a:tcPr marT="19050" marB="19050" marR="28575" marL="28575" anchor="b">
                    <a:solidFill>
                      <a:srgbClr val="63D297"/>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Video/Audio Ingestion</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l">
                        <a:lnSpc>
                          <a:spcPct val="115000"/>
                        </a:lnSpc>
                        <a:spcBef>
                          <a:spcPts val="0"/>
                        </a:spcBef>
                        <a:spcAft>
                          <a:spcPts val="0"/>
                        </a:spcAft>
                        <a:buNone/>
                      </a:pPr>
                      <a:r>
                        <a:rPr lang="en" sz="1000" u="sng">
                          <a:solidFill>
                            <a:schemeClr val="hlink"/>
                          </a:solidFill>
                          <a:latin typeface="Lato"/>
                          <a:ea typeface="Lato"/>
                          <a:cs typeface="Lato"/>
                          <a:sym typeface="Lato"/>
                          <a:hlinkClick r:id="rId3"/>
                        </a:rPr>
                        <a:t>Blackmagic Web Presenter or Decklink Duo 2</a:t>
                      </a:r>
                      <a:endParaRPr sz="1000" u="sng">
                        <a:solidFill>
                          <a:schemeClr val="hlink"/>
                        </a:solidFill>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$1,000</a:t>
                      </a:r>
                      <a:endParaRPr sz="1000">
                        <a:latin typeface="Lato"/>
                        <a:ea typeface="Lato"/>
                        <a:cs typeface="Lato"/>
                        <a:sym typeface="Lato"/>
                      </a:endParaRPr>
                    </a:p>
                  </a:txBody>
                  <a:tcPr marT="19050" marB="19050" marR="28575" marL="28575" anchor="b">
                    <a:solidFill>
                      <a:srgbClr val="FFFFF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Video Adapters/Cabling</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l">
                        <a:spcBef>
                          <a:spcPts val="0"/>
                        </a:spcBef>
                        <a:spcAft>
                          <a:spcPts val="0"/>
                        </a:spcAft>
                        <a:buNone/>
                      </a:pPr>
                      <a:r>
                        <a:t/>
                      </a:r>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$500</a:t>
                      </a:r>
                      <a:endParaRPr sz="1000">
                        <a:latin typeface="Lato"/>
                        <a:ea typeface="Lato"/>
                        <a:cs typeface="Lato"/>
                        <a:sym typeface="Lato"/>
                      </a:endParaRPr>
                    </a:p>
                  </a:txBody>
                  <a:tcPr marT="19050" marB="19050" marR="28575" marL="28575" anchor="b">
                    <a:solidFill>
                      <a:srgbClr val="E7F9E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Audio Interface Components</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l">
                        <a:lnSpc>
                          <a:spcPct val="115000"/>
                        </a:lnSpc>
                        <a:spcBef>
                          <a:spcPts val="0"/>
                        </a:spcBef>
                        <a:spcAft>
                          <a:spcPts val="0"/>
                        </a:spcAft>
                        <a:buNone/>
                      </a:pPr>
                      <a:r>
                        <a:rPr lang="en" sz="1000" u="sng">
                          <a:solidFill>
                            <a:schemeClr val="hlink"/>
                          </a:solidFill>
                          <a:latin typeface="Lato"/>
                          <a:ea typeface="Lato"/>
                          <a:cs typeface="Lato"/>
                          <a:sym typeface="Lato"/>
                          <a:hlinkClick r:id="rId4"/>
                        </a:rPr>
                        <a:t>Audiocom WM1000 for line tap</a:t>
                      </a:r>
                      <a:endParaRPr sz="1000" u="sng">
                        <a:solidFill>
                          <a:schemeClr val="hlink"/>
                        </a:solidFill>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$1,000</a:t>
                      </a:r>
                      <a:endParaRPr sz="1000">
                        <a:latin typeface="Lato"/>
                        <a:ea typeface="Lato"/>
                        <a:cs typeface="Lato"/>
                        <a:sym typeface="Lato"/>
                      </a:endParaRPr>
                    </a:p>
                  </a:txBody>
                  <a:tcPr marT="19050" marB="19050" marR="28575" marL="28575" anchor="b">
                    <a:solidFill>
                      <a:srgbClr val="FFFFF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Audio Adapters/Cabling</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l">
                        <a:spcBef>
                          <a:spcPts val="0"/>
                        </a:spcBef>
                        <a:spcAft>
                          <a:spcPts val="0"/>
                        </a:spcAft>
                        <a:buNone/>
                      </a:pPr>
                      <a:r>
                        <a:t/>
                      </a:r>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$500</a:t>
                      </a:r>
                      <a:endParaRPr sz="1000">
                        <a:latin typeface="Lato"/>
                        <a:ea typeface="Lato"/>
                        <a:cs typeface="Lato"/>
                        <a:sym typeface="Lato"/>
                      </a:endParaRPr>
                    </a:p>
                  </a:txBody>
                  <a:tcPr marT="19050" marB="19050" marR="28575" marL="28575" anchor="b">
                    <a:solidFill>
                      <a:srgbClr val="E7F9E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Broadcast PC</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l">
                        <a:lnSpc>
                          <a:spcPct val="115000"/>
                        </a:lnSpc>
                        <a:spcBef>
                          <a:spcPts val="0"/>
                        </a:spcBef>
                        <a:spcAft>
                          <a:spcPts val="0"/>
                        </a:spcAft>
                        <a:buNone/>
                      </a:pPr>
                      <a:r>
                        <a:rPr lang="en" sz="1000" u="sng">
                          <a:solidFill>
                            <a:schemeClr val="hlink"/>
                          </a:solidFill>
                          <a:latin typeface="Lato"/>
                          <a:ea typeface="Lato"/>
                          <a:cs typeface="Lato"/>
                          <a:sym typeface="Lato"/>
                          <a:hlinkClick r:id="rId5"/>
                        </a:rPr>
                        <a:t>NUC 9 Extreme with RTX2070</a:t>
                      </a:r>
                      <a:endParaRPr sz="1000" u="sng">
                        <a:solidFill>
                          <a:schemeClr val="hlink"/>
                        </a:solidFill>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$3,300</a:t>
                      </a:r>
                      <a:endParaRPr sz="1000">
                        <a:latin typeface="Lato"/>
                        <a:ea typeface="Lato"/>
                        <a:cs typeface="Lato"/>
                        <a:sym typeface="Lato"/>
                      </a:endParaRPr>
                    </a:p>
                  </a:txBody>
                  <a:tcPr marT="19050" marB="19050" marR="28575" marL="28575" anchor="b">
                    <a:solidFill>
                      <a:srgbClr val="FFFFF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Chat Server</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l">
                        <a:lnSpc>
                          <a:spcPct val="115000"/>
                        </a:lnSpc>
                        <a:spcBef>
                          <a:spcPts val="0"/>
                        </a:spcBef>
                        <a:spcAft>
                          <a:spcPts val="0"/>
                        </a:spcAft>
                        <a:buNone/>
                      </a:pPr>
                      <a:r>
                        <a:rPr lang="en" sz="1000" u="sng">
                          <a:solidFill>
                            <a:schemeClr val="hlink"/>
                          </a:solidFill>
                          <a:latin typeface="Lato"/>
                          <a:ea typeface="Lato"/>
                          <a:cs typeface="Lato"/>
                          <a:sym typeface="Lato"/>
                          <a:hlinkClick r:id="rId6"/>
                        </a:rPr>
                        <a:t>Skype/Zoom/XMPP</a:t>
                      </a:r>
                      <a:endParaRPr sz="1000" u="sng">
                        <a:solidFill>
                          <a:schemeClr val="hlink"/>
                        </a:solidFill>
                        <a:latin typeface="Lato"/>
                        <a:ea typeface="Lato"/>
                        <a:cs typeface="Lato"/>
                        <a:sym typeface="Lato"/>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$0</a:t>
                      </a:r>
                      <a:endParaRPr sz="1000">
                        <a:latin typeface="Lato"/>
                        <a:ea typeface="Lato"/>
                        <a:cs typeface="Lato"/>
                        <a:sym typeface="Lato"/>
                      </a:endParaRPr>
                    </a:p>
                  </a:txBody>
                  <a:tcPr marT="19050" marB="19050" marR="28575" marL="28575" anchor="b">
                    <a:solidFill>
                      <a:srgbClr val="E7F9E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Professional Broadcaster Software</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l">
                        <a:lnSpc>
                          <a:spcPct val="115000"/>
                        </a:lnSpc>
                        <a:spcBef>
                          <a:spcPts val="0"/>
                        </a:spcBef>
                        <a:spcAft>
                          <a:spcPts val="0"/>
                        </a:spcAft>
                        <a:buNone/>
                      </a:pPr>
                      <a:r>
                        <a:rPr lang="en" sz="1000" u="sng">
                          <a:solidFill>
                            <a:schemeClr val="hlink"/>
                          </a:solidFill>
                          <a:latin typeface="Lato"/>
                          <a:ea typeface="Lato"/>
                          <a:cs typeface="Lato"/>
                          <a:sym typeface="Lato"/>
                          <a:hlinkClick r:id="rId7"/>
                        </a:rPr>
                        <a:t>Wirecast</a:t>
                      </a:r>
                      <a:endParaRPr sz="1000" u="sng">
                        <a:solidFill>
                          <a:schemeClr val="hlink"/>
                        </a:solidFill>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$700</a:t>
                      </a:r>
                      <a:endParaRPr sz="1000">
                        <a:latin typeface="Lato"/>
                        <a:ea typeface="Lato"/>
                        <a:cs typeface="Lato"/>
                        <a:sym typeface="Lato"/>
                      </a:endParaRPr>
                    </a:p>
                  </a:txBody>
                  <a:tcPr marT="19050" marB="19050" marR="28575" marL="28575" anchor="b">
                    <a:solidFill>
                      <a:srgbClr val="FFFFF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Cloud Restreaming</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l">
                        <a:lnSpc>
                          <a:spcPct val="115000"/>
                        </a:lnSpc>
                        <a:spcBef>
                          <a:spcPts val="0"/>
                        </a:spcBef>
                        <a:spcAft>
                          <a:spcPts val="0"/>
                        </a:spcAft>
                        <a:buNone/>
                      </a:pPr>
                      <a:r>
                        <a:rPr lang="en" sz="1000" u="sng">
                          <a:solidFill>
                            <a:srgbClr val="1155CC"/>
                          </a:solidFill>
                          <a:latin typeface="Lato"/>
                          <a:ea typeface="Lato"/>
                          <a:cs typeface="Lato"/>
                          <a:sym typeface="Lato"/>
                        </a:rPr>
                        <a:t>Wowza</a:t>
                      </a:r>
                      <a:endParaRPr sz="1000" u="sng">
                        <a:solidFill>
                          <a:srgbClr val="1155CC"/>
                        </a:solidFill>
                        <a:latin typeface="Lato"/>
                        <a:ea typeface="Lato"/>
                        <a:cs typeface="Lato"/>
                        <a:sym typeface="Lato"/>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$2,400</a:t>
                      </a:r>
                      <a:endParaRPr sz="1000">
                        <a:latin typeface="Lato"/>
                        <a:ea typeface="Lato"/>
                        <a:cs typeface="Lato"/>
                        <a:sym typeface="Lato"/>
                      </a:endParaRPr>
                    </a:p>
                  </a:txBody>
                  <a:tcPr marT="19050" marB="19050" marR="28575" marL="28575" anchor="b">
                    <a:solidFill>
                      <a:srgbClr val="E7F9E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WF Satellite Service (Outreach/year)</a:t>
                      </a:r>
                      <a:endParaRPr sz="1000">
                        <a:latin typeface="Lato"/>
                        <a:ea typeface="Lato"/>
                        <a:cs typeface="Lato"/>
                        <a:sym typeface="Lato"/>
                      </a:endParaRPr>
                    </a:p>
                  </a:txBody>
                  <a:tcPr marT="19050" marB="19050" marR="28575" marL="28575" anchor="b">
                    <a:solidFill>
                      <a:srgbClr val="FFFFFF"/>
                    </a:solidFill>
                  </a:tcPr>
                </a:tc>
                <a:tc>
                  <a:txBody>
                    <a:bodyPr/>
                    <a:lstStyle/>
                    <a:p>
                      <a:pPr indent="0" lvl="0" marL="0" rtl="0" algn="l">
                        <a:lnSpc>
                          <a:spcPct val="115000"/>
                        </a:lnSpc>
                        <a:spcBef>
                          <a:spcPts val="0"/>
                        </a:spcBef>
                        <a:spcAft>
                          <a:spcPts val="0"/>
                        </a:spcAft>
                        <a:buNone/>
                      </a:pPr>
                      <a:r>
                        <a:rPr lang="en" sz="1000" u="sng">
                          <a:solidFill>
                            <a:schemeClr val="hlink"/>
                          </a:solidFill>
                          <a:latin typeface="Lato"/>
                          <a:ea typeface="Lato"/>
                          <a:cs typeface="Lato"/>
                          <a:sym typeface="Lato"/>
                          <a:hlinkClick r:id="rId8"/>
                        </a:rPr>
                        <a:t>Isotropic</a:t>
                      </a:r>
                      <a:endParaRPr sz="1000" u="sng">
                        <a:solidFill>
                          <a:schemeClr val="hlink"/>
                        </a:solidFill>
                        <a:latin typeface="Lato"/>
                        <a:ea typeface="Lato"/>
                        <a:cs typeface="Lato"/>
                        <a:sym typeface="Lato"/>
                      </a:endParaRPr>
                    </a:p>
                  </a:txBody>
                  <a:tcPr marT="19050" marB="19050" marR="28575" marL="28575" anchor="b">
                    <a:solidFill>
                      <a:srgbClr val="FFFFF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$13,200</a:t>
                      </a:r>
                      <a:endParaRPr sz="1000">
                        <a:latin typeface="Lato"/>
                        <a:ea typeface="Lato"/>
                        <a:cs typeface="Lato"/>
                        <a:sym typeface="Lato"/>
                      </a:endParaRPr>
                    </a:p>
                  </a:txBody>
                  <a:tcPr marT="19050" marB="19050" marR="28575" marL="28575" anchor="b">
                    <a:solidFill>
                      <a:srgbClr val="FFFFFF"/>
                    </a:solidFill>
                  </a:tcPr>
                </a:tc>
              </a:tr>
              <a:tr h="200025">
                <a:tc>
                  <a:txBody>
                    <a:bodyPr/>
                    <a:lstStyle/>
                    <a:p>
                      <a:pPr indent="0" lvl="0" marL="0" rtl="0" algn="l">
                        <a:lnSpc>
                          <a:spcPct val="115000"/>
                        </a:lnSpc>
                        <a:spcBef>
                          <a:spcPts val="0"/>
                        </a:spcBef>
                        <a:spcAft>
                          <a:spcPts val="0"/>
                        </a:spcAft>
                        <a:buNone/>
                      </a:pPr>
                      <a:r>
                        <a:rPr lang="en" sz="1000">
                          <a:latin typeface="Lato"/>
                          <a:ea typeface="Lato"/>
                          <a:cs typeface="Lato"/>
                          <a:sym typeface="Lato"/>
                        </a:rPr>
                        <a:t>WF Satellite Service (per week of use)</a:t>
                      </a:r>
                      <a:endParaRPr sz="1000">
                        <a:latin typeface="Lato"/>
                        <a:ea typeface="Lato"/>
                        <a:cs typeface="Lato"/>
                        <a:sym typeface="Lato"/>
                      </a:endParaRPr>
                    </a:p>
                  </a:txBody>
                  <a:tcPr marT="19050" marB="19050" marR="28575" marL="28575" anchor="b">
                    <a:solidFill>
                      <a:srgbClr val="E7F9EF"/>
                    </a:solidFill>
                  </a:tcPr>
                </a:tc>
                <a:tc>
                  <a:txBody>
                    <a:bodyPr/>
                    <a:lstStyle/>
                    <a:p>
                      <a:pPr indent="0" lvl="0" marL="0" rtl="0" algn="l">
                        <a:lnSpc>
                          <a:spcPct val="115000"/>
                        </a:lnSpc>
                        <a:spcBef>
                          <a:spcPts val="0"/>
                        </a:spcBef>
                        <a:spcAft>
                          <a:spcPts val="0"/>
                        </a:spcAft>
                        <a:buNone/>
                      </a:pPr>
                      <a:r>
                        <a:rPr lang="en" sz="1000" u="sng">
                          <a:solidFill>
                            <a:schemeClr val="hlink"/>
                          </a:solidFill>
                          <a:latin typeface="Lato"/>
                          <a:ea typeface="Lato"/>
                          <a:cs typeface="Lato"/>
                          <a:sym typeface="Lato"/>
                          <a:hlinkClick r:id="rId9"/>
                        </a:rPr>
                        <a:t>Isotropic</a:t>
                      </a:r>
                      <a:endParaRPr sz="1000" u="sng">
                        <a:solidFill>
                          <a:schemeClr val="hlink"/>
                        </a:solidFill>
                        <a:latin typeface="Lato"/>
                        <a:ea typeface="Lato"/>
                        <a:cs typeface="Lato"/>
                        <a:sym typeface="Lato"/>
                      </a:endParaRPr>
                    </a:p>
                  </a:txBody>
                  <a:tcPr marT="19050" marB="19050" marR="28575" marL="28575" anchor="b">
                    <a:solidFill>
                      <a:srgbClr val="E7F9EF"/>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$5,600</a:t>
                      </a:r>
                      <a:endParaRPr sz="1000">
                        <a:latin typeface="Lato"/>
                        <a:ea typeface="Lato"/>
                        <a:cs typeface="Lato"/>
                        <a:sym typeface="Lato"/>
                      </a:endParaRPr>
                    </a:p>
                  </a:txBody>
                  <a:tcPr marT="19050" marB="19050" marR="28575" marL="28575" anchor="b">
                    <a:solidFill>
                      <a:srgbClr val="E7F9EF"/>
                    </a:solidFill>
                  </a:tcPr>
                </a:tc>
              </a:tr>
              <a:tr h="200025">
                <a:tc>
                  <a:txBody>
                    <a:bodyPr/>
                    <a:lstStyle/>
                    <a:p>
                      <a:pPr indent="0" lvl="0" marL="0" rtl="0" algn="l">
                        <a:spcBef>
                          <a:spcPts val="0"/>
                        </a:spcBef>
                        <a:spcAft>
                          <a:spcPts val="0"/>
                        </a:spcAft>
                        <a:buNone/>
                      </a:pPr>
                      <a:r>
                        <a:t/>
                      </a:r>
                      <a:endParaRPr/>
                    </a:p>
                  </a:txBody>
                  <a:tcPr marT="19050" marB="19050" marR="28575" marL="28575" anchor="b">
                    <a:solidFill>
                      <a:srgbClr val="AFE9CA"/>
                    </a:solidFill>
                  </a:tcPr>
                </a:tc>
                <a:tc>
                  <a:txBody>
                    <a:bodyPr/>
                    <a:lstStyle/>
                    <a:p>
                      <a:pPr indent="0" lvl="0" marL="0" rtl="0" algn="r">
                        <a:lnSpc>
                          <a:spcPct val="115000"/>
                        </a:lnSpc>
                        <a:spcBef>
                          <a:spcPts val="0"/>
                        </a:spcBef>
                        <a:spcAft>
                          <a:spcPts val="0"/>
                        </a:spcAft>
                        <a:buNone/>
                      </a:pPr>
                      <a:r>
                        <a:rPr b="1" lang="en" sz="1000">
                          <a:latin typeface="Lato"/>
                          <a:ea typeface="Lato"/>
                          <a:cs typeface="Lato"/>
                          <a:sym typeface="Lato"/>
                        </a:rPr>
                        <a:t>Total:</a:t>
                      </a:r>
                      <a:endParaRPr b="1" sz="1000">
                        <a:latin typeface="Lato"/>
                        <a:ea typeface="Lato"/>
                        <a:cs typeface="Lato"/>
                        <a:sym typeface="Lato"/>
                      </a:endParaRPr>
                    </a:p>
                  </a:txBody>
                  <a:tcPr marT="19050" marB="19050" marR="28575" marL="28575" anchor="b">
                    <a:solidFill>
                      <a:srgbClr val="AFE9CA"/>
                    </a:solidFill>
                  </a:tcPr>
                </a:tc>
                <a:tc>
                  <a:txBody>
                    <a:bodyPr/>
                    <a:lstStyle/>
                    <a:p>
                      <a:pPr indent="0" lvl="0" marL="0" rtl="0" algn="r">
                        <a:lnSpc>
                          <a:spcPct val="115000"/>
                        </a:lnSpc>
                        <a:spcBef>
                          <a:spcPts val="0"/>
                        </a:spcBef>
                        <a:spcAft>
                          <a:spcPts val="0"/>
                        </a:spcAft>
                        <a:buNone/>
                      </a:pPr>
                      <a:r>
                        <a:rPr lang="en" sz="1000">
                          <a:latin typeface="Lato"/>
                          <a:ea typeface="Lato"/>
                          <a:cs typeface="Lato"/>
                          <a:sym typeface="Lato"/>
                        </a:rPr>
                        <a:t>$28,200</a:t>
                      </a:r>
                      <a:endParaRPr sz="1000">
                        <a:latin typeface="Lato"/>
                        <a:ea typeface="Lato"/>
                        <a:cs typeface="Lato"/>
                        <a:sym typeface="Lato"/>
                      </a:endParaRPr>
                    </a:p>
                  </a:txBody>
                  <a:tcPr marT="19050" marB="19050" marR="28575" marL="28575" anchor="b">
                    <a:solidFill>
                      <a:srgbClr val="AFE9CA"/>
                    </a:solid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9"/>
          <p:cNvSpPr txBox="1"/>
          <p:nvPr>
            <p:ph type="title"/>
          </p:nvPr>
        </p:nvSpPr>
        <p:spPr>
          <a:xfrm>
            <a:off x="311700" y="445025"/>
            <a:ext cx="303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Data Pathways</a:t>
            </a:r>
            <a:endParaRPr/>
          </a:p>
        </p:txBody>
      </p:sp>
      <p:pic>
        <p:nvPicPr>
          <p:cNvPr id="179" name="Google Shape;179;p29">
            <a:hlinkClick r:id="rId3"/>
          </p:cNvPr>
          <p:cNvPicPr preferRelativeResize="0"/>
          <p:nvPr/>
        </p:nvPicPr>
        <p:blipFill>
          <a:blip r:embed="rId4">
            <a:alphaModFix/>
          </a:blip>
          <a:stretch>
            <a:fillRect/>
          </a:stretch>
        </p:blipFill>
        <p:spPr>
          <a:xfrm>
            <a:off x="3883225" y="254000"/>
            <a:ext cx="5086843" cy="46355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30"/>
          <p:cNvSpPr txBox="1"/>
          <p:nvPr>
            <p:ph type="title"/>
          </p:nvPr>
        </p:nvSpPr>
        <p:spPr>
          <a:xfrm>
            <a:off x="3821625" y="104875"/>
            <a:ext cx="5246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Basic Telepresence Features</a:t>
            </a:r>
            <a:endParaRPr/>
          </a:p>
        </p:txBody>
      </p:sp>
      <p:sp>
        <p:nvSpPr>
          <p:cNvPr id="185" name="Google Shape;185;p30"/>
          <p:cNvSpPr/>
          <p:nvPr/>
        </p:nvSpPr>
        <p:spPr>
          <a:xfrm>
            <a:off x="166400" y="817800"/>
            <a:ext cx="1544700" cy="8916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86" name="Google Shape;186;p30"/>
          <p:cNvPicPr preferRelativeResize="0"/>
          <p:nvPr/>
        </p:nvPicPr>
        <p:blipFill>
          <a:blip r:embed="rId3">
            <a:alphaModFix/>
          </a:blip>
          <a:stretch>
            <a:fillRect/>
          </a:stretch>
        </p:blipFill>
        <p:spPr>
          <a:xfrm>
            <a:off x="0" y="1066063"/>
            <a:ext cx="9143997" cy="301137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pic>
        <p:nvPicPr>
          <p:cNvPr id="191" name="Google Shape;191;p31"/>
          <p:cNvPicPr preferRelativeResize="0"/>
          <p:nvPr/>
        </p:nvPicPr>
        <p:blipFill>
          <a:blip r:embed="rId3">
            <a:alphaModFix/>
          </a:blip>
          <a:stretch>
            <a:fillRect/>
          </a:stretch>
        </p:blipFill>
        <p:spPr>
          <a:xfrm>
            <a:off x="0" y="461250"/>
            <a:ext cx="9296401" cy="4601230"/>
          </a:xfrm>
          <a:prstGeom prst="rect">
            <a:avLst/>
          </a:prstGeom>
          <a:noFill/>
          <a:ln>
            <a:noFill/>
          </a:ln>
        </p:spPr>
      </p:pic>
      <p:sp>
        <p:nvSpPr>
          <p:cNvPr id="192" name="Google Shape;192;p31"/>
          <p:cNvSpPr txBox="1"/>
          <p:nvPr>
            <p:ph type="title"/>
          </p:nvPr>
        </p:nvSpPr>
        <p:spPr>
          <a:xfrm>
            <a:off x="5547600" y="119825"/>
            <a:ext cx="4126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Grand Challenge</a:t>
            </a:r>
            <a:endParaRPr/>
          </a:p>
        </p:txBody>
      </p:sp>
      <p:sp>
        <p:nvSpPr>
          <p:cNvPr id="193" name="Google Shape;193;p31"/>
          <p:cNvSpPr/>
          <p:nvPr/>
        </p:nvSpPr>
        <p:spPr>
          <a:xfrm>
            <a:off x="8832300" y="1942950"/>
            <a:ext cx="841800" cy="572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31"/>
          <p:cNvSpPr/>
          <p:nvPr/>
        </p:nvSpPr>
        <p:spPr>
          <a:xfrm>
            <a:off x="8889050" y="3996175"/>
            <a:ext cx="841800" cy="8916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32"/>
          <p:cNvPicPr preferRelativeResize="0"/>
          <p:nvPr/>
        </p:nvPicPr>
        <p:blipFill>
          <a:blip r:embed="rId3">
            <a:alphaModFix/>
          </a:blip>
          <a:stretch>
            <a:fillRect/>
          </a:stretch>
        </p:blipFill>
        <p:spPr>
          <a:xfrm>
            <a:off x="189275" y="165200"/>
            <a:ext cx="8765451" cy="5143501"/>
          </a:xfrm>
          <a:prstGeom prst="rect">
            <a:avLst/>
          </a:prstGeom>
          <a:noFill/>
          <a:ln>
            <a:noFill/>
          </a:ln>
        </p:spPr>
      </p:pic>
      <p:pic>
        <p:nvPicPr>
          <p:cNvPr id="200" name="Google Shape;200;p32"/>
          <p:cNvPicPr preferRelativeResize="0"/>
          <p:nvPr/>
        </p:nvPicPr>
        <p:blipFill>
          <a:blip r:embed="rId4">
            <a:alphaModFix/>
          </a:blip>
          <a:stretch>
            <a:fillRect/>
          </a:stretch>
        </p:blipFill>
        <p:spPr>
          <a:xfrm flipH="1">
            <a:off x="571473" y="704950"/>
            <a:ext cx="7301683" cy="4114800"/>
          </a:xfrm>
          <a:prstGeom prst="rect">
            <a:avLst/>
          </a:prstGeom>
          <a:noFill/>
          <a:ln>
            <a:noFill/>
          </a:ln>
        </p:spPr>
      </p:pic>
      <p:pic>
        <p:nvPicPr>
          <p:cNvPr id="201" name="Google Shape;201;p32"/>
          <p:cNvPicPr preferRelativeResize="0"/>
          <p:nvPr/>
        </p:nvPicPr>
        <p:blipFill>
          <a:blip r:embed="rId5">
            <a:alphaModFix/>
          </a:blip>
          <a:stretch>
            <a:fillRect/>
          </a:stretch>
        </p:blipFill>
        <p:spPr>
          <a:xfrm>
            <a:off x="571475" y="3471550"/>
            <a:ext cx="1736100" cy="1348200"/>
          </a:xfrm>
          <a:prstGeom prst="rect">
            <a:avLst/>
          </a:prstGeom>
          <a:noFill/>
          <a:ln>
            <a:noFill/>
          </a:ln>
        </p:spPr>
      </p:pic>
      <p:sp>
        <p:nvSpPr>
          <p:cNvPr id="202" name="Google Shape;202;p32"/>
          <p:cNvSpPr/>
          <p:nvPr/>
        </p:nvSpPr>
        <p:spPr>
          <a:xfrm>
            <a:off x="571475" y="3471550"/>
            <a:ext cx="1736100" cy="1348200"/>
          </a:xfrm>
          <a:prstGeom prst="rect">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32"/>
          <p:cNvSpPr/>
          <p:nvPr/>
        </p:nvSpPr>
        <p:spPr>
          <a:xfrm>
            <a:off x="571475" y="3332525"/>
            <a:ext cx="737700" cy="1389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100">
                <a:latin typeface="Consolas"/>
                <a:ea typeface="Consolas"/>
                <a:cs typeface="Consolas"/>
                <a:sym typeface="Consolas"/>
              </a:rPr>
              <a:t>CONTROL</a:t>
            </a:r>
            <a:endParaRPr sz="1100">
              <a:latin typeface="Consolas"/>
              <a:ea typeface="Consolas"/>
              <a:cs typeface="Consolas"/>
              <a:sym typeface="Consolas"/>
            </a:endParaRPr>
          </a:p>
        </p:txBody>
      </p:sp>
      <p:sp>
        <p:nvSpPr>
          <p:cNvPr id="204" name="Google Shape;204;p32"/>
          <p:cNvSpPr txBox="1"/>
          <p:nvPr/>
        </p:nvSpPr>
        <p:spPr>
          <a:xfrm>
            <a:off x="6383050" y="755750"/>
            <a:ext cx="14463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TIME (UTC): 23:42:42</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DIVE #: DR4242</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i="1" lang="en" sz="1000">
                <a:solidFill>
                  <a:srgbClr val="00FF00"/>
                </a:solidFill>
                <a:latin typeface="Proxima Nova"/>
                <a:ea typeface="Proxima Nova"/>
                <a:cs typeface="Proxima Nova"/>
                <a:sym typeface="Proxima Nova"/>
              </a:rPr>
              <a:t>Ship</a:t>
            </a:r>
            <a:endParaRPr i="1"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LAT: 121°N42.42</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LON: 36°W42.42</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i="1" lang="en" sz="1000">
                <a:solidFill>
                  <a:srgbClr val="00FF00"/>
                </a:solidFill>
                <a:latin typeface="Proxima Nova"/>
                <a:ea typeface="Proxima Nova"/>
                <a:cs typeface="Proxima Nova"/>
                <a:sym typeface="Proxima Nova"/>
              </a:rPr>
              <a:t>ROV</a:t>
            </a:r>
            <a:endParaRPr i="1"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LAT: 121°N42.42</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LON: 36°W42.42</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DEPTH: 4000.1 m</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HDG: 42.1</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ROLL: -1.42</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PITCH: -10.2</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COND: 42 </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TEMP: 3.42</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rPr lang="en" sz="1000">
                <a:solidFill>
                  <a:srgbClr val="00FF00"/>
                </a:solidFill>
                <a:latin typeface="Proxima Nova"/>
                <a:ea typeface="Proxima Nova"/>
                <a:cs typeface="Proxima Nova"/>
                <a:sym typeface="Proxima Nova"/>
              </a:rPr>
              <a:t>O2: 10.0</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t/>
            </a:r>
            <a:endParaRPr sz="1000">
              <a:solidFill>
                <a:srgbClr val="00FF00"/>
              </a:solidFill>
              <a:latin typeface="Proxima Nova"/>
              <a:ea typeface="Proxima Nova"/>
              <a:cs typeface="Proxima Nova"/>
              <a:sym typeface="Proxima Nova"/>
            </a:endParaRPr>
          </a:p>
          <a:p>
            <a:pPr indent="0" lvl="0" marL="0" rtl="0" algn="l">
              <a:spcBef>
                <a:spcPts val="0"/>
              </a:spcBef>
              <a:spcAft>
                <a:spcPts val="0"/>
              </a:spcAft>
              <a:buNone/>
            </a:pPr>
            <a:r>
              <a:t/>
            </a:r>
            <a:endParaRPr sz="1000">
              <a:solidFill>
                <a:srgbClr val="00FF00"/>
              </a:solidFill>
              <a:latin typeface="Proxima Nova"/>
              <a:ea typeface="Proxima Nova"/>
              <a:cs typeface="Proxima Nova"/>
              <a:sym typeface="Proxima Nova"/>
            </a:endParaRPr>
          </a:p>
        </p:txBody>
      </p:sp>
      <p:sp>
        <p:nvSpPr>
          <p:cNvPr id="205" name="Google Shape;205;p32"/>
          <p:cNvSpPr txBox="1"/>
          <p:nvPr/>
        </p:nvSpPr>
        <p:spPr>
          <a:xfrm>
            <a:off x="232525" y="64250"/>
            <a:ext cx="3884100" cy="25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Proxima Nova"/>
                <a:ea typeface="Proxima Nova"/>
                <a:cs typeface="Proxima Nova"/>
                <a:sym typeface="Proxima Nova"/>
              </a:rPr>
              <a:t>Video Only Solution Using OBS</a:t>
            </a:r>
            <a:endParaRPr>
              <a:latin typeface="Proxima Nova"/>
              <a:ea typeface="Proxima Nova"/>
              <a:cs typeface="Proxima Nova"/>
              <a:sym typeface="Proxima Nova"/>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pic>
        <p:nvPicPr>
          <p:cNvPr id="210" name="Google Shape;210;p33" title="MBARI Telepresence Sat Test.mp4">
            <a:hlinkClick r:id="rId3"/>
          </p:cNvPr>
          <p:cNvPicPr preferRelativeResize="0"/>
          <p:nvPr/>
        </p:nvPicPr>
        <p:blipFill>
          <a:blip r:embed="rId4">
            <a:alphaModFix/>
          </a:blip>
          <a:stretch>
            <a:fillRect/>
          </a:stretch>
        </p:blipFill>
        <p:spPr>
          <a:xfrm>
            <a:off x="1016575" y="404463"/>
            <a:ext cx="6992825" cy="4334575"/>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pearmint">
  <a:themeElements>
    <a:clrScheme name="Spearmint">
      <a:dk1>
        <a:srgbClr val="202729"/>
      </a:dk1>
      <a:lt1>
        <a:srgbClr val="FFFFFF"/>
      </a:lt1>
      <a:dk2>
        <a:srgbClr val="4BA173"/>
      </a:dk2>
      <a:lt2>
        <a:srgbClr val="63D297"/>
      </a:lt2>
      <a:accent1>
        <a:srgbClr val="353744"/>
      </a:accent1>
      <a:accent2>
        <a:srgbClr val="424242"/>
      </a:accent2>
      <a:accent3>
        <a:srgbClr val="616161"/>
      </a:accent3>
      <a:accent4>
        <a:srgbClr val="999999"/>
      </a:accent4>
      <a:accent5>
        <a:srgbClr val="FF5252"/>
      </a:accent5>
      <a:accent6>
        <a:srgbClr val="FFF176"/>
      </a:accent6>
      <a:hlink>
        <a:srgbClr val="FF5252"/>
      </a:hlink>
      <a:folHlink>
        <a:srgbClr val="FF525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