
<file path=[Content_Types].xml><?xml version="1.0" encoding="utf-8"?>
<Types xmlns="http://schemas.openxmlformats.org/package/2006/content-types">
  <Default Extension="gif" ContentType="image/gif"/>
  <Default Extension="jpe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708" r:id="rId2"/>
    <p:sldId id="710" r:id="rId3"/>
    <p:sldId id="711" r:id="rId4"/>
    <p:sldId id="713" r:id="rId5"/>
    <p:sldId id="709"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4"/>
  </p:normalViewPr>
  <p:slideViewPr>
    <p:cSldViewPr snapToGrid="0" snapToObjects="1">
      <p:cViewPr varScale="1">
        <p:scale>
          <a:sx n="124" d="100"/>
          <a:sy n="124" d="100"/>
        </p:scale>
        <p:origin x="64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00EA36-43C5-B042-8CB3-53100C1A5FAA}" type="datetimeFigureOut">
              <a:rPr lang="en-US" smtClean="0"/>
              <a:t>10/9/21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E860D7-4656-CC42-9685-F3454E434FEB}" type="slidenum">
              <a:rPr lang="en-US" smtClean="0"/>
              <a:t>‹#›</a:t>
            </a:fld>
            <a:endParaRPr lang="en-US"/>
          </a:p>
        </p:txBody>
      </p:sp>
    </p:spTree>
    <p:extLst>
      <p:ext uri="{BB962C8B-B14F-4D97-AF65-F5344CB8AC3E}">
        <p14:creationId xmlns:p14="http://schemas.microsoft.com/office/powerpoint/2010/main" val="2943279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1</a:t>
            </a:fld>
            <a:endParaRPr lang="en-US"/>
          </a:p>
        </p:txBody>
      </p:sp>
    </p:spTree>
    <p:extLst>
      <p:ext uri="{BB962C8B-B14F-4D97-AF65-F5344CB8AC3E}">
        <p14:creationId xmlns:p14="http://schemas.microsoft.com/office/powerpoint/2010/main" val="2892806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2</a:t>
            </a:fld>
            <a:endParaRPr lang="en-US"/>
          </a:p>
        </p:txBody>
      </p:sp>
    </p:spTree>
    <p:extLst>
      <p:ext uri="{BB962C8B-B14F-4D97-AF65-F5344CB8AC3E}">
        <p14:creationId xmlns:p14="http://schemas.microsoft.com/office/powerpoint/2010/main" val="2479132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3</a:t>
            </a:fld>
            <a:endParaRPr lang="en-US"/>
          </a:p>
        </p:txBody>
      </p:sp>
    </p:spTree>
    <p:extLst>
      <p:ext uri="{BB962C8B-B14F-4D97-AF65-F5344CB8AC3E}">
        <p14:creationId xmlns:p14="http://schemas.microsoft.com/office/powerpoint/2010/main" val="3220807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4</a:t>
            </a:fld>
            <a:endParaRPr lang="en-US"/>
          </a:p>
        </p:txBody>
      </p:sp>
    </p:spTree>
    <p:extLst>
      <p:ext uri="{BB962C8B-B14F-4D97-AF65-F5344CB8AC3E}">
        <p14:creationId xmlns:p14="http://schemas.microsoft.com/office/powerpoint/2010/main" val="5192186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5</a:t>
            </a:fld>
            <a:endParaRPr lang="en-US"/>
          </a:p>
        </p:txBody>
      </p:sp>
    </p:spTree>
    <p:extLst>
      <p:ext uri="{BB962C8B-B14F-4D97-AF65-F5344CB8AC3E}">
        <p14:creationId xmlns:p14="http://schemas.microsoft.com/office/powerpoint/2010/main" val="3361610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88B33-D33D-104A-A373-A4D214E5CF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116055-2610-A54E-84EC-C2A6F07FE1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3EA48A8-5A92-114F-9E98-7CE6E3D81074}"/>
              </a:ext>
            </a:extLst>
          </p:cNvPr>
          <p:cNvSpPr>
            <a:spLocks noGrp="1"/>
          </p:cNvSpPr>
          <p:nvPr>
            <p:ph type="dt" sz="half" idx="10"/>
          </p:nvPr>
        </p:nvSpPr>
        <p:spPr/>
        <p:txBody>
          <a:bodyPr/>
          <a:lstStyle/>
          <a:p>
            <a:fld id="{57DB2162-DD7B-8642-A18C-CE2A3B193302}" type="datetimeFigureOut">
              <a:rPr lang="en-US" smtClean="0"/>
              <a:t>10/9/21</a:t>
            </a:fld>
            <a:endParaRPr lang="en-US"/>
          </a:p>
        </p:txBody>
      </p:sp>
      <p:sp>
        <p:nvSpPr>
          <p:cNvPr id="5" name="Footer Placeholder 4">
            <a:extLst>
              <a:ext uri="{FF2B5EF4-FFF2-40B4-BE49-F238E27FC236}">
                <a16:creationId xmlns:a16="http://schemas.microsoft.com/office/drawing/2014/main" id="{CBDC1FBE-91EF-B143-AB86-7CCC8387FD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864F48-7859-F947-818F-00DC478BF44D}"/>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848002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1E493-0353-D243-816C-B62D22366C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9C8A67-3E2D-4E4D-9C00-D1C059A195F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7D16FD-2DD8-DD48-A1EC-B63581BE96CF}"/>
              </a:ext>
            </a:extLst>
          </p:cNvPr>
          <p:cNvSpPr>
            <a:spLocks noGrp="1"/>
          </p:cNvSpPr>
          <p:nvPr>
            <p:ph type="dt" sz="half" idx="10"/>
          </p:nvPr>
        </p:nvSpPr>
        <p:spPr/>
        <p:txBody>
          <a:bodyPr/>
          <a:lstStyle/>
          <a:p>
            <a:fld id="{57DB2162-DD7B-8642-A18C-CE2A3B193302}" type="datetimeFigureOut">
              <a:rPr lang="en-US" smtClean="0"/>
              <a:t>10/9/21</a:t>
            </a:fld>
            <a:endParaRPr lang="en-US"/>
          </a:p>
        </p:txBody>
      </p:sp>
      <p:sp>
        <p:nvSpPr>
          <p:cNvPr id="5" name="Footer Placeholder 4">
            <a:extLst>
              <a:ext uri="{FF2B5EF4-FFF2-40B4-BE49-F238E27FC236}">
                <a16:creationId xmlns:a16="http://schemas.microsoft.com/office/drawing/2014/main" id="{88121EB8-D860-3345-8D0F-3203ED9CEB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E6FEE0-0E9D-7B4F-BEA0-DFB1839B417E}"/>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419582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7FCAFF-ECDE-A34D-80FE-AAFB85B4B2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3A0B51-995E-4649-88D8-C904018B827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36A7B1-8CA5-CF45-8C7E-739298085D8F}"/>
              </a:ext>
            </a:extLst>
          </p:cNvPr>
          <p:cNvSpPr>
            <a:spLocks noGrp="1"/>
          </p:cNvSpPr>
          <p:nvPr>
            <p:ph type="dt" sz="half" idx="10"/>
          </p:nvPr>
        </p:nvSpPr>
        <p:spPr/>
        <p:txBody>
          <a:bodyPr/>
          <a:lstStyle/>
          <a:p>
            <a:fld id="{57DB2162-DD7B-8642-A18C-CE2A3B193302}" type="datetimeFigureOut">
              <a:rPr lang="en-US" smtClean="0"/>
              <a:t>10/9/21</a:t>
            </a:fld>
            <a:endParaRPr lang="en-US"/>
          </a:p>
        </p:txBody>
      </p:sp>
      <p:sp>
        <p:nvSpPr>
          <p:cNvPr id="5" name="Footer Placeholder 4">
            <a:extLst>
              <a:ext uri="{FF2B5EF4-FFF2-40B4-BE49-F238E27FC236}">
                <a16:creationId xmlns:a16="http://schemas.microsoft.com/office/drawing/2014/main" id="{99DC49B0-173A-B64E-B1BB-C53EBD3290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E4EB00-78FE-AE42-AF04-7E20226642FF}"/>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624153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930289389"/>
      </p:ext>
    </p:extLst>
  </p:cSld>
  <p:clrMapOvr>
    <a:masterClrMapping/>
  </p:clrMapOvr>
  <p:extLst>
    <p:ext uri="{DCECCB84-F9BA-43D5-87BE-67443E8EF086}">
      <p15:sldGuideLst xmlns:p15="http://schemas.microsoft.com/office/powerpoint/2012/main">
        <p15:guide id="1" orient="horz" pos="2136">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B7F9-C336-3040-87BC-96611030D6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E9ECB7-5F0B-DC42-9AA8-433DA772B4C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0AFDC7-7D7F-2340-A21B-65F15D0D02ED}"/>
              </a:ext>
            </a:extLst>
          </p:cNvPr>
          <p:cNvSpPr>
            <a:spLocks noGrp="1"/>
          </p:cNvSpPr>
          <p:nvPr>
            <p:ph type="dt" sz="half" idx="10"/>
          </p:nvPr>
        </p:nvSpPr>
        <p:spPr/>
        <p:txBody>
          <a:bodyPr/>
          <a:lstStyle/>
          <a:p>
            <a:fld id="{57DB2162-DD7B-8642-A18C-CE2A3B193302}" type="datetimeFigureOut">
              <a:rPr lang="en-US" smtClean="0"/>
              <a:t>10/9/21</a:t>
            </a:fld>
            <a:endParaRPr lang="en-US"/>
          </a:p>
        </p:txBody>
      </p:sp>
      <p:sp>
        <p:nvSpPr>
          <p:cNvPr id="5" name="Footer Placeholder 4">
            <a:extLst>
              <a:ext uri="{FF2B5EF4-FFF2-40B4-BE49-F238E27FC236}">
                <a16:creationId xmlns:a16="http://schemas.microsoft.com/office/drawing/2014/main" id="{D2818F8B-52B7-9143-9BBB-48010D0B81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6932F9-0944-6147-BD07-E8C0D492DF9A}"/>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739946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E62D1-8EA3-EA41-84A8-55D753FCCE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09ADF2-520A-9C44-A241-9944F89B6B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019D82F-401F-2942-AAB3-00CDE1F4AF92}"/>
              </a:ext>
            </a:extLst>
          </p:cNvPr>
          <p:cNvSpPr>
            <a:spLocks noGrp="1"/>
          </p:cNvSpPr>
          <p:nvPr>
            <p:ph type="dt" sz="half" idx="10"/>
          </p:nvPr>
        </p:nvSpPr>
        <p:spPr/>
        <p:txBody>
          <a:bodyPr/>
          <a:lstStyle/>
          <a:p>
            <a:fld id="{57DB2162-DD7B-8642-A18C-CE2A3B193302}" type="datetimeFigureOut">
              <a:rPr lang="en-US" smtClean="0"/>
              <a:t>10/9/21</a:t>
            </a:fld>
            <a:endParaRPr lang="en-US"/>
          </a:p>
        </p:txBody>
      </p:sp>
      <p:sp>
        <p:nvSpPr>
          <p:cNvPr id="5" name="Footer Placeholder 4">
            <a:extLst>
              <a:ext uri="{FF2B5EF4-FFF2-40B4-BE49-F238E27FC236}">
                <a16:creationId xmlns:a16="http://schemas.microsoft.com/office/drawing/2014/main" id="{A3D9D405-50D7-2441-89F9-5A182E9EA5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4E3AA1-D05F-D646-8487-11933056B6C4}"/>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442979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29A74-A882-D04B-93D0-1221B59840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1BC032-510C-304A-AAA0-95001DA8A14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A272B5-5576-C042-A35A-727EBF31C6B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E16B2B-3BC2-D643-A603-2C9B34C15DAE}"/>
              </a:ext>
            </a:extLst>
          </p:cNvPr>
          <p:cNvSpPr>
            <a:spLocks noGrp="1"/>
          </p:cNvSpPr>
          <p:nvPr>
            <p:ph type="dt" sz="half" idx="10"/>
          </p:nvPr>
        </p:nvSpPr>
        <p:spPr/>
        <p:txBody>
          <a:bodyPr/>
          <a:lstStyle/>
          <a:p>
            <a:fld id="{57DB2162-DD7B-8642-A18C-CE2A3B193302}" type="datetimeFigureOut">
              <a:rPr lang="en-US" smtClean="0"/>
              <a:t>10/9/21</a:t>
            </a:fld>
            <a:endParaRPr lang="en-US"/>
          </a:p>
        </p:txBody>
      </p:sp>
      <p:sp>
        <p:nvSpPr>
          <p:cNvPr id="6" name="Footer Placeholder 5">
            <a:extLst>
              <a:ext uri="{FF2B5EF4-FFF2-40B4-BE49-F238E27FC236}">
                <a16:creationId xmlns:a16="http://schemas.microsoft.com/office/drawing/2014/main" id="{36BF417D-0B0D-0E42-8C9D-5BCBA7CF3D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C953EA-1275-8D45-A7B5-6F1533C78E9B}"/>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886487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1C013-2B2E-0746-99BD-511194828B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844DCE-423D-8046-AE5E-EA851F98AE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E6DB2D5-33BC-C04E-843A-42FEC86351E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DAC427-38E8-9842-A935-D310F8D7B4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29A905-1D82-0C4D-9A79-55155B73D44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AC0FC1-725D-694D-9390-599ABA3A8FE1}"/>
              </a:ext>
            </a:extLst>
          </p:cNvPr>
          <p:cNvSpPr>
            <a:spLocks noGrp="1"/>
          </p:cNvSpPr>
          <p:nvPr>
            <p:ph type="dt" sz="half" idx="10"/>
          </p:nvPr>
        </p:nvSpPr>
        <p:spPr/>
        <p:txBody>
          <a:bodyPr/>
          <a:lstStyle/>
          <a:p>
            <a:fld id="{57DB2162-DD7B-8642-A18C-CE2A3B193302}" type="datetimeFigureOut">
              <a:rPr lang="en-US" smtClean="0"/>
              <a:t>10/9/21</a:t>
            </a:fld>
            <a:endParaRPr lang="en-US"/>
          </a:p>
        </p:txBody>
      </p:sp>
      <p:sp>
        <p:nvSpPr>
          <p:cNvPr id="8" name="Footer Placeholder 7">
            <a:extLst>
              <a:ext uri="{FF2B5EF4-FFF2-40B4-BE49-F238E27FC236}">
                <a16:creationId xmlns:a16="http://schemas.microsoft.com/office/drawing/2014/main" id="{C8FBB8E0-E6C7-A949-9DA1-7CD7893704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A004FF-D93F-0048-A120-F93D70DE263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692364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B249F-7A26-EC4B-8892-27C9BAD0C91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D240A0-8708-D343-A333-C6C1C7DA2783}"/>
              </a:ext>
            </a:extLst>
          </p:cNvPr>
          <p:cNvSpPr>
            <a:spLocks noGrp="1"/>
          </p:cNvSpPr>
          <p:nvPr>
            <p:ph type="dt" sz="half" idx="10"/>
          </p:nvPr>
        </p:nvSpPr>
        <p:spPr/>
        <p:txBody>
          <a:bodyPr/>
          <a:lstStyle/>
          <a:p>
            <a:fld id="{57DB2162-DD7B-8642-A18C-CE2A3B193302}" type="datetimeFigureOut">
              <a:rPr lang="en-US" smtClean="0"/>
              <a:t>10/9/21</a:t>
            </a:fld>
            <a:endParaRPr lang="en-US"/>
          </a:p>
        </p:txBody>
      </p:sp>
      <p:sp>
        <p:nvSpPr>
          <p:cNvPr id="4" name="Footer Placeholder 3">
            <a:extLst>
              <a:ext uri="{FF2B5EF4-FFF2-40B4-BE49-F238E27FC236}">
                <a16:creationId xmlns:a16="http://schemas.microsoft.com/office/drawing/2014/main" id="{AFD47FEA-2916-834E-8FE3-B0B3F4B778D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A6070B-CE8B-B24A-9E72-32D7773219A5}"/>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4016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D0BB09-5B0D-4B4E-8917-CBDFB5194E36}"/>
              </a:ext>
            </a:extLst>
          </p:cNvPr>
          <p:cNvSpPr>
            <a:spLocks noGrp="1"/>
          </p:cNvSpPr>
          <p:nvPr>
            <p:ph type="dt" sz="half" idx="10"/>
          </p:nvPr>
        </p:nvSpPr>
        <p:spPr/>
        <p:txBody>
          <a:bodyPr/>
          <a:lstStyle/>
          <a:p>
            <a:fld id="{57DB2162-DD7B-8642-A18C-CE2A3B193302}" type="datetimeFigureOut">
              <a:rPr lang="en-US" smtClean="0"/>
              <a:t>10/9/21</a:t>
            </a:fld>
            <a:endParaRPr lang="en-US"/>
          </a:p>
        </p:txBody>
      </p:sp>
      <p:sp>
        <p:nvSpPr>
          <p:cNvPr id="3" name="Footer Placeholder 2">
            <a:extLst>
              <a:ext uri="{FF2B5EF4-FFF2-40B4-BE49-F238E27FC236}">
                <a16:creationId xmlns:a16="http://schemas.microsoft.com/office/drawing/2014/main" id="{D0FC5877-4B7E-FE44-AB35-3890E72216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E88FB4-5F5F-C24A-B779-BBF9CBA871B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856221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5BDAA-6921-4C45-A25F-B0E2E55975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47DFE1-D112-FC48-BA18-9D327EED12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6C6F7C-D2D8-614C-8CD3-E23D3D9AD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E5CAF7E-19F8-2047-B897-2B47BCF47906}"/>
              </a:ext>
            </a:extLst>
          </p:cNvPr>
          <p:cNvSpPr>
            <a:spLocks noGrp="1"/>
          </p:cNvSpPr>
          <p:nvPr>
            <p:ph type="dt" sz="half" idx="10"/>
          </p:nvPr>
        </p:nvSpPr>
        <p:spPr/>
        <p:txBody>
          <a:bodyPr/>
          <a:lstStyle/>
          <a:p>
            <a:fld id="{57DB2162-DD7B-8642-A18C-CE2A3B193302}" type="datetimeFigureOut">
              <a:rPr lang="en-US" smtClean="0"/>
              <a:t>10/9/21</a:t>
            </a:fld>
            <a:endParaRPr lang="en-US"/>
          </a:p>
        </p:txBody>
      </p:sp>
      <p:sp>
        <p:nvSpPr>
          <p:cNvPr id="6" name="Footer Placeholder 5">
            <a:extLst>
              <a:ext uri="{FF2B5EF4-FFF2-40B4-BE49-F238E27FC236}">
                <a16:creationId xmlns:a16="http://schemas.microsoft.com/office/drawing/2014/main" id="{8A720CA7-7F9A-744A-ABB8-D6021412B6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02EC69-9E1C-D049-A47D-9AFF92D5A3A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272496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29F58-303C-DA4A-958B-29DF97108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5FBB6F-D497-D546-A581-D1F777A80C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D55CF13-068C-CD40-94C9-A6B2A28DE3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E040CD9-4BE0-B443-B958-8B36C4436EEE}"/>
              </a:ext>
            </a:extLst>
          </p:cNvPr>
          <p:cNvSpPr>
            <a:spLocks noGrp="1"/>
          </p:cNvSpPr>
          <p:nvPr>
            <p:ph type="dt" sz="half" idx="10"/>
          </p:nvPr>
        </p:nvSpPr>
        <p:spPr/>
        <p:txBody>
          <a:bodyPr/>
          <a:lstStyle/>
          <a:p>
            <a:fld id="{57DB2162-DD7B-8642-A18C-CE2A3B193302}" type="datetimeFigureOut">
              <a:rPr lang="en-US" smtClean="0"/>
              <a:t>10/9/21</a:t>
            </a:fld>
            <a:endParaRPr lang="en-US"/>
          </a:p>
        </p:txBody>
      </p:sp>
      <p:sp>
        <p:nvSpPr>
          <p:cNvPr id="6" name="Footer Placeholder 5">
            <a:extLst>
              <a:ext uri="{FF2B5EF4-FFF2-40B4-BE49-F238E27FC236}">
                <a16:creationId xmlns:a16="http://schemas.microsoft.com/office/drawing/2014/main" id="{9954F343-F78E-D648-AF6A-A391B9583D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351404-DCFE-8A4E-88F9-3797B6C97CF8}"/>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520726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5BDB65-5E8B-0F40-A742-AEE95721DA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4CFF1C-9867-044D-B424-198966E70A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0EDDCC-7890-C44C-B2EF-6E8310453C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DB2162-DD7B-8642-A18C-CE2A3B193302}" type="datetimeFigureOut">
              <a:rPr lang="en-US" smtClean="0"/>
              <a:t>10/9/21</a:t>
            </a:fld>
            <a:endParaRPr lang="en-US"/>
          </a:p>
        </p:txBody>
      </p:sp>
      <p:sp>
        <p:nvSpPr>
          <p:cNvPr id="5" name="Footer Placeholder 4">
            <a:extLst>
              <a:ext uri="{FF2B5EF4-FFF2-40B4-BE49-F238E27FC236}">
                <a16:creationId xmlns:a16="http://schemas.microsoft.com/office/drawing/2014/main" id="{FC9B95A9-1556-3F4E-95C2-AB3C3A51AF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63C655-1680-E048-9866-289F0DBC35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EC5EA2-46D8-6149-B8D8-35C2AF1569C7}" type="slidenum">
              <a:rPr lang="en-US" smtClean="0"/>
              <a:t>‹#›</a:t>
            </a:fld>
            <a:endParaRPr lang="en-US"/>
          </a:p>
        </p:txBody>
      </p:sp>
    </p:spTree>
    <p:extLst>
      <p:ext uri="{BB962C8B-B14F-4D97-AF65-F5344CB8AC3E}">
        <p14:creationId xmlns:p14="http://schemas.microsoft.com/office/powerpoint/2010/main" val="8718851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4.png"/><Relationship Id="rId4"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p:txBody>
          <a:bodyPr>
            <a:noAutofit/>
          </a:bodyPr>
          <a:lstStyle/>
          <a:p>
            <a:r>
              <a:rPr lang="en-US" sz="2600" b="1" dirty="0">
                <a:solidFill>
                  <a:schemeClr val="accent1">
                    <a:lumMod val="50000"/>
                  </a:schemeClr>
                </a:solidFill>
                <a:latin typeface="Arial" panose="020B0604020202020204" pitchFamily="34" charset="0"/>
                <a:cs typeface="Arial" panose="020B0604020202020204" pitchFamily="34" charset="0"/>
              </a:rPr>
              <a:t>902102 Multi-LRAUV Simulation Environment</a:t>
            </a:r>
          </a:p>
        </p:txBody>
      </p:sp>
      <p:sp>
        <p:nvSpPr>
          <p:cNvPr id="4" name="TextBox 3">
            <a:extLst>
              <a:ext uri="{FF2B5EF4-FFF2-40B4-BE49-F238E27FC236}">
                <a16:creationId xmlns:a16="http://schemas.microsoft.com/office/drawing/2014/main" id="{3D727734-83D2-6A45-9226-5272F9442FAB}"/>
              </a:ext>
            </a:extLst>
          </p:cNvPr>
          <p:cNvSpPr txBox="1"/>
          <p:nvPr/>
        </p:nvSpPr>
        <p:spPr>
          <a:xfrm>
            <a:off x="955847" y="1347691"/>
            <a:ext cx="10397953" cy="1600438"/>
          </a:xfrm>
          <a:prstGeom prst="rect">
            <a:avLst/>
          </a:prstGeom>
          <a:noFill/>
        </p:spPr>
        <p:txBody>
          <a:bodyPr wrap="square" rtlCol="0">
            <a:spAutoFit/>
          </a:bodyPr>
          <a:lstStyle/>
          <a:p>
            <a:pPr algn="ctr"/>
            <a:r>
              <a:rPr lang="en-US" sz="2400" dirty="0">
                <a:solidFill>
                  <a:schemeClr val="tx1">
                    <a:lumMod val="85000"/>
                    <a:lumOff val="15000"/>
                  </a:schemeClr>
                </a:solidFill>
                <a:latin typeface="Arial" panose="020B0604020202020204" pitchFamily="34" charset="0"/>
                <a:cs typeface="Arial" panose="020B0604020202020204" pitchFamily="34" charset="0"/>
              </a:rPr>
              <a:t>Multi-LRAUV applications are a key component in MBARI field programs</a:t>
            </a:r>
          </a:p>
          <a:p>
            <a:endParaRPr lang="en-US" i="1" dirty="0">
              <a:latin typeface="Arial" panose="020B0604020202020204" pitchFamily="34" charset="0"/>
              <a:cs typeface="Arial" panose="020B0604020202020204" pitchFamily="34" charset="0"/>
            </a:endParaRPr>
          </a:p>
          <a:p>
            <a:endParaRPr lang="en-US" sz="2800" i="1" dirty="0">
              <a:latin typeface="Arial" panose="020B0604020202020204" pitchFamily="34" charset="0"/>
              <a:cs typeface="Arial" panose="020B0604020202020204" pitchFamily="34" charset="0"/>
            </a:endParaRPr>
          </a:p>
          <a:p>
            <a:endParaRPr lang="en-US" sz="2800" i="1" dirty="0">
              <a:latin typeface="Arial" panose="020B0604020202020204" pitchFamily="34" charset="0"/>
              <a:cs typeface="Arial" panose="020B0604020202020204" pitchFamily="34" charset="0"/>
            </a:endParaRPr>
          </a:p>
        </p:txBody>
      </p:sp>
      <p:graphicFrame>
        <p:nvGraphicFramePr>
          <p:cNvPr id="5" name="Table 5">
            <a:extLst>
              <a:ext uri="{FF2B5EF4-FFF2-40B4-BE49-F238E27FC236}">
                <a16:creationId xmlns:a16="http://schemas.microsoft.com/office/drawing/2014/main" id="{305DB477-08B5-754E-A751-474CF805C9AA}"/>
              </a:ext>
            </a:extLst>
          </p:cNvPr>
          <p:cNvGraphicFramePr>
            <a:graphicFrameLocks noGrp="1"/>
          </p:cNvGraphicFramePr>
          <p:nvPr>
            <p:extLst>
              <p:ext uri="{D42A27DB-BD31-4B8C-83A1-F6EECF244321}">
                <p14:modId xmlns:p14="http://schemas.microsoft.com/office/powerpoint/2010/main" val="1074362172"/>
              </p:ext>
            </p:extLst>
          </p:nvPr>
        </p:nvGraphicFramePr>
        <p:xfrm>
          <a:off x="2044907" y="1954383"/>
          <a:ext cx="8558023" cy="1066800"/>
        </p:xfrm>
        <a:graphic>
          <a:graphicData uri="http://schemas.openxmlformats.org/drawingml/2006/table">
            <a:tbl>
              <a:tblPr firstRow="1" bandRow="1">
                <a:tableStyleId>{5C22544A-7EE6-4342-B048-85BDC9FD1C3A}</a:tableStyleId>
              </a:tblPr>
              <a:tblGrid>
                <a:gridCol w="3471980">
                  <a:extLst>
                    <a:ext uri="{9D8B030D-6E8A-4147-A177-3AD203B41FA5}">
                      <a16:colId xmlns:a16="http://schemas.microsoft.com/office/drawing/2014/main" val="3782802591"/>
                    </a:ext>
                  </a:extLst>
                </a:gridCol>
                <a:gridCol w="5086043">
                  <a:extLst>
                    <a:ext uri="{9D8B030D-6E8A-4147-A177-3AD203B41FA5}">
                      <a16:colId xmlns:a16="http://schemas.microsoft.com/office/drawing/2014/main" val="2520375271"/>
                    </a:ext>
                  </a:extLst>
                </a:gridCol>
              </a:tblGrid>
              <a:tr h="370840">
                <a:tc>
                  <a:txBody>
                    <a:bodyPr/>
                    <a:lstStyle/>
                    <a:p>
                      <a:pPr marL="285750" indent="-285750">
                        <a:buFont typeface="Arial" panose="020B0604020202020204" pitchFamily="34" charset="0"/>
                        <a:buChar char="•"/>
                      </a:pPr>
                      <a:r>
                        <a:rPr lang="en-US" sz="1600" b="0" i="0" dirty="0">
                          <a:solidFill>
                            <a:schemeClr val="tx1">
                              <a:lumMod val="85000"/>
                              <a:lumOff val="15000"/>
                            </a:schemeClr>
                          </a:solidFill>
                          <a:latin typeface="Arial" panose="020B0604020202020204" pitchFamily="34" charset="0"/>
                          <a:cs typeface="Arial" panose="020B0604020202020204" pitchFamily="34" charset="0"/>
                        </a:rPr>
                        <a:t>CANON (Chavez)</a:t>
                      </a:r>
                    </a:p>
                    <a:p>
                      <a:pPr marL="285750" indent="-285750">
                        <a:buFont typeface="Arial" panose="020B0604020202020204" pitchFamily="34" charset="0"/>
                        <a:buChar char="•"/>
                      </a:pPr>
                      <a:r>
                        <a:rPr lang="en-US" sz="1600" b="0" i="0" dirty="0">
                          <a:solidFill>
                            <a:schemeClr val="tx1">
                              <a:lumMod val="85000"/>
                              <a:lumOff val="15000"/>
                            </a:schemeClr>
                          </a:solidFill>
                          <a:latin typeface="Arial" panose="020B0604020202020204" pitchFamily="34" charset="0"/>
                          <a:cs typeface="Arial" panose="020B0604020202020204" pitchFamily="34" charset="0"/>
                        </a:rPr>
                        <a:t>ESP (Birch and </a:t>
                      </a:r>
                      <a:r>
                        <a:rPr lang="en-US" sz="1600" b="0" i="0" dirty="0" err="1">
                          <a:solidFill>
                            <a:schemeClr val="tx1">
                              <a:lumMod val="85000"/>
                              <a:lumOff val="15000"/>
                            </a:schemeClr>
                          </a:solidFill>
                          <a:latin typeface="Arial" panose="020B0604020202020204" pitchFamily="34" charset="0"/>
                          <a:cs typeface="Arial" panose="020B0604020202020204" pitchFamily="34" charset="0"/>
                        </a:rPr>
                        <a:t>Scholin</a:t>
                      </a:r>
                      <a:r>
                        <a:rPr lang="en-US" sz="1600" b="0" i="0" dirty="0">
                          <a:solidFill>
                            <a:schemeClr val="tx1">
                              <a:lumMod val="85000"/>
                              <a:lumOff val="15000"/>
                            </a:schemeClr>
                          </a:solidFill>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600" b="0" i="0" dirty="0">
                          <a:solidFill>
                            <a:schemeClr val="tx1">
                              <a:lumMod val="85000"/>
                              <a:lumOff val="15000"/>
                            </a:schemeClr>
                          </a:solidFill>
                          <a:latin typeface="Arial" panose="020B0604020202020204" pitchFamily="34" charset="0"/>
                          <a:cs typeface="Arial" panose="020B0604020202020204" pitchFamily="34" charset="0"/>
                        </a:rPr>
                        <a:t>Targeted Sampling (Zhang)</a:t>
                      </a:r>
                    </a:p>
                    <a:p>
                      <a:pPr marL="285750" indent="-285750">
                        <a:buFont typeface="Arial" panose="020B0604020202020204" pitchFamily="34" charset="0"/>
                        <a:buChar char="•"/>
                      </a:pPr>
                      <a:r>
                        <a:rPr lang="en-US" sz="1600" b="0" i="0" dirty="0">
                          <a:solidFill>
                            <a:schemeClr val="tx1">
                              <a:lumMod val="85000"/>
                              <a:lumOff val="15000"/>
                            </a:schemeClr>
                          </a:solidFill>
                          <a:latin typeface="Arial" panose="020B0604020202020204" pitchFamily="34" charset="0"/>
                          <a:cs typeface="Arial" panose="020B0604020202020204" pitchFamily="34" charset="0"/>
                        </a:rPr>
                        <a:t>Precision Control (Rock)</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US" sz="1600" b="0" i="0" dirty="0">
                          <a:solidFill>
                            <a:schemeClr val="tx1">
                              <a:lumMod val="85000"/>
                              <a:lumOff val="15000"/>
                            </a:schemeClr>
                          </a:solidFill>
                          <a:latin typeface="Arial" panose="020B0604020202020204" pitchFamily="34" charset="0"/>
                          <a:cs typeface="Arial" panose="020B0604020202020204" pitchFamily="34" charset="0"/>
                        </a:rPr>
                        <a:t>Acoustical Ocean Ecology (Benoit-Bird)</a:t>
                      </a:r>
                    </a:p>
                    <a:p>
                      <a:pPr marL="285750" indent="-285750">
                        <a:buFont typeface="Arial" panose="020B0604020202020204" pitchFamily="34" charset="0"/>
                        <a:buChar char="•"/>
                      </a:pPr>
                      <a:r>
                        <a:rPr lang="en-US" sz="1600" b="0" i="0" dirty="0">
                          <a:solidFill>
                            <a:schemeClr val="tx1">
                              <a:lumMod val="85000"/>
                              <a:lumOff val="15000"/>
                            </a:schemeClr>
                          </a:solidFill>
                          <a:latin typeface="Arial" panose="020B0604020202020204" pitchFamily="34" charset="0"/>
                          <a:cs typeface="Arial" panose="020B0604020202020204" pitchFamily="34" charset="0"/>
                        </a:rPr>
                        <a:t>Biodiversity &amp; </a:t>
                      </a:r>
                      <a:r>
                        <a:rPr lang="en-US" sz="1600" b="0" i="0" dirty="0" err="1">
                          <a:solidFill>
                            <a:schemeClr val="tx1">
                              <a:lumMod val="85000"/>
                              <a:lumOff val="15000"/>
                            </a:schemeClr>
                          </a:solidFill>
                          <a:latin typeface="Arial" panose="020B0604020202020204" pitchFamily="34" charset="0"/>
                          <a:cs typeface="Arial" panose="020B0604020202020204" pitchFamily="34" charset="0"/>
                        </a:rPr>
                        <a:t>Biooptics</a:t>
                      </a:r>
                      <a:r>
                        <a:rPr lang="en-US" sz="1600" b="0" i="0" dirty="0">
                          <a:solidFill>
                            <a:schemeClr val="tx1">
                              <a:lumMod val="85000"/>
                              <a:lumOff val="15000"/>
                            </a:schemeClr>
                          </a:solidFill>
                          <a:latin typeface="Arial" panose="020B0604020202020204" pitchFamily="34" charset="0"/>
                          <a:cs typeface="Arial" panose="020B0604020202020204" pitchFamily="34" charset="0"/>
                        </a:rPr>
                        <a:t> (Haddock)</a:t>
                      </a:r>
                    </a:p>
                    <a:p>
                      <a:pPr marL="285750" indent="-285750">
                        <a:buFont typeface="Arial" panose="020B0604020202020204" pitchFamily="34" charset="0"/>
                        <a:buChar char="•"/>
                      </a:pPr>
                      <a:r>
                        <a:rPr lang="en-US" sz="1600" b="0" i="0" dirty="0" err="1">
                          <a:solidFill>
                            <a:schemeClr val="tx1">
                              <a:lumMod val="85000"/>
                              <a:lumOff val="15000"/>
                            </a:schemeClr>
                          </a:solidFill>
                          <a:latin typeface="Arial" panose="020B0604020202020204" pitchFamily="34" charset="0"/>
                          <a:cs typeface="Arial" panose="020B0604020202020204" pitchFamily="34" charset="0"/>
                        </a:rPr>
                        <a:t>EyeRIS</a:t>
                      </a:r>
                      <a:r>
                        <a:rPr lang="en-US" sz="1600" b="0" i="0" dirty="0">
                          <a:solidFill>
                            <a:schemeClr val="tx1">
                              <a:lumMod val="85000"/>
                              <a:lumOff val="15000"/>
                            </a:schemeClr>
                          </a:solidFill>
                          <a:latin typeface="Arial" panose="020B0604020202020204" pitchFamily="34" charset="0"/>
                          <a:cs typeface="Arial" panose="020B0604020202020204" pitchFamily="34" charset="0"/>
                        </a:rPr>
                        <a:t> (</a:t>
                      </a:r>
                      <a:r>
                        <a:rPr lang="en-US" sz="1600" b="0" i="0" dirty="0" err="1">
                          <a:solidFill>
                            <a:schemeClr val="tx1">
                              <a:lumMod val="85000"/>
                              <a:lumOff val="15000"/>
                            </a:schemeClr>
                          </a:solidFill>
                          <a:latin typeface="Arial" panose="020B0604020202020204" pitchFamily="34" charset="0"/>
                          <a:cs typeface="Arial" panose="020B0604020202020204" pitchFamily="34" charset="0"/>
                        </a:rPr>
                        <a:t>Katija</a:t>
                      </a:r>
                      <a:r>
                        <a:rPr lang="en-US" sz="1600" b="0" i="0" dirty="0">
                          <a:solidFill>
                            <a:schemeClr val="tx1">
                              <a:lumMod val="85000"/>
                              <a:lumOff val="15000"/>
                            </a:schemeClr>
                          </a:solidFill>
                          <a:latin typeface="Arial" panose="020B0604020202020204" pitchFamily="34" charset="0"/>
                          <a:cs typeface="Arial" panose="020B0604020202020204" pitchFamily="34" charset="0"/>
                        </a:rPr>
                        <a:t> and Roberts)</a:t>
                      </a:r>
                    </a:p>
                    <a:p>
                      <a:pPr marL="285750" indent="-285750">
                        <a:buFont typeface="Arial" panose="020B0604020202020204" pitchFamily="34" charset="0"/>
                        <a:buChar char="•"/>
                      </a:pPr>
                      <a:r>
                        <a:rPr lang="en-US" sz="1600" b="0" i="0" dirty="0">
                          <a:solidFill>
                            <a:schemeClr val="tx1">
                              <a:lumMod val="85000"/>
                              <a:lumOff val="15000"/>
                            </a:schemeClr>
                          </a:solidFill>
                          <a:latin typeface="Arial" panose="020B0604020202020204" pitchFamily="34" charset="0"/>
                          <a:cs typeface="Arial" panose="020B0604020202020204" pitchFamily="34" charset="0"/>
                        </a:rPr>
                        <a:t>soon Scalable Robotics (</a:t>
                      </a:r>
                      <a:r>
                        <a:rPr lang="en-US" sz="1600" b="0" i="0" dirty="0" err="1">
                          <a:solidFill>
                            <a:schemeClr val="tx1">
                              <a:lumMod val="85000"/>
                              <a:lumOff val="15000"/>
                            </a:schemeClr>
                          </a:solidFill>
                          <a:latin typeface="Arial" panose="020B0604020202020204" pitchFamily="34" charset="0"/>
                          <a:cs typeface="Arial" panose="020B0604020202020204" pitchFamily="34" charset="0"/>
                        </a:rPr>
                        <a:t>Troni</a:t>
                      </a:r>
                      <a:r>
                        <a:rPr lang="en-US" sz="1600" b="0" i="0" dirty="0">
                          <a:solidFill>
                            <a:schemeClr val="tx1">
                              <a:lumMod val="85000"/>
                              <a:lumOff val="15000"/>
                            </a:schemeClr>
                          </a:solidFill>
                          <a:latin typeface="Arial" panose="020B0604020202020204" pitchFamily="34" charset="0"/>
                          <a:cs typeface="Arial" panose="020B0604020202020204" pitchFamily="34" charset="0"/>
                        </a:rPr>
                        <a: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13704888"/>
                  </a:ext>
                </a:extLst>
              </a:tr>
            </a:tbl>
          </a:graphicData>
        </a:graphic>
      </p:graphicFrame>
      <p:sp>
        <p:nvSpPr>
          <p:cNvPr id="6" name="Rectangle 5">
            <a:extLst>
              <a:ext uri="{FF2B5EF4-FFF2-40B4-BE49-F238E27FC236}">
                <a16:creationId xmlns:a16="http://schemas.microsoft.com/office/drawing/2014/main" id="{D1A6AAF9-B1A5-2443-B91B-6CAF6B1501DB}"/>
              </a:ext>
            </a:extLst>
          </p:cNvPr>
          <p:cNvSpPr/>
          <p:nvPr/>
        </p:nvSpPr>
        <p:spPr>
          <a:xfrm>
            <a:off x="637348" y="4454419"/>
            <a:ext cx="3688072" cy="1646605"/>
          </a:xfrm>
          <a:prstGeom prst="rect">
            <a:avLst/>
          </a:prstGeom>
        </p:spPr>
        <p:txBody>
          <a:bodyPr wrap="square">
            <a:spAutoFit/>
          </a:bodyPr>
          <a:lstStyle/>
          <a:p>
            <a:pPr>
              <a:spcAft>
                <a:spcPts val="600"/>
              </a:spcAft>
            </a:pPr>
            <a:r>
              <a:rPr lang="en-US" sz="2400" b="1" dirty="0">
                <a:solidFill>
                  <a:schemeClr val="tx1">
                    <a:lumMod val="85000"/>
                    <a:lumOff val="15000"/>
                  </a:schemeClr>
                </a:solidFill>
                <a:latin typeface="Arial" panose="020B0604020202020204" pitchFamily="34" charset="0"/>
                <a:cs typeface="Arial" panose="020B0604020202020204" pitchFamily="34" charset="0"/>
              </a:rPr>
              <a:t>How to scale?</a:t>
            </a:r>
          </a:p>
          <a:p>
            <a:pPr marL="285750" indent="-285750">
              <a:buFont typeface="Arial" panose="020B0604020202020204" pitchFamily="34" charset="0"/>
              <a:buChar char="•"/>
            </a:pPr>
            <a:r>
              <a:rPr lang="en-US" dirty="0">
                <a:solidFill>
                  <a:schemeClr val="tx1">
                    <a:lumMod val="85000"/>
                    <a:lumOff val="15000"/>
                  </a:schemeClr>
                </a:solidFill>
                <a:latin typeface="Arial" panose="020B0604020202020204" pitchFamily="34" charset="0"/>
                <a:cs typeface="Arial" panose="020B0604020202020204" pitchFamily="34" charset="0"/>
              </a:rPr>
              <a:t>How can we scale up multi-vehicle operations at MBARI? </a:t>
            </a:r>
          </a:p>
          <a:p>
            <a:pPr marL="285750" indent="-285750">
              <a:buFont typeface="Arial" panose="020B0604020202020204" pitchFamily="34" charset="0"/>
              <a:buChar char="•"/>
            </a:pPr>
            <a:r>
              <a:rPr lang="en-US" dirty="0">
                <a:solidFill>
                  <a:schemeClr val="tx1">
                    <a:lumMod val="85000"/>
                    <a:lumOff val="15000"/>
                  </a:schemeClr>
                </a:solidFill>
                <a:latin typeface="Arial" panose="020B0604020202020204" pitchFamily="34" charset="0"/>
                <a:cs typeface="Arial" panose="020B0604020202020204" pitchFamily="34" charset="0"/>
              </a:rPr>
              <a:t>How to go from LRAUV pair to a collaborative fleet? </a:t>
            </a:r>
          </a:p>
        </p:txBody>
      </p:sp>
      <p:sp>
        <p:nvSpPr>
          <p:cNvPr id="7" name="Rectangle 6">
            <a:extLst>
              <a:ext uri="{FF2B5EF4-FFF2-40B4-BE49-F238E27FC236}">
                <a16:creationId xmlns:a16="http://schemas.microsoft.com/office/drawing/2014/main" id="{039EA848-7478-7E48-8A5F-94EF09CF7C2C}"/>
              </a:ext>
            </a:extLst>
          </p:cNvPr>
          <p:cNvSpPr/>
          <p:nvPr/>
        </p:nvSpPr>
        <p:spPr>
          <a:xfrm>
            <a:off x="4474395" y="4454419"/>
            <a:ext cx="3760343" cy="1923604"/>
          </a:xfrm>
          <a:prstGeom prst="rect">
            <a:avLst/>
          </a:prstGeom>
        </p:spPr>
        <p:txBody>
          <a:bodyPr wrap="square">
            <a:spAutoFit/>
          </a:bodyPr>
          <a:lstStyle/>
          <a:p>
            <a:pPr>
              <a:spcAft>
                <a:spcPts val="600"/>
              </a:spcAft>
            </a:pPr>
            <a:r>
              <a:rPr lang="en-US" sz="2400" b="1" dirty="0">
                <a:solidFill>
                  <a:schemeClr val="tx1">
                    <a:lumMod val="85000"/>
                    <a:lumOff val="15000"/>
                  </a:schemeClr>
                </a:solidFill>
                <a:latin typeface="Arial" panose="020B0604020202020204" pitchFamily="34" charset="0"/>
                <a:cs typeface="Arial" panose="020B0604020202020204" pitchFamily="34" charset="0"/>
              </a:rPr>
              <a:t>How to develop?</a:t>
            </a:r>
          </a:p>
          <a:p>
            <a:pPr marL="285750" indent="-285750">
              <a:buFont typeface="Arial" panose="020B0604020202020204" pitchFamily="34" charset="0"/>
              <a:buChar char="•"/>
            </a:pPr>
            <a:r>
              <a:rPr lang="en-US" dirty="0">
                <a:solidFill>
                  <a:schemeClr val="tx1">
                    <a:lumMod val="85000"/>
                    <a:lumOff val="15000"/>
                  </a:schemeClr>
                </a:solidFill>
                <a:latin typeface="Arial" panose="020B0604020202020204" pitchFamily="34" charset="0"/>
                <a:cs typeface="Arial" panose="020B0604020202020204" pitchFamily="34" charset="0"/>
              </a:rPr>
              <a:t>How can we improve development for multi-vehicle applications? </a:t>
            </a:r>
          </a:p>
          <a:p>
            <a:pPr marL="285750" indent="-285750">
              <a:buFont typeface="Arial" panose="020B0604020202020204" pitchFamily="34" charset="0"/>
              <a:buChar char="•"/>
            </a:pPr>
            <a:r>
              <a:rPr lang="en-US" dirty="0">
                <a:solidFill>
                  <a:schemeClr val="tx1">
                    <a:lumMod val="85000"/>
                    <a:lumOff val="15000"/>
                  </a:schemeClr>
                </a:solidFill>
                <a:latin typeface="Arial" panose="020B0604020202020204" pitchFamily="34" charset="0"/>
                <a:cs typeface="Arial" panose="020B0604020202020204" pitchFamily="34" charset="0"/>
              </a:rPr>
              <a:t>How can we increase reliability and performance in the field?</a:t>
            </a:r>
          </a:p>
        </p:txBody>
      </p:sp>
      <p:sp>
        <p:nvSpPr>
          <p:cNvPr id="8" name="Rectangle 7">
            <a:extLst>
              <a:ext uri="{FF2B5EF4-FFF2-40B4-BE49-F238E27FC236}">
                <a16:creationId xmlns:a16="http://schemas.microsoft.com/office/drawing/2014/main" id="{F1CA5B5E-8A08-754D-BCD2-96344023EB2A}"/>
              </a:ext>
            </a:extLst>
          </p:cNvPr>
          <p:cNvSpPr/>
          <p:nvPr/>
        </p:nvSpPr>
        <p:spPr>
          <a:xfrm>
            <a:off x="8383712" y="4454419"/>
            <a:ext cx="3462391" cy="2200602"/>
          </a:xfrm>
          <a:prstGeom prst="rect">
            <a:avLst/>
          </a:prstGeom>
        </p:spPr>
        <p:txBody>
          <a:bodyPr wrap="square">
            <a:spAutoFit/>
          </a:bodyPr>
          <a:lstStyle/>
          <a:p>
            <a:pPr>
              <a:spcAft>
                <a:spcPts val="600"/>
              </a:spcAft>
            </a:pPr>
            <a:r>
              <a:rPr lang="en-US" sz="2400" b="1" dirty="0">
                <a:solidFill>
                  <a:schemeClr val="tx1">
                    <a:lumMod val="85000"/>
                    <a:lumOff val="15000"/>
                  </a:schemeClr>
                </a:solidFill>
                <a:latin typeface="Arial" panose="020B0604020202020204" pitchFamily="34" charset="0"/>
                <a:cs typeface="Arial" panose="020B0604020202020204" pitchFamily="34" charset="0"/>
              </a:rPr>
              <a:t>How to export?</a:t>
            </a:r>
          </a:p>
          <a:p>
            <a:pPr marL="285750" indent="-285750">
              <a:buFont typeface="Arial" panose="020B0604020202020204" pitchFamily="34" charset="0"/>
              <a:buChar char="•"/>
            </a:pPr>
            <a:r>
              <a:rPr lang="en-US" dirty="0">
                <a:solidFill>
                  <a:schemeClr val="tx1">
                    <a:lumMod val="85000"/>
                    <a:lumOff val="15000"/>
                  </a:schemeClr>
                </a:solidFill>
                <a:latin typeface="Arial" panose="020B0604020202020204" pitchFamily="34" charset="0"/>
                <a:cs typeface="Arial" panose="020B0604020202020204" pitchFamily="34" charset="0"/>
              </a:rPr>
              <a:t>How can we make the LRAUV software more extensible? </a:t>
            </a:r>
          </a:p>
          <a:p>
            <a:pPr marL="285750" indent="-285750">
              <a:buFont typeface="Arial" panose="020B0604020202020204" pitchFamily="34" charset="0"/>
              <a:buChar char="•"/>
            </a:pPr>
            <a:r>
              <a:rPr lang="en-US" dirty="0">
                <a:solidFill>
                  <a:schemeClr val="tx1">
                    <a:lumMod val="85000"/>
                    <a:lumOff val="15000"/>
                  </a:schemeClr>
                </a:solidFill>
                <a:latin typeface="Arial" panose="020B0604020202020204" pitchFamily="34" charset="0"/>
                <a:cs typeface="Arial" panose="020B0604020202020204" pitchFamily="34" charset="0"/>
              </a:rPr>
              <a:t>How do we optimize our development efforts to support technology transfer?</a:t>
            </a:r>
          </a:p>
        </p:txBody>
      </p:sp>
      <p:sp>
        <p:nvSpPr>
          <p:cNvPr id="9" name="Rectangle 8">
            <a:extLst>
              <a:ext uri="{FF2B5EF4-FFF2-40B4-BE49-F238E27FC236}">
                <a16:creationId xmlns:a16="http://schemas.microsoft.com/office/drawing/2014/main" id="{2D7B43FA-2D54-EB47-974A-97BC5E0AC326}"/>
              </a:ext>
            </a:extLst>
          </p:cNvPr>
          <p:cNvSpPr/>
          <p:nvPr/>
        </p:nvSpPr>
        <p:spPr>
          <a:xfrm>
            <a:off x="963631" y="3203778"/>
            <a:ext cx="10264739" cy="954107"/>
          </a:xfrm>
          <a:prstGeom prst="rect">
            <a:avLst/>
          </a:prstGeom>
        </p:spPr>
        <p:txBody>
          <a:bodyPr wrap="square">
            <a:spAutoFit/>
          </a:bodyPr>
          <a:lstStyle/>
          <a:p>
            <a:pPr algn="ctr"/>
            <a:r>
              <a:rPr lang="en-US" sz="2800" b="1" dirty="0">
                <a:solidFill>
                  <a:schemeClr val="tx1">
                    <a:lumMod val="85000"/>
                    <a:lumOff val="15000"/>
                  </a:schemeClr>
                </a:solidFill>
                <a:latin typeface="Arial" panose="020B0604020202020204" pitchFamily="34" charset="0"/>
                <a:cs typeface="Arial" panose="020B0604020202020204" pitchFamily="34" charset="0"/>
              </a:rPr>
              <a:t>We anticipate the demand and complexity of multi-LRAUV applications at MBARI will only increase in the future</a:t>
            </a:r>
          </a:p>
        </p:txBody>
      </p:sp>
    </p:spTree>
    <p:extLst>
      <p:ext uri="{BB962C8B-B14F-4D97-AF65-F5344CB8AC3E}">
        <p14:creationId xmlns:p14="http://schemas.microsoft.com/office/powerpoint/2010/main" val="1787568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p:txBody>
          <a:bodyPr>
            <a:noAutofit/>
          </a:bodyPr>
          <a:lstStyle/>
          <a:p>
            <a:r>
              <a:rPr lang="en-US" sz="2600" b="1" dirty="0">
                <a:solidFill>
                  <a:schemeClr val="accent1">
                    <a:lumMod val="50000"/>
                  </a:schemeClr>
                </a:solidFill>
                <a:latin typeface="Arial" panose="020B0604020202020204" pitchFamily="34" charset="0"/>
                <a:cs typeface="Arial" panose="020B0604020202020204" pitchFamily="34" charset="0"/>
              </a:rPr>
              <a:t>902102 Multi-LRAUV Simulation Environment</a:t>
            </a:r>
          </a:p>
        </p:txBody>
      </p:sp>
      <p:sp>
        <p:nvSpPr>
          <p:cNvPr id="4" name="TextBox 3">
            <a:extLst>
              <a:ext uri="{FF2B5EF4-FFF2-40B4-BE49-F238E27FC236}">
                <a16:creationId xmlns:a16="http://schemas.microsoft.com/office/drawing/2014/main" id="{3D727734-83D2-6A45-9226-5272F9442FAB}"/>
              </a:ext>
            </a:extLst>
          </p:cNvPr>
          <p:cNvSpPr txBox="1"/>
          <p:nvPr/>
        </p:nvSpPr>
        <p:spPr>
          <a:xfrm>
            <a:off x="482207" y="1236496"/>
            <a:ext cx="7613830" cy="2200602"/>
          </a:xfrm>
          <a:prstGeom prst="rect">
            <a:avLst/>
          </a:prstGeom>
          <a:noFill/>
        </p:spPr>
        <p:txBody>
          <a:bodyPr wrap="square" rtlCol="0">
            <a:spAutoFit/>
          </a:bodyPr>
          <a:lstStyle/>
          <a:p>
            <a:pPr algn="ctr">
              <a:spcAft>
                <a:spcPts val="600"/>
              </a:spcAft>
            </a:pPr>
            <a:r>
              <a:rPr lang="en-US" sz="2400" dirty="0">
                <a:solidFill>
                  <a:schemeClr val="tx1">
                    <a:lumMod val="85000"/>
                    <a:lumOff val="15000"/>
                  </a:schemeClr>
                </a:solidFill>
                <a:latin typeface="Arial" panose="020B0604020202020204" pitchFamily="34" charset="0"/>
                <a:cs typeface="Arial" panose="020B0604020202020204" pitchFamily="34" charset="0"/>
              </a:rPr>
              <a:t>Targeted sampling within a </a:t>
            </a:r>
            <a:r>
              <a:rPr lang="en-US" sz="2400" dirty="0" err="1">
                <a:solidFill>
                  <a:schemeClr val="tx1">
                    <a:lumMod val="85000"/>
                    <a:lumOff val="15000"/>
                  </a:schemeClr>
                </a:solidFill>
                <a:latin typeface="Arial" panose="020B0604020202020204" pitchFamily="34" charset="0"/>
                <a:cs typeface="Arial" panose="020B0604020202020204" pitchFamily="34" charset="0"/>
              </a:rPr>
              <a:t>Lagrangian</a:t>
            </a:r>
            <a:r>
              <a:rPr lang="en-US" sz="2400" dirty="0">
                <a:solidFill>
                  <a:schemeClr val="tx1">
                    <a:lumMod val="85000"/>
                    <a:lumOff val="15000"/>
                  </a:schemeClr>
                </a:solidFill>
                <a:latin typeface="Arial" panose="020B0604020202020204" pitchFamily="34" charset="0"/>
                <a:cs typeface="Arial" panose="020B0604020202020204" pitchFamily="34" charset="0"/>
              </a:rPr>
              <a:t> reference </a:t>
            </a:r>
            <a:br>
              <a:rPr lang="en-US" sz="2400" dirty="0">
                <a:solidFill>
                  <a:schemeClr val="tx1">
                    <a:lumMod val="85000"/>
                    <a:lumOff val="15000"/>
                  </a:schemeClr>
                </a:solidFill>
                <a:latin typeface="Arial" panose="020B0604020202020204" pitchFamily="34" charset="0"/>
                <a:cs typeface="Arial" panose="020B0604020202020204" pitchFamily="34" charset="0"/>
              </a:rPr>
            </a:br>
            <a:r>
              <a:rPr lang="en-US" sz="2400" dirty="0">
                <a:solidFill>
                  <a:schemeClr val="tx1">
                    <a:lumMod val="85000"/>
                    <a:lumOff val="15000"/>
                  </a:schemeClr>
                </a:solidFill>
                <a:latin typeface="Arial" panose="020B0604020202020204" pitchFamily="34" charset="0"/>
                <a:cs typeface="Arial" panose="020B0604020202020204" pitchFamily="34" charset="0"/>
              </a:rPr>
              <a:t>frame is inherently a multi-vehicle problem</a:t>
            </a:r>
          </a:p>
          <a:p>
            <a:pPr marL="457200" indent="-457200">
              <a:buFont typeface="Arial" panose="020B0604020202020204" pitchFamily="34" charset="0"/>
              <a:buChar char="•"/>
            </a:pPr>
            <a:r>
              <a:rPr lang="en-US" sz="2000" dirty="0">
                <a:solidFill>
                  <a:schemeClr val="tx1">
                    <a:lumMod val="75000"/>
                    <a:lumOff val="25000"/>
                  </a:schemeClr>
                </a:solidFill>
                <a:latin typeface="Arial" panose="020B0604020202020204" pitchFamily="34" charset="0"/>
                <a:cs typeface="Arial" panose="020B0604020202020204" pitchFamily="34" charset="0"/>
              </a:rPr>
              <a:t>Sampling vehicle tracks a feature of interest (and samples)</a:t>
            </a:r>
          </a:p>
          <a:p>
            <a:pPr marL="457200" indent="-457200">
              <a:buFont typeface="Arial" panose="020B0604020202020204" pitchFamily="34" charset="0"/>
              <a:buChar char="•"/>
            </a:pPr>
            <a:r>
              <a:rPr lang="en-US" sz="2000" dirty="0">
                <a:solidFill>
                  <a:schemeClr val="tx1">
                    <a:lumMod val="75000"/>
                    <a:lumOff val="25000"/>
                  </a:schemeClr>
                </a:solidFill>
                <a:latin typeface="Arial" panose="020B0604020202020204" pitchFamily="34" charset="0"/>
                <a:cs typeface="Arial" panose="020B0604020202020204" pitchFamily="34" charset="0"/>
              </a:rPr>
              <a:t>Sentinel vehicle vertically surveys neighboring waters to capture contextual data</a:t>
            </a:r>
          </a:p>
          <a:p>
            <a:pPr algn="ctr"/>
            <a:endParaRPr lang="en-US" sz="2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30E6F09-AA14-0545-BCDB-BD756F57178F}"/>
              </a:ext>
            </a:extLst>
          </p:cNvPr>
          <p:cNvSpPr/>
          <p:nvPr/>
        </p:nvSpPr>
        <p:spPr>
          <a:xfrm>
            <a:off x="8096036" y="6067579"/>
            <a:ext cx="4214716" cy="646331"/>
          </a:xfrm>
          <a:prstGeom prst="rect">
            <a:avLst/>
          </a:prstGeom>
        </p:spPr>
        <p:txBody>
          <a:bodyPr wrap="square">
            <a:spAutoFit/>
          </a:bodyPr>
          <a:lstStyle/>
          <a:p>
            <a:pPr algn="ctr"/>
            <a:r>
              <a:rPr lang="en-US" sz="1200" dirty="0">
                <a:solidFill>
                  <a:schemeClr val="tx1">
                    <a:lumMod val="75000"/>
                    <a:lumOff val="25000"/>
                  </a:schemeClr>
                </a:solidFill>
                <a:latin typeface="Arial" panose="020B0604020202020204" pitchFamily="34" charset="0"/>
                <a:cs typeface="Arial" panose="020B0604020202020204" pitchFamily="34" charset="0"/>
              </a:rPr>
              <a:t>Figure: Zhang et al. (2021), </a:t>
            </a:r>
            <a:r>
              <a:rPr lang="en-US" sz="1200" i="1" dirty="0">
                <a:solidFill>
                  <a:schemeClr val="tx1">
                    <a:lumMod val="75000"/>
                    <a:lumOff val="25000"/>
                  </a:schemeClr>
                </a:solidFill>
                <a:latin typeface="Arial" panose="020B0604020202020204" pitchFamily="34" charset="0"/>
                <a:cs typeface="Arial" panose="020B0604020202020204" pitchFamily="34" charset="0"/>
              </a:rPr>
              <a:t>A system of coordinated autonomous robots for </a:t>
            </a:r>
            <a:r>
              <a:rPr lang="en-US" sz="1200" i="1" dirty="0" err="1">
                <a:solidFill>
                  <a:schemeClr val="tx1">
                    <a:lumMod val="75000"/>
                    <a:lumOff val="25000"/>
                  </a:schemeClr>
                </a:solidFill>
                <a:latin typeface="Arial" panose="020B0604020202020204" pitchFamily="34" charset="0"/>
                <a:cs typeface="Arial" panose="020B0604020202020204" pitchFamily="34" charset="0"/>
              </a:rPr>
              <a:t>Lagrangian</a:t>
            </a:r>
            <a:r>
              <a:rPr lang="en-US" sz="1200" i="1" dirty="0">
                <a:solidFill>
                  <a:schemeClr val="tx1">
                    <a:lumMod val="75000"/>
                    <a:lumOff val="25000"/>
                  </a:schemeClr>
                </a:solidFill>
                <a:latin typeface="Arial" panose="020B0604020202020204" pitchFamily="34" charset="0"/>
                <a:cs typeface="Arial" panose="020B0604020202020204" pitchFamily="34" charset="0"/>
              </a:rPr>
              <a:t> studies of microbes in the oceanic deep chlorophyll maximum. </a:t>
            </a:r>
            <a:r>
              <a:rPr lang="en-US" sz="1200" dirty="0">
                <a:solidFill>
                  <a:schemeClr val="tx1">
                    <a:lumMod val="75000"/>
                    <a:lumOff val="25000"/>
                  </a:schemeClr>
                </a:solidFill>
                <a:latin typeface="Arial" panose="020B0604020202020204" pitchFamily="34" charset="0"/>
                <a:cs typeface="Arial" panose="020B0604020202020204" pitchFamily="34" charset="0"/>
              </a:rPr>
              <a:t>Science Robotics</a:t>
            </a:r>
          </a:p>
        </p:txBody>
      </p:sp>
      <p:pic>
        <p:nvPicPr>
          <p:cNvPr id="7" name="Picture 6">
            <a:extLst>
              <a:ext uri="{FF2B5EF4-FFF2-40B4-BE49-F238E27FC236}">
                <a16:creationId xmlns:a16="http://schemas.microsoft.com/office/drawing/2014/main" id="{982A4FF2-53ED-E740-A83C-F45529272FFF}"/>
              </a:ext>
            </a:extLst>
          </p:cNvPr>
          <p:cNvPicPr>
            <a:picLocks noChangeAspect="1"/>
          </p:cNvPicPr>
          <p:nvPr/>
        </p:nvPicPr>
        <p:blipFill>
          <a:blip r:embed="rId3"/>
          <a:stretch>
            <a:fillRect/>
          </a:stretch>
        </p:blipFill>
        <p:spPr>
          <a:xfrm>
            <a:off x="8410215" y="1407560"/>
            <a:ext cx="3593204" cy="4660019"/>
          </a:xfrm>
          <a:prstGeom prst="rect">
            <a:avLst/>
          </a:prstGeom>
        </p:spPr>
      </p:pic>
      <p:sp>
        <p:nvSpPr>
          <p:cNvPr id="8" name="Rectangle 7">
            <a:extLst>
              <a:ext uri="{FF2B5EF4-FFF2-40B4-BE49-F238E27FC236}">
                <a16:creationId xmlns:a16="http://schemas.microsoft.com/office/drawing/2014/main" id="{6BF08B3F-2ABB-D545-BBA2-20BDA6499245}"/>
              </a:ext>
            </a:extLst>
          </p:cNvPr>
          <p:cNvSpPr/>
          <p:nvPr/>
        </p:nvSpPr>
        <p:spPr>
          <a:xfrm>
            <a:off x="229677" y="3205673"/>
            <a:ext cx="8215679" cy="2954655"/>
          </a:xfrm>
          <a:prstGeom prst="rect">
            <a:avLst/>
          </a:prstGeom>
        </p:spPr>
        <p:txBody>
          <a:bodyPr wrap="square">
            <a:spAutoFit/>
          </a:bodyPr>
          <a:lstStyle/>
          <a:p>
            <a:pPr algn="ctr">
              <a:spcAft>
                <a:spcPts val="600"/>
              </a:spcAft>
            </a:pPr>
            <a:r>
              <a:rPr lang="en-US" sz="2400" dirty="0">
                <a:latin typeface="Arial" panose="020B0604020202020204" pitchFamily="34" charset="0"/>
                <a:cs typeface="Arial" panose="020B0604020202020204" pitchFamily="34" charset="0"/>
              </a:rPr>
              <a:t>Developing multi-vehicle capabilities for LRAUV rely heavily on testing in the field</a:t>
            </a:r>
          </a:p>
          <a:p>
            <a:pPr algn="ctr"/>
            <a:r>
              <a:rPr lang="en-US" sz="2000" dirty="0">
                <a:solidFill>
                  <a:schemeClr val="tx1">
                    <a:lumMod val="75000"/>
                    <a:lumOff val="25000"/>
                  </a:schemeClr>
                </a:solidFill>
                <a:latin typeface="Arial" panose="020B0604020202020204" pitchFamily="34" charset="0"/>
                <a:cs typeface="Arial" panose="020B0604020202020204" pitchFamily="34" charset="0"/>
              </a:rPr>
              <a:t>(High overhead </a:t>
            </a:r>
            <a:r>
              <a:rPr lang="en-US" sz="2000" dirty="0">
                <a:solidFill>
                  <a:schemeClr val="tx1">
                    <a:lumMod val="75000"/>
                    <a:lumOff val="25000"/>
                  </a:schemeClr>
                </a:solidFill>
                <a:latin typeface="Arial" panose="020B0604020202020204" pitchFamily="34" charset="0"/>
                <a:cs typeface="Arial" panose="020B0604020202020204" pitchFamily="34" charset="0"/>
                <a:sym typeface="Wingdings" pitchFamily="2" charset="2"/>
              </a:rPr>
              <a:t></a:t>
            </a:r>
            <a:r>
              <a:rPr lang="en-US" sz="2000" dirty="0">
                <a:solidFill>
                  <a:schemeClr val="tx1">
                    <a:lumMod val="75000"/>
                    <a:lumOff val="25000"/>
                  </a:schemeClr>
                </a:solidFill>
                <a:latin typeface="Arial" panose="020B0604020202020204" pitchFamily="34" charset="0"/>
                <a:cs typeface="Arial" panose="020B0604020202020204" pitchFamily="34" charset="0"/>
              </a:rPr>
              <a:t> slow development cycle times)</a:t>
            </a:r>
          </a:p>
          <a:p>
            <a:pPr algn="ctr"/>
            <a:endParaRPr lang="en-US" sz="2000" dirty="0">
              <a:solidFill>
                <a:schemeClr val="tx1">
                  <a:lumMod val="75000"/>
                  <a:lumOff val="25000"/>
                </a:schemeClr>
              </a:solidFill>
              <a:latin typeface="Arial" panose="020B0604020202020204" pitchFamily="34" charset="0"/>
              <a:cs typeface="Arial" panose="020B0604020202020204" pitchFamily="34" charset="0"/>
            </a:endParaRPr>
          </a:p>
          <a:p>
            <a:pPr algn="ctr">
              <a:spcAft>
                <a:spcPts val="600"/>
              </a:spcAft>
            </a:pPr>
            <a:r>
              <a:rPr lang="en-US" sz="2400" dirty="0">
                <a:latin typeface="Arial" panose="020B0604020202020204" pitchFamily="34" charset="0"/>
                <a:cs typeface="Arial" panose="020B0604020202020204" pitchFamily="34" charset="0"/>
              </a:rPr>
              <a:t>Practice in simulation can support rapid prototyping/testing of next-generation algorithms for multi-LRAUV apps</a:t>
            </a:r>
            <a:endParaRPr lang="en-US" sz="2400" dirty="0">
              <a:solidFill>
                <a:schemeClr val="tx1">
                  <a:lumMod val="75000"/>
                  <a:lumOff val="25000"/>
                </a:schemeClr>
              </a:solidFill>
              <a:latin typeface="Arial" panose="020B0604020202020204" pitchFamily="34" charset="0"/>
              <a:cs typeface="Arial" panose="020B0604020202020204" pitchFamily="34" charset="0"/>
            </a:endParaRPr>
          </a:p>
          <a:p>
            <a:pPr algn="ctr">
              <a:spcAft>
                <a:spcPts val="600"/>
              </a:spcAft>
            </a:pPr>
            <a:r>
              <a:rPr lang="en-US" sz="2000" dirty="0">
                <a:solidFill>
                  <a:schemeClr val="tx1">
                    <a:lumMod val="75000"/>
                    <a:lumOff val="25000"/>
                  </a:schemeClr>
                </a:solidFill>
                <a:latin typeface="Arial" panose="020B0604020202020204" pitchFamily="34" charset="0"/>
                <a:cs typeface="Arial" panose="020B0604020202020204" pitchFamily="34" charset="0"/>
              </a:rPr>
              <a:t>Developers can test new designs in the simulator prior to leaving the lab, then deploy the final product to the AUV for execution at sea</a:t>
            </a:r>
          </a:p>
        </p:txBody>
      </p:sp>
    </p:spTree>
    <p:extLst>
      <p:ext uri="{BB962C8B-B14F-4D97-AF65-F5344CB8AC3E}">
        <p14:creationId xmlns:p14="http://schemas.microsoft.com/office/powerpoint/2010/main" val="2808543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p:txBody>
          <a:bodyPr>
            <a:noAutofit/>
          </a:bodyPr>
          <a:lstStyle/>
          <a:p>
            <a:r>
              <a:rPr lang="en-US" sz="2600" b="1" dirty="0">
                <a:solidFill>
                  <a:schemeClr val="accent1">
                    <a:lumMod val="50000"/>
                  </a:schemeClr>
                </a:solidFill>
                <a:latin typeface="Arial" panose="020B0604020202020204" pitchFamily="34" charset="0"/>
                <a:cs typeface="Arial" panose="020B0604020202020204" pitchFamily="34" charset="0"/>
              </a:rPr>
              <a:t>902102 Multi-LRAUV Simulation Environment</a:t>
            </a:r>
          </a:p>
        </p:txBody>
      </p:sp>
      <p:sp>
        <p:nvSpPr>
          <p:cNvPr id="4" name="TextBox 3">
            <a:extLst>
              <a:ext uri="{FF2B5EF4-FFF2-40B4-BE49-F238E27FC236}">
                <a16:creationId xmlns:a16="http://schemas.microsoft.com/office/drawing/2014/main" id="{3D727734-83D2-6A45-9226-5272F9442FAB}"/>
              </a:ext>
            </a:extLst>
          </p:cNvPr>
          <p:cNvSpPr txBox="1"/>
          <p:nvPr/>
        </p:nvSpPr>
        <p:spPr>
          <a:xfrm>
            <a:off x="955847" y="1347691"/>
            <a:ext cx="9932286" cy="2462213"/>
          </a:xfrm>
          <a:prstGeom prst="rect">
            <a:avLst/>
          </a:prstGeom>
          <a:noFill/>
        </p:spPr>
        <p:txBody>
          <a:bodyPr wrap="square" rtlCol="0">
            <a:spAutoFit/>
          </a:bodyPr>
          <a:lstStyle/>
          <a:p>
            <a:pPr algn="ctr">
              <a:spcAft>
                <a:spcPts val="1200"/>
              </a:spcAft>
            </a:pPr>
            <a:r>
              <a:rPr lang="en-US" sz="2400" dirty="0">
                <a:latin typeface="Arial" panose="020B0604020202020204" pitchFamily="34" charset="0"/>
                <a:cs typeface="Arial" panose="020B0604020202020204" pitchFamily="34" charset="0"/>
              </a:rPr>
              <a:t>Alongside MBARI’s growing fleet of AUVs, developing tools for design and validation of new robotic applications will be crucial for scaling up autonomous operations and advancing the ocean research they enable</a:t>
            </a:r>
            <a:endParaRPr lang="en-US" sz="2800" dirty="0">
              <a:latin typeface="Arial" panose="020B0604020202020204" pitchFamily="34" charset="0"/>
              <a:cs typeface="Arial" panose="020B0604020202020204" pitchFamily="34" charset="0"/>
            </a:endParaRPr>
          </a:p>
          <a:p>
            <a:pPr algn="ctr"/>
            <a:r>
              <a:rPr lang="en-US" sz="2400" dirty="0">
                <a:latin typeface="Arial" panose="020B0604020202020204" pitchFamily="34" charset="0"/>
                <a:cs typeface="Arial" panose="020B0604020202020204" pitchFamily="34" charset="0"/>
              </a:rPr>
              <a:t>We are partnered with a team of robotics and simulation experts at Open Robotics to develop advanced simulation tools using open-source software (ROS/Gazebo Ignition)</a:t>
            </a:r>
          </a:p>
        </p:txBody>
      </p:sp>
      <p:pic>
        <p:nvPicPr>
          <p:cNvPr id="2" name="Picture 1">
            <a:extLst>
              <a:ext uri="{FF2B5EF4-FFF2-40B4-BE49-F238E27FC236}">
                <a16:creationId xmlns:a16="http://schemas.microsoft.com/office/drawing/2014/main" id="{4927955B-9DC2-444B-AE0C-0996074AFD27}"/>
              </a:ext>
            </a:extLst>
          </p:cNvPr>
          <p:cNvPicPr>
            <a:picLocks noChangeAspect="1"/>
          </p:cNvPicPr>
          <p:nvPr/>
        </p:nvPicPr>
        <p:blipFill>
          <a:blip r:embed="rId3"/>
          <a:stretch>
            <a:fillRect/>
          </a:stretch>
        </p:blipFill>
        <p:spPr>
          <a:xfrm>
            <a:off x="3164298" y="4086902"/>
            <a:ext cx="5863404" cy="2462630"/>
          </a:xfrm>
          <a:prstGeom prst="rect">
            <a:avLst/>
          </a:prstGeom>
        </p:spPr>
      </p:pic>
    </p:spTree>
    <p:extLst>
      <p:ext uri="{BB962C8B-B14F-4D97-AF65-F5344CB8AC3E}">
        <p14:creationId xmlns:p14="http://schemas.microsoft.com/office/powerpoint/2010/main" val="2281885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p:txBody>
          <a:bodyPr>
            <a:noAutofit/>
          </a:bodyPr>
          <a:lstStyle/>
          <a:p>
            <a:r>
              <a:rPr lang="en-US" sz="2600" b="1" dirty="0">
                <a:solidFill>
                  <a:schemeClr val="accent1">
                    <a:lumMod val="50000"/>
                  </a:schemeClr>
                </a:solidFill>
                <a:latin typeface="Arial" panose="020B0604020202020204" pitchFamily="34" charset="0"/>
                <a:cs typeface="Arial" panose="020B0604020202020204" pitchFamily="34" charset="0"/>
              </a:rPr>
              <a:t>902102 Multi-LRAUV Simulation Environment</a:t>
            </a:r>
          </a:p>
        </p:txBody>
      </p:sp>
      <p:pic>
        <p:nvPicPr>
          <p:cNvPr id="6" name="Picture 5">
            <a:extLst>
              <a:ext uri="{FF2B5EF4-FFF2-40B4-BE49-F238E27FC236}">
                <a16:creationId xmlns:a16="http://schemas.microsoft.com/office/drawing/2014/main" id="{93573EA6-176C-6848-A4F5-67419BF5AAB8}"/>
              </a:ext>
            </a:extLst>
          </p:cNvPr>
          <p:cNvPicPr>
            <a:picLocks noChangeAspect="1"/>
          </p:cNvPicPr>
          <p:nvPr/>
        </p:nvPicPr>
        <p:blipFill>
          <a:blip r:embed="rId3"/>
          <a:stretch>
            <a:fillRect/>
          </a:stretch>
        </p:blipFill>
        <p:spPr>
          <a:xfrm>
            <a:off x="2512424" y="2285659"/>
            <a:ext cx="7167152" cy="3608037"/>
          </a:xfrm>
          <a:prstGeom prst="rect">
            <a:avLst/>
          </a:prstGeom>
        </p:spPr>
      </p:pic>
      <p:sp>
        <p:nvSpPr>
          <p:cNvPr id="7" name="TextBox 6">
            <a:extLst>
              <a:ext uri="{FF2B5EF4-FFF2-40B4-BE49-F238E27FC236}">
                <a16:creationId xmlns:a16="http://schemas.microsoft.com/office/drawing/2014/main" id="{97B9C2B4-6AFE-8A4F-AAEB-5FD7A0706031}"/>
              </a:ext>
            </a:extLst>
          </p:cNvPr>
          <p:cNvSpPr txBox="1"/>
          <p:nvPr/>
        </p:nvSpPr>
        <p:spPr>
          <a:xfrm>
            <a:off x="628746" y="5934670"/>
            <a:ext cx="10934508" cy="923330"/>
          </a:xfrm>
          <a:prstGeom prst="rect">
            <a:avLst/>
          </a:prstGeom>
          <a:noFill/>
        </p:spPr>
        <p:txBody>
          <a:bodyPr wrap="square" rtlCol="0">
            <a:spAutoFit/>
          </a:bodyPr>
          <a:lstStyle/>
          <a:p>
            <a:pPr algn="ctr"/>
            <a:r>
              <a:rPr lang="en-US" dirty="0">
                <a:solidFill>
                  <a:schemeClr val="tx1">
                    <a:lumMod val="85000"/>
                    <a:lumOff val="15000"/>
                  </a:schemeClr>
                </a:solidFill>
                <a:latin typeface="Arial" panose="020B0604020202020204" pitchFamily="34" charset="0"/>
                <a:cs typeface="Arial" panose="020B0604020202020204" pitchFamily="34" charset="0"/>
              </a:rPr>
              <a:t>Simulation of LRAUV embedded in the Ignition simulation environment. The simulator supports faster than real-time execution and live data visualization such as the vehicle’s trajectory (left) and depth (right).</a:t>
            </a:r>
            <a:br>
              <a:rPr lang="en-US" dirty="0">
                <a:solidFill>
                  <a:schemeClr val="tx1">
                    <a:lumMod val="85000"/>
                    <a:lumOff val="15000"/>
                  </a:schemeClr>
                </a:solidFill>
                <a:latin typeface="Arial" panose="020B0604020202020204" pitchFamily="34" charset="0"/>
                <a:cs typeface="Arial" panose="020B0604020202020204" pitchFamily="34" charset="0"/>
              </a:rPr>
            </a:br>
            <a:r>
              <a:rPr lang="en-US" dirty="0">
                <a:solidFill>
                  <a:schemeClr val="tx1">
                    <a:lumMod val="85000"/>
                    <a:lumOff val="15000"/>
                  </a:schemeClr>
                </a:solidFill>
                <a:latin typeface="Arial" panose="020B0604020202020204" pitchFamily="34" charset="0"/>
                <a:cs typeface="Arial" panose="020B0604020202020204" pitchFamily="34" charset="0"/>
              </a:rPr>
              <a:t>Animation by Mabel Zhang</a:t>
            </a:r>
            <a:r>
              <a:rPr lang="en-US" b="1" dirty="0">
                <a:solidFill>
                  <a:schemeClr val="tx1">
                    <a:lumMod val="85000"/>
                    <a:lumOff val="15000"/>
                  </a:schemeClr>
                </a:solidFill>
                <a:latin typeface="Arial" panose="020B0604020202020204" pitchFamily="34" charset="0"/>
                <a:cs typeface="Arial" panose="020B0604020202020204" pitchFamily="34" charset="0"/>
              </a:rPr>
              <a:t>, </a:t>
            </a:r>
            <a:r>
              <a:rPr lang="en-US" dirty="0">
                <a:solidFill>
                  <a:schemeClr val="tx1">
                    <a:lumMod val="85000"/>
                    <a:lumOff val="15000"/>
                  </a:schemeClr>
                </a:solidFill>
                <a:latin typeface="Arial" panose="020B0604020202020204" pitchFamily="34" charset="0"/>
                <a:cs typeface="Arial" panose="020B0604020202020204" pitchFamily="34" charset="0"/>
              </a:rPr>
              <a:t>Open Robotics</a:t>
            </a:r>
          </a:p>
        </p:txBody>
      </p:sp>
      <p:sp>
        <p:nvSpPr>
          <p:cNvPr id="8" name="Rectangle 7">
            <a:extLst>
              <a:ext uri="{FF2B5EF4-FFF2-40B4-BE49-F238E27FC236}">
                <a16:creationId xmlns:a16="http://schemas.microsoft.com/office/drawing/2014/main" id="{7BE2D169-F5EB-6044-A02D-D7C45BF54B1B}"/>
              </a:ext>
            </a:extLst>
          </p:cNvPr>
          <p:cNvSpPr/>
          <p:nvPr/>
        </p:nvSpPr>
        <p:spPr>
          <a:xfrm>
            <a:off x="838200" y="1229023"/>
            <a:ext cx="10515600" cy="1015663"/>
          </a:xfrm>
          <a:prstGeom prst="rect">
            <a:avLst/>
          </a:prstGeom>
        </p:spPr>
        <p:txBody>
          <a:bodyPr wrap="square">
            <a:spAutoFit/>
          </a:bodyPr>
          <a:lstStyle/>
          <a:p>
            <a:pPr algn="ctr"/>
            <a:r>
              <a:rPr lang="en-US" sz="20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We are creating a simulated environment and vehicle models to support rapid prototyping and testing of next-gen algorithms and control software for multi-AUV apps under controlled and reproducible settings</a:t>
            </a:r>
            <a:r>
              <a:rPr lang="en-US" sz="2000" dirty="0">
                <a:solidFill>
                  <a:schemeClr val="tx1">
                    <a:lumMod val="85000"/>
                    <a:lumOff val="15000"/>
                  </a:schemeClr>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84544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a:xfrm>
            <a:off x="838200" y="365125"/>
            <a:ext cx="10515600" cy="1325563"/>
          </a:xfrm>
        </p:spPr>
        <p:txBody>
          <a:bodyPr>
            <a:noAutofit/>
          </a:bodyPr>
          <a:lstStyle/>
          <a:p>
            <a:r>
              <a:rPr lang="en-US" sz="2600" b="1" dirty="0">
                <a:solidFill>
                  <a:schemeClr val="accent1">
                    <a:lumMod val="50000"/>
                  </a:schemeClr>
                </a:solidFill>
                <a:latin typeface="Arial" panose="020B0604020202020204" pitchFamily="34" charset="0"/>
                <a:cs typeface="Arial" panose="020B0604020202020204" pitchFamily="34" charset="0"/>
              </a:rPr>
              <a:t>902102 Multi-LRAUV Simulation Environment</a:t>
            </a:r>
          </a:p>
        </p:txBody>
      </p:sp>
      <p:sp>
        <p:nvSpPr>
          <p:cNvPr id="4" name="TextBox 3">
            <a:extLst>
              <a:ext uri="{FF2B5EF4-FFF2-40B4-BE49-F238E27FC236}">
                <a16:creationId xmlns:a16="http://schemas.microsoft.com/office/drawing/2014/main" id="{B907BC18-3DB6-6D42-BF2E-8723C5D1830D}"/>
              </a:ext>
            </a:extLst>
          </p:cNvPr>
          <p:cNvSpPr txBox="1"/>
          <p:nvPr/>
        </p:nvSpPr>
        <p:spPr>
          <a:xfrm>
            <a:off x="985827" y="1407655"/>
            <a:ext cx="8248114" cy="2416046"/>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In 2021 we:</a:t>
            </a:r>
          </a:p>
          <a:p>
            <a:pPr marL="457200" indent="-457200">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Delivered a simulated water-column environment with a 3D vehicle model of LRAUV </a:t>
            </a:r>
          </a:p>
          <a:p>
            <a:pPr marL="457200" indent="-457200">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The simulated LRAUV is controlled by the </a:t>
            </a:r>
            <a:r>
              <a:rPr lang="en-US" sz="1600" b="1" dirty="0">
                <a:latin typeface="Arial" panose="020B0604020202020204" pitchFamily="34" charset="0"/>
                <a:cs typeface="Arial" panose="020B0604020202020204" pitchFamily="34" charset="0"/>
              </a:rPr>
              <a:t>same</a:t>
            </a:r>
            <a:r>
              <a:rPr lang="en-US" sz="1600" dirty="0">
                <a:latin typeface="Arial" panose="020B0604020202020204" pitchFamily="34" charset="0"/>
                <a:cs typeface="Arial" panose="020B0604020202020204" pitchFamily="34" charset="0"/>
              </a:rPr>
              <a:t> software that runs onboard during field operations and can run x130 faster than real-time</a:t>
            </a:r>
          </a:p>
          <a:p>
            <a:pPr marL="457200" indent="-457200">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Sim environment includes oceanographic and biological water properties such as temperature, salinity, and chlorophyll</a:t>
            </a:r>
          </a:p>
          <a:p>
            <a:pPr marL="45720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p:txBody>
      </p:sp>
      <p:pic>
        <p:nvPicPr>
          <p:cNvPr id="2" name="LRAUV_ANI" descr="LRAUV_ANI">
            <a:hlinkClick r:id="" action="ppaction://media"/>
            <a:extLst>
              <a:ext uri="{FF2B5EF4-FFF2-40B4-BE49-F238E27FC236}">
                <a16:creationId xmlns:a16="http://schemas.microsoft.com/office/drawing/2014/main" id="{7F967953-EFF1-C946-BD92-BE166358D2B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38200" y="3429000"/>
            <a:ext cx="4642470" cy="2611390"/>
          </a:xfrm>
          <a:prstGeom prst="rect">
            <a:avLst/>
          </a:prstGeom>
        </p:spPr>
      </p:pic>
      <p:sp>
        <p:nvSpPr>
          <p:cNvPr id="5" name="TextBox 4">
            <a:extLst>
              <a:ext uri="{FF2B5EF4-FFF2-40B4-BE49-F238E27FC236}">
                <a16:creationId xmlns:a16="http://schemas.microsoft.com/office/drawing/2014/main" id="{983A552F-62E3-074A-9DC6-C6831F91F6FF}"/>
              </a:ext>
            </a:extLst>
          </p:cNvPr>
          <p:cNvSpPr txBox="1"/>
          <p:nvPr/>
        </p:nvSpPr>
        <p:spPr>
          <a:xfrm>
            <a:off x="5764344" y="3429000"/>
            <a:ext cx="6427656" cy="2816156"/>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In 2022 we will:</a:t>
            </a:r>
          </a:p>
          <a:p>
            <a:pPr marL="457200" indent="-457200">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Add bathometry maps and DVL plugin for vehicle navigation dev</a:t>
            </a:r>
          </a:p>
          <a:p>
            <a:pPr marL="457200" indent="-457200">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Add simulation plugins for water sampler and battery</a:t>
            </a:r>
          </a:p>
          <a:p>
            <a:pPr marL="457200" indent="-457200">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Add ocean surface dynamics (waves, winds)</a:t>
            </a:r>
          </a:p>
          <a:p>
            <a:pPr marL="457200" indent="-457200">
              <a:spcAft>
                <a:spcPts val="600"/>
              </a:spcAft>
              <a:buFont typeface="Arial" panose="020B0604020202020204" pitchFamily="34" charset="0"/>
              <a:buChar char="•"/>
            </a:pPr>
            <a:r>
              <a:rPr lang="en-US" sz="1600" b="1" dirty="0">
                <a:latin typeface="Arial" panose="020B0604020202020204" pitchFamily="34" charset="0"/>
                <a:cs typeface="Arial" panose="020B0604020202020204" pitchFamily="34" charset="0"/>
              </a:rPr>
              <a:t>Export: open-source the simulation package and make publicly available </a:t>
            </a:r>
          </a:p>
          <a:p>
            <a:pPr marL="457200" indent="-457200">
              <a:spcAft>
                <a:spcPts val="600"/>
              </a:spcAft>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E8236E1-8374-4D40-8802-8DF1514AD42D}"/>
              </a:ext>
            </a:extLst>
          </p:cNvPr>
          <p:cNvSpPr txBox="1"/>
          <p:nvPr/>
        </p:nvSpPr>
        <p:spPr>
          <a:xfrm>
            <a:off x="581350" y="6040390"/>
            <a:ext cx="5028344" cy="738664"/>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3D rendering of the LRAUV vehicle model embedded in the Ignition simulation environment</a:t>
            </a:r>
            <a:br>
              <a:rPr lang="en-US" sz="1400"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Figure by Carlos </a:t>
            </a:r>
            <a:r>
              <a:rPr lang="en-US" sz="1400" dirty="0" err="1">
                <a:latin typeface="Arial" panose="020B0604020202020204" pitchFamily="34" charset="0"/>
                <a:cs typeface="Arial" panose="020B0604020202020204" pitchFamily="34" charset="0"/>
              </a:rPr>
              <a:t>Agüero</a:t>
            </a:r>
            <a:r>
              <a:rPr lang="en-US" sz="1400" dirty="0">
                <a:latin typeface="Arial" panose="020B0604020202020204" pitchFamily="34" charset="0"/>
                <a:cs typeface="Arial" panose="020B0604020202020204" pitchFamily="34" charset="0"/>
              </a:rPr>
              <a:t>, Open Robotics</a:t>
            </a:r>
          </a:p>
        </p:txBody>
      </p:sp>
    </p:spTree>
    <p:extLst>
      <p:ext uri="{BB962C8B-B14F-4D97-AF65-F5344CB8AC3E}">
        <p14:creationId xmlns:p14="http://schemas.microsoft.com/office/powerpoint/2010/main" val="352485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9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1532</TotalTime>
  <Words>544</Words>
  <Application>Microsoft Macintosh PowerPoint</Application>
  <PresentationFormat>Widescreen</PresentationFormat>
  <Paragraphs>53</Paragraphs>
  <Slides>5</Slides>
  <Notes>5</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902102 Multi-LRAUV Simulation Environment</vt:lpstr>
      <vt:lpstr>902102 Multi-LRAUV Simulation Environment</vt:lpstr>
      <vt:lpstr>902102 Multi-LRAUV Simulation Environment</vt:lpstr>
      <vt:lpstr>902102 Multi-LRAUV Simulation Environment</vt:lpstr>
      <vt:lpstr>902102 Multi-LRAUV Simulation Environment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name of project here (e.g. – 901023 Continental Margins)</dc:title>
  <dc:creator>Mandy Allen</dc:creator>
  <cp:lastModifiedBy>Ben Yair Raanan</cp:lastModifiedBy>
  <cp:revision>19</cp:revision>
  <dcterms:created xsi:type="dcterms:W3CDTF">2019-10-09T22:33:11Z</dcterms:created>
  <dcterms:modified xsi:type="dcterms:W3CDTF">2021-10-10T16:48:16Z</dcterms:modified>
</cp:coreProperties>
</file>