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37" autoAdjust="0"/>
    <p:restoredTop sz="94660"/>
  </p:normalViewPr>
  <p:slideViewPr>
    <p:cSldViewPr snapToGrid="0">
      <p:cViewPr>
        <p:scale>
          <a:sx n="170" d="100"/>
          <a:sy n="170" d="100"/>
        </p:scale>
        <p:origin x="-456" y="-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9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1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5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35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3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99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8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4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81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3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0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27A29-9EC2-4546-AD92-B3E67F4E8D21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pn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02897" y="830861"/>
            <a:ext cx="614233" cy="4103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68" y="1762959"/>
            <a:ext cx="648532" cy="4323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451" y="762141"/>
            <a:ext cx="665914" cy="4431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2" t="17363" r="12723" b="16282"/>
          <a:stretch/>
        </p:blipFill>
        <p:spPr>
          <a:xfrm>
            <a:off x="5939433" y="1774931"/>
            <a:ext cx="598427" cy="4233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8" t="35513" r="14664"/>
          <a:stretch/>
        </p:blipFill>
        <p:spPr>
          <a:xfrm>
            <a:off x="7303013" y="1785514"/>
            <a:ext cx="792126" cy="41421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3" t="21904" r="25400" b="3810"/>
          <a:stretch/>
        </p:blipFill>
        <p:spPr>
          <a:xfrm>
            <a:off x="7482580" y="774543"/>
            <a:ext cx="511546" cy="457751"/>
          </a:xfrm>
          <a:prstGeom prst="rect">
            <a:avLst/>
          </a:prstGeom>
        </p:spPr>
      </p:pic>
      <p:pic>
        <p:nvPicPr>
          <p:cNvPr id="1026" name="Picture 2" descr="https://mww.mbari.org/images/staff/chf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897" y="830861"/>
            <a:ext cx="377808" cy="37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ww.mbari.org/images/staff/scholi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785" y="1735677"/>
            <a:ext cx="404243" cy="40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ww.mbari.org/images/staff/haddock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650" y="1801374"/>
            <a:ext cx="396913" cy="39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mww.mbari.org/images/staff/kb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161" y="810090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mww.mbari.org/images/staff/kakani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512" y="4830741"/>
            <a:ext cx="395810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tephen Roc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74" y="1795119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mww.mbari.org/images/staff/barry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99" y="3894531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ww.mbari.org/images/staff/paull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227" y="3433812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ww.mbari.org/images/staff/caress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99" y="4362925"/>
            <a:ext cx="403786" cy="40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mww.mbari.org/images/staff/yui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069" y="5751617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mww.mbari.org/images/staff/fassbender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567" y="5295969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mww.mbari.org/images/staff/ksmith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512" y="2915097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mww.mbari.org/images/staff/yzhang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719" y="779831"/>
            <a:ext cx="386487" cy="38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3787985" y="365813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749704" y="405360"/>
            <a:ext cx="18520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Biological Oceanography CANON, Sipper Sampler</a:t>
            </a:r>
          </a:p>
          <a:p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3795245" y="1329728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838069" y="1335846"/>
            <a:ext cx="18520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HABS &amp; Microbes</a:t>
            </a:r>
          </a:p>
          <a:p>
            <a:r>
              <a:rPr lang="en-US" sz="1000" dirty="0" smtClean="0"/>
              <a:t>3G ESP, </a:t>
            </a:r>
            <a:r>
              <a:rPr lang="en-US" sz="1000" dirty="0" err="1" smtClean="0"/>
              <a:t>MiVEGAS</a:t>
            </a:r>
            <a:endParaRPr lang="en-US" sz="1000" dirty="0" smtClean="0"/>
          </a:p>
          <a:p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5288978" y="365005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389460" y="376932"/>
            <a:ext cx="18520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Targeted Sampling</a:t>
            </a:r>
          </a:p>
          <a:p>
            <a:r>
              <a:rPr lang="en-US" sz="1000" dirty="0" smtClean="0"/>
              <a:t>Multi-vehicle </a:t>
            </a:r>
            <a:r>
              <a:rPr lang="en-US" sz="1000" dirty="0" err="1" smtClean="0"/>
              <a:t>Opps</a:t>
            </a:r>
            <a:endParaRPr lang="en-US" sz="1000" dirty="0" smtClean="0"/>
          </a:p>
          <a:p>
            <a:endParaRPr lang="en-US" dirty="0"/>
          </a:p>
        </p:txBody>
      </p:sp>
      <p:sp>
        <p:nvSpPr>
          <p:cNvPr id="47" name="Rounded Rectangle 46"/>
          <p:cNvSpPr/>
          <p:nvPr/>
        </p:nvSpPr>
        <p:spPr>
          <a:xfrm>
            <a:off x="5317370" y="1349226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6813050" y="361907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270838" y="1379583"/>
            <a:ext cx="149014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Zooplankton Biodiversity</a:t>
            </a:r>
          </a:p>
          <a:p>
            <a:r>
              <a:rPr lang="en-US" sz="1000" dirty="0" smtClean="0"/>
              <a:t>Bioluminescence</a:t>
            </a:r>
          </a:p>
          <a:p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6982977" y="314050"/>
            <a:ext cx="18520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Bio-acoustics</a:t>
            </a:r>
          </a:p>
          <a:p>
            <a:r>
              <a:rPr lang="en-US" sz="1000" dirty="0" smtClean="0"/>
              <a:t>Zooplankton</a:t>
            </a:r>
          </a:p>
          <a:p>
            <a:endParaRPr lang="en-US" dirty="0"/>
          </a:p>
        </p:txBody>
      </p:sp>
      <p:sp>
        <p:nvSpPr>
          <p:cNvPr id="51" name="Rounded Rectangle 50"/>
          <p:cNvSpPr/>
          <p:nvPr/>
        </p:nvSpPr>
        <p:spPr>
          <a:xfrm>
            <a:off x="6808542" y="1349226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6817821" y="1356510"/>
            <a:ext cx="13363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Terrain Relative </a:t>
            </a:r>
            <a:r>
              <a:rPr lang="en-US" sz="1000" dirty="0" err="1" smtClean="0"/>
              <a:t>Nav</a:t>
            </a:r>
            <a:endParaRPr lang="en-US" sz="1000" dirty="0" smtClean="0"/>
          </a:p>
          <a:p>
            <a:r>
              <a:rPr lang="en-US" sz="1000" dirty="0" smtClean="0"/>
              <a:t>Low Altitude Control</a:t>
            </a:r>
          </a:p>
          <a:p>
            <a:endParaRPr lang="en-US" dirty="0"/>
          </a:p>
        </p:txBody>
      </p:sp>
      <p:pic>
        <p:nvPicPr>
          <p:cNvPr id="1052" name="Picture 28" descr="https://mww.mbari.org/images/staff/robr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513" y="2455448"/>
            <a:ext cx="400345" cy="40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740" y="2300569"/>
            <a:ext cx="2443920" cy="2828611"/>
          </a:xfrm>
          <a:prstGeom prst="rect">
            <a:avLst/>
          </a:prstGeom>
        </p:spPr>
      </p:pic>
      <p:sp>
        <p:nvSpPr>
          <p:cNvPr id="60" name="Rounded Rectangle 59"/>
          <p:cNvSpPr/>
          <p:nvPr/>
        </p:nvSpPr>
        <p:spPr>
          <a:xfrm>
            <a:off x="1004642" y="2267574"/>
            <a:ext cx="2647348" cy="294581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725839" y="2263658"/>
            <a:ext cx="182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2021-2024</a:t>
            </a:r>
            <a:endParaRPr lang="en-US" dirty="0"/>
          </a:p>
        </p:txBody>
      </p:sp>
      <p:sp>
        <p:nvSpPr>
          <p:cNvPr id="63" name="Rounded Rectangle 62"/>
          <p:cNvSpPr/>
          <p:nvPr/>
        </p:nvSpPr>
        <p:spPr>
          <a:xfrm>
            <a:off x="2433283" y="361907"/>
            <a:ext cx="1218707" cy="185913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ounded Rectangle 63"/>
          <p:cNvSpPr/>
          <p:nvPr/>
        </p:nvSpPr>
        <p:spPr>
          <a:xfrm>
            <a:off x="1046905" y="5280666"/>
            <a:ext cx="2575974" cy="133335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2665568" y="666163"/>
            <a:ext cx="1303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2009 </a:t>
            </a:r>
          </a:p>
          <a:p>
            <a:r>
              <a:rPr lang="en-US" dirty="0" smtClean="0"/>
              <a:t>   ---</a:t>
            </a:r>
            <a:endParaRPr lang="en-US" dirty="0"/>
          </a:p>
          <a:p>
            <a:r>
              <a:rPr lang="en-US" dirty="0" smtClean="0"/>
              <a:t>2020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617071" y="5248725"/>
            <a:ext cx="238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2025 - 2029</a:t>
            </a:r>
            <a:endParaRPr lang="en-US" dirty="0"/>
          </a:p>
        </p:txBody>
      </p:sp>
      <p:cxnSp>
        <p:nvCxnSpPr>
          <p:cNvPr id="68" name="Straight Arrow Connector 67"/>
          <p:cNvCxnSpPr/>
          <p:nvPr/>
        </p:nvCxnSpPr>
        <p:spPr>
          <a:xfrm flipV="1">
            <a:off x="5233263" y="5285058"/>
            <a:ext cx="338175" cy="323665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>
            <a:off x="5116279" y="5600951"/>
            <a:ext cx="127768" cy="125131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5316272" y="5274884"/>
            <a:ext cx="10290" cy="311916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H="1">
            <a:off x="5316272" y="5586829"/>
            <a:ext cx="6919" cy="139253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5324543" y="5529730"/>
            <a:ext cx="130354" cy="78993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H="1" flipV="1">
            <a:off x="5139862" y="5443946"/>
            <a:ext cx="186802" cy="95277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3850199" y="6184935"/>
            <a:ext cx="390687" cy="4266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3910399" y="6202335"/>
            <a:ext cx="26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1114385" y="2556262"/>
            <a:ext cx="271718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Autonomy – Smart Sampling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Machine Learning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Open Source Algorithms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Backseat Computing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Target Following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ESP, Bio-</a:t>
            </a:r>
            <a:r>
              <a:rPr lang="en-US" sz="1000" dirty="0" err="1" smtClean="0"/>
              <a:t>acc</a:t>
            </a:r>
            <a:r>
              <a:rPr lang="en-US" sz="1000" dirty="0" smtClean="0"/>
              <a:t>, </a:t>
            </a:r>
            <a:r>
              <a:rPr lang="en-US" sz="1000" dirty="0" err="1" smtClean="0"/>
              <a:t>Biolum</a:t>
            </a:r>
            <a:r>
              <a:rPr lang="en-US" sz="1000" dirty="0" smtClean="0"/>
              <a:t> processing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Persistence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Tow-out/back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Bluewater recovery/recharge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WEC Docking, NG </a:t>
            </a:r>
            <a:r>
              <a:rPr lang="en-US" sz="1000" dirty="0" err="1" smtClean="0"/>
              <a:t>Neobium</a:t>
            </a:r>
            <a:endParaRPr lang="en-U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Multi-vehicle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Collaboration,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ROS/Gazebo Simulation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Deep Vehicle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Mapping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Low-altitude Imaging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 smtClean="0"/>
          </a:p>
        </p:txBody>
      </p:sp>
      <p:sp>
        <p:nvSpPr>
          <p:cNvPr id="83" name="TextBox 82"/>
          <p:cNvSpPr txBox="1"/>
          <p:nvPr/>
        </p:nvSpPr>
        <p:spPr>
          <a:xfrm>
            <a:off x="863746" y="707273"/>
            <a:ext cx="1474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LRAUV</a:t>
            </a:r>
          </a:p>
          <a:p>
            <a:pPr algn="ctr"/>
            <a:r>
              <a:rPr lang="en-US" dirty="0" smtClean="0"/>
              <a:t>Development Roadmap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93269" y="5460750"/>
            <a:ext cx="25759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Find, follow and sample hot </a:t>
            </a:r>
            <a:r>
              <a:rPr lang="en-US" sz="1000" dirty="0" smtClean="0"/>
              <a:t>spots, anywhere, for months on end</a:t>
            </a: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/>
              <a:t>Map and image in complex terrain down to 1500m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/>
              <a:t>Watch a legion of new users around the world extend MBARI’s success with their own LRAUV applications and discoveries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80163" y="5285058"/>
            <a:ext cx="2226011" cy="15613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623" y="5160572"/>
            <a:ext cx="1077494" cy="71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0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661" y="0"/>
            <a:ext cx="5452107" cy="3088758"/>
          </a:xfrm>
          <a:prstGeom prst="rect">
            <a:avLst/>
          </a:prstGeom>
        </p:spPr>
      </p:pic>
      <p:sp>
        <p:nvSpPr>
          <p:cNvPr id="5" name="Isosceles Triangle 4"/>
          <p:cNvSpPr/>
          <p:nvPr/>
        </p:nvSpPr>
        <p:spPr>
          <a:xfrm rot="1269888">
            <a:off x="1671343" y="2105803"/>
            <a:ext cx="8445009" cy="3252522"/>
          </a:xfrm>
          <a:prstGeom prst="triangl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1269888">
            <a:off x="1598916" y="2105804"/>
            <a:ext cx="8445009" cy="3252522"/>
          </a:xfrm>
          <a:prstGeom prst="triangl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928" y="1889576"/>
            <a:ext cx="6486144" cy="4315968"/>
          </a:xfrm>
        </p:spPr>
      </p:pic>
      <p:grpSp>
        <p:nvGrpSpPr>
          <p:cNvPr id="28" name="Group 27"/>
          <p:cNvGrpSpPr/>
          <p:nvPr/>
        </p:nvGrpSpPr>
        <p:grpSpPr>
          <a:xfrm>
            <a:off x="4426279" y="4477281"/>
            <a:ext cx="3184006" cy="1121762"/>
            <a:chOff x="4426279" y="4477281"/>
            <a:chExt cx="3184006" cy="1121762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4691270" y="5221357"/>
              <a:ext cx="1669773" cy="377686"/>
            </a:xfrm>
            <a:prstGeom prst="straightConnector1">
              <a:avLst/>
            </a:prstGeom>
            <a:ln w="41275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 flipV="1">
              <a:off x="4594861" y="5205620"/>
              <a:ext cx="192817" cy="31474"/>
            </a:xfrm>
            <a:prstGeom prst="straightConnector1">
              <a:avLst/>
            </a:prstGeom>
            <a:ln w="41275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4594861" y="4477281"/>
              <a:ext cx="2936069" cy="547365"/>
            </a:xfrm>
            <a:prstGeom prst="straightConnector1">
              <a:avLst/>
            </a:prstGeom>
            <a:ln w="41275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4426279" y="5024646"/>
              <a:ext cx="168583" cy="28234"/>
            </a:xfrm>
            <a:prstGeom prst="straightConnector1">
              <a:avLst/>
            </a:prstGeom>
            <a:ln w="41275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7031044" y="4477281"/>
              <a:ext cx="579241" cy="880739"/>
            </a:xfrm>
            <a:prstGeom prst="straightConnector1">
              <a:avLst/>
            </a:prstGeom>
            <a:ln w="41275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>
              <a:off x="6987657" y="5302541"/>
              <a:ext cx="86774" cy="148643"/>
            </a:xfrm>
            <a:prstGeom prst="straightConnector1">
              <a:avLst/>
            </a:prstGeom>
            <a:ln w="41275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13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3752</TotalTime>
  <Words>120</Words>
  <Application>Microsoft Office PowerPoint</Application>
  <PresentationFormat>Widescreen</PresentationFormat>
  <Paragraphs>38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23</cp:revision>
  <dcterms:created xsi:type="dcterms:W3CDTF">2020-05-31T21:14:29Z</dcterms:created>
  <dcterms:modified xsi:type="dcterms:W3CDTF">2020-06-03T15:13:11Z</dcterms:modified>
</cp:coreProperties>
</file>