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4" r:id="rId5"/>
    <p:sldId id="265" r:id="rId6"/>
    <p:sldId id="268" r:id="rId7"/>
    <p:sldId id="267" r:id="rId8"/>
    <p:sldId id="256" r:id="rId9"/>
    <p:sldId id="266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1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9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1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5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3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3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9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8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4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81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3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27A29-9EC2-4546-AD92-B3E67F4E8D2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73B9-B722-48CD-B9E6-D19AF9F33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https://www.liquid-robotics.com/wp-content/uploads/2017/01/img-blog-towbody_800x350.jpg" TargetMode="Externa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18.png"/><Relationship Id="rId5" Type="http://schemas.openxmlformats.org/officeDocument/2006/relationships/image" Target="../media/image30.jpeg"/><Relationship Id="rId10" Type="http://schemas.openxmlformats.org/officeDocument/2006/relationships/image" Target="../media/image17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6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7.jpeg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18.png"/><Relationship Id="rId5" Type="http://schemas.openxmlformats.org/officeDocument/2006/relationships/image" Target="../media/image30.jpeg"/><Relationship Id="rId15" Type="http://schemas.openxmlformats.org/officeDocument/2006/relationships/image" Target="../media/image38.png"/><Relationship Id="rId10" Type="http://schemas.openxmlformats.org/officeDocument/2006/relationships/image" Target="../media/image17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312" y="117174"/>
            <a:ext cx="8505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Times New Roman" panose="02020603050405020304" pitchFamily="18" charset="0"/>
              </a:rPr>
              <a:t>902101 LRAUV Technology Development </a:t>
            </a:r>
          </a:p>
          <a:p>
            <a:pPr algn="ctr"/>
            <a:r>
              <a:rPr lang="en-US" sz="3200" dirty="0">
                <a:cs typeface="Times New Roman" panose="02020603050405020304" pitchFamily="18" charset="0"/>
              </a:rPr>
              <a:t>and Fleet Operations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52519" y="5098040"/>
            <a:ext cx="6085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Brett Hobson, Brian </a:t>
            </a:r>
            <a:r>
              <a:rPr lang="en-US" sz="2400" dirty="0" err="1"/>
              <a:t>Kieft</a:t>
            </a:r>
            <a:r>
              <a:rPr lang="en-US" sz="2400" dirty="0"/>
              <a:t> and Ben </a:t>
            </a:r>
            <a:r>
              <a:rPr lang="en-US" sz="2400" dirty="0" err="1"/>
              <a:t>Raanan</a:t>
            </a:r>
            <a:endParaRPr lang="en-US" sz="2400" dirty="0"/>
          </a:p>
          <a:p>
            <a:pPr algn="ctr"/>
            <a:r>
              <a:rPr lang="en-US" sz="2400" dirty="0"/>
              <a:t>“The B-Team”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0" r="4265" b="10065"/>
          <a:stretch/>
        </p:blipFill>
        <p:spPr>
          <a:xfrm>
            <a:off x="451021" y="1705264"/>
            <a:ext cx="6147307" cy="3084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22310A-7FF5-405B-8429-4D8F45B33D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323" y="1705264"/>
            <a:ext cx="4620895" cy="30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5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719" y="-197108"/>
            <a:ext cx="10515600" cy="1325563"/>
          </a:xfrm>
        </p:spPr>
        <p:txBody>
          <a:bodyPr/>
          <a:lstStyle/>
          <a:p>
            <a:r>
              <a:rPr lang="en-US" dirty="0"/>
              <a:t>2021 Proposal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042" y="1053328"/>
            <a:ext cx="11765693" cy="4995304"/>
          </a:xfrm>
        </p:spPr>
        <p:txBody>
          <a:bodyPr>
            <a:normAutofit/>
          </a:bodyPr>
          <a:lstStyle/>
          <a:p>
            <a:r>
              <a:rPr lang="en-US" dirty="0"/>
              <a:t>Option A, Super Optimistic:</a:t>
            </a:r>
          </a:p>
          <a:p>
            <a:pPr lvl="1"/>
            <a:r>
              <a:rPr lang="en-US" dirty="0"/>
              <a:t>2+ FTEs to work on Smart Sampling, Docking, Deep Vehicle, Imaging, USV+LARS, Hovering Module, Operations Support</a:t>
            </a:r>
          </a:p>
          <a:p>
            <a:r>
              <a:rPr lang="en-US" dirty="0"/>
              <a:t>Option B, Realistic:</a:t>
            </a:r>
          </a:p>
          <a:p>
            <a:pPr lvl="1"/>
            <a:r>
              <a:rPr lang="en-US" dirty="0"/>
              <a:t>1 FTE-</a:t>
            </a:r>
            <a:r>
              <a:rPr lang="en-US" dirty="0" err="1"/>
              <a:t>ish</a:t>
            </a:r>
            <a:r>
              <a:rPr lang="en-US" dirty="0"/>
              <a:t>, Smart Sampling, Tow-out-in, Docking, Deep Vehicle Design, </a:t>
            </a:r>
            <a:r>
              <a:rPr lang="en-US" dirty="0" err="1"/>
              <a:t>EyeRIS</a:t>
            </a:r>
            <a:r>
              <a:rPr lang="en-US" dirty="0"/>
              <a:t>, Operations Support</a:t>
            </a:r>
          </a:p>
          <a:p>
            <a:r>
              <a:rPr lang="en-US" dirty="0"/>
              <a:t>Option C, Bare Bones:</a:t>
            </a:r>
          </a:p>
          <a:p>
            <a:pPr lvl="1"/>
            <a:r>
              <a:rPr lang="en-US" dirty="0"/>
              <a:t>1 FTE, Same as B, but with minimal expenses</a:t>
            </a:r>
          </a:p>
          <a:p>
            <a:r>
              <a:rPr lang="en-US" dirty="0" err="1"/>
              <a:t>Optinon</a:t>
            </a:r>
            <a:r>
              <a:rPr lang="en-US" dirty="0"/>
              <a:t> D, Shelter in Place:</a:t>
            </a:r>
          </a:p>
          <a:p>
            <a:pPr lvl="1"/>
            <a:r>
              <a:rPr lang="en-US" dirty="0"/>
              <a:t>½ FTE, Smart Sampling and as much design work as possible with operations support</a:t>
            </a:r>
          </a:p>
        </p:txBody>
      </p:sp>
    </p:spTree>
    <p:extLst>
      <p:ext uri="{BB962C8B-B14F-4D97-AF65-F5344CB8AC3E}">
        <p14:creationId xmlns:p14="http://schemas.microsoft.com/office/powerpoint/2010/main" val="3454454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8650" y="4922216"/>
            <a:ext cx="614233" cy="410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13" y="4904048"/>
            <a:ext cx="648532" cy="432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23" y="4856570"/>
            <a:ext cx="665914" cy="4431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2" t="17363" r="12723" b="16282"/>
          <a:stretch/>
        </p:blipFill>
        <p:spPr>
          <a:xfrm>
            <a:off x="5626489" y="5879058"/>
            <a:ext cx="598427" cy="4233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8" t="35513" r="14664"/>
          <a:stretch/>
        </p:blipFill>
        <p:spPr>
          <a:xfrm>
            <a:off x="8498766" y="5876869"/>
            <a:ext cx="792126" cy="414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3" t="21904" r="25400" b="3810"/>
          <a:stretch/>
        </p:blipFill>
        <p:spPr>
          <a:xfrm>
            <a:off x="7184587" y="5858553"/>
            <a:ext cx="511546" cy="457751"/>
          </a:xfrm>
          <a:prstGeom prst="rect">
            <a:avLst/>
          </a:prstGeom>
        </p:spPr>
      </p:pic>
      <p:pic>
        <p:nvPicPr>
          <p:cNvPr id="10" name="Picture 2" descr="https://mww.mbari.org/images/staff/chf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50" y="4922216"/>
            <a:ext cx="377808" cy="37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mww.mbari.org/images/staff/scholi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930" y="4876766"/>
            <a:ext cx="404243" cy="40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mww.mbari.org/images/staff/haddock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706" y="5905501"/>
            <a:ext cx="396913" cy="39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mww.mbari.org/images/staff/kb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168" y="5894100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Stephen Roc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627" y="5886474"/>
            <a:ext cx="386659" cy="3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6" descr="https://mww.mbari.org/images/staff/yzhan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891" y="4874260"/>
            <a:ext cx="386487" cy="38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5004426" y="4477133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945457" y="4496715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Biological Oceanography CANON, Sipper Sampler</a:t>
            </a:r>
          </a:p>
          <a:p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518390" y="4470817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618403" y="4495487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HABS &amp; Microbes</a:t>
            </a:r>
          </a:p>
          <a:p>
            <a:r>
              <a:rPr lang="en-US" sz="1000" dirty="0"/>
              <a:t>3G ESP, </a:t>
            </a:r>
            <a:r>
              <a:rPr lang="en-US" sz="1000" dirty="0" err="1"/>
              <a:t>MiVEGAS</a:t>
            </a:r>
            <a:endParaRPr lang="en-US" sz="1000" dirty="0"/>
          </a:p>
          <a:p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8023150" y="4459434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8073151" y="4454188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Targeted Sampling</a:t>
            </a:r>
          </a:p>
          <a:p>
            <a:r>
              <a:rPr lang="en-US" sz="1000" dirty="0"/>
              <a:t>Multi-vehicle </a:t>
            </a:r>
            <a:r>
              <a:rPr lang="en-US" sz="1000" dirty="0" err="1"/>
              <a:t>Opps</a:t>
            </a:r>
            <a:endParaRPr lang="en-US" sz="1000" dirty="0"/>
          </a:p>
          <a:p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5004426" y="5453353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6515057" y="5445917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953341" y="5497779"/>
            <a:ext cx="14901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Zooplankton Biodiversity</a:t>
            </a:r>
          </a:p>
          <a:p>
            <a:r>
              <a:rPr lang="en-US" sz="1000" dirty="0"/>
              <a:t>Bioluminescence</a:t>
            </a: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710108" y="5476337"/>
            <a:ext cx="18520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Bio-acoustics</a:t>
            </a:r>
          </a:p>
          <a:p>
            <a:r>
              <a:rPr lang="en-US" sz="1000" dirty="0"/>
              <a:t>Zooplankton</a:t>
            </a:r>
          </a:p>
          <a:p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8004295" y="5440581"/>
            <a:ext cx="1348077" cy="89178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013574" y="5447865"/>
            <a:ext cx="13363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Terrain Relative </a:t>
            </a:r>
            <a:r>
              <a:rPr lang="en-US" sz="1000" dirty="0" err="1"/>
              <a:t>Nav</a:t>
            </a:r>
            <a:endParaRPr lang="en-US" sz="1000" dirty="0"/>
          </a:p>
          <a:p>
            <a:r>
              <a:rPr lang="en-US" sz="1000" dirty="0"/>
              <a:t>Low Altitude Control</a:t>
            </a:r>
          </a:p>
          <a:p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3629036" y="4453262"/>
            <a:ext cx="1218707" cy="185913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861321" y="4757518"/>
            <a:ext cx="1303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2009 </a:t>
            </a:r>
          </a:p>
          <a:p>
            <a:r>
              <a:rPr lang="en-US" dirty="0"/>
              <a:t>   ---</a:t>
            </a:r>
          </a:p>
          <a:p>
            <a:r>
              <a:rPr lang="en-US" dirty="0"/>
              <a:t>2020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27885" y="4916710"/>
            <a:ext cx="274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LRAUV</a:t>
            </a:r>
          </a:p>
          <a:p>
            <a:pPr algn="ctr"/>
            <a:r>
              <a:rPr lang="en-US" sz="2400" dirty="0"/>
              <a:t>Early Adopters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/>
          <a:srcRect b="14387"/>
          <a:stretch/>
        </p:blipFill>
        <p:spPr>
          <a:xfrm>
            <a:off x="5245502" y="1148328"/>
            <a:ext cx="5174612" cy="2368801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3589187" y="187598"/>
            <a:ext cx="7091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Recent History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86713" y="2104033"/>
            <a:ext cx="477842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2019 Annual Report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600" dirty="0"/>
              <a:t>Good backstory for why we developed the LRAUV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39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https://sanctuarysimon.org/regional_images/monitoring_projects/100449_fi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97" y="4756073"/>
            <a:ext cx="3918887" cy="216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Rounded Rectangle 63"/>
          <p:cNvSpPr/>
          <p:nvPr/>
        </p:nvSpPr>
        <p:spPr>
          <a:xfrm>
            <a:off x="615462" y="1147864"/>
            <a:ext cx="5591907" cy="368204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5276680" y="709991"/>
            <a:ext cx="238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2025 - 2029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3385" y="1332531"/>
            <a:ext cx="53574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Find</a:t>
            </a:r>
            <a:r>
              <a:rPr lang="en-US" sz="2000" dirty="0"/>
              <a:t>, follow and sample hot spots, anywhere, for </a:t>
            </a:r>
            <a:r>
              <a:rPr lang="en-US" sz="2000" u="sng" dirty="0"/>
              <a:t>months</a:t>
            </a:r>
            <a:r>
              <a:rPr lang="en-US" sz="2000" dirty="0"/>
              <a:t> on 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Enable true </a:t>
            </a:r>
            <a:r>
              <a:rPr lang="en-US" sz="2000" u="sng" dirty="0"/>
              <a:t>autonomy</a:t>
            </a:r>
            <a:r>
              <a:rPr lang="en-US" sz="2000" dirty="0"/>
              <a:t> aboard individual and groups of vehicles to answer our questions and solve </a:t>
            </a:r>
            <a:r>
              <a:rPr lang="en-US" sz="2000" dirty="0" smtClean="0"/>
              <a:t>any </a:t>
            </a:r>
            <a:r>
              <a:rPr lang="en-US" sz="2000" dirty="0" err="1" smtClean="0"/>
              <a:t>ew</a:t>
            </a:r>
            <a:r>
              <a:rPr lang="en-US" sz="2000" dirty="0" smtClean="0"/>
              <a:t> problems along the way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Map and </a:t>
            </a:r>
            <a:r>
              <a:rPr lang="en-US" sz="2000" u="sng" dirty="0"/>
              <a:t>image</a:t>
            </a:r>
            <a:r>
              <a:rPr lang="en-US" sz="2000" dirty="0"/>
              <a:t> in complex terrain down to </a:t>
            </a:r>
            <a:r>
              <a:rPr lang="en-US" sz="2000" u="sng" dirty="0"/>
              <a:t>1500m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Watch a legion of new users around the world extend MBARI’s success with their own LRAUV applications and discoveries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103" y="4157862"/>
            <a:ext cx="1541843" cy="10814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984" y="1229222"/>
            <a:ext cx="4675801" cy="54118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55626" y="125216"/>
            <a:ext cx="8617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Where Do We Think We’re Heading?</a:t>
            </a:r>
          </a:p>
        </p:txBody>
      </p:sp>
      <p:pic>
        <p:nvPicPr>
          <p:cNvPr id="53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4" y="5449795"/>
            <a:ext cx="1880627" cy="125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4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0770" y="-43549"/>
            <a:ext cx="10638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should we be working on to get there?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838" y="1496386"/>
            <a:ext cx="2899937" cy="2673319"/>
          </a:xfrm>
        </p:spPr>
      </p:pic>
      <p:sp>
        <p:nvSpPr>
          <p:cNvPr id="8" name="TextBox 7"/>
          <p:cNvSpPr txBox="1"/>
          <p:nvPr/>
        </p:nvSpPr>
        <p:spPr>
          <a:xfrm>
            <a:off x="413950" y="2358390"/>
            <a:ext cx="8044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Autonomy and Smart Sampling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Most new, custom software developed off-board AUV – Backseat Computer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Processor and computer language </a:t>
            </a:r>
            <a:r>
              <a:rPr lang="en-US" dirty="0" err="1"/>
              <a:t>agnositic</a:t>
            </a:r>
            <a:endParaRPr lang="en-US" dirty="0"/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Open source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Test-able, especially if ROS simulator is available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Targeted Sampling, adaptive path planning, high power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b="1" dirty="0"/>
              <a:t>See Ben’s Multi-LRAUV Simulation Environment presentation</a:t>
            </a:r>
          </a:p>
          <a:p>
            <a:pPr lvl="1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3950" y="5110586"/>
            <a:ext cx="11000255" cy="1569660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1. </a:t>
            </a:r>
            <a:r>
              <a:rPr lang="en-US" sz="1200" b="1" dirty="0"/>
              <a:t>Plankton Proxies: </a:t>
            </a:r>
            <a:r>
              <a:rPr lang="en-US" sz="1200" dirty="0"/>
              <a:t>Process sensor data to look for patterns proven to be associated with taxa. Will soon re-direct AUVs for </a:t>
            </a:r>
            <a:r>
              <a:rPr lang="en-US" sz="1200" dirty="0" err="1"/>
              <a:t>samping</a:t>
            </a:r>
            <a:r>
              <a:rPr lang="en-US" sz="1200" dirty="0"/>
              <a:t>/imaging</a:t>
            </a:r>
          </a:p>
          <a:p>
            <a:r>
              <a:rPr lang="en-US" sz="1200" dirty="0"/>
              <a:t>2. </a:t>
            </a:r>
            <a:r>
              <a:rPr lang="en-US" sz="1200" b="1" dirty="0"/>
              <a:t>TRN</a:t>
            </a:r>
            <a:r>
              <a:rPr lang="en-US" sz="1200" dirty="0"/>
              <a:t>: Process DVL range data to determine position relative to the terrain and updated AUV navigation</a:t>
            </a:r>
          </a:p>
          <a:p>
            <a:r>
              <a:rPr lang="en-US" sz="1200" dirty="0"/>
              <a:t>3. </a:t>
            </a:r>
            <a:r>
              <a:rPr lang="en-US" sz="1200" b="1" dirty="0"/>
              <a:t>Targeted Sampling</a:t>
            </a:r>
            <a:r>
              <a:rPr lang="en-US" sz="1200" dirty="0"/>
              <a:t>: processes sensor data from multiple AUVs that are shared over acoustic communication and then send new waypoints to all the AUVs in the group </a:t>
            </a:r>
          </a:p>
          <a:p>
            <a:r>
              <a:rPr lang="en-US" sz="1200" dirty="0"/>
              <a:t>4. </a:t>
            </a:r>
            <a:r>
              <a:rPr lang="en-US" sz="1200" b="1" dirty="0"/>
              <a:t>ESP HABS</a:t>
            </a:r>
            <a:r>
              <a:rPr lang="en-US" sz="1200" dirty="0"/>
              <a:t>: Processes raw SPR data to obtain toxin concentration that can be used for targeted sampling </a:t>
            </a:r>
          </a:p>
          <a:p>
            <a:r>
              <a:rPr lang="en-US" sz="1200" dirty="0"/>
              <a:t>5</a:t>
            </a:r>
            <a:r>
              <a:rPr lang="en-US" sz="1200" b="1" dirty="0"/>
              <a:t>. Bio-acoustics</a:t>
            </a:r>
            <a:r>
              <a:rPr lang="en-US" sz="1200" dirty="0"/>
              <a:t>: Process images from sonar payload to identify areas of interest that can be shared with nearby AUVs for imaging, </a:t>
            </a:r>
            <a:r>
              <a:rPr lang="en-US" sz="1200" dirty="0" err="1"/>
              <a:t>eDNA</a:t>
            </a:r>
            <a:r>
              <a:rPr lang="en-US" sz="1200" dirty="0"/>
              <a:t> sampling, microscopic imaging </a:t>
            </a:r>
          </a:p>
          <a:p>
            <a:r>
              <a:rPr lang="en-US" sz="1200" dirty="0"/>
              <a:t>6. </a:t>
            </a:r>
            <a:r>
              <a:rPr lang="en-US" sz="1200" b="1" dirty="0"/>
              <a:t>JPL collaboration</a:t>
            </a:r>
            <a:r>
              <a:rPr lang="en-US" sz="1200" dirty="0"/>
              <a:t>: Monitor navigation uncertainty and override mission with waypoints to get home when the uncertainty exceeds a </a:t>
            </a:r>
            <a:r>
              <a:rPr lang="en-US" sz="1200" dirty="0" err="1"/>
              <a:t>threashold</a:t>
            </a:r>
            <a:endParaRPr lang="en-US" sz="1200" dirty="0"/>
          </a:p>
          <a:p>
            <a:r>
              <a:rPr lang="en-US" sz="1200" dirty="0"/>
              <a:t>7. </a:t>
            </a:r>
            <a:r>
              <a:rPr lang="en-US" sz="1200" b="1" dirty="0"/>
              <a:t>Mapping: </a:t>
            </a:r>
            <a:r>
              <a:rPr lang="en-US" sz="1200" dirty="0"/>
              <a:t> Run the high-power mapping and navigation payload, exchanging mission parameters, sonar and logging settings from AUV and sharing INS navigation with AUV</a:t>
            </a:r>
          </a:p>
          <a:p>
            <a:r>
              <a:rPr lang="en-US" sz="1200" dirty="0"/>
              <a:t>8. </a:t>
            </a:r>
            <a:r>
              <a:rPr lang="en-US" sz="1200" b="1" dirty="0"/>
              <a:t>Hovering</a:t>
            </a:r>
            <a:r>
              <a:rPr lang="en-US" sz="1200" dirty="0"/>
              <a:t>: Run the high-rate control and high-power thrusters based on position data from machine vision cameras imaging targets of interest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631" y="4741254"/>
            <a:ext cx="5560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and Planned Backseat Computer Applications: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9867" y="792624"/>
            <a:ext cx="4280160" cy="143747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87665" y="834666"/>
            <a:ext cx="48614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Autonomy – Smart Sampling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Multi-Vehicle Collaborations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Persistence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Deep Vehicle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Seafloor Mapping and Low-Altitude Imaging</a:t>
            </a:r>
          </a:p>
        </p:txBody>
      </p:sp>
    </p:spTree>
    <p:extLst>
      <p:ext uri="{BB962C8B-B14F-4D97-AF65-F5344CB8AC3E}">
        <p14:creationId xmlns:p14="http://schemas.microsoft.com/office/powerpoint/2010/main" val="60255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712" y="142817"/>
            <a:ext cx="11203461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What should we be working on to get there? </a:t>
            </a:r>
            <a:r>
              <a:rPr lang="en-US" sz="2000" dirty="0">
                <a:latin typeface="+mn-lt"/>
              </a:rPr>
              <a:t>(2/3 )</a:t>
            </a: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635082"/>
            <a:ext cx="67220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Multi-Vehicle Collaborations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err="1"/>
              <a:t>Yanwu’s</a:t>
            </a:r>
            <a:r>
              <a:rPr lang="en-US" dirty="0"/>
              <a:t> smart front following and Patch Tracking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AUV mission re-direct based on consensus 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Rock’s distributed TRN navigation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Formation flying</a:t>
            </a:r>
          </a:p>
          <a:p>
            <a:endParaRPr lang="en-US" dirty="0"/>
          </a:p>
          <a:p>
            <a:r>
              <a:rPr lang="en-US" dirty="0"/>
              <a:t>3. Persistence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AUV Docking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Tow out – Tow in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Un-Crewed Surface Vessel Launch and Recovery (USV/LARS)</a:t>
            </a:r>
          </a:p>
          <a:p>
            <a:pPr marL="342900" indent="-342900">
              <a:buFont typeface="+mj-lt"/>
              <a:buAutoNum type="alphaLcParenR"/>
            </a:pPr>
            <a:endParaRPr lang="en-US" dirty="0"/>
          </a:p>
          <a:p>
            <a:pPr marL="800100" lvl="1" indent="-342900">
              <a:buFont typeface="+mj-lt"/>
              <a:buAutoNum type="alphaLcParenR"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6" t="9202" b="65654"/>
          <a:stretch/>
        </p:blipFill>
        <p:spPr>
          <a:xfrm>
            <a:off x="10086890" y="4646141"/>
            <a:ext cx="1726823" cy="163727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91" y="3061343"/>
            <a:ext cx="1880627" cy="12513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1" t="39620" r="13414" b="33551"/>
          <a:stretch/>
        </p:blipFill>
        <p:spPr>
          <a:xfrm>
            <a:off x="8248133" y="1408670"/>
            <a:ext cx="3719385" cy="1451919"/>
          </a:xfrm>
          <a:prstGeom prst="rect">
            <a:avLst/>
          </a:prstGeom>
        </p:spPr>
      </p:pic>
      <p:pic>
        <p:nvPicPr>
          <p:cNvPr id="11" name="Picture 1" descr="Image result for wave glider tow body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8" r="24724"/>
          <a:stretch>
            <a:fillRect/>
          </a:stretch>
        </p:blipFill>
        <p:spPr bwMode="auto">
          <a:xfrm>
            <a:off x="838200" y="5329390"/>
            <a:ext cx="1592585" cy="14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4"/>
          <a:stretch>
            <a:fillRect/>
          </a:stretch>
        </p:blipFill>
        <p:spPr bwMode="auto">
          <a:xfrm>
            <a:off x="2793713" y="5254123"/>
            <a:ext cx="2050136" cy="152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WG_Tow_out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133" y="5277741"/>
            <a:ext cx="1165483" cy="155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59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should we be working on to get there? (3/3 )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8919" y="1502597"/>
            <a:ext cx="8908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4. Deep Vehicle - Biodiversity, community composition, and biological carbon pump function: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err="1"/>
              <a:t>EyeRIS</a:t>
            </a:r>
            <a:r>
              <a:rPr lang="en-US" dirty="0"/>
              <a:t> imaging of particles and plankton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err="1"/>
              <a:t>Bioacoustic</a:t>
            </a:r>
            <a:r>
              <a:rPr lang="en-US" dirty="0"/>
              <a:t> imaging of plankton and nekton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Access to seafloor sites such as Sur Ridge</a:t>
            </a:r>
          </a:p>
          <a:p>
            <a:pPr lvl="1"/>
            <a:endParaRPr lang="en-US" dirty="0"/>
          </a:p>
          <a:p>
            <a:r>
              <a:rPr lang="en-US" dirty="0"/>
              <a:t>5. Seafloor Mapping and Low-Altitude Imaging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err="1"/>
              <a:t>Multibeam</a:t>
            </a:r>
            <a:r>
              <a:rPr lang="en-US" dirty="0"/>
              <a:t> mapping vehicle upgrade at WHOI with funding from DHS/Coast Guard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Uses MB System, a </a:t>
            </a:r>
            <a:r>
              <a:rPr lang="en-US" dirty="0" err="1"/>
              <a:t>Norbit</a:t>
            </a:r>
            <a:r>
              <a:rPr lang="en-US" dirty="0"/>
              <a:t> high resolution </a:t>
            </a:r>
            <a:r>
              <a:rPr lang="en-US" dirty="0" err="1"/>
              <a:t>multibeam</a:t>
            </a:r>
            <a:r>
              <a:rPr lang="en-US" dirty="0"/>
              <a:t>, and INS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2020 work at MBARI to integrate a forward-look obstacle avoidance sonar for reactive bottom following and Terrain Relative Navigation (TRN)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Use TRN for feed-forward control of bottom following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Work with </a:t>
            </a:r>
            <a:r>
              <a:rPr lang="en-US" dirty="0" err="1"/>
              <a:t>EyeRIS</a:t>
            </a:r>
            <a:r>
              <a:rPr lang="en-US" dirty="0"/>
              <a:t> team to develop a seafloor imaging version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Develop an add-on hovering module for very low altitude, high resolution imaging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015" y="4182762"/>
            <a:ext cx="1514906" cy="261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742" y="2979925"/>
            <a:ext cx="2155452" cy="980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3" t="83231" r="4429"/>
          <a:stretch/>
        </p:blipFill>
        <p:spPr>
          <a:xfrm>
            <a:off x="9960015" y="1690688"/>
            <a:ext cx="1816444" cy="907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827" y="4919540"/>
            <a:ext cx="4232189" cy="220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2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mww.mbari.org/images/staff/kaka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445" y="4154691"/>
            <a:ext cx="621290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ww.mbari.org/images/staff/bar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047" y="2689007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ww.mbari.org/images/staff/pa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09" y="1964543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ww.mbari.org/images/staff/care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186" y="3389638"/>
            <a:ext cx="633809" cy="6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ww.mbari.org/images/staff/yu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265" y="5596404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mww.mbari.org/images/staff/fassbend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09" y="4882435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mww.mbari.org/images/staff/ksmith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266" y="1261263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mww.mbari.org/images/staff/rob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990" y="513320"/>
            <a:ext cx="628408" cy="62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AutoShape 2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AutoShape 4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8473248" y="5139012"/>
            <a:ext cx="122941" cy="1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84357" y="839881"/>
            <a:ext cx="71113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Not Everyone at MBARI uses the LRAUV</a:t>
            </a:r>
          </a:p>
          <a:p>
            <a:endParaRPr lang="en-US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7074242" y="1503665"/>
            <a:ext cx="797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Yet</a:t>
            </a:r>
          </a:p>
        </p:txBody>
      </p:sp>
    </p:spTree>
    <p:extLst>
      <p:ext uri="{BB962C8B-B14F-4D97-AF65-F5344CB8AC3E}">
        <p14:creationId xmlns:p14="http://schemas.microsoft.com/office/powerpoint/2010/main" val="136182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mww.mbari.org/images/staff/kaka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160" y="4167048"/>
            <a:ext cx="621290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ww.mbari.org/images/staff/bar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62" y="2701364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ww.mbari.org/images/staff/pa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24" y="1976900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ww.mbari.org/images/staff/care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901" y="3401995"/>
            <a:ext cx="633809" cy="6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ww.mbari.org/images/staff/yu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980" y="5608761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mww.mbari.org/images/staff/fassbend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24" y="4894792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mww.mbari.org/images/staff/ksmith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981" y="1273620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mww.mbari.org/images/staff/rob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705" y="525677"/>
            <a:ext cx="628408" cy="62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/>
          <a:srcRect l="3644"/>
          <a:stretch/>
        </p:blipFill>
        <p:spPr>
          <a:xfrm>
            <a:off x="3179907" y="5381479"/>
            <a:ext cx="2036952" cy="1482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09" y="160338"/>
            <a:ext cx="5456109" cy="6314939"/>
          </a:xfrm>
          <a:prstGeom prst="rect">
            <a:avLst/>
          </a:prstGeom>
        </p:spPr>
      </p:pic>
      <p:sp>
        <p:nvSpPr>
          <p:cNvPr id="58" name="AutoShape 2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AutoShape 4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8473248" y="5139012"/>
            <a:ext cx="122941" cy="1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253154" y="839881"/>
            <a:ext cx="5591908" cy="1698165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3191710" y="1560456"/>
            <a:ext cx="5167636" cy="4216047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3166622" y="2265697"/>
            <a:ext cx="1380674" cy="3294844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1038" idx="3"/>
          </p:cNvCxnSpPr>
          <p:nvPr/>
        </p:nvCxnSpPr>
        <p:spPr>
          <a:xfrm>
            <a:off x="3170688" y="3004827"/>
            <a:ext cx="2927371" cy="2714215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1042" idx="3"/>
          </p:cNvCxnSpPr>
          <p:nvPr/>
        </p:nvCxnSpPr>
        <p:spPr>
          <a:xfrm>
            <a:off x="3191710" y="3718900"/>
            <a:ext cx="1269079" cy="184164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1034" idx="3"/>
          </p:cNvCxnSpPr>
          <p:nvPr/>
        </p:nvCxnSpPr>
        <p:spPr>
          <a:xfrm>
            <a:off x="3185450" y="4470511"/>
            <a:ext cx="5062685" cy="143723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00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mww.mbari.org/images/staff/kaka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451" y="3804342"/>
            <a:ext cx="621290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ww.mbari.org/images/staff/bar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53" y="2338658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ww.mbari.org/images/staff/pa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715" y="1614194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ww.mbari.org/images/staff/care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192" y="3039289"/>
            <a:ext cx="633809" cy="6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ww.mbari.org/images/staff/yu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271" y="5246055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mww.mbari.org/images/staff/fassbend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715" y="4532086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mww.mbari.org/images/staff/ksmith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272" y="910914"/>
            <a:ext cx="606926" cy="6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mww.mbari.org/images/staff/rob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996" y="162971"/>
            <a:ext cx="628408" cy="62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/>
          <a:srcRect l="3644"/>
          <a:stretch/>
        </p:blipFill>
        <p:spPr>
          <a:xfrm>
            <a:off x="3179907" y="5381479"/>
            <a:ext cx="2036952" cy="1482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09" y="160338"/>
            <a:ext cx="5456109" cy="6314939"/>
          </a:xfrm>
          <a:prstGeom prst="rect">
            <a:avLst/>
          </a:prstGeom>
        </p:spPr>
      </p:pic>
      <p:sp>
        <p:nvSpPr>
          <p:cNvPr id="58" name="AutoShape 2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AutoShape 4" descr="upload.wikimedia.org/wikipedia/commons/thumb/1/..."/>
          <p:cNvSpPr>
            <a:spLocks noChangeAspect="1" noChangeArrowheads="1"/>
          </p:cNvSpPr>
          <p:nvPr/>
        </p:nvSpPr>
        <p:spPr bwMode="auto">
          <a:xfrm>
            <a:off x="8473248" y="5139012"/>
            <a:ext cx="122941" cy="1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" name="Picture 6" descr="File:USGS logo green.sv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624" y="2667671"/>
            <a:ext cx="1242968" cy="49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U.S. Coast Guard Red/Blue Area Ru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950" y="455051"/>
            <a:ext cx="884895" cy="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2" descr="USN Office of Naval Research (ONR) Science &amp; Technology Seal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259" y="4310906"/>
            <a:ext cx="1100333" cy="50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4" descr="U.S. Department of Homeland Security Seal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626" y="602744"/>
            <a:ext cx="610126" cy="61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6" descr="NASA Selects JPL Proposal to Build Better Solar Technology for ...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14" y="3401995"/>
            <a:ext cx="1242782" cy="67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s NOAA an essential government service? (poll) (updated) - al.com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918" y="1360563"/>
            <a:ext cx="1498427" cy="106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2579624" y="5973799"/>
            <a:ext cx="608117" cy="57178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30505" y="6050197"/>
            <a:ext cx="4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077600" y="5381479"/>
            <a:ext cx="608117" cy="57178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1228481" y="5457877"/>
            <a:ext cx="4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9695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14817</TotalTime>
  <Words>706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What should we be working on to get there? (2/3 ) </vt:lpstr>
      <vt:lpstr>What should we be working on to get there? (3/3 ) </vt:lpstr>
      <vt:lpstr>PowerPoint Presentation</vt:lpstr>
      <vt:lpstr>PowerPoint Presentation</vt:lpstr>
      <vt:lpstr>PowerPoint Presentation</vt:lpstr>
      <vt:lpstr>2021 Proposal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57</cp:revision>
  <dcterms:created xsi:type="dcterms:W3CDTF">2020-05-31T21:14:29Z</dcterms:created>
  <dcterms:modified xsi:type="dcterms:W3CDTF">2020-10-07T16:22:30Z</dcterms:modified>
</cp:coreProperties>
</file>